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375" r:id="rId3"/>
    <p:sldId id="357" r:id="rId4"/>
    <p:sldId id="376" r:id="rId5"/>
    <p:sldId id="378" r:id="rId6"/>
    <p:sldId id="380" r:id="rId7"/>
    <p:sldId id="381" r:id="rId8"/>
    <p:sldId id="368" r:id="rId9"/>
    <p:sldId id="382" r:id="rId10"/>
    <p:sldId id="372" r:id="rId11"/>
    <p:sldId id="345" r:id="rId12"/>
    <p:sldId id="373" r:id="rId13"/>
    <p:sldId id="332" r:id="rId14"/>
    <p:sldId id="347" r:id="rId15"/>
    <p:sldId id="299" r:id="rId1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D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130" autoAdjust="0"/>
    <p:restoredTop sz="94850" autoAdjust="0"/>
  </p:normalViewPr>
  <p:slideViewPr>
    <p:cSldViewPr snapToGrid="0">
      <p:cViewPr varScale="1">
        <p:scale>
          <a:sx n="109" d="100"/>
          <a:sy n="109" d="100"/>
        </p:scale>
        <p:origin x="216" y="31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DE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C2DD29-FCC4-424C-807A-F2F04815172C}" type="datetimeFigureOut">
              <a:rPr lang="es-DE" smtClean="0"/>
              <a:t>20.01.26</a:t>
            </a:fld>
            <a:endParaRPr lang="es-DE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DE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D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AA3303-F0F3-1646-8580-28CFB7463CD1}" type="slidenum">
              <a:rPr lang="es-DE" smtClean="0"/>
              <a:t>‹Nº›</a:t>
            </a:fld>
            <a:endParaRPr lang="es-DE"/>
          </a:p>
        </p:txBody>
      </p:sp>
    </p:spTree>
    <p:extLst>
      <p:ext uri="{BB962C8B-B14F-4D97-AF65-F5344CB8AC3E}">
        <p14:creationId xmlns:p14="http://schemas.microsoft.com/office/powerpoint/2010/main" val="7983154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ctrTitle" hasCustomPrompt="1"/>
          </p:nvPr>
        </p:nvSpPr>
        <p:spPr>
          <a:xfrm>
            <a:off x="1524000" y="2019981"/>
            <a:ext cx="9144000" cy="2387600"/>
          </a:xfrm>
          <a:prstGeom prst="rect">
            <a:avLst/>
          </a:prstGeom>
        </p:spPr>
        <p:txBody>
          <a:bodyPr anchor="b"/>
          <a:lstStyle>
            <a:lvl1pPr algn="l">
              <a:defRPr sz="6000" baseline="0">
                <a:solidFill>
                  <a:schemeClr val="tx1"/>
                </a:solidFill>
                <a:latin typeface="MetaBold-Roman" panose="02000803000000000000" pitchFamily="2" charset="0"/>
              </a:defRPr>
            </a:lvl1pPr>
          </a:lstStyle>
          <a:p>
            <a:r>
              <a:rPr lang="de-DE" dirty="0"/>
              <a:t>Überschrift einfügen</a:t>
            </a:r>
          </a:p>
        </p:txBody>
      </p:sp>
      <p:sp>
        <p:nvSpPr>
          <p:cNvPr id="5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1524000" y="4407581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  <a:latin typeface="MetaBold-Roman" panose="02000803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Unterüberschrift einfügen</a:t>
            </a:r>
          </a:p>
        </p:txBody>
      </p:sp>
      <p:sp>
        <p:nvSpPr>
          <p:cNvPr id="6" name="Bildplatzhalter 11"/>
          <p:cNvSpPr>
            <a:spLocks noGrp="1"/>
          </p:cNvSpPr>
          <p:nvPr>
            <p:ph type="pic" sz="quarter" idx="13" hasCustomPrompt="1"/>
          </p:nvPr>
        </p:nvSpPr>
        <p:spPr>
          <a:xfrm>
            <a:off x="10392000" y="466181"/>
            <a:ext cx="1800000" cy="72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/>
            </a:lvl1pPr>
          </a:lstStyle>
          <a:p>
            <a:r>
              <a:rPr lang="de-DE" dirty="0" err="1"/>
              <a:t>Sublogo</a:t>
            </a:r>
            <a:r>
              <a:rPr lang="de-DE" dirty="0"/>
              <a:t> Format 5:2</a:t>
            </a:r>
          </a:p>
        </p:txBody>
      </p:sp>
      <p:sp>
        <p:nvSpPr>
          <p:cNvPr id="7" name="Datumsplatzhalter 1">
            <a:extLst>
              <a:ext uri="{FF2B5EF4-FFF2-40B4-BE49-F238E27FC236}">
                <a16:creationId xmlns:a16="http://schemas.microsoft.com/office/drawing/2014/main" id="{29903D7B-F151-4E61-AA70-CEC1D66B7D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MetaNormal-Roman" panose="02000503000000000000" pitchFamily="2" charset="0"/>
              </a:defRPr>
            </a:lvl1pPr>
          </a:lstStyle>
          <a:p>
            <a:fld id="{15267EFD-6BA9-4BF4-A295-D2C15E375967}" type="datetimeFigureOut">
              <a:rPr lang="de-DE" smtClean="0"/>
              <a:pPr/>
              <a:t>20.01.26</a:t>
            </a:fld>
            <a:endParaRPr lang="de-DE" dirty="0"/>
          </a:p>
        </p:txBody>
      </p:sp>
      <p:sp>
        <p:nvSpPr>
          <p:cNvPr id="8" name="Foliennummernplatzhalter 2">
            <a:extLst>
              <a:ext uri="{FF2B5EF4-FFF2-40B4-BE49-F238E27FC236}">
                <a16:creationId xmlns:a16="http://schemas.microsoft.com/office/drawing/2014/main" id="{D7F393EA-16AF-4F26-B488-895C8841EB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etaNormal-Roman" panose="02000503000000000000" pitchFamily="2" charset="0"/>
              </a:defRPr>
            </a:lvl1pPr>
          </a:lstStyle>
          <a:p>
            <a:fld id="{48BC2822-A58B-453C-8B00-8B5FB70B15C0}" type="slidenum">
              <a:rPr lang="de-DE" smtClean="0"/>
              <a:pPr/>
              <a:t>‹Nº›</a:t>
            </a:fld>
            <a:endParaRPr lang="de-DE" dirty="0"/>
          </a:p>
        </p:txBody>
      </p:sp>
      <p:sp>
        <p:nvSpPr>
          <p:cNvPr id="9" name="Fußzeilenplatzhalter 3">
            <a:extLst>
              <a:ext uri="{FF2B5EF4-FFF2-40B4-BE49-F238E27FC236}">
                <a16:creationId xmlns:a16="http://schemas.microsoft.com/office/drawing/2014/main" id="{6EEF4804-11BE-4565-9AFC-7D97F5EEA7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etaNormal-Roman" panose="02000503000000000000" pitchFamily="2" charset="0"/>
              </a:defRPr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4831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 hasCustomPrompt="1"/>
          </p:nvPr>
        </p:nvSpPr>
        <p:spPr>
          <a:xfrm>
            <a:off x="1807028" y="1045027"/>
            <a:ext cx="9612086" cy="1219505"/>
          </a:xfrm>
          <a:prstGeom prst="rect">
            <a:avLst/>
          </a:prstGeom>
        </p:spPr>
        <p:txBody>
          <a:bodyPr/>
          <a:lstStyle>
            <a:lvl1pPr>
              <a:defRPr sz="3600" baseline="0">
                <a:solidFill>
                  <a:schemeClr val="tx1"/>
                </a:solidFill>
                <a:latin typeface="MetaBold-Roman" panose="02000803000000000000" pitchFamily="2" charset="0"/>
              </a:defRPr>
            </a:lvl1pPr>
          </a:lstStyle>
          <a:p>
            <a:r>
              <a:rPr lang="de-DE" dirty="0"/>
              <a:t>Überschrift einfügen</a:t>
            </a:r>
          </a:p>
        </p:txBody>
      </p:sp>
      <p:sp>
        <p:nvSpPr>
          <p:cNvPr id="5" name="Inhaltsplatzhalter 2"/>
          <p:cNvSpPr>
            <a:spLocks noGrp="1"/>
          </p:cNvSpPr>
          <p:nvPr>
            <p:ph idx="1" hasCustomPrompt="1"/>
          </p:nvPr>
        </p:nvSpPr>
        <p:spPr>
          <a:xfrm>
            <a:off x="1807028" y="2177143"/>
            <a:ext cx="9612086" cy="4103914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MetaNormal-Roman" panose="02000503000000000000" pitchFamily="2" charset="0"/>
              </a:defRPr>
            </a:lvl1pPr>
            <a:lvl2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2pPr>
            <a:lvl3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3pPr>
            <a:lvl4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4pPr>
            <a:lvl5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5pPr>
          </a:lstStyle>
          <a:p>
            <a:pPr lvl="0"/>
            <a:r>
              <a:rPr lang="de-DE" dirty="0"/>
              <a:t>Aufzählungspunkte einfügen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Bildplatzhalter 11"/>
          <p:cNvSpPr>
            <a:spLocks noGrp="1"/>
          </p:cNvSpPr>
          <p:nvPr>
            <p:ph type="pic" sz="quarter" idx="13" hasCustomPrompt="1"/>
          </p:nvPr>
        </p:nvSpPr>
        <p:spPr>
          <a:xfrm>
            <a:off x="10392000" y="531085"/>
            <a:ext cx="1800000" cy="72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/>
            </a:lvl1pPr>
          </a:lstStyle>
          <a:p>
            <a:r>
              <a:rPr lang="de-DE" dirty="0" err="1"/>
              <a:t>Sublogo</a:t>
            </a:r>
            <a:r>
              <a:rPr lang="de-DE" dirty="0"/>
              <a:t> Format 5:2</a:t>
            </a:r>
          </a:p>
        </p:txBody>
      </p:sp>
      <p:sp>
        <p:nvSpPr>
          <p:cNvPr id="7" name="Datumsplatzhalter 1">
            <a:extLst>
              <a:ext uri="{FF2B5EF4-FFF2-40B4-BE49-F238E27FC236}">
                <a16:creationId xmlns:a16="http://schemas.microsoft.com/office/drawing/2014/main" id="{2488D28E-3BE1-4EFA-A936-23BDC8D677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MetaNormal-Roman" panose="02000503000000000000" pitchFamily="2" charset="0"/>
              </a:defRPr>
            </a:lvl1pPr>
          </a:lstStyle>
          <a:p>
            <a:fld id="{15267EFD-6BA9-4BF4-A295-D2C15E375967}" type="datetimeFigureOut">
              <a:rPr lang="de-DE" smtClean="0"/>
              <a:pPr/>
              <a:t>20.01.26</a:t>
            </a:fld>
            <a:endParaRPr lang="de-DE" dirty="0"/>
          </a:p>
        </p:txBody>
      </p:sp>
      <p:sp>
        <p:nvSpPr>
          <p:cNvPr id="8" name="Foliennummernplatzhalter 2">
            <a:extLst>
              <a:ext uri="{FF2B5EF4-FFF2-40B4-BE49-F238E27FC236}">
                <a16:creationId xmlns:a16="http://schemas.microsoft.com/office/drawing/2014/main" id="{E8AF195E-2644-45E3-BF20-0638534200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etaNormal-Roman" panose="02000503000000000000" pitchFamily="2" charset="0"/>
              </a:defRPr>
            </a:lvl1pPr>
          </a:lstStyle>
          <a:p>
            <a:fld id="{48BC2822-A58B-453C-8B00-8B5FB70B15C0}" type="slidenum">
              <a:rPr lang="de-DE" smtClean="0"/>
              <a:pPr/>
              <a:t>‹Nº›</a:t>
            </a:fld>
            <a:endParaRPr lang="de-DE" dirty="0"/>
          </a:p>
        </p:txBody>
      </p:sp>
      <p:sp>
        <p:nvSpPr>
          <p:cNvPr id="9" name="Fußzeilenplatzhalter 3">
            <a:extLst>
              <a:ext uri="{FF2B5EF4-FFF2-40B4-BE49-F238E27FC236}">
                <a16:creationId xmlns:a16="http://schemas.microsoft.com/office/drawing/2014/main" id="{8744EB25-22EA-47EB-9777-0E8DEBFBE3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etaNormal-Roman" panose="02000503000000000000" pitchFamily="2" charset="0"/>
              </a:defRPr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81725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/>
          <p:cNvSpPr>
            <a:spLocks noGrp="1"/>
          </p:cNvSpPr>
          <p:nvPr>
            <p:ph type="title" hasCustomPrompt="1"/>
          </p:nvPr>
        </p:nvSpPr>
        <p:spPr>
          <a:xfrm>
            <a:off x="1709057" y="1066799"/>
            <a:ext cx="9612086" cy="1049478"/>
          </a:xfrm>
          <a:prstGeom prst="rect">
            <a:avLst/>
          </a:prstGeom>
        </p:spPr>
        <p:txBody>
          <a:bodyPr/>
          <a:lstStyle>
            <a:lvl1pPr>
              <a:defRPr sz="3600" baseline="0">
                <a:solidFill>
                  <a:schemeClr val="tx1"/>
                </a:solidFill>
                <a:latin typeface="MetaBold-Roman" panose="02000803000000000000" pitchFamily="2" charset="0"/>
              </a:defRPr>
            </a:lvl1pPr>
          </a:lstStyle>
          <a:p>
            <a:r>
              <a:rPr lang="de-DE" dirty="0"/>
              <a:t>Überschrift einfügen</a:t>
            </a:r>
          </a:p>
        </p:txBody>
      </p:sp>
      <p:sp>
        <p:nvSpPr>
          <p:cNvPr id="6" name="Inhaltsplatzhalter 2"/>
          <p:cNvSpPr>
            <a:spLocks noGrp="1"/>
          </p:cNvSpPr>
          <p:nvPr>
            <p:ph idx="1" hasCustomPrompt="1"/>
          </p:nvPr>
        </p:nvSpPr>
        <p:spPr>
          <a:xfrm>
            <a:off x="1709057" y="2198914"/>
            <a:ext cx="4680857" cy="396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MetaNormal-Roman" panose="02000503000000000000" pitchFamily="2" charset="0"/>
              </a:defRPr>
            </a:lvl1pPr>
            <a:lvl2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2pPr>
            <a:lvl3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3pPr>
            <a:lvl4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4pPr>
            <a:lvl5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5pPr>
          </a:lstStyle>
          <a:p>
            <a:pPr lvl="0"/>
            <a:r>
              <a:rPr lang="de-DE" dirty="0"/>
              <a:t>Erste Ebene einfügen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Inhaltsplatzhalter 2"/>
          <p:cNvSpPr>
            <a:spLocks noGrp="1"/>
          </p:cNvSpPr>
          <p:nvPr>
            <p:ph idx="14" hasCustomPrompt="1"/>
          </p:nvPr>
        </p:nvSpPr>
        <p:spPr>
          <a:xfrm>
            <a:off x="6596744" y="2198914"/>
            <a:ext cx="4724400" cy="39624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MetaNormal-Roman" panose="02000503000000000000" pitchFamily="2" charset="0"/>
              </a:defRPr>
            </a:lvl1pPr>
            <a:lvl2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2pPr>
            <a:lvl3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3pPr>
            <a:lvl4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4pPr>
            <a:lvl5pPr>
              <a:defRPr>
                <a:solidFill>
                  <a:schemeClr val="tx1"/>
                </a:solidFill>
                <a:latin typeface="MetaNormal-Roman" panose="02000503000000000000" pitchFamily="2" charset="0"/>
              </a:defRPr>
            </a:lvl5pPr>
          </a:lstStyle>
          <a:p>
            <a:pPr lvl="0"/>
            <a:r>
              <a:rPr lang="de-DE" dirty="0"/>
              <a:t>Erste Ebene einfügen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9" name="Bildplatzhalter 11"/>
          <p:cNvSpPr>
            <a:spLocks noGrp="1"/>
          </p:cNvSpPr>
          <p:nvPr>
            <p:ph type="pic" sz="quarter" idx="13" hasCustomPrompt="1"/>
          </p:nvPr>
        </p:nvSpPr>
        <p:spPr>
          <a:xfrm>
            <a:off x="10392000" y="531085"/>
            <a:ext cx="1800000" cy="72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/>
            </a:lvl1pPr>
          </a:lstStyle>
          <a:p>
            <a:r>
              <a:rPr lang="de-DE" dirty="0" err="1"/>
              <a:t>Sublogo</a:t>
            </a:r>
            <a:r>
              <a:rPr lang="de-DE" dirty="0"/>
              <a:t> Format 5:2</a:t>
            </a:r>
          </a:p>
        </p:txBody>
      </p:sp>
      <p:sp>
        <p:nvSpPr>
          <p:cNvPr id="8" name="Datumsplatzhalter 1">
            <a:extLst>
              <a:ext uri="{FF2B5EF4-FFF2-40B4-BE49-F238E27FC236}">
                <a16:creationId xmlns:a16="http://schemas.microsoft.com/office/drawing/2014/main" id="{1ED45DC7-3177-48CF-9E94-6C4EF83CE3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MetaNormal-Roman" panose="02000503000000000000" pitchFamily="2" charset="0"/>
              </a:defRPr>
            </a:lvl1pPr>
          </a:lstStyle>
          <a:p>
            <a:fld id="{15267EFD-6BA9-4BF4-A295-D2C15E375967}" type="datetimeFigureOut">
              <a:rPr lang="de-DE" smtClean="0"/>
              <a:pPr/>
              <a:t>20.01.26</a:t>
            </a:fld>
            <a:endParaRPr lang="de-DE" dirty="0"/>
          </a:p>
        </p:txBody>
      </p:sp>
      <p:sp>
        <p:nvSpPr>
          <p:cNvPr id="10" name="Foliennummernplatzhalter 2">
            <a:extLst>
              <a:ext uri="{FF2B5EF4-FFF2-40B4-BE49-F238E27FC236}">
                <a16:creationId xmlns:a16="http://schemas.microsoft.com/office/drawing/2014/main" id="{3A6D4D15-FFD5-4517-AC37-2959871049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etaNormal-Roman" panose="02000503000000000000" pitchFamily="2" charset="0"/>
              </a:defRPr>
            </a:lvl1pPr>
          </a:lstStyle>
          <a:p>
            <a:fld id="{48BC2822-A58B-453C-8B00-8B5FB70B15C0}" type="slidenum">
              <a:rPr lang="de-DE" smtClean="0"/>
              <a:pPr/>
              <a:t>‹Nº›</a:t>
            </a:fld>
            <a:endParaRPr lang="de-DE" dirty="0"/>
          </a:p>
        </p:txBody>
      </p:sp>
      <p:sp>
        <p:nvSpPr>
          <p:cNvPr id="11" name="Fußzeilenplatzhalter 3">
            <a:extLst>
              <a:ext uri="{FF2B5EF4-FFF2-40B4-BE49-F238E27FC236}">
                <a16:creationId xmlns:a16="http://schemas.microsoft.com/office/drawing/2014/main" id="{4090E129-45B7-4A9E-9B77-89D885EC07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etaNormal-Roman" panose="02000503000000000000" pitchFamily="2" charset="0"/>
              </a:defRPr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98263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/>
          <p:cNvSpPr>
            <a:spLocks noGrp="1"/>
          </p:cNvSpPr>
          <p:nvPr>
            <p:ph type="title" hasCustomPrompt="1"/>
          </p:nvPr>
        </p:nvSpPr>
        <p:spPr>
          <a:xfrm>
            <a:off x="838199" y="3043011"/>
            <a:ext cx="10515600" cy="1325563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tx1"/>
                </a:solidFill>
                <a:latin typeface="MetaBold-Roman" panose="02000803000000000000" pitchFamily="2" charset="0"/>
              </a:defRPr>
            </a:lvl1pPr>
          </a:lstStyle>
          <a:p>
            <a:r>
              <a:rPr lang="de-DE" dirty="0"/>
              <a:t>Überschrift einfügen</a:t>
            </a:r>
          </a:p>
        </p:txBody>
      </p:sp>
      <p:sp>
        <p:nvSpPr>
          <p:cNvPr id="5" name="Bildplatzhalter 11"/>
          <p:cNvSpPr>
            <a:spLocks noGrp="1"/>
          </p:cNvSpPr>
          <p:nvPr>
            <p:ph type="pic" sz="quarter" idx="13" hasCustomPrompt="1"/>
          </p:nvPr>
        </p:nvSpPr>
        <p:spPr>
          <a:xfrm>
            <a:off x="10392000" y="531085"/>
            <a:ext cx="1800000" cy="72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/>
            </a:lvl1pPr>
          </a:lstStyle>
          <a:p>
            <a:r>
              <a:rPr lang="de-DE" dirty="0" err="1"/>
              <a:t>Sublogo</a:t>
            </a:r>
            <a:r>
              <a:rPr lang="de-DE" dirty="0"/>
              <a:t> Format 5:2</a:t>
            </a:r>
          </a:p>
        </p:txBody>
      </p:sp>
      <p:sp>
        <p:nvSpPr>
          <p:cNvPr id="4" name="Datumsplatzhalter 1">
            <a:extLst>
              <a:ext uri="{FF2B5EF4-FFF2-40B4-BE49-F238E27FC236}">
                <a16:creationId xmlns:a16="http://schemas.microsoft.com/office/drawing/2014/main" id="{43B84461-3744-44CB-9D9A-AE3F3A4C60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MetaNormal-Roman" panose="02000503000000000000" pitchFamily="2" charset="0"/>
              </a:defRPr>
            </a:lvl1pPr>
          </a:lstStyle>
          <a:p>
            <a:fld id="{15267EFD-6BA9-4BF4-A295-D2C15E375967}" type="datetimeFigureOut">
              <a:rPr lang="de-DE" smtClean="0"/>
              <a:pPr/>
              <a:t>20.01.26</a:t>
            </a:fld>
            <a:endParaRPr lang="de-DE" dirty="0"/>
          </a:p>
        </p:txBody>
      </p:sp>
      <p:sp>
        <p:nvSpPr>
          <p:cNvPr id="6" name="Foliennummernplatzhalter 2">
            <a:extLst>
              <a:ext uri="{FF2B5EF4-FFF2-40B4-BE49-F238E27FC236}">
                <a16:creationId xmlns:a16="http://schemas.microsoft.com/office/drawing/2014/main" id="{F175A0FC-50BD-44F0-A4B6-BAD4197849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etaNormal-Roman" panose="02000503000000000000" pitchFamily="2" charset="0"/>
              </a:defRPr>
            </a:lvl1pPr>
          </a:lstStyle>
          <a:p>
            <a:fld id="{48BC2822-A58B-453C-8B00-8B5FB70B15C0}" type="slidenum">
              <a:rPr lang="de-DE" smtClean="0"/>
              <a:pPr/>
              <a:t>‹Nº›</a:t>
            </a:fld>
            <a:endParaRPr lang="de-DE" dirty="0"/>
          </a:p>
        </p:txBody>
      </p:sp>
      <p:sp>
        <p:nvSpPr>
          <p:cNvPr id="7" name="Fußzeilenplatzhalter 3">
            <a:extLst>
              <a:ext uri="{FF2B5EF4-FFF2-40B4-BE49-F238E27FC236}">
                <a16:creationId xmlns:a16="http://schemas.microsoft.com/office/drawing/2014/main" id="{57713D7F-52D4-43E5-81BC-1387D0CE7F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etaNormal-Roman" panose="02000503000000000000" pitchFamily="2" charset="0"/>
              </a:defRPr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80804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11"/>
          <p:cNvSpPr>
            <a:spLocks noGrp="1"/>
          </p:cNvSpPr>
          <p:nvPr>
            <p:ph type="pic" sz="quarter" idx="13" hasCustomPrompt="1"/>
          </p:nvPr>
        </p:nvSpPr>
        <p:spPr>
          <a:xfrm>
            <a:off x="10392000" y="531085"/>
            <a:ext cx="1800000" cy="72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/>
            </a:lvl1pPr>
          </a:lstStyle>
          <a:p>
            <a:r>
              <a:rPr lang="de-DE" dirty="0" err="1"/>
              <a:t>Sublogo</a:t>
            </a:r>
            <a:r>
              <a:rPr lang="de-DE" dirty="0"/>
              <a:t> Format 5:2</a:t>
            </a:r>
          </a:p>
        </p:txBody>
      </p:sp>
      <p:sp>
        <p:nvSpPr>
          <p:cNvPr id="4" name="Datumsplatzhalter 1">
            <a:extLst>
              <a:ext uri="{FF2B5EF4-FFF2-40B4-BE49-F238E27FC236}">
                <a16:creationId xmlns:a16="http://schemas.microsoft.com/office/drawing/2014/main" id="{6299B2AD-5689-46A3-A61A-BA2305B017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MetaNormal-Roman" panose="02000503000000000000" pitchFamily="2" charset="0"/>
              </a:defRPr>
            </a:lvl1pPr>
          </a:lstStyle>
          <a:p>
            <a:fld id="{15267EFD-6BA9-4BF4-A295-D2C15E375967}" type="datetimeFigureOut">
              <a:rPr lang="de-DE" smtClean="0"/>
              <a:pPr/>
              <a:t>20.01.26</a:t>
            </a:fld>
            <a:endParaRPr lang="de-DE" dirty="0"/>
          </a:p>
        </p:txBody>
      </p:sp>
      <p:sp>
        <p:nvSpPr>
          <p:cNvPr id="5" name="Foliennummernplatzhalter 2">
            <a:extLst>
              <a:ext uri="{FF2B5EF4-FFF2-40B4-BE49-F238E27FC236}">
                <a16:creationId xmlns:a16="http://schemas.microsoft.com/office/drawing/2014/main" id="{D5894530-6E49-4212-9CF8-0009C1C715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etaNormal-Roman" panose="02000503000000000000" pitchFamily="2" charset="0"/>
              </a:defRPr>
            </a:lvl1pPr>
          </a:lstStyle>
          <a:p>
            <a:fld id="{48BC2822-A58B-453C-8B00-8B5FB70B15C0}" type="slidenum">
              <a:rPr lang="de-DE" smtClean="0"/>
              <a:pPr/>
              <a:t>‹Nº›</a:t>
            </a:fld>
            <a:endParaRPr lang="de-DE" dirty="0"/>
          </a:p>
        </p:txBody>
      </p:sp>
      <p:sp>
        <p:nvSpPr>
          <p:cNvPr id="6" name="Fußzeilenplatzhalter 3">
            <a:extLst>
              <a:ext uri="{FF2B5EF4-FFF2-40B4-BE49-F238E27FC236}">
                <a16:creationId xmlns:a16="http://schemas.microsoft.com/office/drawing/2014/main" id="{87B6B827-3252-4BDE-BC46-932B51630B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etaNormal-Roman" panose="02000503000000000000" pitchFamily="2" charset="0"/>
              </a:defRPr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93367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/>
          <p:cNvSpPr>
            <a:spLocks noGrp="1"/>
          </p:cNvSpPr>
          <p:nvPr>
            <p:ph type="title" hasCustomPrompt="1"/>
          </p:nvPr>
        </p:nvSpPr>
        <p:spPr>
          <a:xfrm>
            <a:off x="1382486" y="2062415"/>
            <a:ext cx="4467226" cy="1207886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chemeClr val="tx1"/>
                </a:solidFill>
                <a:latin typeface="MetaBold-Roman" panose="02000803000000000000" pitchFamily="2" charset="0"/>
              </a:defRPr>
            </a:lvl1pPr>
          </a:lstStyle>
          <a:p>
            <a:r>
              <a:rPr lang="de-DE" dirty="0"/>
              <a:t>Überschrift einfügen</a:t>
            </a:r>
          </a:p>
        </p:txBody>
      </p:sp>
      <p:sp>
        <p:nvSpPr>
          <p:cNvPr id="6" name="Bildplatzhalter 2"/>
          <p:cNvSpPr>
            <a:spLocks noGrp="1"/>
          </p:cNvSpPr>
          <p:nvPr>
            <p:ph type="pic" idx="1" hasCustomPrompt="1"/>
          </p:nvPr>
        </p:nvSpPr>
        <p:spPr>
          <a:xfrm>
            <a:off x="6291941" y="2062415"/>
            <a:ext cx="5455331" cy="360904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aseline="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dirty="0"/>
              <a:t>Bild einfügen</a:t>
            </a:r>
          </a:p>
        </p:txBody>
      </p:sp>
      <p:sp>
        <p:nvSpPr>
          <p:cNvPr id="7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382486" y="3382535"/>
            <a:ext cx="4467226" cy="281010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lang="de-DE" sz="1800" dirty="0" smtClean="0">
                <a:solidFill>
                  <a:schemeClr val="tx1"/>
                </a:solidFill>
                <a:latin typeface="MetaNormal-Roman" panose="02000503000000000000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Cat ipsum dolor sit </a:t>
            </a:r>
            <a:r>
              <a:rPr lang="en-US" dirty="0" err="1"/>
              <a:t>amet</a:t>
            </a:r>
            <a:r>
              <a:rPr lang="en-US" dirty="0"/>
              <a:t>, sniff catnip and act crazy. Purr paw your face to wake you up in the morning </a:t>
            </a:r>
            <a:r>
              <a:rPr lang="en-US" dirty="0" err="1"/>
              <a:t>furball</a:t>
            </a:r>
            <a:r>
              <a:rPr lang="en-US" dirty="0"/>
              <a:t> roll </a:t>
            </a:r>
            <a:r>
              <a:rPr lang="en-US" dirty="0" err="1"/>
              <a:t>roll</a:t>
            </a:r>
            <a:r>
              <a:rPr lang="en-US" dirty="0"/>
              <a:t> </a:t>
            </a:r>
            <a:r>
              <a:rPr lang="en-US" dirty="0" err="1"/>
              <a:t>roll</a:t>
            </a:r>
            <a:r>
              <a:rPr lang="en-US" dirty="0"/>
              <a:t>. Howl on top of tall thing. What a cat-ass-trophy! immediately regret falling into bathtub yet is good you understand your place in my world eat fish on floor. Cat playing a fiddle in hey diddle </a:t>
            </a:r>
            <a:r>
              <a:rPr lang="en-US" dirty="0" err="1"/>
              <a:t>diddle</a:t>
            </a:r>
            <a:r>
              <a:rPr lang="en-US" dirty="0"/>
              <a:t>? </a:t>
            </a:r>
            <a:endParaRPr lang="de-DE" dirty="0"/>
          </a:p>
        </p:txBody>
      </p:sp>
      <p:sp>
        <p:nvSpPr>
          <p:cNvPr id="9" name="Bildplatzhalter 11"/>
          <p:cNvSpPr>
            <a:spLocks noGrp="1"/>
          </p:cNvSpPr>
          <p:nvPr>
            <p:ph type="pic" sz="quarter" idx="13" hasCustomPrompt="1"/>
          </p:nvPr>
        </p:nvSpPr>
        <p:spPr>
          <a:xfrm>
            <a:off x="10392000" y="531085"/>
            <a:ext cx="1800000" cy="72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baseline="0"/>
            </a:lvl1pPr>
          </a:lstStyle>
          <a:p>
            <a:r>
              <a:rPr lang="de-DE" dirty="0" err="1"/>
              <a:t>Sublogo</a:t>
            </a:r>
            <a:r>
              <a:rPr lang="de-DE" dirty="0"/>
              <a:t> Format 5:2</a:t>
            </a:r>
          </a:p>
        </p:txBody>
      </p:sp>
      <p:sp>
        <p:nvSpPr>
          <p:cNvPr id="11" name="Textplatzhalter 3"/>
          <p:cNvSpPr>
            <a:spLocks noGrp="1"/>
          </p:cNvSpPr>
          <p:nvPr>
            <p:ph type="body" sz="half" idx="14" hasCustomPrompt="1"/>
          </p:nvPr>
        </p:nvSpPr>
        <p:spPr>
          <a:xfrm>
            <a:off x="6291940" y="5671457"/>
            <a:ext cx="5455331" cy="52118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lang="de-DE" sz="1400" dirty="0" smtClean="0">
                <a:solidFill>
                  <a:schemeClr val="tx1"/>
                </a:solidFill>
                <a:latin typeface="MetaNormal-Roman" panose="02000503000000000000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 err="1"/>
              <a:t>Bildnachweis</a:t>
            </a:r>
            <a:endParaRPr lang="de-DE" dirty="0"/>
          </a:p>
        </p:txBody>
      </p:sp>
      <p:sp>
        <p:nvSpPr>
          <p:cNvPr id="8" name="Datumsplatzhalter 1">
            <a:extLst>
              <a:ext uri="{FF2B5EF4-FFF2-40B4-BE49-F238E27FC236}">
                <a16:creationId xmlns:a16="http://schemas.microsoft.com/office/drawing/2014/main" id="{E78ABCA3-08AD-4960-8C4E-B91A5828F73F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MetaNormal-Roman" panose="02000503000000000000" pitchFamily="2" charset="0"/>
              </a:defRPr>
            </a:lvl1pPr>
          </a:lstStyle>
          <a:p>
            <a:fld id="{15267EFD-6BA9-4BF4-A295-D2C15E375967}" type="datetimeFigureOut">
              <a:rPr lang="de-DE" smtClean="0"/>
              <a:pPr/>
              <a:t>20.01.26</a:t>
            </a:fld>
            <a:endParaRPr lang="de-DE" dirty="0"/>
          </a:p>
        </p:txBody>
      </p:sp>
      <p:sp>
        <p:nvSpPr>
          <p:cNvPr id="10" name="Foliennummernplatzhalter 2">
            <a:extLst>
              <a:ext uri="{FF2B5EF4-FFF2-40B4-BE49-F238E27FC236}">
                <a16:creationId xmlns:a16="http://schemas.microsoft.com/office/drawing/2014/main" id="{4B55DE42-454D-4DA5-B8A0-160633A4BC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etaNormal-Roman" panose="02000503000000000000" pitchFamily="2" charset="0"/>
              </a:defRPr>
            </a:lvl1pPr>
          </a:lstStyle>
          <a:p>
            <a:fld id="{48BC2822-A58B-453C-8B00-8B5FB70B15C0}" type="slidenum">
              <a:rPr lang="de-DE" smtClean="0"/>
              <a:pPr/>
              <a:t>‹Nº›</a:t>
            </a:fld>
            <a:endParaRPr lang="de-DE" dirty="0"/>
          </a:p>
        </p:txBody>
      </p:sp>
      <p:sp>
        <p:nvSpPr>
          <p:cNvPr id="12" name="Fußzeilenplatzhalter 3">
            <a:extLst>
              <a:ext uri="{FF2B5EF4-FFF2-40B4-BE49-F238E27FC236}">
                <a16:creationId xmlns:a16="http://schemas.microsoft.com/office/drawing/2014/main" id="{9AE0D92C-A3E3-4915-B8E9-A26EB9644C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etaNormal-Roman" panose="02000503000000000000" pitchFamily="2" charset="0"/>
              </a:defRPr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85876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tiff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4256"/>
            <a:ext cx="1291844" cy="1291844"/>
          </a:xfrm>
          <a:prstGeom prst="rect">
            <a:avLst/>
          </a:prstGeom>
        </p:spPr>
      </p:pic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2D5F647-0736-4AB9-8E87-935DDEB4C0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MetaNormal-Roman" panose="02000503000000000000" pitchFamily="2" charset="0"/>
              </a:defRPr>
            </a:lvl1pPr>
          </a:lstStyle>
          <a:p>
            <a:fld id="{15267EFD-6BA9-4BF4-A295-D2C15E375967}" type="datetimeFigureOut">
              <a:rPr lang="de-DE" smtClean="0"/>
              <a:pPr/>
              <a:t>20.01.26</a:t>
            </a:fld>
            <a:endParaRPr lang="de-DE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1B109A0D-4694-4027-820E-3EE2989D9D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etaNormal-Roman" panose="02000503000000000000" pitchFamily="2" charset="0"/>
              </a:defRPr>
            </a:lvl1pPr>
          </a:lstStyle>
          <a:p>
            <a:fld id="{48BC2822-A58B-453C-8B00-8B5FB70B15C0}" type="slidenum">
              <a:rPr lang="de-DE" smtClean="0"/>
              <a:pPr/>
              <a:t>‹Nº›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B9FBD35-87CF-4E23-BD84-62DD0650D6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etaNormal-Roman" panose="02000503000000000000" pitchFamily="2" charset="0"/>
              </a:defRPr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44361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8" r:id="rId4"/>
    <p:sldLayoutId id="2147483655" r:id="rId5"/>
    <p:sldLayoutId id="2147483657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ethe.de/ins/cz/de/kul/the/thr/sup/20887972.html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creativecommons.org/licenses/by-nd/3.0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verfassungsblog.de/plaedoyer-fuer-eine-sachlichere-debatte-um-den-vergewaltigungstatbestand/#comment-278170" TargetMode="External"/><Relationship Id="rId2" Type="http://schemas.openxmlformats.org/officeDocument/2006/relationships/hyperlink" Target="https://verfassungsblog.de/plaedoyer-fuer-eine-sachlichere-debatte-um-den-vergewaltigungstatbestand/" TargetMode="Externa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T1rtLpmnf9g?feature=oembed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0umRgO6bUlE?feature=oembed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thebluediamondgallery.com/legal/criminal-law.html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sa/3.0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noProof="0" dirty="0"/>
          </a:p>
        </p:txBody>
      </p:sp>
      <p:pic>
        <p:nvPicPr>
          <p:cNvPr id="20" name="Imagen 19">
            <a:extLst>
              <a:ext uri="{FF2B5EF4-FFF2-40B4-BE49-F238E27FC236}">
                <a16:creationId xmlns:a16="http://schemas.microsoft.com/office/drawing/2014/main" id="{541950D8-AA59-2920-D15E-6BD11DEC62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16260" r="16260"/>
          <a:stretch/>
        </p:blipFill>
        <p:spPr>
          <a:xfrm>
            <a:off x="-1504" y="0"/>
            <a:ext cx="12191980" cy="7798904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23" name="Titel 1">
            <a:extLst>
              <a:ext uri="{FF2B5EF4-FFF2-40B4-BE49-F238E27FC236}">
                <a16:creationId xmlns:a16="http://schemas.microsoft.com/office/drawing/2014/main" id="{F8F86940-FDCF-2F09-2690-AED6A43875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4998" y="1511852"/>
            <a:ext cx="11043976" cy="2387600"/>
          </a:xfrm>
          <a:noFill/>
        </p:spPr>
        <p:txBody>
          <a:bodyPr/>
          <a:lstStyle/>
          <a:p>
            <a:pPr algn="ctr"/>
            <a:r>
              <a:rPr lang="en-US" sz="5600" b="1" noProof="0" dirty="0" err="1">
                <a:solidFill>
                  <a:schemeClr val="bg1"/>
                </a:solidFill>
                <a:latin typeface="Copperplate" panose="02000504000000020004" pitchFamily="2" charset="77"/>
                <a:cs typeface="Times New Roman" panose="02020603050405020304" pitchFamily="18" charset="0"/>
              </a:rPr>
              <a:t>Rechtsdeutsch</a:t>
            </a:r>
            <a:r>
              <a:rPr lang="en-US" sz="5600" b="1" noProof="0" dirty="0">
                <a:solidFill>
                  <a:schemeClr val="bg1"/>
                </a:solidFill>
                <a:latin typeface="Copperplate" panose="02000504000000020004" pitchFamily="2" charset="77"/>
                <a:cs typeface="Times New Roman" panose="02020603050405020304" pitchFamily="18" charset="0"/>
              </a:rPr>
              <a:t> I -</a:t>
            </a:r>
            <a:br>
              <a:rPr lang="en-US" sz="5600" b="1" noProof="0" dirty="0">
                <a:solidFill>
                  <a:schemeClr val="bg1"/>
                </a:solidFill>
                <a:latin typeface="Copperplate" panose="02000504000000020004" pitchFamily="2" charset="77"/>
                <a:cs typeface="Times New Roman" panose="02020603050405020304" pitchFamily="18" charset="0"/>
              </a:rPr>
            </a:br>
            <a:r>
              <a:rPr lang="en-US" sz="5600" b="1" noProof="0" dirty="0" err="1">
                <a:solidFill>
                  <a:schemeClr val="bg1"/>
                </a:solidFill>
                <a:latin typeface="Copperplate" panose="02000504000000020004" pitchFamily="2" charset="77"/>
                <a:cs typeface="Times New Roman" panose="02020603050405020304" pitchFamily="18" charset="0"/>
              </a:rPr>
              <a:t>Kriminalisierung</a:t>
            </a:r>
            <a:r>
              <a:rPr lang="en-US" sz="5600" b="1" noProof="0" dirty="0">
                <a:solidFill>
                  <a:schemeClr val="bg1"/>
                </a:solidFill>
                <a:latin typeface="Copperplate" panose="02000504000000020004" pitchFamily="2" charset="77"/>
                <a:cs typeface="Times New Roman" panose="02020603050405020304" pitchFamily="18" charset="0"/>
              </a:rPr>
              <a:t> / Criminalization theories</a:t>
            </a:r>
            <a:endParaRPr lang="en-US" sz="5600" noProof="0" dirty="0">
              <a:solidFill>
                <a:schemeClr val="bg1"/>
              </a:solidFill>
              <a:latin typeface="Copperplate" panose="02000504000000020004" pitchFamily="2" charset="77"/>
              <a:cs typeface="Times New Roman" panose="02020603050405020304" pitchFamily="18" charset="0"/>
            </a:endParaRP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712EE737-D4D7-9707-2B6E-BC697BCE4234}"/>
              </a:ext>
            </a:extLst>
          </p:cNvPr>
          <p:cNvSpPr txBox="1"/>
          <p:nvPr/>
        </p:nvSpPr>
        <p:spPr>
          <a:xfrm>
            <a:off x="8028526" y="5624493"/>
            <a:ext cx="3961342" cy="1077218"/>
          </a:xfrm>
          <a:prstGeom prst="rect">
            <a:avLst/>
          </a:prstGeom>
          <a:solidFill>
            <a:schemeClr val="tx1">
              <a:alpha val="55293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3200" b="1" noProof="0" dirty="0">
                <a:solidFill>
                  <a:schemeClr val="bg1"/>
                </a:solidFill>
                <a:latin typeface="Perpetua" panose="02020502060401020303" pitchFamily="18" charset="77"/>
                <a:cs typeface="Times New Roman" panose="02020603050405020304" pitchFamily="18" charset="0"/>
              </a:rPr>
              <a:t>Leandro Dias </a:t>
            </a:r>
          </a:p>
          <a:p>
            <a:pPr algn="ctr"/>
            <a:r>
              <a:rPr lang="en-US" sz="3200" b="1" noProof="0" dirty="0">
                <a:solidFill>
                  <a:schemeClr val="bg1"/>
                </a:solidFill>
                <a:latin typeface="Perpetua" panose="02020502060401020303" pitchFamily="18" charset="77"/>
                <a:cs typeface="Times New Roman" panose="02020603050405020304" pitchFamily="18" charset="0"/>
              </a:rPr>
              <a:t>Universität Würzburg</a:t>
            </a:r>
            <a:endParaRPr lang="en-US" sz="2800" b="1" noProof="0" dirty="0">
              <a:solidFill>
                <a:schemeClr val="bg1"/>
              </a:solidFill>
              <a:latin typeface="Perpetua" panose="02020502060401020303" pitchFamily="18" charset="77"/>
              <a:cs typeface="Times New Roman" panose="02020603050405020304" pitchFamily="18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23C3F142-6D5A-B47E-8151-7C105A74E05A}"/>
              </a:ext>
            </a:extLst>
          </p:cNvPr>
          <p:cNvSpPr txBox="1"/>
          <p:nvPr/>
        </p:nvSpPr>
        <p:spPr>
          <a:xfrm>
            <a:off x="-1504" y="7798904"/>
            <a:ext cx="1219198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E" sz="900">
                <a:hlinkClick r:id="rId3" tooltip="https://www.goethe.de/ins/cz/de/kul/the/thr/sup/20887972.html"/>
              </a:rPr>
              <a:t>Esta foto</a:t>
            </a:r>
            <a:r>
              <a:rPr lang="es-DE" sz="900"/>
              <a:t> de Autor desconocido está bajo licencia </a:t>
            </a:r>
            <a:r>
              <a:rPr lang="es-DE" sz="900">
                <a:hlinkClick r:id="rId4" tooltip="https://creativecommons.org/licenses/by-nd/3.0/"/>
              </a:rPr>
              <a:t>CC BY-ND</a:t>
            </a:r>
            <a:endParaRPr lang="es-DE" sz="900"/>
          </a:p>
        </p:txBody>
      </p:sp>
    </p:spTree>
    <p:extLst>
      <p:ext uri="{BB962C8B-B14F-4D97-AF65-F5344CB8AC3E}">
        <p14:creationId xmlns:p14="http://schemas.microsoft.com/office/powerpoint/2010/main" val="39557864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D5EA38-D686-EFF9-C855-A2698D360E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3C963C-03C4-171E-731C-9E0CFAA0EA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66181"/>
            <a:ext cx="9670026" cy="1598593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br>
              <a:rPr lang="es-419" sz="32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s-419" sz="32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Criminalizing the distribution of sexual deepfakes</a:t>
            </a:r>
            <a:br>
              <a:rPr lang="en-US" sz="32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s-DE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B2680221-E088-2184-1CB4-86653D18C05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309123" y="466181"/>
            <a:ext cx="1882877" cy="720000"/>
          </a:xfrm>
        </p:spPr>
        <p:txBody>
          <a:bodyPr/>
          <a:lstStyle/>
          <a:p>
            <a:endParaRPr lang="es-DE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0F9EE7FB-5881-C79A-FBCE-7768251013F1}"/>
              </a:ext>
            </a:extLst>
          </p:cNvPr>
          <p:cNvSpPr txBox="1"/>
          <p:nvPr/>
        </p:nvSpPr>
        <p:spPr>
          <a:xfrm>
            <a:off x="434902" y="1735015"/>
            <a:ext cx="11581251" cy="55861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500" b="1" dirty="0" err="1"/>
              <a:t>Harm</a:t>
            </a:r>
            <a:r>
              <a:rPr lang="es-ES" sz="2500" b="1" dirty="0"/>
              <a:t> </a:t>
            </a:r>
            <a:r>
              <a:rPr lang="es-ES" sz="2500" b="1" dirty="0" err="1"/>
              <a:t>principle</a:t>
            </a:r>
            <a:endParaRPr lang="es-ES" sz="25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500" dirty="0" err="1"/>
              <a:t>If</a:t>
            </a:r>
            <a:r>
              <a:rPr lang="es-ES" sz="2500" dirty="0"/>
              <a:t> </a:t>
            </a:r>
            <a:r>
              <a:rPr lang="es-ES" sz="2500" dirty="0" err="1"/>
              <a:t>the</a:t>
            </a:r>
            <a:r>
              <a:rPr lang="es-ES" sz="2500" dirty="0"/>
              <a:t> </a:t>
            </a:r>
            <a:r>
              <a:rPr lang="es-ES" sz="2500" dirty="0" err="1"/>
              <a:t>victim</a:t>
            </a:r>
            <a:r>
              <a:rPr lang="es-ES" sz="2500" dirty="0"/>
              <a:t> has </a:t>
            </a:r>
            <a:r>
              <a:rPr lang="es-ES" sz="2500" dirty="0" err="1"/>
              <a:t>an</a:t>
            </a:r>
            <a:r>
              <a:rPr lang="es-ES" sz="2500" dirty="0"/>
              <a:t> </a:t>
            </a:r>
            <a:r>
              <a:rPr lang="es-ES" sz="2500" dirty="0" err="1"/>
              <a:t>interest</a:t>
            </a:r>
            <a:r>
              <a:rPr lang="es-ES" sz="2500" dirty="0"/>
              <a:t> in </a:t>
            </a:r>
            <a:r>
              <a:rPr lang="es-ES" sz="2500" dirty="0" err="1"/>
              <a:t>avoiding</a:t>
            </a:r>
            <a:r>
              <a:rPr lang="es-ES" sz="2500" dirty="0"/>
              <a:t> </a:t>
            </a:r>
            <a:r>
              <a:rPr lang="es-ES" sz="2500" dirty="0" err="1"/>
              <a:t>sexualization</a:t>
            </a:r>
            <a:r>
              <a:rPr lang="es-ES" sz="2500" dirty="0"/>
              <a:t> </a:t>
            </a:r>
            <a:r>
              <a:rPr lang="es-ES" sz="2500" dirty="0" err="1"/>
              <a:t>with</a:t>
            </a:r>
            <a:r>
              <a:rPr lang="es-ES" sz="2500" dirty="0"/>
              <a:t> AI </a:t>
            </a:r>
            <a:r>
              <a:rPr lang="es-ES" sz="2500" dirty="0" err="1"/>
              <a:t>tools</a:t>
            </a:r>
            <a:r>
              <a:rPr lang="es-ES" sz="2500" dirty="0"/>
              <a:t>, </a:t>
            </a:r>
            <a:r>
              <a:rPr lang="es-ES" sz="2500" dirty="0" err="1"/>
              <a:t>then</a:t>
            </a:r>
            <a:r>
              <a:rPr lang="es-ES" sz="2500" dirty="0"/>
              <a:t> </a:t>
            </a:r>
            <a:r>
              <a:rPr lang="es-ES" sz="2500" dirty="0" err="1"/>
              <a:t>that</a:t>
            </a:r>
            <a:r>
              <a:rPr lang="es-ES" sz="2500" dirty="0"/>
              <a:t> </a:t>
            </a:r>
            <a:r>
              <a:rPr lang="es-ES" sz="2500" dirty="0" err="1"/>
              <a:t>interest</a:t>
            </a:r>
            <a:r>
              <a:rPr lang="es-ES" sz="2500" dirty="0"/>
              <a:t> </a:t>
            </a:r>
            <a:r>
              <a:rPr lang="es-ES" sz="2500" dirty="0" err="1"/>
              <a:t>is</a:t>
            </a:r>
            <a:r>
              <a:rPr lang="es-ES" sz="2500" dirty="0"/>
              <a:t> </a:t>
            </a:r>
            <a:r>
              <a:rPr lang="es-ES" sz="2500" dirty="0" err="1"/>
              <a:t>harmed</a:t>
            </a:r>
            <a:r>
              <a:rPr lang="es-ES" sz="2500" dirty="0"/>
              <a:t> </a:t>
            </a:r>
            <a:r>
              <a:rPr lang="es-ES" sz="2500" dirty="0" err="1"/>
              <a:t>by</a:t>
            </a:r>
            <a:r>
              <a:rPr lang="es-ES" sz="2500" dirty="0"/>
              <a:t> </a:t>
            </a:r>
            <a:r>
              <a:rPr lang="es-ES" sz="2500" dirty="0" err="1"/>
              <a:t>the</a:t>
            </a:r>
            <a:r>
              <a:rPr lang="es-ES" sz="2500" dirty="0"/>
              <a:t> </a:t>
            </a:r>
            <a:r>
              <a:rPr lang="es-ES" sz="2500" dirty="0" err="1"/>
              <a:t>distribution</a:t>
            </a:r>
            <a:r>
              <a:rPr lang="es-ES" sz="2500" dirty="0"/>
              <a:t> </a:t>
            </a:r>
            <a:r>
              <a:rPr lang="es-ES" sz="2500" dirty="0" err="1"/>
              <a:t>of</a:t>
            </a:r>
            <a:r>
              <a:rPr lang="es-ES" sz="2500" dirty="0"/>
              <a:t> sexual </a:t>
            </a:r>
            <a:r>
              <a:rPr lang="es-ES" sz="2500" dirty="0" err="1"/>
              <a:t>deepfakes</a:t>
            </a:r>
            <a:r>
              <a:rPr lang="es-ES" sz="2500" dirty="0"/>
              <a:t>. </a:t>
            </a:r>
            <a:r>
              <a:rPr lang="es-ES" sz="2500" dirty="0" err="1"/>
              <a:t>Therefore</a:t>
            </a:r>
            <a:r>
              <a:rPr lang="es-ES" sz="2500" dirty="0"/>
              <a:t>, </a:t>
            </a:r>
            <a:r>
              <a:rPr lang="es-ES" sz="2500" dirty="0" err="1"/>
              <a:t>distribution</a:t>
            </a:r>
            <a:r>
              <a:rPr lang="es-ES" sz="2500" dirty="0"/>
              <a:t> </a:t>
            </a:r>
            <a:r>
              <a:rPr lang="es-ES" sz="2500" dirty="0" err="1"/>
              <a:t>is</a:t>
            </a:r>
            <a:r>
              <a:rPr lang="es-ES" sz="2500" dirty="0"/>
              <a:t> </a:t>
            </a:r>
            <a:r>
              <a:rPr lang="es-ES" sz="2500" dirty="0" err="1"/>
              <a:t>worth</a:t>
            </a:r>
            <a:r>
              <a:rPr lang="es-ES" sz="2500" dirty="0"/>
              <a:t> </a:t>
            </a:r>
            <a:r>
              <a:rPr lang="es-ES" sz="2500" dirty="0" err="1"/>
              <a:t>criminalizing</a:t>
            </a:r>
            <a:r>
              <a:rPr lang="es-ES" sz="2500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500" dirty="0" err="1"/>
              <a:t>But</a:t>
            </a:r>
            <a:r>
              <a:rPr lang="es-ES" sz="2500" dirty="0"/>
              <a:t> </a:t>
            </a:r>
            <a:r>
              <a:rPr lang="es-ES" sz="2500" dirty="0" err="1"/>
              <a:t>what</a:t>
            </a:r>
            <a:r>
              <a:rPr lang="es-ES" sz="2500" dirty="0"/>
              <a:t> </a:t>
            </a:r>
            <a:r>
              <a:rPr lang="es-ES" sz="2500" dirty="0" err="1"/>
              <a:t>about</a:t>
            </a:r>
            <a:r>
              <a:rPr lang="es-ES" sz="2500" dirty="0"/>
              <a:t> </a:t>
            </a:r>
            <a:r>
              <a:rPr lang="es-ES" sz="2500" dirty="0" err="1"/>
              <a:t>the</a:t>
            </a:r>
            <a:r>
              <a:rPr lang="es-ES" sz="2500" dirty="0"/>
              <a:t> </a:t>
            </a:r>
            <a:r>
              <a:rPr lang="es-ES" sz="2500" dirty="0" err="1"/>
              <a:t>creation</a:t>
            </a:r>
            <a:r>
              <a:rPr lang="es-ES" sz="2500" dirty="0"/>
              <a:t> and </a:t>
            </a:r>
            <a:r>
              <a:rPr lang="es-ES" sz="2500" dirty="0" err="1"/>
              <a:t>possession</a:t>
            </a:r>
            <a:r>
              <a:rPr lang="es-ES" sz="2500" dirty="0"/>
              <a:t> </a:t>
            </a:r>
            <a:r>
              <a:rPr lang="es-ES" sz="2500" dirty="0" err="1"/>
              <a:t>of</a:t>
            </a:r>
            <a:r>
              <a:rPr lang="es-ES" sz="2500" dirty="0"/>
              <a:t> sexual </a:t>
            </a:r>
            <a:r>
              <a:rPr lang="es-ES" sz="2500" dirty="0" err="1"/>
              <a:t>deepfakes</a:t>
            </a:r>
            <a:r>
              <a:rPr lang="es-ES" sz="2500" dirty="0"/>
              <a:t>? </a:t>
            </a:r>
            <a:r>
              <a:rPr lang="es-ES" sz="2500" dirty="0" err="1"/>
              <a:t>If</a:t>
            </a:r>
            <a:r>
              <a:rPr lang="es-ES" sz="2500" dirty="0"/>
              <a:t> </a:t>
            </a:r>
            <a:r>
              <a:rPr lang="es-ES" sz="2500" dirty="0" err="1"/>
              <a:t>the</a:t>
            </a:r>
            <a:r>
              <a:rPr lang="es-ES" sz="2500" dirty="0"/>
              <a:t> </a:t>
            </a:r>
            <a:r>
              <a:rPr lang="es-ES" sz="2500" dirty="0" err="1"/>
              <a:t>victim</a:t>
            </a:r>
            <a:r>
              <a:rPr lang="es-ES" sz="2500" dirty="0"/>
              <a:t> </a:t>
            </a:r>
            <a:r>
              <a:rPr lang="es-ES" sz="2500" dirty="0" err="1"/>
              <a:t>is</a:t>
            </a:r>
            <a:r>
              <a:rPr lang="es-ES" sz="2500" dirty="0"/>
              <a:t> </a:t>
            </a:r>
            <a:r>
              <a:rPr lang="es-ES" sz="2500" dirty="0" err="1"/>
              <a:t>unaware</a:t>
            </a:r>
            <a:r>
              <a:rPr lang="es-ES" sz="2500" dirty="0"/>
              <a:t> </a:t>
            </a:r>
            <a:r>
              <a:rPr lang="es-ES" sz="2500" dirty="0" err="1"/>
              <a:t>of</a:t>
            </a:r>
            <a:r>
              <a:rPr lang="es-ES" sz="2500" dirty="0"/>
              <a:t> </a:t>
            </a:r>
            <a:r>
              <a:rPr lang="es-ES" sz="2500" dirty="0" err="1"/>
              <a:t>the</a:t>
            </a:r>
            <a:r>
              <a:rPr lang="es-ES" sz="2500" dirty="0"/>
              <a:t> </a:t>
            </a:r>
            <a:r>
              <a:rPr lang="es-ES" sz="2500" dirty="0" err="1"/>
              <a:t>possession</a:t>
            </a:r>
            <a:r>
              <a:rPr lang="es-ES" sz="2500" dirty="0"/>
              <a:t>, </a:t>
            </a:r>
            <a:r>
              <a:rPr lang="es-ES" sz="2500" dirty="0" err="1"/>
              <a:t>it</a:t>
            </a:r>
            <a:r>
              <a:rPr lang="es-ES" sz="2500" dirty="0"/>
              <a:t> </a:t>
            </a:r>
            <a:r>
              <a:rPr lang="es-ES" sz="2500" dirty="0" err="1"/>
              <a:t>is</a:t>
            </a:r>
            <a:r>
              <a:rPr lang="es-ES" sz="2500" dirty="0"/>
              <a:t> </a:t>
            </a:r>
            <a:r>
              <a:rPr lang="es-ES" sz="2500" dirty="0" err="1"/>
              <a:t>doubtful</a:t>
            </a:r>
            <a:r>
              <a:rPr lang="es-ES" sz="2500" dirty="0"/>
              <a:t> </a:t>
            </a:r>
            <a:r>
              <a:rPr lang="es-ES" sz="2500" dirty="0" err="1"/>
              <a:t>that</a:t>
            </a:r>
            <a:r>
              <a:rPr lang="es-ES" sz="2500" dirty="0"/>
              <a:t> </a:t>
            </a:r>
            <a:r>
              <a:rPr lang="es-ES" sz="2500" dirty="0" err="1"/>
              <a:t>she</a:t>
            </a:r>
            <a:r>
              <a:rPr lang="es-ES" sz="2500" dirty="0"/>
              <a:t> </a:t>
            </a:r>
            <a:r>
              <a:rPr lang="es-ES" sz="2500" dirty="0" err="1"/>
              <a:t>is</a:t>
            </a:r>
            <a:r>
              <a:rPr lang="es-ES" sz="2500" dirty="0"/>
              <a:t> </a:t>
            </a:r>
            <a:r>
              <a:rPr lang="es-ES" sz="2500" dirty="0" err="1"/>
              <a:t>harmed</a:t>
            </a:r>
            <a:r>
              <a:rPr lang="es-ES" sz="2500" dirty="0"/>
              <a:t> </a:t>
            </a:r>
            <a:r>
              <a:rPr lang="es-ES" sz="2500" dirty="0" err="1"/>
              <a:t>by</a:t>
            </a:r>
            <a:r>
              <a:rPr lang="es-ES" sz="2500" dirty="0"/>
              <a:t> </a:t>
            </a:r>
            <a:r>
              <a:rPr lang="es-ES" sz="2500" dirty="0" err="1"/>
              <a:t>such</a:t>
            </a:r>
            <a:r>
              <a:rPr lang="es-ES" sz="2500" dirty="0"/>
              <a:t> </a:t>
            </a:r>
            <a:r>
              <a:rPr lang="es-ES" sz="2500" dirty="0" err="1"/>
              <a:t>conduct</a:t>
            </a:r>
            <a:r>
              <a:rPr lang="es-ES" sz="2500" dirty="0"/>
              <a:t>.</a:t>
            </a:r>
          </a:p>
          <a:p>
            <a:r>
              <a:rPr lang="es-ES" sz="2500" b="1" dirty="0" err="1"/>
              <a:t>Schädigung</a:t>
            </a:r>
            <a:r>
              <a:rPr lang="es-ES" sz="2500" b="1" dirty="0"/>
              <a:t> </a:t>
            </a:r>
            <a:r>
              <a:rPr lang="es-ES" sz="2500" b="1" dirty="0" err="1"/>
              <a:t>von</a:t>
            </a:r>
            <a:r>
              <a:rPr lang="es-ES" sz="2500" b="1" dirty="0"/>
              <a:t> </a:t>
            </a:r>
            <a:r>
              <a:rPr lang="es-ES" sz="2500" b="1" dirty="0" err="1"/>
              <a:t>Rechtsgütern</a:t>
            </a:r>
            <a:endParaRPr lang="es-ES" sz="25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500" dirty="0" err="1"/>
              <a:t>Wenn</a:t>
            </a:r>
            <a:r>
              <a:rPr lang="es-ES" sz="2500" dirty="0"/>
              <a:t> das </a:t>
            </a:r>
            <a:r>
              <a:rPr lang="es-ES" sz="2500" dirty="0" err="1"/>
              <a:t>Opfer</a:t>
            </a:r>
            <a:r>
              <a:rPr lang="es-ES" sz="2500" dirty="0"/>
              <a:t> </a:t>
            </a:r>
            <a:r>
              <a:rPr lang="es-ES" sz="2500" dirty="0" err="1"/>
              <a:t>ein</a:t>
            </a:r>
            <a:r>
              <a:rPr lang="es-ES" sz="2500" dirty="0"/>
              <a:t> </a:t>
            </a:r>
            <a:r>
              <a:rPr lang="es-ES" sz="2500" dirty="0" err="1"/>
              <a:t>Interesse</a:t>
            </a:r>
            <a:r>
              <a:rPr lang="es-ES" sz="2500" dirty="0"/>
              <a:t> </a:t>
            </a:r>
            <a:r>
              <a:rPr lang="es-ES" sz="2500" dirty="0" err="1"/>
              <a:t>daran</a:t>
            </a:r>
            <a:r>
              <a:rPr lang="es-ES" sz="2500" dirty="0"/>
              <a:t> </a:t>
            </a:r>
            <a:r>
              <a:rPr lang="es-ES" sz="2500" dirty="0" err="1"/>
              <a:t>hat</a:t>
            </a:r>
            <a:r>
              <a:rPr lang="es-ES" sz="2500" dirty="0"/>
              <a:t>, </a:t>
            </a:r>
            <a:r>
              <a:rPr lang="es-ES" sz="2500" dirty="0" err="1"/>
              <a:t>eine</a:t>
            </a:r>
            <a:r>
              <a:rPr lang="es-ES" sz="2500" dirty="0"/>
              <a:t> </a:t>
            </a:r>
            <a:r>
              <a:rPr lang="es-ES" sz="2500" dirty="0" err="1"/>
              <a:t>Sexualisierung</a:t>
            </a:r>
            <a:r>
              <a:rPr lang="es-ES" sz="2500" dirty="0"/>
              <a:t> </a:t>
            </a:r>
            <a:r>
              <a:rPr lang="es-ES" sz="2500" dirty="0" err="1"/>
              <a:t>durch</a:t>
            </a:r>
            <a:r>
              <a:rPr lang="es-ES" sz="2500" dirty="0"/>
              <a:t> KI-Tools </a:t>
            </a:r>
            <a:r>
              <a:rPr lang="es-ES" sz="2500" dirty="0" err="1"/>
              <a:t>zu</a:t>
            </a:r>
            <a:r>
              <a:rPr lang="es-ES" sz="2500" dirty="0"/>
              <a:t> </a:t>
            </a:r>
            <a:r>
              <a:rPr lang="es-ES" sz="2500" dirty="0" err="1"/>
              <a:t>vermeiden</a:t>
            </a:r>
            <a:r>
              <a:rPr lang="es-ES" sz="2500" dirty="0"/>
              <a:t>, </a:t>
            </a:r>
            <a:r>
              <a:rPr lang="es-ES" sz="2500" dirty="0" err="1"/>
              <a:t>wird</a:t>
            </a:r>
            <a:r>
              <a:rPr lang="es-ES" sz="2500" dirty="0"/>
              <a:t> dieses </a:t>
            </a:r>
            <a:r>
              <a:rPr lang="es-ES" sz="2500" dirty="0" err="1"/>
              <a:t>Interesse</a:t>
            </a:r>
            <a:r>
              <a:rPr lang="es-ES" sz="2500" dirty="0"/>
              <a:t> </a:t>
            </a:r>
            <a:r>
              <a:rPr lang="es-ES" sz="2500" dirty="0" err="1"/>
              <a:t>durch</a:t>
            </a:r>
            <a:r>
              <a:rPr lang="es-ES" sz="2500" dirty="0"/>
              <a:t> die </a:t>
            </a:r>
            <a:r>
              <a:rPr lang="es-ES" sz="2500" dirty="0" err="1"/>
              <a:t>Verbreitung</a:t>
            </a:r>
            <a:r>
              <a:rPr lang="es-ES" sz="2500" dirty="0"/>
              <a:t> </a:t>
            </a:r>
            <a:r>
              <a:rPr lang="es-ES" sz="2500" dirty="0" err="1"/>
              <a:t>sexueller</a:t>
            </a:r>
            <a:r>
              <a:rPr lang="es-ES" sz="2500" dirty="0"/>
              <a:t> </a:t>
            </a:r>
            <a:r>
              <a:rPr lang="es-ES" sz="2500" dirty="0" err="1"/>
              <a:t>Deepfakes</a:t>
            </a:r>
            <a:r>
              <a:rPr lang="es-ES" sz="2500" dirty="0"/>
              <a:t> </a:t>
            </a:r>
            <a:r>
              <a:rPr lang="es-ES" sz="2500" dirty="0" err="1"/>
              <a:t>geschädigt</a:t>
            </a:r>
            <a:r>
              <a:rPr lang="es-ES" sz="2500" dirty="0"/>
              <a:t>. </a:t>
            </a:r>
            <a:r>
              <a:rPr lang="es-ES" sz="2500" dirty="0" err="1"/>
              <a:t>Daher</a:t>
            </a:r>
            <a:r>
              <a:rPr lang="es-ES" sz="2500" dirty="0"/>
              <a:t> </a:t>
            </a:r>
            <a:r>
              <a:rPr lang="es-ES" sz="2500" dirty="0" err="1"/>
              <a:t>sollte</a:t>
            </a:r>
            <a:r>
              <a:rPr lang="es-ES" sz="2500" dirty="0"/>
              <a:t> </a:t>
            </a:r>
            <a:r>
              <a:rPr lang="es-ES" sz="2500" dirty="0" err="1"/>
              <a:t>deren</a:t>
            </a:r>
            <a:r>
              <a:rPr lang="es-ES" sz="2500" dirty="0"/>
              <a:t> </a:t>
            </a:r>
            <a:r>
              <a:rPr lang="es-ES" sz="2500" dirty="0" err="1"/>
              <a:t>Verbreitung</a:t>
            </a:r>
            <a:r>
              <a:rPr lang="es-ES" sz="2500" dirty="0"/>
              <a:t> </a:t>
            </a:r>
            <a:r>
              <a:rPr lang="es-ES" sz="2500" dirty="0" err="1"/>
              <a:t>unter</a:t>
            </a:r>
            <a:r>
              <a:rPr lang="es-ES" sz="2500" dirty="0"/>
              <a:t> </a:t>
            </a:r>
            <a:r>
              <a:rPr lang="es-ES" sz="2500" dirty="0" err="1"/>
              <a:t>Strafe</a:t>
            </a:r>
            <a:r>
              <a:rPr lang="es-ES" sz="2500" dirty="0"/>
              <a:t> </a:t>
            </a:r>
            <a:r>
              <a:rPr lang="es-ES" sz="2500" dirty="0" err="1"/>
              <a:t>gestellt</a:t>
            </a:r>
            <a:r>
              <a:rPr lang="es-ES" sz="2500" dirty="0"/>
              <a:t> </a:t>
            </a:r>
            <a:r>
              <a:rPr lang="es-ES" sz="2500" dirty="0" err="1"/>
              <a:t>werden</a:t>
            </a:r>
            <a:r>
              <a:rPr lang="es-ES" sz="2500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500" dirty="0" err="1"/>
              <a:t>Doch</a:t>
            </a:r>
            <a:r>
              <a:rPr lang="es-ES" sz="2500" dirty="0"/>
              <a:t> </a:t>
            </a:r>
            <a:r>
              <a:rPr lang="es-ES" sz="2500" dirty="0" err="1"/>
              <a:t>wie</a:t>
            </a:r>
            <a:r>
              <a:rPr lang="es-ES" sz="2500" dirty="0"/>
              <a:t> </a:t>
            </a:r>
            <a:r>
              <a:rPr lang="es-ES" sz="2500" dirty="0" err="1"/>
              <a:t>sieht</a:t>
            </a:r>
            <a:r>
              <a:rPr lang="es-ES" sz="2500" dirty="0"/>
              <a:t> es </a:t>
            </a:r>
            <a:r>
              <a:rPr lang="es-ES" sz="2500" dirty="0" err="1"/>
              <a:t>mit</a:t>
            </a:r>
            <a:r>
              <a:rPr lang="es-ES" sz="2500" dirty="0"/>
              <a:t> </a:t>
            </a:r>
            <a:r>
              <a:rPr lang="es-ES" sz="2500" dirty="0" err="1"/>
              <a:t>der</a:t>
            </a:r>
            <a:r>
              <a:rPr lang="es-ES" sz="2500" dirty="0"/>
              <a:t> </a:t>
            </a:r>
            <a:r>
              <a:rPr lang="es-ES" sz="2500" dirty="0" err="1"/>
              <a:t>Erstellung</a:t>
            </a:r>
            <a:r>
              <a:rPr lang="es-ES" sz="2500" dirty="0"/>
              <a:t> </a:t>
            </a:r>
            <a:r>
              <a:rPr lang="es-ES" sz="2500" dirty="0" err="1"/>
              <a:t>und</a:t>
            </a:r>
            <a:r>
              <a:rPr lang="es-ES" sz="2500" dirty="0"/>
              <a:t> </a:t>
            </a:r>
            <a:r>
              <a:rPr lang="es-ES" sz="2500" dirty="0" err="1"/>
              <a:t>dem</a:t>
            </a:r>
            <a:r>
              <a:rPr lang="es-ES" sz="2500" dirty="0"/>
              <a:t> </a:t>
            </a:r>
            <a:r>
              <a:rPr lang="es-ES" sz="2500" dirty="0" err="1"/>
              <a:t>Besitz</a:t>
            </a:r>
            <a:r>
              <a:rPr lang="es-ES" sz="2500" dirty="0"/>
              <a:t> </a:t>
            </a:r>
            <a:r>
              <a:rPr lang="es-ES" sz="2500" dirty="0" err="1"/>
              <a:t>sexueller</a:t>
            </a:r>
            <a:r>
              <a:rPr lang="es-ES" sz="2500" dirty="0"/>
              <a:t> </a:t>
            </a:r>
            <a:r>
              <a:rPr lang="es-ES" sz="2500" dirty="0" err="1"/>
              <a:t>Deepfakes</a:t>
            </a:r>
            <a:r>
              <a:rPr lang="es-ES" sz="2500" dirty="0"/>
              <a:t> </a:t>
            </a:r>
            <a:r>
              <a:rPr lang="es-ES" sz="2500" dirty="0" err="1"/>
              <a:t>aus</a:t>
            </a:r>
            <a:r>
              <a:rPr lang="es-ES" sz="2500" dirty="0"/>
              <a:t>? </a:t>
            </a:r>
            <a:r>
              <a:rPr lang="es-ES" sz="2500" dirty="0" err="1"/>
              <a:t>Wenn</a:t>
            </a:r>
            <a:r>
              <a:rPr lang="es-ES" sz="2500" dirty="0"/>
              <a:t> das </a:t>
            </a:r>
            <a:r>
              <a:rPr lang="es-ES" sz="2500" dirty="0" err="1"/>
              <a:t>Opfer</a:t>
            </a:r>
            <a:r>
              <a:rPr lang="es-ES" sz="2500" dirty="0"/>
              <a:t> </a:t>
            </a:r>
            <a:r>
              <a:rPr lang="es-ES" sz="2500" dirty="0" err="1"/>
              <a:t>keine</a:t>
            </a:r>
            <a:r>
              <a:rPr lang="es-ES" sz="2500" dirty="0"/>
              <a:t> </a:t>
            </a:r>
            <a:r>
              <a:rPr lang="es-ES" sz="2500" dirty="0" err="1"/>
              <a:t>Kenntnis</a:t>
            </a:r>
            <a:r>
              <a:rPr lang="es-ES" sz="2500" dirty="0"/>
              <a:t> </a:t>
            </a:r>
            <a:r>
              <a:rPr lang="es-ES" sz="2500" dirty="0" err="1"/>
              <a:t>vom</a:t>
            </a:r>
            <a:r>
              <a:rPr lang="es-ES" sz="2500" dirty="0"/>
              <a:t> </a:t>
            </a:r>
            <a:r>
              <a:rPr lang="es-ES" sz="2500" dirty="0" err="1"/>
              <a:t>Besitz</a:t>
            </a:r>
            <a:r>
              <a:rPr lang="es-ES" sz="2500" dirty="0"/>
              <a:t> </a:t>
            </a:r>
            <a:r>
              <a:rPr lang="es-ES" sz="2500" dirty="0" err="1"/>
              <a:t>hat</a:t>
            </a:r>
            <a:r>
              <a:rPr lang="es-ES" sz="2500" dirty="0"/>
              <a:t>, </a:t>
            </a:r>
            <a:r>
              <a:rPr lang="es-ES" sz="2500" dirty="0" err="1"/>
              <a:t>ist</a:t>
            </a:r>
            <a:r>
              <a:rPr lang="es-ES" sz="2500" dirty="0"/>
              <a:t> </a:t>
            </a:r>
            <a:r>
              <a:rPr lang="es-ES" sz="2500" dirty="0" err="1"/>
              <a:t>fraglich</a:t>
            </a:r>
            <a:r>
              <a:rPr lang="es-ES" sz="2500" dirty="0"/>
              <a:t>, </a:t>
            </a:r>
            <a:r>
              <a:rPr lang="es-ES" sz="2500" dirty="0" err="1"/>
              <a:t>ob</a:t>
            </a:r>
            <a:r>
              <a:rPr lang="es-ES" sz="2500" dirty="0"/>
              <a:t> es </a:t>
            </a:r>
            <a:r>
              <a:rPr lang="es-ES" sz="2500" dirty="0" err="1"/>
              <a:t>durch</a:t>
            </a:r>
            <a:r>
              <a:rPr lang="es-ES" sz="2500" dirty="0"/>
              <a:t> </a:t>
            </a:r>
            <a:r>
              <a:rPr lang="es-ES" sz="2500" dirty="0" err="1"/>
              <a:t>ein</a:t>
            </a:r>
            <a:r>
              <a:rPr lang="es-ES" sz="2500" dirty="0"/>
              <a:t> </a:t>
            </a:r>
            <a:r>
              <a:rPr lang="es-ES" sz="2500" dirty="0" err="1"/>
              <a:t>solches</a:t>
            </a:r>
            <a:r>
              <a:rPr lang="es-ES" sz="2500" dirty="0"/>
              <a:t> </a:t>
            </a:r>
            <a:r>
              <a:rPr lang="es-ES" sz="2500" dirty="0" err="1"/>
              <a:t>Verhalten</a:t>
            </a:r>
            <a:r>
              <a:rPr lang="es-ES" sz="2500" dirty="0"/>
              <a:t> </a:t>
            </a:r>
            <a:r>
              <a:rPr lang="es-ES" sz="2500" dirty="0" err="1"/>
              <a:t>beeinträchtigt</a:t>
            </a:r>
            <a:r>
              <a:rPr lang="es-ES" sz="2500" dirty="0"/>
              <a:t> </a:t>
            </a:r>
            <a:r>
              <a:rPr lang="es-ES" sz="2500" dirty="0" err="1"/>
              <a:t>wird</a:t>
            </a:r>
            <a:r>
              <a:rPr lang="es-ES" sz="2500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s-ES" sz="3200" dirty="0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EAE5F81A-EB5F-2D16-884D-E76F5924AF2F}"/>
              </a:ext>
            </a:extLst>
          </p:cNvPr>
          <p:cNvSpPr txBox="1">
            <a:spLocks/>
          </p:cNvSpPr>
          <p:nvPr/>
        </p:nvSpPr>
        <p:spPr>
          <a:xfrm>
            <a:off x="1665404" y="2605239"/>
            <a:ext cx="9670026" cy="159859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 baseline="0">
                <a:solidFill>
                  <a:schemeClr val="tx1"/>
                </a:solidFill>
                <a:latin typeface="MetaBold-Roman" panose="02000803000000000000" pitchFamily="2" charset="0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endParaRPr lang="es-DE" sz="29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4451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9645D3-47B4-8054-41C7-C1CBF6C141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505297-5B48-011F-853D-E1B0F04820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66181"/>
            <a:ext cx="9670026" cy="1598593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br>
              <a:rPr lang="es-419" sz="32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s-419" sz="32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Michael Kubiciel, Verfassungsblog (29 October 2014).</a:t>
            </a:r>
            <a:br>
              <a:rPr lang="en-US" sz="32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s-DE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D342C505-3559-3343-7A73-B37EC637E22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309123" y="466181"/>
            <a:ext cx="1882877" cy="720000"/>
          </a:xfrm>
        </p:spPr>
        <p:txBody>
          <a:bodyPr/>
          <a:lstStyle/>
          <a:p>
            <a:endParaRPr lang="es-DE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359C15B-8E53-CBDE-D1E6-B63DFB8C6A7B}"/>
              </a:ext>
            </a:extLst>
          </p:cNvPr>
          <p:cNvSpPr txBox="1"/>
          <p:nvPr/>
        </p:nvSpPr>
        <p:spPr>
          <a:xfrm>
            <a:off x="856570" y="1885239"/>
            <a:ext cx="1100488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Both"/>
            </a:pPr>
            <a:endParaRPr lang="es-ES" sz="2400" dirty="0"/>
          </a:p>
          <a:p>
            <a:endParaRPr lang="es-ES" dirty="0"/>
          </a:p>
        </p:txBody>
      </p:sp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EA4750CD-6D44-D0FE-4C37-D476E25EDB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846256"/>
              </p:ext>
            </p:extLst>
          </p:nvPr>
        </p:nvGraphicFramePr>
        <p:xfrm>
          <a:off x="457200" y="1728790"/>
          <a:ext cx="11244826" cy="499797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tx1"/>
                  </a:outerShdw>
                </a:effectLst>
                <a:tableStyleId>{5C22544A-7EE6-4342-B048-85BDC9FD1C3A}</a:tableStyleId>
              </a:tblPr>
              <a:tblGrid>
                <a:gridCol w="5622413">
                  <a:extLst>
                    <a:ext uri="{9D8B030D-6E8A-4147-A177-3AD203B41FA5}">
                      <a16:colId xmlns:a16="http://schemas.microsoft.com/office/drawing/2014/main" val="2640413484"/>
                    </a:ext>
                  </a:extLst>
                </a:gridCol>
                <a:gridCol w="5622413">
                  <a:extLst>
                    <a:ext uri="{9D8B030D-6E8A-4147-A177-3AD203B41FA5}">
                      <a16:colId xmlns:a16="http://schemas.microsoft.com/office/drawing/2014/main" val="3622502159"/>
                    </a:ext>
                  </a:extLst>
                </a:gridCol>
              </a:tblGrid>
              <a:tr h="356324">
                <a:tc>
                  <a:txBody>
                    <a:bodyPr/>
                    <a:lstStyle/>
                    <a:p>
                      <a:pPr algn="ctr"/>
                      <a:r>
                        <a:rPr lang="es-DE" dirty="0"/>
                        <a:t>Deutsch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DE" dirty="0"/>
                        <a:t>English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1860941"/>
                  </a:ext>
                </a:extLst>
              </a:tr>
              <a:tr h="4632210">
                <a:tc>
                  <a:txBody>
                    <a:bodyPr/>
                    <a:lstStyle/>
                    <a:p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Welches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Verhalten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darf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der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Staat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kriminalisieren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?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Mit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dieser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grundlegenden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Frage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jeder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liberalen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und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rationalen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Kriminalpolitik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ringt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die moderne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Strafrechtswissenschaft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seit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ihrer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Formierungsphase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vor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rund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zweihundert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Jahren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Sie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bildet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auch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den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Hintergrund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der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Kontroverse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zwischen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s-ES" sz="1700" b="0" i="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 tooltip="Plädoyer für eine sachlichere Debatte um den Vergewaltigungstatbestand"/>
                        </a:rPr>
                        <a:t>Tatjana Hörnle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und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s-ES" sz="1700" b="0" i="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3"/>
                        </a:rPr>
                        <a:t>Thomas Fischer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Der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Ahnherr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der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deutschen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Strafrechtswissenschaft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der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Kant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und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Hobbes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geschulte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Paul Johann Anselm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von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Feuerbach,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beantwortete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sie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Anfang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des 19.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Jahrhundert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ähnlicher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Weise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wie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Hörnle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heute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Gegenstand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strafrechtlicher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Verbote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könne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nicht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jedes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grob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anstößige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von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sittlichen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oder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religiösen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Normen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missbilligte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Verhalten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sein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Vielmehr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dürfe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das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Strafrecht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nur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solche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subjektiven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Rechte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des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Einzelnen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schützen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die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seine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äußere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Freiheitssphäre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konturieren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sowie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die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Rechte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des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Staates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dessen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Institutionen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die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Freiheit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der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Einzelnen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garantieren.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700" dirty="0" err="1"/>
                        <a:t>What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behaviour</a:t>
                      </a:r>
                      <a:r>
                        <a:rPr lang="es-ES" sz="1700" dirty="0"/>
                        <a:t> can </a:t>
                      </a:r>
                      <a:r>
                        <a:rPr lang="es-ES" sz="1700" dirty="0" err="1"/>
                        <a:t>the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state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criminalise</a:t>
                      </a:r>
                      <a:r>
                        <a:rPr lang="es-ES" sz="1700" dirty="0"/>
                        <a:t>? </a:t>
                      </a:r>
                      <a:r>
                        <a:rPr lang="es-ES" sz="1700" dirty="0" err="1"/>
                        <a:t>This</a:t>
                      </a:r>
                      <a:r>
                        <a:rPr lang="es-ES" sz="1700" dirty="0"/>
                        <a:t> fundamental </a:t>
                      </a:r>
                      <a:r>
                        <a:rPr lang="es-ES" sz="1700" dirty="0" err="1"/>
                        <a:t>question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of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any</a:t>
                      </a:r>
                      <a:r>
                        <a:rPr lang="es-ES" sz="1700" dirty="0"/>
                        <a:t> liberal and </a:t>
                      </a:r>
                      <a:r>
                        <a:rPr lang="es-ES" sz="1700" dirty="0" err="1"/>
                        <a:t>rational</a:t>
                      </a:r>
                      <a:r>
                        <a:rPr lang="es-ES" sz="1700" dirty="0"/>
                        <a:t> criminal </a:t>
                      </a:r>
                      <a:r>
                        <a:rPr lang="es-ES" sz="1700" dirty="0" err="1"/>
                        <a:t>policy</a:t>
                      </a:r>
                      <a:r>
                        <a:rPr lang="es-ES" sz="1700" dirty="0"/>
                        <a:t> has </a:t>
                      </a:r>
                      <a:r>
                        <a:rPr lang="es-ES" sz="1700" dirty="0" err="1"/>
                        <a:t>been</a:t>
                      </a:r>
                      <a:r>
                        <a:rPr lang="es-ES" sz="1700" dirty="0"/>
                        <a:t> at </a:t>
                      </a:r>
                      <a:r>
                        <a:rPr lang="es-ES" sz="1700" dirty="0" err="1"/>
                        <a:t>the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heart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of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modern</a:t>
                      </a:r>
                      <a:r>
                        <a:rPr lang="es-ES" sz="1700" dirty="0"/>
                        <a:t> criminal </a:t>
                      </a:r>
                      <a:r>
                        <a:rPr lang="es-ES" sz="1700" dirty="0" err="1"/>
                        <a:t>law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theory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since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its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formation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around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two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hundred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years</a:t>
                      </a:r>
                      <a:r>
                        <a:rPr lang="es-ES" sz="1700" dirty="0"/>
                        <a:t> ago. </a:t>
                      </a:r>
                      <a:r>
                        <a:rPr lang="es-ES" sz="1700" dirty="0" err="1"/>
                        <a:t>This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question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also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lies</a:t>
                      </a:r>
                      <a:r>
                        <a:rPr lang="es-ES" sz="1700" dirty="0"/>
                        <a:t> at </a:t>
                      </a:r>
                      <a:r>
                        <a:rPr lang="es-ES" sz="1700" dirty="0" err="1"/>
                        <a:t>the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heart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of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the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controversy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between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Tatjana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Hörnle</a:t>
                      </a:r>
                      <a:r>
                        <a:rPr lang="es-ES" sz="1700" dirty="0"/>
                        <a:t> and Thomas Fischer. At </a:t>
                      </a:r>
                      <a:r>
                        <a:rPr lang="es-ES" sz="1700" dirty="0" err="1"/>
                        <a:t>the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beginning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of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the</a:t>
                      </a:r>
                      <a:r>
                        <a:rPr lang="es-ES" sz="1700" dirty="0"/>
                        <a:t> 19th </a:t>
                      </a:r>
                      <a:r>
                        <a:rPr lang="es-ES" sz="1700" dirty="0" err="1"/>
                        <a:t>century</a:t>
                      </a:r>
                      <a:r>
                        <a:rPr lang="es-ES" sz="1700" dirty="0"/>
                        <a:t>, Paul Johann Anselm </a:t>
                      </a:r>
                      <a:r>
                        <a:rPr lang="es-ES" sz="1700" dirty="0" err="1"/>
                        <a:t>von</a:t>
                      </a:r>
                      <a:r>
                        <a:rPr lang="es-ES" sz="1700" dirty="0"/>
                        <a:t> Feuerbach, </a:t>
                      </a:r>
                      <a:r>
                        <a:rPr lang="es-ES" sz="1700" dirty="0" err="1"/>
                        <a:t>the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founding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father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of</a:t>
                      </a:r>
                      <a:r>
                        <a:rPr lang="es-ES" sz="1700" dirty="0"/>
                        <a:t> German criminal </a:t>
                      </a:r>
                      <a:r>
                        <a:rPr lang="es-ES" sz="1700" dirty="0" err="1"/>
                        <a:t>law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science</a:t>
                      </a:r>
                      <a:r>
                        <a:rPr lang="es-ES" sz="1700" dirty="0"/>
                        <a:t> and </a:t>
                      </a:r>
                      <a:r>
                        <a:rPr lang="es-ES" sz="1700" dirty="0" err="1"/>
                        <a:t>influenced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by</a:t>
                      </a:r>
                      <a:r>
                        <a:rPr lang="es-ES" sz="1700" dirty="0"/>
                        <a:t> Kant and Hobbes, </a:t>
                      </a:r>
                      <a:r>
                        <a:rPr lang="es-ES" sz="1700" dirty="0" err="1"/>
                        <a:t>answered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this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question</a:t>
                      </a:r>
                      <a:r>
                        <a:rPr lang="es-ES" sz="1700" dirty="0"/>
                        <a:t> in a </a:t>
                      </a:r>
                      <a:r>
                        <a:rPr lang="es-ES" sz="1700" dirty="0" err="1"/>
                        <a:t>manner</a:t>
                      </a:r>
                      <a:r>
                        <a:rPr lang="es-ES" sz="1700" dirty="0"/>
                        <a:t> similar </a:t>
                      </a:r>
                      <a:r>
                        <a:rPr lang="es-ES" sz="1700" dirty="0" err="1"/>
                        <a:t>to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that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of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Hörnle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today</a:t>
                      </a:r>
                      <a:r>
                        <a:rPr lang="es-ES" sz="1700" dirty="0"/>
                        <a:t>, </a:t>
                      </a:r>
                      <a:r>
                        <a:rPr lang="es-ES" sz="1700" dirty="0" err="1"/>
                        <a:t>stating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that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not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all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behaviour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deemed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offensive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by</a:t>
                      </a:r>
                      <a:r>
                        <a:rPr lang="es-ES" sz="1700" dirty="0"/>
                        <a:t> moral </a:t>
                      </a:r>
                      <a:r>
                        <a:rPr lang="es-ES" sz="1700" dirty="0" err="1"/>
                        <a:t>or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religious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norms</a:t>
                      </a:r>
                      <a:r>
                        <a:rPr lang="es-ES" sz="1700" dirty="0"/>
                        <a:t> can be </a:t>
                      </a:r>
                      <a:r>
                        <a:rPr lang="es-ES" sz="1700" dirty="0" err="1"/>
                        <a:t>subject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to</a:t>
                      </a:r>
                      <a:r>
                        <a:rPr lang="es-ES" sz="1700" dirty="0"/>
                        <a:t> criminal </a:t>
                      </a:r>
                      <a:r>
                        <a:rPr lang="es-ES" sz="1700" dirty="0" err="1"/>
                        <a:t>law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prohibitions</a:t>
                      </a:r>
                      <a:r>
                        <a:rPr lang="es-ES" sz="1700" dirty="0"/>
                        <a:t>. </a:t>
                      </a:r>
                      <a:r>
                        <a:rPr lang="es-ES" sz="1700" dirty="0" err="1"/>
                        <a:t>Instead</a:t>
                      </a:r>
                      <a:r>
                        <a:rPr lang="es-ES" sz="1700" dirty="0"/>
                        <a:t>, criminal </a:t>
                      </a:r>
                      <a:r>
                        <a:rPr lang="es-ES" sz="1700" dirty="0" err="1"/>
                        <a:t>law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should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only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protect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the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individual's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subjective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rights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that</a:t>
                      </a:r>
                      <a:r>
                        <a:rPr lang="es-ES" sz="1700" dirty="0"/>
                        <a:t> define </a:t>
                      </a:r>
                      <a:r>
                        <a:rPr lang="es-ES" sz="1700" dirty="0" err="1"/>
                        <a:t>their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external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sphere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of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freedom</a:t>
                      </a:r>
                      <a:r>
                        <a:rPr lang="es-ES" sz="1700" dirty="0"/>
                        <a:t>, as </a:t>
                      </a:r>
                      <a:r>
                        <a:rPr lang="es-ES" sz="1700" dirty="0" err="1"/>
                        <a:t>well</a:t>
                      </a:r>
                      <a:r>
                        <a:rPr lang="es-ES" sz="1700" dirty="0"/>
                        <a:t> as </a:t>
                      </a:r>
                      <a:r>
                        <a:rPr lang="es-ES" sz="1700" dirty="0" err="1"/>
                        <a:t>the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rights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of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the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state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whose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institutions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guarantee</a:t>
                      </a:r>
                      <a:r>
                        <a:rPr lang="es-ES" sz="1700" dirty="0"/>
                        <a:t> individual </a:t>
                      </a:r>
                      <a:r>
                        <a:rPr lang="es-ES" sz="1700" dirty="0" err="1"/>
                        <a:t>freedom</a:t>
                      </a:r>
                      <a:r>
                        <a:rPr lang="es-ES" sz="1700" dirty="0"/>
                        <a:t>.</a:t>
                      </a:r>
                      <a:endParaRPr lang="es-DE" sz="17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3592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20069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671D58-79D4-95EA-6FF4-4F821BF5D8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5C8209-FC21-F0D8-64C9-30126D243A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66181"/>
            <a:ext cx="9670026" cy="1598593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br>
              <a:rPr lang="es-419" sz="32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s-419" sz="32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Michael Kubiciel, Verfassungsblog (29 October 2014).</a:t>
            </a:r>
            <a:br>
              <a:rPr lang="en-US" sz="32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s-DE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671E67BA-872E-CA33-52AC-9D630D5ED3D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309123" y="466181"/>
            <a:ext cx="1882877" cy="720000"/>
          </a:xfrm>
        </p:spPr>
        <p:txBody>
          <a:bodyPr/>
          <a:lstStyle/>
          <a:p>
            <a:endParaRPr lang="es-DE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949E27C-1380-D9DA-0411-842D7BC37D6D}"/>
              </a:ext>
            </a:extLst>
          </p:cNvPr>
          <p:cNvSpPr txBox="1"/>
          <p:nvPr/>
        </p:nvSpPr>
        <p:spPr>
          <a:xfrm>
            <a:off x="856570" y="1885239"/>
            <a:ext cx="1100488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Both"/>
            </a:pPr>
            <a:endParaRPr lang="es-ES" sz="2400" dirty="0"/>
          </a:p>
          <a:p>
            <a:endParaRPr lang="es-ES" dirty="0"/>
          </a:p>
        </p:txBody>
      </p:sp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B441BB3B-5738-C008-AA3A-F69DB37949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5224457"/>
              </p:ext>
            </p:extLst>
          </p:nvPr>
        </p:nvGraphicFramePr>
        <p:xfrm>
          <a:off x="457200" y="1728789"/>
          <a:ext cx="11244826" cy="54102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tx1"/>
                  </a:outerShdw>
                </a:effectLst>
                <a:tableStyleId>{5C22544A-7EE6-4342-B048-85BDC9FD1C3A}</a:tableStyleId>
              </a:tblPr>
              <a:tblGrid>
                <a:gridCol w="5622413">
                  <a:extLst>
                    <a:ext uri="{9D8B030D-6E8A-4147-A177-3AD203B41FA5}">
                      <a16:colId xmlns:a16="http://schemas.microsoft.com/office/drawing/2014/main" val="2640413484"/>
                    </a:ext>
                  </a:extLst>
                </a:gridCol>
                <a:gridCol w="5622413">
                  <a:extLst>
                    <a:ext uri="{9D8B030D-6E8A-4147-A177-3AD203B41FA5}">
                      <a16:colId xmlns:a16="http://schemas.microsoft.com/office/drawing/2014/main" val="3622502159"/>
                    </a:ext>
                  </a:extLst>
                </a:gridCol>
              </a:tblGrid>
              <a:tr h="338046">
                <a:tc>
                  <a:txBody>
                    <a:bodyPr/>
                    <a:lstStyle/>
                    <a:p>
                      <a:pPr algn="ctr"/>
                      <a:r>
                        <a:rPr lang="es-DE" dirty="0"/>
                        <a:t>Deutsch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DE" dirty="0"/>
                        <a:t>English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1860941"/>
                  </a:ext>
                </a:extLst>
              </a:tr>
              <a:tr h="4662211">
                <a:tc>
                  <a:txBody>
                    <a:bodyPr/>
                    <a:lstStyle/>
                    <a:p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Dieses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Modell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hat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zwei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seit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langem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bekannte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Schwächen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Es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erklärt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einerseits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zu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wenig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und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andererseits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zu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viel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So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ist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darauf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hat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Fischer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mit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Recht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hingewiesen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die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Verletzung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eines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Rechtes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einer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Person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allenfalls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eine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notwendige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nicht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aber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eine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hinreichende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Bedingung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für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eine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Kriminalisierung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Nicht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jede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Verletzung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einer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vertraglichen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Nebenpflicht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ist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eine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Untreue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Sinne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des § 266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StGB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so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wie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nicht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jede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Verletzung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einer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familienrechtlichen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Pflicht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etwa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die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eheliche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Untreue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Strafe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nach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sich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zieht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Entscheidend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ist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nicht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die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Verletzung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eines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subjektiven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Rechts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entscheidend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ist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mit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diesem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subjektiven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Recht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zugleich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„das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Recht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als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Recht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“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bzw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– in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der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Terminologie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des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Bundesverfassungsgerichts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ein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„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Gemeinschaftsbelang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“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oder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„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Gemeinschaftswert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“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verletzt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wird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Daher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erledigt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der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Hinweis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auf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das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fehlende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Einverständnis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gegenüber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einem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Grabscher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oder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Tatscher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nicht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die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Einwände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gegen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eine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Kriminalisierung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solcher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ES" sz="17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Verhaltensweisen</a:t>
                      </a:r>
                      <a:r>
                        <a:rPr lang="es-ES" sz="17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br>
                        <a:rPr lang="es-ES" dirty="0"/>
                      </a:br>
                      <a:endParaRPr lang="es-ES" sz="18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700" dirty="0" err="1"/>
                        <a:t>This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model</a:t>
                      </a:r>
                      <a:r>
                        <a:rPr lang="es-ES" sz="1700" dirty="0"/>
                        <a:t> has </a:t>
                      </a:r>
                      <a:r>
                        <a:rPr lang="es-ES" sz="1700" dirty="0" err="1"/>
                        <a:t>two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well-known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weaknesses</a:t>
                      </a:r>
                      <a:r>
                        <a:rPr lang="es-ES" sz="1700" dirty="0"/>
                        <a:t>. </a:t>
                      </a:r>
                      <a:r>
                        <a:rPr lang="es-ES" sz="1700" dirty="0" err="1"/>
                        <a:t>On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the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one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hand</a:t>
                      </a:r>
                      <a:r>
                        <a:rPr lang="es-ES" sz="1700" dirty="0"/>
                        <a:t>, </a:t>
                      </a:r>
                      <a:r>
                        <a:rPr lang="es-ES" sz="1700" dirty="0" err="1"/>
                        <a:t>it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explains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too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little</a:t>
                      </a:r>
                      <a:r>
                        <a:rPr lang="es-ES" sz="1700" dirty="0"/>
                        <a:t>. </a:t>
                      </a:r>
                      <a:r>
                        <a:rPr lang="es-ES" sz="1700" dirty="0" err="1"/>
                        <a:t>On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the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other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hand</a:t>
                      </a:r>
                      <a:r>
                        <a:rPr lang="es-ES" sz="1700" dirty="0"/>
                        <a:t>, </a:t>
                      </a:r>
                      <a:r>
                        <a:rPr lang="es-ES" sz="1700" dirty="0" err="1"/>
                        <a:t>it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explains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too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much</a:t>
                      </a:r>
                      <a:r>
                        <a:rPr lang="es-ES" sz="1700" dirty="0"/>
                        <a:t>. As Fischer </a:t>
                      </a:r>
                      <a:r>
                        <a:rPr lang="es-ES" sz="1700" dirty="0" err="1"/>
                        <a:t>rightly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pointed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out</a:t>
                      </a:r>
                      <a:r>
                        <a:rPr lang="es-ES" sz="1700" dirty="0"/>
                        <a:t>, </a:t>
                      </a:r>
                      <a:r>
                        <a:rPr lang="es-ES" sz="1700" dirty="0" err="1"/>
                        <a:t>violating</a:t>
                      </a:r>
                      <a:r>
                        <a:rPr lang="es-ES" sz="1700" dirty="0"/>
                        <a:t> a </a:t>
                      </a:r>
                      <a:r>
                        <a:rPr lang="es-ES" sz="1700" dirty="0" err="1"/>
                        <a:t>person's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rights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is</a:t>
                      </a:r>
                      <a:r>
                        <a:rPr lang="es-ES" sz="1700" dirty="0"/>
                        <a:t> a </a:t>
                      </a:r>
                      <a:r>
                        <a:rPr lang="es-ES" sz="1700" dirty="0" err="1"/>
                        <a:t>necessary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but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not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sufficient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condition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for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criminalization</a:t>
                      </a:r>
                      <a:r>
                        <a:rPr lang="es-ES" sz="1700" dirty="0"/>
                        <a:t>. </a:t>
                      </a:r>
                      <a:r>
                        <a:rPr lang="es-ES" sz="1700" dirty="0" err="1"/>
                        <a:t>Not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every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violation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of</a:t>
                      </a:r>
                      <a:r>
                        <a:rPr lang="es-ES" sz="1700" dirty="0"/>
                        <a:t> a </a:t>
                      </a:r>
                      <a:r>
                        <a:rPr lang="es-ES" sz="1700" dirty="0" err="1"/>
                        <a:t>subordinate</a:t>
                      </a:r>
                      <a:r>
                        <a:rPr lang="es-ES" sz="1700" dirty="0"/>
                        <a:t> contractual </a:t>
                      </a:r>
                      <a:r>
                        <a:rPr lang="es-ES" sz="1700" dirty="0" err="1"/>
                        <a:t>duty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constitutes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embezzlement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under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Section</a:t>
                      </a:r>
                      <a:r>
                        <a:rPr lang="es-ES" sz="1700" dirty="0"/>
                        <a:t> 266 </a:t>
                      </a:r>
                      <a:r>
                        <a:rPr lang="es-ES" sz="1700" dirty="0" err="1"/>
                        <a:t>of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the</a:t>
                      </a:r>
                      <a:r>
                        <a:rPr lang="es-ES" sz="1700" dirty="0"/>
                        <a:t> German Criminal </a:t>
                      </a:r>
                      <a:r>
                        <a:rPr lang="es-ES" sz="1700" dirty="0" err="1"/>
                        <a:t>Code</a:t>
                      </a:r>
                      <a:r>
                        <a:rPr lang="es-ES" sz="1700" dirty="0"/>
                        <a:t> (</a:t>
                      </a:r>
                      <a:r>
                        <a:rPr lang="es-ES" sz="1700" dirty="0" err="1"/>
                        <a:t>StGB</a:t>
                      </a:r>
                      <a:r>
                        <a:rPr lang="es-ES" sz="1700" dirty="0"/>
                        <a:t>), </a:t>
                      </a:r>
                      <a:r>
                        <a:rPr lang="es-ES" sz="1700" dirty="0" err="1"/>
                        <a:t>just</a:t>
                      </a:r>
                      <a:r>
                        <a:rPr lang="es-ES" sz="1700" dirty="0"/>
                        <a:t> as </a:t>
                      </a:r>
                      <a:r>
                        <a:rPr lang="es-ES" sz="1700" dirty="0" err="1"/>
                        <a:t>not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every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violation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of</a:t>
                      </a:r>
                      <a:r>
                        <a:rPr lang="es-ES" sz="1700" dirty="0"/>
                        <a:t> a </a:t>
                      </a:r>
                      <a:r>
                        <a:rPr lang="es-ES" sz="1700" dirty="0" err="1"/>
                        <a:t>family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law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duty</a:t>
                      </a:r>
                      <a:r>
                        <a:rPr lang="es-ES" sz="1700" dirty="0"/>
                        <a:t>, </a:t>
                      </a:r>
                      <a:r>
                        <a:rPr lang="es-ES" sz="1700" dirty="0" err="1"/>
                        <a:t>such</a:t>
                      </a:r>
                      <a:r>
                        <a:rPr lang="es-ES" sz="1700" dirty="0"/>
                        <a:t> as </a:t>
                      </a:r>
                      <a:r>
                        <a:rPr lang="es-ES" sz="1700" dirty="0" err="1"/>
                        <a:t>adultery</a:t>
                      </a:r>
                      <a:r>
                        <a:rPr lang="es-ES" sz="1700" dirty="0"/>
                        <a:t>, </a:t>
                      </a:r>
                      <a:r>
                        <a:rPr lang="es-ES" sz="1700" dirty="0" err="1"/>
                        <a:t>results</a:t>
                      </a:r>
                      <a:r>
                        <a:rPr lang="es-ES" sz="1700" dirty="0"/>
                        <a:t> in </a:t>
                      </a:r>
                      <a:r>
                        <a:rPr lang="es-ES" sz="1700" dirty="0" err="1"/>
                        <a:t>punishment</a:t>
                      </a:r>
                      <a:r>
                        <a:rPr lang="es-ES" sz="1700" dirty="0"/>
                        <a:t>. </a:t>
                      </a:r>
                      <a:r>
                        <a:rPr lang="es-ES" sz="1700" dirty="0" err="1"/>
                        <a:t>The</a:t>
                      </a:r>
                      <a:r>
                        <a:rPr lang="es-ES" sz="1700" dirty="0"/>
                        <a:t> decisive factor </a:t>
                      </a:r>
                      <a:r>
                        <a:rPr lang="es-ES" sz="1700" dirty="0" err="1"/>
                        <a:t>is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not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the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violation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of</a:t>
                      </a:r>
                      <a:r>
                        <a:rPr lang="es-ES" sz="1700" dirty="0"/>
                        <a:t> a </a:t>
                      </a:r>
                      <a:r>
                        <a:rPr lang="es-ES" sz="1700" dirty="0" err="1"/>
                        <a:t>subjective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right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but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whether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this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subjective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right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violates</a:t>
                      </a:r>
                      <a:r>
                        <a:rPr lang="es-ES" sz="1700" dirty="0"/>
                        <a:t> "</a:t>
                      </a:r>
                      <a:r>
                        <a:rPr lang="es-ES" sz="1700" dirty="0" err="1"/>
                        <a:t>the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law</a:t>
                      </a:r>
                      <a:r>
                        <a:rPr lang="es-ES" sz="1700" dirty="0"/>
                        <a:t> as </a:t>
                      </a:r>
                      <a:r>
                        <a:rPr lang="es-ES" sz="1700" dirty="0" err="1"/>
                        <a:t>law</a:t>
                      </a:r>
                      <a:r>
                        <a:rPr lang="es-ES" sz="1700" dirty="0"/>
                        <a:t>" </a:t>
                      </a:r>
                      <a:r>
                        <a:rPr lang="es-ES" sz="1700" dirty="0" err="1"/>
                        <a:t>or</a:t>
                      </a:r>
                      <a:r>
                        <a:rPr lang="es-ES" sz="1700" dirty="0"/>
                        <a:t>, in </a:t>
                      </a:r>
                      <a:r>
                        <a:rPr lang="es-ES" sz="1700" dirty="0" err="1"/>
                        <a:t>the</a:t>
                      </a:r>
                      <a:r>
                        <a:rPr lang="es-ES" sz="1700" dirty="0"/>
                        <a:t> Federal </a:t>
                      </a:r>
                      <a:r>
                        <a:rPr lang="es-ES" sz="1700" dirty="0" err="1"/>
                        <a:t>Constitutional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Court's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terminology</a:t>
                      </a:r>
                      <a:r>
                        <a:rPr lang="es-ES" sz="1700" dirty="0"/>
                        <a:t>, a "</a:t>
                      </a:r>
                      <a:r>
                        <a:rPr lang="es-ES" sz="1700" dirty="0" err="1"/>
                        <a:t>community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interest</a:t>
                      </a:r>
                      <a:r>
                        <a:rPr lang="es-ES" sz="1700" dirty="0"/>
                        <a:t>" </a:t>
                      </a:r>
                      <a:r>
                        <a:rPr lang="es-ES" sz="1700" dirty="0" err="1"/>
                        <a:t>or</a:t>
                      </a:r>
                      <a:r>
                        <a:rPr lang="es-ES" sz="1700" dirty="0"/>
                        <a:t> "</a:t>
                      </a:r>
                      <a:r>
                        <a:rPr lang="es-ES" sz="1700" dirty="0" err="1"/>
                        <a:t>community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value</a:t>
                      </a:r>
                      <a:r>
                        <a:rPr lang="es-ES" sz="1700" dirty="0"/>
                        <a:t>." </a:t>
                      </a:r>
                      <a:r>
                        <a:rPr lang="es-ES" sz="1700" dirty="0" err="1"/>
                        <a:t>Therefore</a:t>
                      </a:r>
                      <a:r>
                        <a:rPr lang="es-ES" sz="1700" dirty="0"/>
                        <a:t>, </a:t>
                      </a:r>
                      <a:r>
                        <a:rPr lang="es-ES" sz="1700" dirty="0" err="1"/>
                        <a:t>pointing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out</a:t>
                      </a:r>
                      <a:r>
                        <a:rPr lang="es-ES" sz="1700" dirty="0"/>
                        <a:t> a </a:t>
                      </a:r>
                      <a:r>
                        <a:rPr lang="es-ES" sz="1700" dirty="0" err="1"/>
                        <a:t>lack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of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consent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to</a:t>
                      </a:r>
                      <a:r>
                        <a:rPr lang="es-ES" sz="1700" dirty="0"/>
                        <a:t> a </a:t>
                      </a:r>
                      <a:r>
                        <a:rPr lang="es-ES" sz="1700" dirty="0" err="1"/>
                        <a:t>groper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or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molester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does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not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resolve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objections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to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criminalizing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such</a:t>
                      </a:r>
                      <a:r>
                        <a:rPr lang="es-ES" sz="1700" dirty="0"/>
                        <a:t> </a:t>
                      </a:r>
                      <a:r>
                        <a:rPr lang="es-ES" sz="1700" dirty="0" err="1"/>
                        <a:t>behavior</a:t>
                      </a:r>
                      <a:r>
                        <a:rPr lang="es-ES" sz="1700" dirty="0"/>
                        <a:t>.</a:t>
                      </a:r>
                      <a:endParaRPr lang="es-DE" sz="17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13592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3289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3F9F05-0BF6-61DD-E7EB-7350539010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355F8B-2D26-4D59-2730-CC45014E3D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66181"/>
            <a:ext cx="9670026" cy="1598593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br>
              <a:rPr lang="es-419" sz="32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s-419" sz="32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Video 1</a:t>
            </a:r>
            <a:br>
              <a:rPr lang="en-US" sz="32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s-DE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C4A9D221-FCC8-F0E5-21BD-0869DD9397D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309123" y="466181"/>
            <a:ext cx="1882877" cy="720000"/>
          </a:xfrm>
        </p:spPr>
        <p:txBody>
          <a:bodyPr/>
          <a:lstStyle/>
          <a:p>
            <a:endParaRPr lang="es-DE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7566D65C-7EFF-47E9-93CD-D08EAFFF84A5}"/>
              </a:ext>
            </a:extLst>
          </p:cNvPr>
          <p:cNvSpPr txBox="1"/>
          <p:nvPr/>
        </p:nvSpPr>
        <p:spPr>
          <a:xfrm>
            <a:off x="856570" y="1885239"/>
            <a:ext cx="1100488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800" kern="100" dirty="0" err="1">
                <a:latin typeface="Aptos" panose="020B0004020202020204" pitchFamily="34" charset="0"/>
                <a:cs typeface="Times New Roman" panose="02020603050405020304" pitchFamily="18" charset="0"/>
              </a:rPr>
              <a:t>Gastkommentar</a:t>
            </a:r>
            <a:r>
              <a:rPr lang="en-US" sz="2800" kern="100" dirty="0">
                <a:latin typeface="Aptos" panose="020B0004020202020204" pitchFamily="34" charset="0"/>
                <a:cs typeface="Times New Roman" panose="02020603050405020304" pitchFamily="18" charset="0"/>
              </a:rPr>
              <a:t>: </a:t>
            </a:r>
            <a:r>
              <a:rPr lang="en-US" sz="2800" kern="100" dirty="0" err="1">
                <a:latin typeface="Aptos" panose="020B0004020202020204" pitchFamily="34" charset="0"/>
                <a:cs typeface="Times New Roman" panose="02020603050405020304" pitchFamily="18" charset="0"/>
              </a:rPr>
              <a:t>Sexualdelikte</a:t>
            </a:r>
            <a:r>
              <a:rPr lang="en-US" sz="2800" kern="100" dirty="0">
                <a:latin typeface="Aptos" panose="020B0004020202020204" pitchFamily="34" charset="0"/>
                <a:cs typeface="Times New Roman" panose="02020603050405020304" pitchFamily="18" charset="0"/>
              </a:rPr>
              <a:t> in der Kunst </a:t>
            </a:r>
            <a:r>
              <a:rPr lang="en-US" sz="2800" kern="100" dirty="0" err="1">
                <a:latin typeface="Aptos" panose="020B0004020202020204" pitchFamily="34" charset="0"/>
                <a:cs typeface="Times New Roman" panose="02020603050405020304" pitchFamily="18" charset="0"/>
              </a:rPr>
              <a:t>mit</a:t>
            </a:r>
            <a:r>
              <a:rPr lang="en-US" sz="2800" kern="100" dirty="0">
                <a:latin typeface="Aptos" panose="020B0004020202020204" pitchFamily="34" charset="0"/>
                <a:cs typeface="Times New Roman" panose="02020603050405020304" pitchFamily="18" charset="0"/>
              </a:rPr>
              <a:t> Tatjana </a:t>
            </a:r>
            <a:r>
              <a:rPr lang="en-US" sz="2800" kern="100" dirty="0" err="1">
                <a:latin typeface="Aptos" panose="020B0004020202020204" pitchFamily="34" charset="0"/>
                <a:cs typeface="Times New Roman" panose="02020603050405020304" pitchFamily="18" charset="0"/>
              </a:rPr>
              <a:t>Hörnle</a:t>
            </a:r>
            <a:endParaRPr lang="en-US" sz="2800" kern="100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800" kern="100" dirty="0">
                <a:latin typeface="Aptos" panose="020B0004020202020204" pitchFamily="34" charset="0"/>
                <a:cs typeface="Times New Roman" panose="02020603050405020304" pitchFamily="18" charset="0"/>
              </a:rPr>
              <a:t>https://</a:t>
            </a:r>
            <a:r>
              <a:rPr lang="en-US" sz="2800" kern="100" dirty="0" err="1">
                <a:latin typeface="Aptos" panose="020B0004020202020204" pitchFamily="34" charset="0"/>
                <a:cs typeface="Times New Roman" panose="02020603050405020304" pitchFamily="18" charset="0"/>
              </a:rPr>
              <a:t>www.youtube.com</a:t>
            </a:r>
            <a:r>
              <a:rPr lang="en-US" sz="2800" kern="100" dirty="0">
                <a:latin typeface="Aptos" panose="020B0004020202020204" pitchFamily="34" charset="0"/>
                <a:cs typeface="Times New Roman" panose="02020603050405020304" pitchFamily="18" charset="0"/>
              </a:rPr>
              <a:t>/</a:t>
            </a:r>
            <a:r>
              <a:rPr lang="en-US" sz="2800" kern="100" dirty="0" err="1">
                <a:latin typeface="Aptos" panose="020B0004020202020204" pitchFamily="34" charset="0"/>
                <a:cs typeface="Times New Roman" panose="02020603050405020304" pitchFamily="18" charset="0"/>
              </a:rPr>
              <a:t>watch?v</a:t>
            </a:r>
            <a:r>
              <a:rPr lang="en-US" sz="2800" kern="100" dirty="0">
                <a:latin typeface="Aptos" panose="020B0004020202020204" pitchFamily="34" charset="0"/>
                <a:cs typeface="Times New Roman" panose="02020603050405020304" pitchFamily="18" charset="0"/>
              </a:rPr>
              <a:t>=T1rtLpmnf9g</a:t>
            </a:r>
          </a:p>
          <a:p>
            <a:pPr algn="just">
              <a:buNone/>
            </a:pPr>
            <a:endParaRPr lang="en-US" sz="2800" kern="100" noProof="0" dirty="0">
              <a:latin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Elementos multimedia en línea 5" descr="Gastkommentar: Sexualdelikte in der Kunst mit Strafrechtlerin Tatjana Hörnle">
            <a:hlinkClick r:id="" action="ppaction://media"/>
            <a:extLst>
              <a:ext uri="{FF2B5EF4-FFF2-40B4-BE49-F238E27FC236}">
                <a16:creationId xmlns:a16="http://schemas.microsoft.com/office/drawing/2014/main" id="{ABE976E2-07C2-7122-4AA9-67C64B697E2A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436146" y="3236579"/>
            <a:ext cx="5319708" cy="3005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844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3F9F05-0BF6-61DD-E7EB-7350539010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355F8B-2D26-4D59-2730-CC45014E3D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66181"/>
            <a:ext cx="9670026" cy="1598593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br>
              <a:rPr lang="es-419" sz="32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s-419" sz="32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Video 2</a:t>
            </a:r>
            <a:br>
              <a:rPr lang="en-US" sz="32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s-DE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C4A9D221-FCC8-F0E5-21BD-0869DD9397D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309123" y="466181"/>
            <a:ext cx="1882877" cy="720000"/>
          </a:xfrm>
        </p:spPr>
        <p:txBody>
          <a:bodyPr/>
          <a:lstStyle/>
          <a:p>
            <a:endParaRPr lang="es-DE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7566D65C-7EFF-47E9-93CD-D08EAFFF84A5}"/>
              </a:ext>
            </a:extLst>
          </p:cNvPr>
          <p:cNvSpPr txBox="1"/>
          <p:nvPr/>
        </p:nvSpPr>
        <p:spPr>
          <a:xfrm>
            <a:off x="856570" y="1885239"/>
            <a:ext cx="110048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800" kern="100" dirty="0">
                <a:latin typeface="Aptos" panose="020B0004020202020204" pitchFamily="34" charset="0"/>
                <a:cs typeface="Times New Roman" panose="02020603050405020304" pitchFamily="18" charset="0"/>
              </a:rPr>
              <a:t> The New Law on Sexual Assault and Rape in Germany</a:t>
            </a:r>
          </a:p>
          <a:p>
            <a:pPr>
              <a:buNone/>
            </a:pPr>
            <a:r>
              <a:rPr lang="en-US" sz="2800" kern="100" dirty="0">
                <a:latin typeface="Aptos" panose="020B0004020202020204" pitchFamily="34" charset="0"/>
                <a:cs typeface="Times New Roman" panose="02020603050405020304" pitchFamily="18" charset="0"/>
              </a:rPr>
              <a:t>https://</a:t>
            </a:r>
            <a:r>
              <a:rPr lang="en-US" sz="2800" kern="100" dirty="0" err="1">
                <a:latin typeface="Aptos" panose="020B0004020202020204" pitchFamily="34" charset="0"/>
                <a:cs typeface="Times New Roman" panose="02020603050405020304" pitchFamily="18" charset="0"/>
              </a:rPr>
              <a:t>www.youtube.com</a:t>
            </a:r>
            <a:r>
              <a:rPr lang="en-US" sz="2800" kern="100" dirty="0">
                <a:latin typeface="Aptos" panose="020B0004020202020204" pitchFamily="34" charset="0"/>
                <a:cs typeface="Times New Roman" panose="02020603050405020304" pitchFamily="18" charset="0"/>
              </a:rPr>
              <a:t>/</a:t>
            </a:r>
            <a:r>
              <a:rPr lang="en-US" sz="2800" kern="100" dirty="0" err="1">
                <a:latin typeface="Aptos" panose="020B0004020202020204" pitchFamily="34" charset="0"/>
                <a:cs typeface="Times New Roman" panose="02020603050405020304" pitchFamily="18" charset="0"/>
              </a:rPr>
              <a:t>watch?v</a:t>
            </a:r>
            <a:r>
              <a:rPr lang="en-US" sz="2800" kern="100" dirty="0">
                <a:latin typeface="Aptos" panose="020B0004020202020204" pitchFamily="34" charset="0"/>
                <a:cs typeface="Times New Roman" panose="02020603050405020304" pitchFamily="18" charset="0"/>
              </a:rPr>
              <a:t>=0umRgO6bUlE</a:t>
            </a:r>
            <a:endParaRPr lang="en-US" sz="2800" kern="100" noProof="0" dirty="0">
              <a:latin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Elementos multimedia en línea 2" descr="The New Law on Sexual Assault and Rape in Germany">
            <a:hlinkClick r:id="" action="ppaction://media"/>
            <a:extLst>
              <a:ext uri="{FF2B5EF4-FFF2-40B4-BE49-F238E27FC236}">
                <a16:creationId xmlns:a16="http://schemas.microsoft.com/office/drawing/2014/main" id="{9C73B1F0-7DDD-116B-BFD1-36C1424D4F8B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156134" y="3184071"/>
            <a:ext cx="5879731" cy="3322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7668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0312EB26-DBCB-698D-CAB1-A8B6052CDF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t="7820" b="7820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  <a:effectLst>
            <a:glow>
              <a:schemeClr val="accent1">
                <a:alpha val="40000"/>
              </a:schemeClr>
            </a:glow>
            <a:outerShdw blurRad="450256" sx="58000" sy="58000" algn="ctr" rotWithShape="0">
              <a:srgbClr val="000000">
                <a:alpha val="83941"/>
              </a:srgbClr>
            </a:outerShdw>
            <a:softEdge rad="0"/>
          </a:effectLst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9DACC98B-6387-9CE3-0379-9981E453E5FB}"/>
              </a:ext>
            </a:extLst>
          </p:cNvPr>
          <p:cNvSpPr txBox="1"/>
          <p:nvPr/>
        </p:nvSpPr>
        <p:spPr>
          <a:xfrm>
            <a:off x="482600" y="1600200"/>
            <a:ext cx="7721600" cy="1938992"/>
          </a:xfrm>
          <a:prstGeom prst="rect">
            <a:avLst/>
          </a:prstGeom>
          <a:solidFill>
            <a:schemeClr val="bg2">
              <a:lumMod val="90000"/>
              <a:alpha val="3237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6000" b="1" noProof="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Thank</a:t>
            </a:r>
            <a:r>
              <a:rPr lang="de-DE" sz="6000" b="1" noProof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de-DE" sz="6000" b="1" noProof="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you</a:t>
            </a:r>
            <a:r>
              <a:rPr lang="de-DE" sz="6000" b="1" noProof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de-DE" sz="6000" b="1" noProof="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for</a:t>
            </a:r>
            <a:r>
              <a:rPr lang="de-DE" sz="6000" b="1" noProof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de-DE" sz="6000" b="1" noProof="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your</a:t>
            </a:r>
            <a:r>
              <a:rPr lang="de-DE" sz="6000" b="1" noProof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de-DE" sz="6000" b="1" noProof="0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attention</a:t>
            </a:r>
            <a:r>
              <a:rPr lang="de-DE" sz="6000" b="1" noProof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!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1A1C4EFA-86DB-7B6C-BAAF-46EDC926B1EC}"/>
              </a:ext>
            </a:extLst>
          </p:cNvPr>
          <p:cNvSpPr txBox="1"/>
          <p:nvPr/>
        </p:nvSpPr>
        <p:spPr>
          <a:xfrm>
            <a:off x="20" y="6858000"/>
            <a:ext cx="1219198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E" sz="900">
                <a:hlinkClick r:id="rId3" tooltip="https://thebluediamondgallery.com/legal/criminal-law.html"/>
              </a:rPr>
              <a:t>Esta foto</a:t>
            </a:r>
            <a:r>
              <a:rPr lang="es-DE" sz="900"/>
              <a:t> de Autor desconocido está bajo licencia </a:t>
            </a:r>
            <a:r>
              <a:rPr lang="es-DE" sz="900">
                <a:hlinkClick r:id="rId4" tooltip="https://creativecommons.org/licenses/by-sa/3.0/"/>
              </a:rPr>
              <a:t>CC BY-SA</a:t>
            </a:r>
            <a:endParaRPr lang="es-DE" sz="900"/>
          </a:p>
        </p:txBody>
      </p:sp>
    </p:spTree>
    <p:extLst>
      <p:ext uri="{BB962C8B-B14F-4D97-AF65-F5344CB8AC3E}">
        <p14:creationId xmlns:p14="http://schemas.microsoft.com/office/powerpoint/2010/main" val="1581414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555702-47E3-461E-332A-F0F610DD3F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E45271-5D20-B76E-3965-4C5E434F4F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66181"/>
            <a:ext cx="9670026" cy="1983942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br>
              <a:rPr lang="es-419" sz="32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s-419" sz="32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Theorien der Kriminalisierung in Deutschland / Criminalization theories in Germany</a:t>
            </a:r>
            <a:br>
              <a:rPr lang="en-US" sz="32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s-DE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DA312A96-F2BE-5808-3F7E-A1851DC0CE7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309123" y="466181"/>
            <a:ext cx="1882877" cy="720000"/>
          </a:xfrm>
        </p:spPr>
        <p:txBody>
          <a:bodyPr/>
          <a:lstStyle/>
          <a:p>
            <a:endParaRPr lang="es-DE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9F42D35-4361-06A3-2139-08A3047FA6AB}"/>
              </a:ext>
            </a:extLst>
          </p:cNvPr>
          <p:cNvSpPr txBox="1"/>
          <p:nvPr/>
        </p:nvSpPr>
        <p:spPr>
          <a:xfrm>
            <a:off x="692447" y="1881642"/>
            <a:ext cx="11004885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419" sz="2600" kern="100" dirty="0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Let's start with a real case.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419" sz="2600" kern="100" dirty="0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In Germany, the creation, possession, and distribution of sexual deepfakes—fake videos and photos of real people created with artificial intelligence—is not punishable.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419" sz="2600" kern="100" dirty="0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Should the German legislature create a new offense to punish such behavior?</a:t>
            </a:r>
          </a:p>
          <a:p>
            <a:endParaRPr lang="es-419" sz="2600" kern="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Fangen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wir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mit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einem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konkreten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Fall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an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In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Deutschland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sind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die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Herstellung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der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Besitz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und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die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Verbreitung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von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sexuellen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Deepfakes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also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mit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künstlicher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Intelligenz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erstellten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gefälschten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Videos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und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Fotos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von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realen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Personen,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nicht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strafbar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Sollte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der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deutsche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Gesetzgeber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einen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neuen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Straftatbestand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schaffen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um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dieses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Verhalten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zu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bestrafen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en-US" sz="2600" kern="100" noProof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9CF16D2-C5C6-2953-B7C9-EC015BE8D1EE}"/>
              </a:ext>
            </a:extLst>
          </p:cNvPr>
          <p:cNvSpPr txBox="1"/>
          <p:nvPr/>
        </p:nvSpPr>
        <p:spPr>
          <a:xfrm>
            <a:off x="856569" y="4575592"/>
            <a:ext cx="110048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es-E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600" kern="100" noProof="0" dirty="0">
              <a:latin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A2AAACD0-82A8-F04A-F773-D57E8C373B4D}"/>
              </a:ext>
            </a:extLst>
          </p:cNvPr>
          <p:cNvSpPr txBox="1">
            <a:spLocks/>
          </p:cNvSpPr>
          <p:nvPr/>
        </p:nvSpPr>
        <p:spPr>
          <a:xfrm>
            <a:off x="1665404" y="2605239"/>
            <a:ext cx="9670026" cy="159859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 baseline="0">
                <a:solidFill>
                  <a:schemeClr val="tx1"/>
                </a:solidFill>
                <a:latin typeface="MetaBold-Roman" panose="02000803000000000000" pitchFamily="2" charset="0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endParaRPr lang="es-DE" sz="29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0187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21A9D2-BB31-F46F-C500-3B9ABBD83E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7F5525-C859-3DEC-F4AB-4D44C7754E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66181"/>
            <a:ext cx="9670026" cy="1983942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br>
              <a:rPr lang="es-419" sz="32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s-419" sz="32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Theorien der Kriminalisierung in Deutschland / Criminalization theories in Germany</a:t>
            </a:r>
            <a:br>
              <a:rPr lang="en-US" sz="32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s-DE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D988C556-43D5-E493-E76B-4ECF2336A70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309123" y="466181"/>
            <a:ext cx="1882877" cy="720000"/>
          </a:xfrm>
        </p:spPr>
        <p:txBody>
          <a:bodyPr/>
          <a:lstStyle/>
          <a:p>
            <a:endParaRPr lang="es-DE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14EEA8B-2A5C-0196-8997-52494359F4FE}"/>
              </a:ext>
            </a:extLst>
          </p:cNvPr>
          <p:cNvSpPr txBox="1"/>
          <p:nvPr/>
        </p:nvSpPr>
        <p:spPr>
          <a:xfrm>
            <a:off x="692447" y="1881642"/>
            <a:ext cx="11004885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419" sz="2600" kern="100" dirty="0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The question is, what can be legitimately criminalized by the legislature? We are looking for a principle that:</a:t>
            </a:r>
          </a:p>
          <a:p>
            <a:r>
              <a:rPr lang="es-419" sz="2600" kern="100" dirty="0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a) Allows us to objectively determine what can be legitimately criminalized.</a:t>
            </a:r>
          </a:p>
          <a:p>
            <a:r>
              <a:rPr lang="es-419" sz="2600" kern="100" dirty="0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b) Serves as a guide and limit for the legislature in its work.</a:t>
            </a:r>
          </a:p>
          <a:p>
            <a:r>
              <a:rPr lang="es-419" sz="2600" kern="100" dirty="0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c) Helps citizens evaluate whether the legislature's work is legitimate.</a:t>
            </a:r>
          </a:p>
          <a:p>
            <a:endParaRPr lang="es-419" sz="2600" kern="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Die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Frage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lautet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Was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kann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vom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Gesetzgeber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angemessen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unter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Strafe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gestellt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werden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?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Wir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suchen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nach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einem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Grundsatz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der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a) es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uns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ermöglicht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objektiv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zu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bestimmen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was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gerechtfertigt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unter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Strafe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gestellt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werden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kann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und</a:t>
            </a:r>
            <a:endParaRPr lang="es-E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b)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dem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Gesetzgeber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als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Leitfaden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und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Grenze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für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seine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Arbeit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dient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und</a:t>
            </a:r>
            <a:endParaRPr lang="es-E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c) den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Bürgern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dabei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hilft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, die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Arbeit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des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Gesetzgebers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zu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beurteilen</a:t>
            </a:r>
            <a:r>
              <a:rPr lang="es-ES" sz="26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600" kern="100" noProof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AC67B15-6052-01B4-916E-4B82A317C75A}"/>
              </a:ext>
            </a:extLst>
          </p:cNvPr>
          <p:cNvSpPr txBox="1"/>
          <p:nvPr/>
        </p:nvSpPr>
        <p:spPr>
          <a:xfrm>
            <a:off x="856569" y="4575592"/>
            <a:ext cx="110048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es-E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600" kern="100" noProof="0" dirty="0">
              <a:latin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3FBCDAB5-3543-693D-385A-C59EFAEA0194}"/>
              </a:ext>
            </a:extLst>
          </p:cNvPr>
          <p:cNvSpPr txBox="1">
            <a:spLocks/>
          </p:cNvSpPr>
          <p:nvPr/>
        </p:nvSpPr>
        <p:spPr>
          <a:xfrm>
            <a:off x="1665404" y="2605239"/>
            <a:ext cx="9670026" cy="159859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 baseline="0">
                <a:solidFill>
                  <a:schemeClr val="tx1"/>
                </a:solidFill>
                <a:latin typeface="MetaBold-Roman" panose="02000803000000000000" pitchFamily="2" charset="0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endParaRPr lang="es-DE" sz="29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098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0A2CC6-382D-3CEF-7B50-083A950C7C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EC1BF6-7E65-4F74-839F-A1F91A9CA4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66181"/>
            <a:ext cx="9670026" cy="1983942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br>
              <a:rPr lang="es-419" sz="32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s-419" sz="32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Theorien der Kriminalisierung in Deutschland / Criminalization theories in Germany</a:t>
            </a:r>
            <a:br>
              <a:rPr lang="en-US" sz="32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s-DE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AF154858-26B1-0EDD-CD9B-A1A64322B10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309123" y="466181"/>
            <a:ext cx="1882877" cy="720000"/>
          </a:xfrm>
        </p:spPr>
        <p:txBody>
          <a:bodyPr/>
          <a:lstStyle/>
          <a:p>
            <a:endParaRPr lang="es-DE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CA808F6-0B36-2305-3B00-29A921626707}"/>
              </a:ext>
            </a:extLst>
          </p:cNvPr>
          <p:cNvSpPr txBox="1"/>
          <p:nvPr/>
        </p:nvSpPr>
        <p:spPr>
          <a:xfrm>
            <a:off x="692447" y="1881642"/>
            <a:ext cx="11004885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419" sz="2600" kern="100" dirty="0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What should legislators do when criminalizing behavior? At least three different perspectives:</a:t>
            </a:r>
          </a:p>
          <a:p>
            <a:r>
              <a:rPr lang="es-419" sz="2600" b="1" kern="100" dirty="0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A) Democratic approach</a:t>
            </a:r>
            <a:r>
              <a:rPr lang="es-419" sz="2600" kern="100" dirty="0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: The legislator has discretion.</a:t>
            </a:r>
          </a:p>
          <a:p>
            <a:r>
              <a:rPr lang="es-419" sz="2600" b="1" kern="100" dirty="0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B) Moralistic approach</a:t>
            </a:r>
            <a:r>
              <a:rPr lang="es-419" sz="2600" kern="100" dirty="0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: Only violations of moral rights should be criminalized.</a:t>
            </a:r>
          </a:p>
          <a:p>
            <a:r>
              <a:rPr lang="es-419" sz="2600" b="1" kern="100" dirty="0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C) Harm to Legal Goods principle</a:t>
            </a:r>
            <a:r>
              <a:rPr lang="es-419" sz="2600" kern="100" dirty="0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: Only harmful conduct should be criminalized.</a:t>
            </a:r>
          </a:p>
          <a:p>
            <a:r>
              <a:rPr lang="es-ES" sz="2600" dirty="0"/>
              <a:t>• </a:t>
            </a:r>
            <a:r>
              <a:rPr lang="es-ES" sz="2600" dirty="0" err="1"/>
              <a:t>Wie</a:t>
            </a:r>
            <a:r>
              <a:rPr lang="es-ES" sz="2600" dirty="0"/>
              <a:t> </a:t>
            </a:r>
            <a:r>
              <a:rPr lang="es-ES" sz="2600" dirty="0" err="1"/>
              <a:t>sollten</a:t>
            </a:r>
            <a:r>
              <a:rPr lang="es-ES" sz="2600" dirty="0"/>
              <a:t> </a:t>
            </a:r>
            <a:r>
              <a:rPr lang="es-ES" sz="2600" dirty="0" err="1"/>
              <a:t>Gesetzgeber</a:t>
            </a:r>
            <a:r>
              <a:rPr lang="es-ES" sz="2600" dirty="0"/>
              <a:t> </a:t>
            </a:r>
            <a:r>
              <a:rPr lang="es-ES" sz="2600" dirty="0" err="1"/>
              <a:t>bei</a:t>
            </a:r>
            <a:r>
              <a:rPr lang="es-ES" sz="2600" dirty="0"/>
              <a:t> </a:t>
            </a:r>
            <a:r>
              <a:rPr lang="es-ES" sz="2600" dirty="0" err="1"/>
              <a:t>der</a:t>
            </a:r>
            <a:r>
              <a:rPr lang="es-ES" sz="2600" dirty="0"/>
              <a:t> </a:t>
            </a:r>
            <a:r>
              <a:rPr lang="es-ES" sz="2600" dirty="0" err="1"/>
              <a:t>Kriminalisierung</a:t>
            </a:r>
            <a:r>
              <a:rPr lang="es-ES" sz="2600" dirty="0"/>
              <a:t> </a:t>
            </a:r>
            <a:r>
              <a:rPr lang="es-ES" sz="2600" dirty="0" err="1"/>
              <a:t>von</a:t>
            </a:r>
            <a:r>
              <a:rPr lang="es-ES" sz="2600" dirty="0"/>
              <a:t> </a:t>
            </a:r>
            <a:r>
              <a:rPr lang="es-ES" sz="2600" dirty="0" err="1"/>
              <a:t>Verhaltensweisen</a:t>
            </a:r>
            <a:r>
              <a:rPr lang="es-ES" sz="2600" dirty="0"/>
              <a:t> </a:t>
            </a:r>
            <a:r>
              <a:rPr lang="es-ES" sz="2600" dirty="0" err="1"/>
              <a:t>vorgehen</a:t>
            </a:r>
            <a:r>
              <a:rPr lang="es-ES" sz="2600" dirty="0"/>
              <a:t>? Es </a:t>
            </a:r>
            <a:r>
              <a:rPr lang="es-ES" sz="2600" dirty="0" err="1"/>
              <a:t>gibt</a:t>
            </a:r>
            <a:r>
              <a:rPr lang="es-ES" sz="2600" dirty="0"/>
              <a:t> </a:t>
            </a:r>
            <a:r>
              <a:rPr lang="es-ES" sz="2600" dirty="0" err="1"/>
              <a:t>mindestens</a:t>
            </a:r>
            <a:r>
              <a:rPr lang="es-ES" sz="2600" dirty="0"/>
              <a:t> </a:t>
            </a:r>
            <a:r>
              <a:rPr lang="es-ES" sz="2600" dirty="0" err="1"/>
              <a:t>drei</a:t>
            </a:r>
            <a:r>
              <a:rPr lang="es-ES" sz="2600" dirty="0"/>
              <a:t> </a:t>
            </a:r>
            <a:r>
              <a:rPr lang="es-ES" sz="2600" dirty="0" err="1"/>
              <a:t>unterschiedliche</a:t>
            </a:r>
            <a:r>
              <a:rPr lang="es-ES" sz="2600" dirty="0"/>
              <a:t> </a:t>
            </a:r>
            <a:r>
              <a:rPr lang="es-ES" sz="2600" dirty="0" err="1"/>
              <a:t>Perspektiven</a:t>
            </a:r>
            <a:r>
              <a:rPr lang="es-ES" sz="2600" dirty="0"/>
              <a:t>:</a:t>
            </a:r>
          </a:p>
          <a:p>
            <a:r>
              <a:rPr lang="es-ES" sz="2600" b="1" dirty="0"/>
              <a:t>A) </a:t>
            </a:r>
            <a:r>
              <a:rPr lang="es-ES" sz="2600" b="1" dirty="0" err="1"/>
              <a:t>Demokratischer</a:t>
            </a:r>
            <a:r>
              <a:rPr lang="es-ES" sz="2600" b="1" dirty="0"/>
              <a:t> </a:t>
            </a:r>
            <a:r>
              <a:rPr lang="es-ES" sz="2600" b="1" dirty="0" err="1"/>
              <a:t>Ansatz</a:t>
            </a:r>
            <a:r>
              <a:rPr lang="es-ES" sz="2600" dirty="0"/>
              <a:t>: Der </a:t>
            </a:r>
            <a:r>
              <a:rPr lang="es-ES" sz="2600" dirty="0" err="1"/>
              <a:t>Gesetzgeber</a:t>
            </a:r>
            <a:r>
              <a:rPr lang="es-ES" sz="2600" dirty="0"/>
              <a:t> </a:t>
            </a:r>
            <a:r>
              <a:rPr lang="es-ES" sz="2600" dirty="0" err="1"/>
              <a:t>hat</a:t>
            </a:r>
            <a:r>
              <a:rPr lang="es-ES" sz="2600" dirty="0"/>
              <a:t> </a:t>
            </a:r>
            <a:r>
              <a:rPr lang="es-ES" sz="2600" dirty="0" err="1"/>
              <a:t>Ermessensspielraum</a:t>
            </a:r>
            <a:r>
              <a:rPr lang="es-ES" sz="2600" dirty="0"/>
              <a:t>.</a:t>
            </a:r>
          </a:p>
          <a:p>
            <a:r>
              <a:rPr lang="es-ES" sz="2600" b="1" dirty="0"/>
              <a:t>B) </a:t>
            </a:r>
            <a:r>
              <a:rPr lang="es-ES" sz="2600" b="1" dirty="0" err="1"/>
              <a:t>Moralischer</a:t>
            </a:r>
            <a:r>
              <a:rPr lang="es-ES" sz="2600" b="1" dirty="0"/>
              <a:t> </a:t>
            </a:r>
            <a:r>
              <a:rPr lang="es-ES" sz="2600" b="1" dirty="0" err="1"/>
              <a:t>Ansatz</a:t>
            </a:r>
            <a:r>
              <a:rPr lang="es-ES" sz="2600" dirty="0"/>
              <a:t>: </a:t>
            </a:r>
            <a:r>
              <a:rPr lang="es-ES" sz="2600" dirty="0" err="1"/>
              <a:t>Nur</a:t>
            </a:r>
            <a:r>
              <a:rPr lang="es-ES" sz="2600" dirty="0"/>
              <a:t> </a:t>
            </a:r>
            <a:r>
              <a:rPr lang="es-ES" sz="2600" dirty="0" err="1"/>
              <a:t>Verstöße</a:t>
            </a:r>
            <a:r>
              <a:rPr lang="es-ES" sz="2600" dirty="0"/>
              <a:t> </a:t>
            </a:r>
            <a:r>
              <a:rPr lang="es-ES" sz="2600" dirty="0" err="1"/>
              <a:t>gegen</a:t>
            </a:r>
            <a:r>
              <a:rPr lang="es-ES" sz="2600" dirty="0"/>
              <a:t> </a:t>
            </a:r>
            <a:r>
              <a:rPr lang="es-ES" sz="2600" dirty="0" err="1"/>
              <a:t>moralische</a:t>
            </a:r>
            <a:r>
              <a:rPr lang="es-ES" sz="2600" dirty="0"/>
              <a:t> </a:t>
            </a:r>
            <a:r>
              <a:rPr lang="es-ES" sz="2600" dirty="0" err="1"/>
              <a:t>Rechte</a:t>
            </a:r>
            <a:r>
              <a:rPr lang="es-ES" sz="2600" dirty="0"/>
              <a:t> </a:t>
            </a:r>
            <a:r>
              <a:rPr lang="es-ES" sz="2600" dirty="0" err="1"/>
              <a:t>sollten</a:t>
            </a:r>
            <a:r>
              <a:rPr lang="es-ES" sz="2600" dirty="0"/>
              <a:t> </a:t>
            </a:r>
            <a:r>
              <a:rPr lang="es-ES" sz="2600" dirty="0" err="1"/>
              <a:t>kriminalisiert</a:t>
            </a:r>
            <a:r>
              <a:rPr lang="es-ES" sz="2600" dirty="0"/>
              <a:t> </a:t>
            </a:r>
            <a:r>
              <a:rPr lang="es-ES" sz="2600" dirty="0" err="1"/>
              <a:t>werden</a:t>
            </a:r>
            <a:r>
              <a:rPr lang="es-ES" sz="2600" dirty="0"/>
              <a:t>.</a:t>
            </a:r>
          </a:p>
          <a:p>
            <a:r>
              <a:rPr lang="es-ES" sz="2600" b="1" dirty="0"/>
              <a:t>C) </a:t>
            </a:r>
            <a:r>
              <a:rPr lang="es-ES" sz="2600" b="1" dirty="0" err="1"/>
              <a:t>Grundsatz</a:t>
            </a:r>
            <a:r>
              <a:rPr lang="es-ES" sz="2600" b="1" dirty="0"/>
              <a:t> </a:t>
            </a:r>
            <a:r>
              <a:rPr lang="es-ES" sz="2600" b="1" dirty="0" err="1"/>
              <a:t>der</a:t>
            </a:r>
            <a:r>
              <a:rPr lang="es-ES" sz="2600" b="1" dirty="0"/>
              <a:t> </a:t>
            </a:r>
            <a:r>
              <a:rPr lang="es-ES" sz="2600" b="1" dirty="0" err="1"/>
              <a:t>Schädigung</a:t>
            </a:r>
            <a:r>
              <a:rPr lang="es-ES" sz="2600" b="1" dirty="0"/>
              <a:t> </a:t>
            </a:r>
            <a:r>
              <a:rPr lang="es-ES" sz="2600" b="1" dirty="0" err="1"/>
              <a:t>von</a:t>
            </a:r>
            <a:r>
              <a:rPr lang="es-ES" sz="2600" b="1" dirty="0"/>
              <a:t> </a:t>
            </a:r>
            <a:r>
              <a:rPr lang="es-ES" sz="2600" b="1" dirty="0" err="1"/>
              <a:t>Rechtsgütern</a:t>
            </a:r>
            <a:r>
              <a:rPr lang="es-ES" sz="2600" dirty="0"/>
              <a:t>: </a:t>
            </a:r>
            <a:r>
              <a:rPr lang="es-ES" sz="2600" dirty="0" err="1"/>
              <a:t>Nur</a:t>
            </a:r>
            <a:r>
              <a:rPr lang="es-ES" sz="2600" dirty="0"/>
              <a:t> </a:t>
            </a:r>
            <a:r>
              <a:rPr lang="es-ES" sz="2600" dirty="0" err="1"/>
              <a:t>schädliches</a:t>
            </a:r>
            <a:r>
              <a:rPr lang="es-ES" sz="2600" dirty="0"/>
              <a:t> </a:t>
            </a:r>
            <a:r>
              <a:rPr lang="es-ES" sz="2600" dirty="0" err="1"/>
              <a:t>Verhalten</a:t>
            </a:r>
            <a:r>
              <a:rPr lang="es-ES" sz="2600" dirty="0"/>
              <a:t> </a:t>
            </a:r>
            <a:r>
              <a:rPr lang="es-ES" sz="2600" dirty="0" err="1"/>
              <a:t>sollte</a:t>
            </a:r>
            <a:r>
              <a:rPr lang="es-ES" sz="2600" dirty="0"/>
              <a:t> </a:t>
            </a:r>
            <a:r>
              <a:rPr lang="es-ES" sz="2600" dirty="0" err="1"/>
              <a:t>kriminalisiert</a:t>
            </a:r>
            <a:r>
              <a:rPr lang="es-ES" sz="2600" dirty="0"/>
              <a:t> </a:t>
            </a:r>
            <a:r>
              <a:rPr lang="es-ES" sz="2600" dirty="0" err="1"/>
              <a:t>werden</a:t>
            </a:r>
            <a:r>
              <a:rPr lang="es-ES" sz="2600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600" kern="100" noProof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2E3BE82-F151-61D8-A749-134EF8DC36E0}"/>
              </a:ext>
            </a:extLst>
          </p:cNvPr>
          <p:cNvSpPr txBox="1"/>
          <p:nvPr/>
        </p:nvSpPr>
        <p:spPr>
          <a:xfrm>
            <a:off x="856569" y="4575592"/>
            <a:ext cx="110048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es-E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600" kern="100" noProof="0" dirty="0">
              <a:latin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3F03D60C-45CD-607A-2091-94C4505F9C10}"/>
              </a:ext>
            </a:extLst>
          </p:cNvPr>
          <p:cNvSpPr txBox="1">
            <a:spLocks/>
          </p:cNvSpPr>
          <p:nvPr/>
        </p:nvSpPr>
        <p:spPr>
          <a:xfrm>
            <a:off x="1665404" y="2605239"/>
            <a:ext cx="9670026" cy="159859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 baseline="0">
                <a:solidFill>
                  <a:schemeClr val="tx1"/>
                </a:solidFill>
                <a:latin typeface="MetaBold-Roman" panose="02000803000000000000" pitchFamily="2" charset="0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endParaRPr lang="es-DE" sz="29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4120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3BC6CB-7CA8-0B46-8A8C-10E8A8EE22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58D370-F112-10A7-9AC5-E69E934263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16523"/>
            <a:ext cx="9670026" cy="1828800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br>
              <a:rPr lang="es-419" sz="32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s-419" sz="32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Democratic Approach / Demokratischer Ansatz</a:t>
            </a:r>
            <a:br>
              <a:rPr lang="en-US" sz="32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s-DE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E5CB2C71-BF40-BB23-4723-19CE5F998E7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309123" y="466181"/>
            <a:ext cx="1882877" cy="720000"/>
          </a:xfrm>
        </p:spPr>
        <p:txBody>
          <a:bodyPr/>
          <a:lstStyle/>
          <a:p>
            <a:endParaRPr lang="es-DE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5A95A86-25EB-C6D7-A59B-0FBB416DCD3C}"/>
              </a:ext>
            </a:extLst>
          </p:cNvPr>
          <p:cNvSpPr txBox="1"/>
          <p:nvPr/>
        </p:nvSpPr>
        <p:spPr>
          <a:xfrm>
            <a:off x="692447" y="1881642"/>
            <a:ext cx="11004885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600" dirty="0"/>
              <a:t> </a:t>
            </a:r>
            <a:r>
              <a:rPr lang="es-ES" sz="2600" dirty="0" err="1"/>
              <a:t>The</a:t>
            </a:r>
            <a:r>
              <a:rPr lang="es-ES" sz="2600" dirty="0"/>
              <a:t> </a:t>
            </a:r>
            <a:r>
              <a:rPr lang="es-ES" sz="2600" dirty="0" err="1"/>
              <a:t>decision</a:t>
            </a:r>
            <a:r>
              <a:rPr lang="es-ES" sz="2600" dirty="0"/>
              <a:t> </a:t>
            </a:r>
            <a:r>
              <a:rPr lang="es-ES" sz="2600" dirty="0" err="1"/>
              <a:t>on</a:t>
            </a:r>
            <a:r>
              <a:rPr lang="es-ES" sz="2600" dirty="0"/>
              <a:t> </a:t>
            </a:r>
            <a:r>
              <a:rPr lang="es-ES" sz="2600" dirty="0" err="1"/>
              <a:t>criminalization</a:t>
            </a:r>
            <a:r>
              <a:rPr lang="es-ES" sz="2600" dirty="0"/>
              <a:t> </a:t>
            </a:r>
            <a:r>
              <a:rPr lang="es-ES" sz="2600" dirty="0" err="1"/>
              <a:t>is</a:t>
            </a:r>
            <a:r>
              <a:rPr lang="es-ES" sz="2600" dirty="0"/>
              <a:t> </a:t>
            </a:r>
            <a:r>
              <a:rPr lang="es-ES" sz="2600" dirty="0" err="1"/>
              <a:t>straightforward</a:t>
            </a:r>
            <a:r>
              <a:rPr lang="es-ES" sz="2600" dirty="0"/>
              <a:t>: </a:t>
            </a:r>
            <a:r>
              <a:rPr lang="es-ES" sz="2600" dirty="0" err="1"/>
              <a:t>legislators</a:t>
            </a:r>
            <a:r>
              <a:rPr lang="es-ES" sz="2600" dirty="0"/>
              <a:t> </a:t>
            </a:r>
            <a:r>
              <a:rPr lang="es-ES" sz="2600" dirty="0" err="1"/>
              <a:t>should</a:t>
            </a:r>
            <a:r>
              <a:rPr lang="es-ES" sz="2600" dirty="0"/>
              <a:t> decide </a:t>
            </a:r>
            <a:r>
              <a:rPr lang="es-ES" sz="2600" dirty="0" err="1"/>
              <a:t>based</a:t>
            </a:r>
            <a:r>
              <a:rPr lang="es-ES" sz="2600" dirty="0"/>
              <a:t> </a:t>
            </a:r>
            <a:r>
              <a:rPr lang="es-ES" sz="2600" dirty="0" err="1"/>
              <a:t>on</a:t>
            </a:r>
            <a:r>
              <a:rPr lang="es-ES" sz="2600" dirty="0"/>
              <a:t> </a:t>
            </a:r>
            <a:r>
              <a:rPr lang="es-ES" sz="2600" dirty="0" err="1"/>
              <a:t>current</a:t>
            </a:r>
            <a:r>
              <a:rPr lang="es-ES" sz="2600" dirty="0"/>
              <a:t> social </a:t>
            </a:r>
            <a:r>
              <a:rPr lang="es-ES" sz="2600" dirty="0" err="1"/>
              <a:t>perceptions</a:t>
            </a:r>
            <a:r>
              <a:rPr lang="es-ES" sz="2600" dirty="0"/>
              <a:t> and </a:t>
            </a:r>
            <a:r>
              <a:rPr lang="es-ES" sz="2600" dirty="0" err="1"/>
              <a:t>political</a:t>
            </a:r>
            <a:r>
              <a:rPr lang="es-ES" sz="2600" dirty="0"/>
              <a:t> </a:t>
            </a:r>
            <a:r>
              <a:rPr lang="es-ES" sz="2600" dirty="0" err="1"/>
              <a:t>trends</a:t>
            </a:r>
            <a:r>
              <a:rPr lang="es-ES" sz="2600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600" dirty="0" err="1"/>
              <a:t>Criminalization</a:t>
            </a:r>
            <a:r>
              <a:rPr lang="es-ES" sz="2600" dirty="0"/>
              <a:t> </a:t>
            </a:r>
            <a:r>
              <a:rPr lang="es-ES" sz="2600" dirty="0" err="1"/>
              <a:t>is</a:t>
            </a:r>
            <a:r>
              <a:rPr lang="es-ES" sz="2600" dirty="0"/>
              <a:t> </a:t>
            </a:r>
            <a:r>
              <a:rPr lang="es-ES" sz="2600" dirty="0" err="1"/>
              <a:t>one</a:t>
            </a:r>
            <a:r>
              <a:rPr lang="es-ES" sz="2600" dirty="0"/>
              <a:t> </a:t>
            </a:r>
            <a:r>
              <a:rPr lang="es-ES" sz="2600" dirty="0" err="1"/>
              <a:t>of</a:t>
            </a:r>
            <a:r>
              <a:rPr lang="es-ES" sz="2600" dirty="0"/>
              <a:t> </a:t>
            </a:r>
            <a:r>
              <a:rPr lang="es-ES" sz="2600" dirty="0" err="1"/>
              <a:t>the</a:t>
            </a:r>
            <a:r>
              <a:rPr lang="es-ES" sz="2600" dirty="0"/>
              <a:t> </a:t>
            </a:r>
            <a:r>
              <a:rPr lang="es-ES" sz="2600" dirty="0" err="1"/>
              <a:t>most</a:t>
            </a:r>
            <a:r>
              <a:rPr lang="es-ES" sz="2600" dirty="0"/>
              <a:t> </a:t>
            </a:r>
            <a:r>
              <a:rPr lang="es-ES" sz="2600" dirty="0" err="1"/>
              <a:t>important</a:t>
            </a:r>
            <a:r>
              <a:rPr lang="es-ES" sz="2600" dirty="0"/>
              <a:t> </a:t>
            </a:r>
            <a:r>
              <a:rPr lang="es-ES" sz="2600" dirty="0" err="1"/>
              <a:t>decisions</a:t>
            </a:r>
            <a:r>
              <a:rPr lang="es-ES" sz="2600" dirty="0"/>
              <a:t> in </a:t>
            </a:r>
            <a:r>
              <a:rPr lang="es-ES" sz="2600" dirty="0" err="1"/>
              <a:t>community</a:t>
            </a:r>
            <a:r>
              <a:rPr lang="es-ES" sz="2600" dirty="0"/>
              <a:t> </a:t>
            </a:r>
            <a:r>
              <a:rPr lang="es-ES" sz="2600" dirty="0" err="1"/>
              <a:t>life</a:t>
            </a:r>
            <a:r>
              <a:rPr lang="es-ES" sz="2600" dirty="0"/>
              <a:t> and </a:t>
            </a:r>
            <a:r>
              <a:rPr lang="es-ES" sz="2600" dirty="0" err="1"/>
              <a:t>should</a:t>
            </a:r>
            <a:r>
              <a:rPr lang="es-ES" sz="2600" dirty="0"/>
              <a:t> </a:t>
            </a:r>
            <a:r>
              <a:rPr lang="es-ES" sz="2600" dirty="0" err="1"/>
              <a:t>therefore</a:t>
            </a:r>
            <a:r>
              <a:rPr lang="es-ES" sz="2600" dirty="0"/>
              <a:t> </a:t>
            </a:r>
            <a:r>
              <a:rPr lang="es-ES" sz="2600" dirty="0" err="1"/>
              <a:t>remain</a:t>
            </a:r>
            <a:r>
              <a:rPr lang="es-ES" sz="2600" dirty="0"/>
              <a:t> in </a:t>
            </a:r>
            <a:r>
              <a:rPr lang="es-ES" sz="2600" dirty="0" err="1"/>
              <a:t>the</a:t>
            </a:r>
            <a:r>
              <a:rPr lang="es-ES" sz="2600" dirty="0"/>
              <a:t> </a:t>
            </a:r>
            <a:r>
              <a:rPr lang="es-ES" sz="2600" dirty="0" err="1"/>
              <a:t>hands</a:t>
            </a:r>
            <a:r>
              <a:rPr lang="es-ES" sz="2600" dirty="0"/>
              <a:t> </a:t>
            </a:r>
            <a:r>
              <a:rPr lang="es-ES" sz="2600" dirty="0" err="1"/>
              <a:t>of</a:t>
            </a:r>
            <a:r>
              <a:rPr lang="es-ES" sz="2600" dirty="0"/>
              <a:t> a </a:t>
            </a:r>
            <a:r>
              <a:rPr lang="es-ES" sz="2600" dirty="0" err="1"/>
              <a:t>democratic</a:t>
            </a:r>
            <a:r>
              <a:rPr lang="es-ES" sz="2600" dirty="0"/>
              <a:t> </a:t>
            </a:r>
            <a:r>
              <a:rPr lang="es-ES" sz="2600" dirty="0" err="1"/>
              <a:t>institution</a:t>
            </a:r>
            <a:r>
              <a:rPr lang="es-ES" sz="2600" dirty="0"/>
              <a:t> </a:t>
            </a:r>
            <a:r>
              <a:rPr lang="es-ES" sz="2600" dirty="0" err="1"/>
              <a:t>without</a:t>
            </a:r>
            <a:r>
              <a:rPr lang="es-ES" sz="2600" dirty="0"/>
              <a:t> </a:t>
            </a:r>
            <a:r>
              <a:rPr lang="es-ES" sz="2600" dirty="0" err="1"/>
              <a:t>further</a:t>
            </a:r>
            <a:r>
              <a:rPr lang="es-ES" sz="2600" dirty="0"/>
              <a:t> </a:t>
            </a:r>
            <a:r>
              <a:rPr lang="es-ES" sz="2600" dirty="0" err="1"/>
              <a:t>constraints</a:t>
            </a:r>
            <a:r>
              <a:rPr lang="es-ES" sz="2600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s-ES" sz="26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600" dirty="0"/>
              <a:t>Die </a:t>
            </a:r>
            <a:r>
              <a:rPr lang="es-ES" sz="2600" dirty="0" err="1"/>
              <a:t>Entscheidung</a:t>
            </a:r>
            <a:r>
              <a:rPr lang="es-ES" sz="2600" dirty="0"/>
              <a:t> </a:t>
            </a:r>
            <a:r>
              <a:rPr lang="es-ES" sz="2600" dirty="0" err="1"/>
              <a:t>über</a:t>
            </a:r>
            <a:r>
              <a:rPr lang="es-ES" sz="2600" dirty="0"/>
              <a:t> </a:t>
            </a:r>
            <a:r>
              <a:rPr lang="es-ES" sz="2600" dirty="0" err="1"/>
              <a:t>eine</a:t>
            </a:r>
            <a:r>
              <a:rPr lang="es-ES" sz="2600" dirty="0"/>
              <a:t> </a:t>
            </a:r>
            <a:r>
              <a:rPr lang="es-ES" sz="2600" dirty="0" err="1"/>
              <a:t>Kriminalisierung</a:t>
            </a:r>
            <a:r>
              <a:rPr lang="es-ES" sz="2600" dirty="0"/>
              <a:t> </a:t>
            </a:r>
            <a:r>
              <a:rPr lang="es-ES" sz="2600" dirty="0" err="1"/>
              <a:t>ist</a:t>
            </a:r>
            <a:r>
              <a:rPr lang="es-ES" sz="2600" dirty="0"/>
              <a:t> </a:t>
            </a:r>
            <a:r>
              <a:rPr lang="es-ES" sz="2600" dirty="0" err="1"/>
              <a:t>unkompliziert</a:t>
            </a:r>
            <a:r>
              <a:rPr lang="es-ES" sz="2600" dirty="0"/>
              <a:t>: Der </a:t>
            </a:r>
            <a:r>
              <a:rPr lang="es-ES" sz="2600" dirty="0" err="1"/>
              <a:t>Gesetzgeber</a:t>
            </a:r>
            <a:r>
              <a:rPr lang="es-ES" sz="2600" dirty="0"/>
              <a:t> </a:t>
            </a:r>
            <a:r>
              <a:rPr lang="es-ES" sz="2600" dirty="0" err="1"/>
              <a:t>sollte</a:t>
            </a:r>
            <a:r>
              <a:rPr lang="es-ES" sz="2600" dirty="0"/>
              <a:t> </a:t>
            </a:r>
            <a:r>
              <a:rPr lang="es-ES" sz="2600" dirty="0" err="1"/>
              <a:t>sie</a:t>
            </a:r>
            <a:r>
              <a:rPr lang="es-ES" sz="2600" dirty="0"/>
              <a:t> </a:t>
            </a:r>
            <a:r>
              <a:rPr lang="es-ES" sz="2600" dirty="0" err="1"/>
              <a:t>auf</a:t>
            </a:r>
            <a:r>
              <a:rPr lang="es-ES" sz="2600" dirty="0"/>
              <a:t> </a:t>
            </a:r>
            <a:r>
              <a:rPr lang="es-ES" sz="2600" dirty="0" err="1"/>
              <a:t>der</a:t>
            </a:r>
            <a:r>
              <a:rPr lang="es-ES" sz="2600" dirty="0"/>
              <a:t> </a:t>
            </a:r>
            <a:r>
              <a:rPr lang="es-ES" sz="2600" dirty="0" err="1"/>
              <a:t>Grundlage</a:t>
            </a:r>
            <a:r>
              <a:rPr lang="es-ES" sz="2600" dirty="0"/>
              <a:t> </a:t>
            </a:r>
            <a:r>
              <a:rPr lang="es-ES" sz="2600" dirty="0" err="1"/>
              <a:t>der</a:t>
            </a:r>
            <a:r>
              <a:rPr lang="es-ES" sz="2600" dirty="0"/>
              <a:t> </a:t>
            </a:r>
            <a:r>
              <a:rPr lang="es-ES" sz="2600" dirty="0" err="1"/>
              <a:t>aktuellen</a:t>
            </a:r>
            <a:r>
              <a:rPr lang="es-ES" sz="2600" dirty="0"/>
              <a:t> </a:t>
            </a:r>
            <a:r>
              <a:rPr lang="es-ES" sz="2600" dirty="0" err="1"/>
              <a:t>gesellschaftlichen</a:t>
            </a:r>
            <a:r>
              <a:rPr lang="es-ES" sz="2600" dirty="0"/>
              <a:t> </a:t>
            </a:r>
            <a:r>
              <a:rPr lang="es-ES" sz="2600" dirty="0" err="1"/>
              <a:t>Vorstellungen</a:t>
            </a:r>
            <a:r>
              <a:rPr lang="es-ES" sz="2600" dirty="0"/>
              <a:t> </a:t>
            </a:r>
            <a:r>
              <a:rPr lang="es-ES" sz="2600" dirty="0" err="1"/>
              <a:t>und</a:t>
            </a:r>
            <a:r>
              <a:rPr lang="es-ES" sz="2600" dirty="0"/>
              <a:t> </a:t>
            </a:r>
            <a:r>
              <a:rPr lang="es-ES" sz="2600" dirty="0" err="1"/>
              <a:t>politischen</a:t>
            </a:r>
            <a:r>
              <a:rPr lang="es-ES" sz="2600" dirty="0"/>
              <a:t> </a:t>
            </a:r>
            <a:r>
              <a:rPr lang="es-ES" sz="2600" dirty="0" err="1"/>
              <a:t>Trends</a:t>
            </a:r>
            <a:r>
              <a:rPr lang="es-ES" sz="2600" dirty="0"/>
              <a:t> </a:t>
            </a:r>
            <a:r>
              <a:rPr lang="es-ES" sz="2600" dirty="0" err="1"/>
              <a:t>treffen</a:t>
            </a:r>
            <a:r>
              <a:rPr lang="es-ES" sz="2600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600" dirty="0"/>
              <a:t>Da die </a:t>
            </a:r>
            <a:r>
              <a:rPr lang="es-ES" sz="2600" dirty="0" err="1"/>
              <a:t>Kriminalisierung</a:t>
            </a:r>
            <a:r>
              <a:rPr lang="es-ES" sz="2600" dirty="0"/>
              <a:t> </a:t>
            </a:r>
            <a:r>
              <a:rPr lang="es-ES" sz="2600" dirty="0" err="1"/>
              <a:t>eine</a:t>
            </a:r>
            <a:r>
              <a:rPr lang="es-ES" sz="2600" dirty="0"/>
              <a:t> </a:t>
            </a:r>
            <a:r>
              <a:rPr lang="es-ES" sz="2600" dirty="0" err="1"/>
              <a:t>der</a:t>
            </a:r>
            <a:r>
              <a:rPr lang="es-ES" sz="2600" dirty="0"/>
              <a:t> </a:t>
            </a:r>
            <a:r>
              <a:rPr lang="es-ES" sz="2600" dirty="0" err="1"/>
              <a:t>wichtigsten</a:t>
            </a:r>
            <a:r>
              <a:rPr lang="es-ES" sz="2600" dirty="0"/>
              <a:t> </a:t>
            </a:r>
            <a:r>
              <a:rPr lang="es-ES" sz="2600" dirty="0" err="1"/>
              <a:t>Entscheidungen</a:t>
            </a:r>
            <a:r>
              <a:rPr lang="es-ES" sz="2600" dirty="0"/>
              <a:t> </a:t>
            </a:r>
            <a:r>
              <a:rPr lang="es-ES" sz="2600" dirty="0" err="1"/>
              <a:t>im</a:t>
            </a:r>
            <a:r>
              <a:rPr lang="es-ES" sz="2600" dirty="0"/>
              <a:t> </a:t>
            </a:r>
            <a:r>
              <a:rPr lang="es-ES" sz="2600" dirty="0" err="1"/>
              <a:t>gesellschaftlichen</a:t>
            </a:r>
            <a:r>
              <a:rPr lang="es-ES" sz="2600" dirty="0"/>
              <a:t> </a:t>
            </a:r>
            <a:r>
              <a:rPr lang="es-ES" sz="2600" dirty="0" err="1"/>
              <a:t>Leben</a:t>
            </a:r>
            <a:r>
              <a:rPr lang="es-ES" sz="2600" dirty="0"/>
              <a:t> </a:t>
            </a:r>
            <a:r>
              <a:rPr lang="es-ES" sz="2600" dirty="0" err="1"/>
              <a:t>ist</a:t>
            </a:r>
            <a:r>
              <a:rPr lang="es-ES" sz="2600" dirty="0"/>
              <a:t>, </a:t>
            </a:r>
            <a:r>
              <a:rPr lang="es-ES" sz="2600" dirty="0" err="1"/>
              <a:t>sollte</a:t>
            </a:r>
            <a:r>
              <a:rPr lang="es-ES" sz="2600" dirty="0"/>
              <a:t> </a:t>
            </a:r>
            <a:r>
              <a:rPr lang="es-ES" sz="2600" dirty="0" err="1"/>
              <a:t>sie</a:t>
            </a:r>
            <a:r>
              <a:rPr lang="es-ES" sz="2600" dirty="0"/>
              <a:t> </a:t>
            </a:r>
            <a:r>
              <a:rPr lang="es-ES" sz="2600" dirty="0" err="1"/>
              <a:t>ohne</a:t>
            </a:r>
            <a:r>
              <a:rPr lang="es-ES" sz="2600" dirty="0"/>
              <a:t> </a:t>
            </a:r>
            <a:r>
              <a:rPr lang="es-ES" sz="2600" dirty="0" err="1"/>
              <a:t>weitere</a:t>
            </a:r>
            <a:r>
              <a:rPr lang="es-ES" sz="2600" dirty="0"/>
              <a:t> </a:t>
            </a:r>
            <a:r>
              <a:rPr lang="es-ES" sz="2600" dirty="0" err="1"/>
              <a:t>Einschränkungen</a:t>
            </a:r>
            <a:r>
              <a:rPr lang="es-ES" sz="2600" dirty="0"/>
              <a:t> in den </a:t>
            </a:r>
            <a:r>
              <a:rPr lang="es-ES" sz="2600" dirty="0" err="1"/>
              <a:t>Händen</a:t>
            </a:r>
            <a:r>
              <a:rPr lang="es-ES" sz="2600" dirty="0"/>
              <a:t> </a:t>
            </a:r>
            <a:r>
              <a:rPr lang="es-ES" sz="2600" dirty="0" err="1"/>
              <a:t>einer</a:t>
            </a:r>
            <a:r>
              <a:rPr lang="es-ES" sz="2600" dirty="0"/>
              <a:t> </a:t>
            </a:r>
            <a:r>
              <a:rPr lang="es-ES" sz="2600" dirty="0" err="1"/>
              <a:t>demokratischen</a:t>
            </a:r>
            <a:r>
              <a:rPr lang="es-ES" sz="2600" dirty="0"/>
              <a:t> </a:t>
            </a:r>
            <a:r>
              <a:rPr lang="es-ES" sz="2600" dirty="0" err="1"/>
              <a:t>Institution</a:t>
            </a:r>
            <a:r>
              <a:rPr lang="es-ES" sz="2600" dirty="0"/>
              <a:t> </a:t>
            </a:r>
            <a:r>
              <a:rPr lang="es-ES" sz="2600" dirty="0" err="1"/>
              <a:t>bleiben</a:t>
            </a:r>
            <a:r>
              <a:rPr lang="es-ES" sz="2600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600" kern="100" noProof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2DA309C3-1EFC-E670-B5E3-E48FC17CA31F}"/>
              </a:ext>
            </a:extLst>
          </p:cNvPr>
          <p:cNvSpPr txBox="1"/>
          <p:nvPr/>
        </p:nvSpPr>
        <p:spPr>
          <a:xfrm>
            <a:off x="856569" y="4575592"/>
            <a:ext cx="110048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es-E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600" kern="100" noProof="0" dirty="0">
              <a:latin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32A7EF08-C698-1315-B749-E6563EE6D5A7}"/>
              </a:ext>
            </a:extLst>
          </p:cNvPr>
          <p:cNvSpPr txBox="1">
            <a:spLocks/>
          </p:cNvSpPr>
          <p:nvPr/>
        </p:nvSpPr>
        <p:spPr>
          <a:xfrm>
            <a:off x="1665404" y="2605239"/>
            <a:ext cx="9670026" cy="159859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 baseline="0">
                <a:solidFill>
                  <a:schemeClr val="tx1"/>
                </a:solidFill>
                <a:latin typeface="MetaBold-Roman" panose="02000803000000000000" pitchFamily="2" charset="0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endParaRPr lang="es-DE" sz="29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1151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4F96CB-35E1-92EA-6867-900BE2024D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073CEA-1ECC-BD4F-69D3-F4A4D42FFF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66181"/>
            <a:ext cx="9670026" cy="1767298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br>
              <a:rPr lang="es-419" sz="32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s-419" sz="32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Moral approach / Moralischer Ansatz</a:t>
            </a:r>
            <a:br>
              <a:rPr lang="en-US" sz="32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s-DE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92F333E7-25A6-3134-C8DB-2D686C7156D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309123" y="466181"/>
            <a:ext cx="1882877" cy="720000"/>
          </a:xfrm>
        </p:spPr>
        <p:txBody>
          <a:bodyPr/>
          <a:lstStyle/>
          <a:p>
            <a:endParaRPr lang="es-DE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F8B1787-8384-4DEC-2595-713C9AF13A64}"/>
              </a:ext>
            </a:extLst>
          </p:cNvPr>
          <p:cNvSpPr txBox="1"/>
          <p:nvPr/>
        </p:nvSpPr>
        <p:spPr>
          <a:xfrm>
            <a:off x="692447" y="1881642"/>
            <a:ext cx="11004885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600" dirty="0" err="1"/>
              <a:t>According</a:t>
            </a:r>
            <a:r>
              <a:rPr lang="es-ES" sz="2600" dirty="0"/>
              <a:t> </a:t>
            </a:r>
            <a:r>
              <a:rPr lang="es-ES" sz="2600" dirty="0" err="1"/>
              <a:t>to</a:t>
            </a:r>
            <a:r>
              <a:rPr lang="es-ES" sz="2600" dirty="0"/>
              <a:t> </a:t>
            </a:r>
            <a:r>
              <a:rPr lang="es-ES" sz="2600" dirty="0" err="1"/>
              <a:t>this</a:t>
            </a:r>
            <a:r>
              <a:rPr lang="es-ES" sz="2600" dirty="0"/>
              <a:t> </a:t>
            </a:r>
            <a:r>
              <a:rPr lang="es-ES" sz="2600" dirty="0" err="1"/>
              <a:t>approach</a:t>
            </a:r>
            <a:r>
              <a:rPr lang="es-ES" sz="2600" dirty="0"/>
              <a:t>, </a:t>
            </a:r>
            <a:r>
              <a:rPr lang="es-ES" sz="2600" dirty="0" err="1"/>
              <a:t>the</a:t>
            </a:r>
            <a:r>
              <a:rPr lang="es-ES" sz="2600" dirty="0"/>
              <a:t> </a:t>
            </a:r>
            <a:r>
              <a:rPr lang="es-ES" sz="2600" dirty="0" err="1"/>
              <a:t>purpose</a:t>
            </a:r>
            <a:r>
              <a:rPr lang="es-ES" sz="2600" dirty="0"/>
              <a:t> </a:t>
            </a:r>
            <a:r>
              <a:rPr lang="es-ES" sz="2600" dirty="0" err="1"/>
              <a:t>of</a:t>
            </a:r>
            <a:r>
              <a:rPr lang="es-ES" sz="2600" dirty="0"/>
              <a:t> criminal </a:t>
            </a:r>
            <a:r>
              <a:rPr lang="es-ES" sz="2600" dirty="0" err="1"/>
              <a:t>law</a:t>
            </a:r>
            <a:r>
              <a:rPr lang="es-ES" sz="2600" dirty="0"/>
              <a:t> </a:t>
            </a:r>
            <a:r>
              <a:rPr lang="es-ES" sz="2600" dirty="0" err="1"/>
              <a:t>is</a:t>
            </a:r>
            <a:r>
              <a:rPr lang="es-ES" sz="2600" dirty="0"/>
              <a:t> </a:t>
            </a:r>
            <a:r>
              <a:rPr lang="es-ES" sz="2600" dirty="0" err="1"/>
              <a:t>to</a:t>
            </a:r>
            <a:r>
              <a:rPr lang="es-ES" sz="2600" dirty="0"/>
              <a:t> </a:t>
            </a:r>
            <a:r>
              <a:rPr lang="es-ES" sz="2600" dirty="0" err="1"/>
              <a:t>reinforce</a:t>
            </a:r>
            <a:r>
              <a:rPr lang="es-ES" sz="2600" dirty="0"/>
              <a:t> </a:t>
            </a:r>
            <a:r>
              <a:rPr lang="es-ES" sz="2600" dirty="0" err="1"/>
              <a:t>morality</a:t>
            </a:r>
            <a:r>
              <a:rPr lang="es-ES" sz="2600" dirty="0"/>
              <a:t>. </a:t>
            </a:r>
            <a:r>
              <a:rPr lang="es-ES" sz="2600" dirty="0" err="1"/>
              <a:t>Therefore</a:t>
            </a:r>
            <a:r>
              <a:rPr lang="es-ES" sz="2600" dirty="0"/>
              <a:t>, </a:t>
            </a:r>
            <a:r>
              <a:rPr lang="es-ES" sz="2600" dirty="0" err="1"/>
              <a:t>legislators</a:t>
            </a:r>
            <a:r>
              <a:rPr lang="es-ES" sz="2600" dirty="0"/>
              <a:t> </a:t>
            </a:r>
            <a:r>
              <a:rPr lang="es-ES" sz="2600" dirty="0" err="1"/>
              <a:t>should</a:t>
            </a:r>
            <a:r>
              <a:rPr lang="es-ES" sz="2600" dirty="0"/>
              <a:t> </a:t>
            </a:r>
            <a:r>
              <a:rPr lang="es-ES" sz="2600" dirty="0" err="1"/>
              <a:t>only</a:t>
            </a:r>
            <a:r>
              <a:rPr lang="es-ES" sz="2600" dirty="0"/>
              <a:t> </a:t>
            </a:r>
            <a:r>
              <a:rPr lang="es-ES" sz="2600" dirty="0" err="1"/>
              <a:t>criminalize</a:t>
            </a:r>
            <a:r>
              <a:rPr lang="es-ES" sz="2600" dirty="0"/>
              <a:t> moral </a:t>
            </a:r>
            <a:r>
              <a:rPr lang="es-ES" sz="2600" dirty="0" err="1"/>
              <a:t>wrongs</a:t>
            </a:r>
            <a:r>
              <a:rPr lang="es-ES" sz="2600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600" dirty="0" err="1"/>
              <a:t>Morally</a:t>
            </a:r>
            <a:r>
              <a:rPr lang="es-ES" sz="2600" dirty="0"/>
              <a:t> </a:t>
            </a:r>
            <a:r>
              <a:rPr lang="es-ES" sz="2600" dirty="0" err="1"/>
              <a:t>wrongful</a:t>
            </a:r>
            <a:r>
              <a:rPr lang="es-ES" sz="2600" dirty="0"/>
              <a:t> </a:t>
            </a:r>
            <a:r>
              <a:rPr lang="es-ES" sz="2600" dirty="0" err="1"/>
              <a:t>behavior</a:t>
            </a:r>
            <a:r>
              <a:rPr lang="es-ES" sz="2600" dirty="0"/>
              <a:t> </a:t>
            </a:r>
            <a:r>
              <a:rPr lang="es-ES" sz="2600" dirty="0" err="1"/>
              <a:t>usually</a:t>
            </a:r>
            <a:r>
              <a:rPr lang="es-ES" sz="2600" dirty="0"/>
              <a:t> </a:t>
            </a:r>
            <a:r>
              <a:rPr lang="es-ES" sz="2600" dirty="0" err="1"/>
              <a:t>involves</a:t>
            </a:r>
            <a:r>
              <a:rPr lang="es-ES" sz="2600" dirty="0"/>
              <a:t> a </a:t>
            </a:r>
            <a:r>
              <a:rPr lang="es-ES" sz="2600" dirty="0" err="1"/>
              <a:t>violation</a:t>
            </a:r>
            <a:r>
              <a:rPr lang="es-ES" sz="2600" dirty="0"/>
              <a:t> </a:t>
            </a:r>
            <a:r>
              <a:rPr lang="es-ES" sz="2600" dirty="0" err="1"/>
              <a:t>of</a:t>
            </a:r>
            <a:r>
              <a:rPr lang="es-ES" sz="2600" dirty="0"/>
              <a:t> </a:t>
            </a:r>
            <a:r>
              <a:rPr lang="es-ES" sz="2600" dirty="0" err="1"/>
              <a:t>rights</a:t>
            </a:r>
            <a:r>
              <a:rPr lang="es-ES" sz="2600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600" dirty="0" err="1"/>
              <a:t>For</a:t>
            </a:r>
            <a:r>
              <a:rPr lang="es-ES" sz="2600" dirty="0"/>
              <a:t> </a:t>
            </a:r>
            <a:r>
              <a:rPr lang="es-ES" sz="2600" dirty="0" err="1"/>
              <a:t>example</a:t>
            </a:r>
            <a:r>
              <a:rPr lang="es-ES" sz="2600" dirty="0"/>
              <a:t>, </a:t>
            </a:r>
            <a:r>
              <a:rPr lang="es-ES" sz="2600" dirty="0" err="1"/>
              <a:t>murder</a:t>
            </a:r>
            <a:r>
              <a:rPr lang="es-ES" sz="2600" dirty="0"/>
              <a:t> </a:t>
            </a:r>
            <a:r>
              <a:rPr lang="es-ES" sz="2600" dirty="0" err="1"/>
              <a:t>is</a:t>
            </a:r>
            <a:r>
              <a:rPr lang="es-ES" sz="2600" dirty="0"/>
              <a:t> </a:t>
            </a:r>
            <a:r>
              <a:rPr lang="es-ES" sz="2600" dirty="0" err="1"/>
              <a:t>punished</a:t>
            </a:r>
            <a:r>
              <a:rPr lang="es-ES" sz="2600" dirty="0"/>
              <a:t> </a:t>
            </a:r>
            <a:r>
              <a:rPr lang="es-ES" sz="2600" dirty="0" err="1"/>
              <a:t>because</a:t>
            </a:r>
            <a:r>
              <a:rPr lang="es-ES" sz="2600" dirty="0"/>
              <a:t> </a:t>
            </a:r>
            <a:r>
              <a:rPr lang="es-ES" sz="2600" dirty="0" err="1"/>
              <a:t>it</a:t>
            </a:r>
            <a:r>
              <a:rPr lang="es-ES" sz="2600" dirty="0"/>
              <a:t> </a:t>
            </a:r>
            <a:r>
              <a:rPr lang="es-ES" sz="2600" dirty="0" err="1"/>
              <a:t>violates</a:t>
            </a:r>
            <a:r>
              <a:rPr lang="es-ES" sz="2600" dirty="0"/>
              <a:t> </a:t>
            </a:r>
            <a:r>
              <a:rPr lang="es-ES" sz="2600" dirty="0" err="1"/>
              <a:t>the</a:t>
            </a:r>
            <a:r>
              <a:rPr lang="es-ES" sz="2600" dirty="0"/>
              <a:t> </a:t>
            </a:r>
            <a:r>
              <a:rPr lang="es-ES" sz="2600" dirty="0" err="1"/>
              <a:t>victim’s</a:t>
            </a:r>
            <a:r>
              <a:rPr lang="es-ES" sz="2600" dirty="0"/>
              <a:t> </a:t>
            </a:r>
            <a:r>
              <a:rPr lang="es-ES" sz="2600" dirty="0" err="1"/>
              <a:t>right</a:t>
            </a:r>
            <a:r>
              <a:rPr lang="es-ES" sz="2600" dirty="0"/>
              <a:t> </a:t>
            </a:r>
            <a:r>
              <a:rPr lang="es-ES" sz="2600" dirty="0" err="1"/>
              <a:t>to</a:t>
            </a:r>
            <a:r>
              <a:rPr lang="es-ES" sz="2600" dirty="0"/>
              <a:t> </a:t>
            </a:r>
            <a:r>
              <a:rPr lang="es-ES" sz="2600" dirty="0" err="1"/>
              <a:t>life</a:t>
            </a:r>
            <a:r>
              <a:rPr lang="es-ES" sz="2600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s-ES" sz="26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600" dirty="0" err="1"/>
              <a:t>Gemäß</a:t>
            </a:r>
            <a:r>
              <a:rPr lang="es-ES" sz="2600" dirty="0"/>
              <a:t> </a:t>
            </a:r>
            <a:r>
              <a:rPr lang="es-ES" sz="2600" dirty="0" err="1"/>
              <a:t>diesem</a:t>
            </a:r>
            <a:r>
              <a:rPr lang="es-ES" sz="2600" dirty="0"/>
              <a:t> </a:t>
            </a:r>
            <a:r>
              <a:rPr lang="es-ES" sz="2600" dirty="0" err="1"/>
              <a:t>Ansatz</a:t>
            </a:r>
            <a:r>
              <a:rPr lang="es-ES" sz="2600" dirty="0"/>
              <a:t> </a:t>
            </a:r>
            <a:r>
              <a:rPr lang="es-ES" sz="2600" dirty="0" err="1"/>
              <a:t>dient</a:t>
            </a:r>
            <a:r>
              <a:rPr lang="es-ES" sz="2600" dirty="0"/>
              <a:t> das </a:t>
            </a:r>
            <a:r>
              <a:rPr lang="es-ES" sz="2600" dirty="0" err="1"/>
              <a:t>Strafrecht</a:t>
            </a:r>
            <a:r>
              <a:rPr lang="es-ES" sz="2600" dirty="0"/>
              <a:t> </a:t>
            </a:r>
            <a:r>
              <a:rPr lang="es-ES" sz="2600" dirty="0" err="1"/>
              <a:t>dazu</a:t>
            </a:r>
            <a:r>
              <a:rPr lang="es-ES" sz="2600" dirty="0"/>
              <a:t>, die Moral </a:t>
            </a:r>
            <a:r>
              <a:rPr lang="es-ES" sz="2600" dirty="0" err="1"/>
              <a:t>zu</a:t>
            </a:r>
            <a:r>
              <a:rPr lang="es-ES" sz="2600" dirty="0"/>
              <a:t> </a:t>
            </a:r>
            <a:r>
              <a:rPr lang="es-ES" sz="2600" dirty="0" err="1"/>
              <a:t>stärken</a:t>
            </a:r>
            <a:r>
              <a:rPr lang="es-ES" sz="2600" dirty="0"/>
              <a:t>. </a:t>
            </a:r>
            <a:r>
              <a:rPr lang="es-ES" sz="2600" dirty="0" err="1"/>
              <a:t>Daher</a:t>
            </a:r>
            <a:r>
              <a:rPr lang="es-ES" sz="2600" dirty="0"/>
              <a:t> </a:t>
            </a:r>
            <a:r>
              <a:rPr lang="es-ES" sz="2600" dirty="0" err="1"/>
              <a:t>sollten</a:t>
            </a:r>
            <a:r>
              <a:rPr lang="es-ES" sz="2600" dirty="0"/>
              <a:t> </a:t>
            </a:r>
            <a:r>
              <a:rPr lang="es-ES" sz="2600" dirty="0" err="1"/>
              <a:t>Gesetzgeber</a:t>
            </a:r>
            <a:r>
              <a:rPr lang="es-ES" sz="2600" dirty="0"/>
              <a:t> </a:t>
            </a:r>
            <a:r>
              <a:rPr lang="es-ES" sz="2600" dirty="0" err="1"/>
              <a:t>nur</a:t>
            </a:r>
            <a:r>
              <a:rPr lang="es-ES" sz="2600" dirty="0"/>
              <a:t> </a:t>
            </a:r>
            <a:r>
              <a:rPr lang="es-ES" sz="2600" dirty="0" err="1"/>
              <a:t>moralisches</a:t>
            </a:r>
            <a:r>
              <a:rPr lang="es-ES" sz="2600" dirty="0"/>
              <a:t> </a:t>
            </a:r>
            <a:r>
              <a:rPr lang="es-ES" sz="2600" dirty="0" err="1"/>
              <a:t>Fehlverhalten</a:t>
            </a:r>
            <a:r>
              <a:rPr lang="es-ES" sz="2600" dirty="0"/>
              <a:t> </a:t>
            </a:r>
            <a:r>
              <a:rPr lang="es-ES" sz="2600" dirty="0" err="1"/>
              <a:t>unter</a:t>
            </a:r>
            <a:r>
              <a:rPr lang="es-ES" sz="2600" dirty="0"/>
              <a:t> </a:t>
            </a:r>
            <a:r>
              <a:rPr lang="es-ES" sz="2600" dirty="0" err="1"/>
              <a:t>Strafe</a:t>
            </a:r>
            <a:r>
              <a:rPr lang="es-ES" sz="2600" dirty="0"/>
              <a:t> </a:t>
            </a:r>
            <a:r>
              <a:rPr lang="es-ES" sz="2600" dirty="0" err="1"/>
              <a:t>stellen</a:t>
            </a:r>
            <a:r>
              <a:rPr lang="es-ES" sz="2600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600" dirty="0" err="1"/>
              <a:t>Moralisches</a:t>
            </a:r>
            <a:r>
              <a:rPr lang="es-ES" sz="2600" dirty="0"/>
              <a:t> </a:t>
            </a:r>
            <a:r>
              <a:rPr lang="es-ES" sz="2600" dirty="0" err="1"/>
              <a:t>Fehlverhalten</a:t>
            </a:r>
            <a:r>
              <a:rPr lang="es-ES" sz="2600" dirty="0"/>
              <a:t> </a:t>
            </a:r>
            <a:r>
              <a:rPr lang="es-ES" sz="2600" dirty="0" err="1"/>
              <a:t>beinhaltet</a:t>
            </a:r>
            <a:r>
              <a:rPr lang="es-ES" sz="2600" dirty="0"/>
              <a:t> in </a:t>
            </a:r>
            <a:r>
              <a:rPr lang="es-ES" sz="2600" dirty="0" err="1"/>
              <a:t>der</a:t>
            </a:r>
            <a:r>
              <a:rPr lang="es-ES" sz="2600" dirty="0"/>
              <a:t> </a:t>
            </a:r>
            <a:r>
              <a:rPr lang="es-ES" sz="2600" dirty="0" err="1"/>
              <a:t>Regel</a:t>
            </a:r>
            <a:r>
              <a:rPr lang="es-ES" sz="2600" dirty="0"/>
              <a:t> </a:t>
            </a:r>
            <a:r>
              <a:rPr lang="es-ES" sz="2600" dirty="0" err="1"/>
              <a:t>eine</a:t>
            </a:r>
            <a:r>
              <a:rPr lang="es-ES" sz="2600" dirty="0"/>
              <a:t> </a:t>
            </a:r>
            <a:r>
              <a:rPr lang="es-ES" sz="2600" dirty="0" err="1"/>
              <a:t>Verletzung</a:t>
            </a:r>
            <a:r>
              <a:rPr lang="es-ES" sz="2600" dirty="0"/>
              <a:t> </a:t>
            </a:r>
            <a:r>
              <a:rPr lang="es-ES" sz="2600" dirty="0" err="1"/>
              <a:t>von</a:t>
            </a:r>
            <a:r>
              <a:rPr lang="es-ES" sz="2600" dirty="0"/>
              <a:t> </a:t>
            </a:r>
            <a:r>
              <a:rPr lang="es-ES" sz="2600" dirty="0" err="1"/>
              <a:t>Rechten</a:t>
            </a:r>
            <a:r>
              <a:rPr lang="es-ES" sz="2600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600" dirty="0"/>
              <a:t>So </a:t>
            </a:r>
            <a:r>
              <a:rPr lang="es-ES" sz="2600" dirty="0" err="1"/>
              <a:t>wird</a:t>
            </a:r>
            <a:r>
              <a:rPr lang="es-ES" sz="2600" dirty="0"/>
              <a:t> </a:t>
            </a:r>
            <a:r>
              <a:rPr lang="es-ES" sz="2600" dirty="0" err="1"/>
              <a:t>beispielsweise</a:t>
            </a:r>
            <a:r>
              <a:rPr lang="es-ES" sz="2600" dirty="0"/>
              <a:t> </a:t>
            </a:r>
            <a:r>
              <a:rPr lang="es-ES" sz="2600" dirty="0" err="1"/>
              <a:t>Mord</a:t>
            </a:r>
            <a:r>
              <a:rPr lang="es-ES" sz="2600" dirty="0"/>
              <a:t> </a:t>
            </a:r>
            <a:r>
              <a:rPr lang="es-ES" sz="2600" dirty="0" err="1"/>
              <a:t>bestraft</a:t>
            </a:r>
            <a:r>
              <a:rPr lang="es-ES" sz="2600" dirty="0"/>
              <a:t>, </a:t>
            </a:r>
            <a:r>
              <a:rPr lang="es-ES" sz="2600" dirty="0" err="1"/>
              <a:t>weil</a:t>
            </a:r>
            <a:r>
              <a:rPr lang="es-ES" sz="2600" dirty="0"/>
              <a:t> </a:t>
            </a:r>
            <a:r>
              <a:rPr lang="es-ES" sz="2600" dirty="0" err="1"/>
              <a:t>er</a:t>
            </a:r>
            <a:r>
              <a:rPr lang="es-ES" sz="2600" dirty="0"/>
              <a:t> das </a:t>
            </a:r>
            <a:r>
              <a:rPr lang="es-ES" sz="2600" dirty="0" err="1"/>
              <a:t>Recht</a:t>
            </a:r>
            <a:r>
              <a:rPr lang="es-ES" sz="2600" dirty="0"/>
              <a:t> des </a:t>
            </a:r>
            <a:r>
              <a:rPr lang="es-ES" sz="2600" dirty="0" err="1"/>
              <a:t>Opfers</a:t>
            </a:r>
            <a:r>
              <a:rPr lang="es-ES" sz="2600" dirty="0"/>
              <a:t> </a:t>
            </a:r>
            <a:r>
              <a:rPr lang="es-ES" sz="2600" dirty="0" err="1"/>
              <a:t>auf</a:t>
            </a:r>
            <a:r>
              <a:rPr lang="es-ES" sz="2600" dirty="0"/>
              <a:t> </a:t>
            </a:r>
            <a:r>
              <a:rPr lang="es-ES" sz="2600" dirty="0" err="1"/>
              <a:t>Leben</a:t>
            </a:r>
            <a:r>
              <a:rPr lang="es-ES" sz="2600" dirty="0"/>
              <a:t> </a:t>
            </a:r>
            <a:r>
              <a:rPr lang="es-ES" sz="2600" dirty="0" err="1"/>
              <a:t>verletzt</a:t>
            </a:r>
            <a:r>
              <a:rPr lang="es-ES" sz="2600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600" kern="100" noProof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BE1E764-71A1-BBF2-6EDB-86A1E2DB621D}"/>
              </a:ext>
            </a:extLst>
          </p:cNvPr>
          <p:cNvSpPr txBox="1"/>
          <p:nvPr/>
        </p:nvSpPr>
        <p:spPr>
          <a:xfrm>
            <a:off x="856569" y="4575592"/>
            <a:ext cx="110048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es-E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600" kern="100" noProof="0" dirty="0">
              <a:latin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A73C81A8-317A-51A9-B69D-5788AC7A9C2D}"/>
              </a:ext>
            </a:extLst>
          </p:cNvPr>
          <p:cNvSpPr txBox="1">
            <a:spLocks/>
          </p:cNvSpPr>
          <p:nvPr/>
        </p:nvSpPr>
        <p:spPr>
          <a:xfrm>
            <a:off x="1665404" y="2605239"/>
            <a:ext cx="9670026" cy="159859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 baseline="0">
                <a:solidFill>
                  <a:schemeClr val="tx1"/>
                </a:solidFill>
                <a:latin typeface="MetaBold-Roman" panose="02000803000000000000" pitchFamily="2" charset="0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endParaRPr lang="es-DE" sz="29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92622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54BEAA-8EAC-B8B8-856D-BBF91E0754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CE2B94-44EF-6190-761E-A21FADAA54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66181"/>
            <a:ext cx="9670026" cy="1598593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br>
              <a:rPr lang="es-419" sz="32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s-419" sz="32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Harm to legal goods / Schädigung von Rechtsgütern</a:t>
            </a:r>
            <a:br>
              <a:rPr lang="en-US" sz="32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s-DE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55ED609E-9E83-5C01-D2A7-3F696894053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309123" y="466181"/>
            <a:ext cx="1882877" cy="720000"/>
          </a:xfrm>
        </p:spPr>
        <p:txBody>
          <a:bodyPr/>
          <a:lstStyle/>
          <a:p>
            <a:endParaRPr lang="es-DE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00101B3-7D4F-E894-F6BE-D43E5FD5045C}"/>
              </a:ext>
            </a:extLst>
          </p:cNvPr>
          <p:cNvSpPr txBox="1"/>
          <p:nvPr/>
        </p:nvSpPr>
        <p:spPr>
          <a:xfrm>
            <a:off x="692447" y="1881642"/>
            <a:ext cx="11004885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600" dirty="0" err="1"/>
              <a:t>According</a:t>
            </a:r>
            <a:r>
              <a:rPr lang="es-ES" sz="2600" dirty="0"/>
              <a:t> </a:t>
            </a:r>
            <a:r>
              <a:rPr lang="es-ES" sz="2600" dirty="0" err="1"/>
              <a:t>to</a:t>
            </a:r>
            <a:r>
              <a:rPr lang="es-ES" sz="2600" dirty="0"/>
              <a:t> liberal criminal </a:t>
            </a:r>
            <a:r>
              <a:rPr lang="es-ES" sz="2600" dirty="0" err="1"/>
              <a:t>law</a:t>
            </a:r>
            <a:r>
              <a:rPr lang="es-ES" sz="2600" dirty="0"/>
              <a:t>, </a:t>
            </a:r>
            <a:r>
              <a:rPr lang="es-ES" sz="2600" dirty="0" err="1"/>
              <a:t>only</a:t>
            </a:r>
            <a:r>
              <a:rPr lang="es-ES" sz="2600" dirty="0"/>
              <a:t> </a:t>
            </a:r>
            <a:r>
              <a:rPr lang="es-ES" sz="2600" dirty="0" err="1"/>
              <a:t>damage</a:t>
            </a:r>
            <a:r>
              <a:rPr lang="es-ES" sz="2600" dirty="0"/>
              <a:t> </a:t>
            </a:r>
            <a:r>
              <a:rPr lang="es-ES" sz="2600" dirty="0" err="1"/>
              <a:t>to</a:t>
            </a:r>
            <a:r>
              <a:rPr lang="es-ES" sz="2600" dirty="0"/>
              <a:t> </a:t>
            </a:r>
            <a:r>
              <a:rPr lang="es-ES" sz="2600" dirty="0" err="1"/>
              <a:t>or</a:t>
            </a:r>
            <a:r>
              <a:rPr lang="es-ES" sz="2600" dirty="0"/>
              <a:t> </a:t>
            </a:r>
            <a:r>
              <a:rPr lang="es-ES" sz="2600" dirty="0" err="1"/>
              <a:t>endangerment</a:t>
            </a:r>
            <a:r>
              <a:rPr lang="es-ES" sz="2600" dirty="0"/>
              <a:t> </a:t>
            </a:r>
            <a:r>
              <a:rPr lang="es-ES" sz="2600" dirty="0" err="1"/>
              <a:t>of</a:t>
            </a:r>
            <a:r>
              <a:rPr lang="es-ES" sz="2600" dirty="0"/>
              <a:t> </a:t>
            </a:r>
            <a:r>
              <a:rPr lang="es-ES" sz="2600" dirty="0" err="1"/>
              <a:t>third-party</a:t>
            </a:r>
            <a:r>
              <a:rPr lang="es-ES" sz="2600" dirty="0"/>
              <a:t> </a:t>
            </a:r>
            <a:r>
              <a:rPr lang="es-ES" sz="2600" dirty="0" err="1"/>
              <a:t>interests</a:t>
            </a:r>
            <a:r>
              <a:rPr lang="es-ES" sz="2600" dirty="0"/>
              <a:t> can be </a:t>
            </a:r>
            <a:r>
              <a:rPr lang="es-ES" sz="2600" dirty="0" err="1"/>
              <a:t>criminalized</a:t>
            </a:r>
            <a:r>
              <a:rPr lang="es-ES" sz="2600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600" dirty="0" err="1"/>
              <a:t>This</a:t>
            </a:r>
            <a:r>
              <a:rPr lang="es-ES" sz="2600" dirty="0"/>
              <a:t> </a:t>
            </a:r>
            <a:r>
              <a:rPr lang="es-ES" sz="2600" dirty="0" err="1"/>
              <a:t>is</a:t>
            </a:r>
            <a:r>
              <a:rPr lang="es-ES" sz="2600" dirty="0"/>
              <a:t> </a:t>
            </a:r>
            <a:r>
              <a:rPr lang="es-ES" sz="2600" dirty="0" err="1"/>
              <a:t>an</a:t>
            </a:r>
            <a:r>
              <a:rPr lang="es-ES" sz="2600" dirty="0"/>
              <a:t> intuitive idea: </a:t>
            </a:r>
            <a:r>
              <a:rPr lang="es-ES" sz="2600" dirty="0" err="1"/>
              <a:t>it</a:t>
            </a:r>
            <a:r>
              <a:rPr lang="es-ES" sz="2600" dirty="0"/>
              <a:t> </a:t>
            </a:r>
            <a:r>
              <a:rPr lang="es-ES" sz="2600" dirty="0" err="1"/>
              <a:t>is</a:t>
            </a:r>
            <a:r>
              <a:rPr lang="es-ES" sz="2600" dirty="0"/>
              <a:t> </a:t>
            </a:r>
            <a:r>
              <a:rPr lang="es-ES" sz="2600" dirty="0" err="1"/>
              <a:t>wrong</a:t>
            </a:r>
            <a:r>
              <a:rPr lang="es-ES" sz="2600" dirty="0"/>
              <a:t> </a:t>
            </a:r>
            <a:r>
              <a:rPr lang="es-ES" sz="2600" dirty="0" err="1"/>
              <a:t>to</a:t>
            </a:r>
            <a:r>
              <a:rPr lang="es-ES" sz="2600" dirty="0"/>
              <a:t> </a:t>
            </a:r>
            <a:r>
              <a:rPr lang="es-ES" sz="2600" dirty="0" err="1"/>
              <a:t>leave</a:t>
            </a:r>
            <a:r>
              <a:rPr lang="es-ES" sz="2600" dirty="0"/>
              <a:t> </a:t>
            </a:r>
            <a:r>
              <a:rPr lang="es-ES" sz="2600" dirty="0" err="1"/>
              <a:t>others</a:t>
            </a:r>
            <a:r>
              <a:rPr lang="es-ES" sz="2600" dirty="0"/>
              <a:t> in a </a:t>
            </a:r>
            <a:r>
              <a:rPr lang="es-ES" sz="2600" dirty="0" err="1"/>
              <a:t>worse</a:t>
            </a:r>
            <a:r>
              <a:rPr lang="es-ES" sz="2600" dirty="0"/>
              <a:t> </a:t>
            </a:r>
            <a:r>
              <a:rPr lang="es-ES" sz="2600" dirty="0" err="1"/>
              <a:t>situation</a:t>
            </a:r>
            <a:r>
              <a:rPr lang="es-ES" sz="2600" dirty="0"/>
              <a:t> </a:t>
            </a:r>
            <a:r>
              <a:rPr lang="es-ES" sz="2600" dirty="0" err="1"/>
              <a:t>than</a:t>
            </a:r>
            <a:r>
              <a:rPr lang="es-ES" sz="2600" dirty="0"/>
              <a:t> </a:t>
            </a:r>
            <a:r>
              <a:rPr lang="es-ES" sz="2600" dirty="0" err="1"/>
              <a:t>they</a:t>
            </a:r>
            <a:r>
              <a:rPr lang="es-ES" sz="2600" dirty="0"/>
              <a:t> </a:t>
            </a:r>
            <a:r>
              <a:rPr lang="es-ES" sz="2600" dirty="0" err="1"/>
              <a:t>would</a:t>
            </a:r>
            <a:r>
              <a:rPr lang="es-ES" sz="2600" dirty="0"/>
              <a:t> be in </a:t>
            </a:r>
            <a:r>
              <a:rPr lang="es-ES" sz="2600" dirty="0" err="1"/>
              <a:t>without</a:t>
            </a:r>
            <a:r>
              <a:rPr lang="es-ES" sz="2600" dirty="0"/>
              <a:t> </a:t>
            </a:r>
            <a:r>
              <a:rPr lang="es-ES" sz="2600" dirty="0" err="1"/>
              <a:t>our</a:t>
            </a:r>
            <a:r>
              <a:rPr lang="es-ES" sz="2600" dirty="0"/>
              <a:t> </a:t>
            </a:r>
            <a:r>
              <a:rPr lang="es-ES" sz="2600" dirty="0" err="1"/>
              <a:t>actions</a:t>
            </a:r>
            <a:r>
              <a:rPr lang="es-ES" sz="2600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600" dirty="0" err="1"/>
              <a:t>It</a:t>
            </a:r>
            <a:r>
              <a:rPr lang="es-ES" sz="2600" dirty="0"/>
              <a:t> </a:t>
            </a:r>
            <a:r>
              <a:rPr lang="es-ES" sz="2600" dirty="0" err="1"/>
              <a:t>does</a:t>
            </a:r>
            <a:r>
              <a:rPr lang="es-ES" sz="2600" dirty="0"/>
              <a:t> </a:t>
            </a:r>
            <a:r>
              <a:rPr lang="es-ES" sz="2600" dirty="0" err="1"/>
              <a:t>not</a:t>
            </a:r>
            <a:r>
              <a:rPr lang="es-ES" sz="2600" dirty="0"/>
              <a:t> </a:t>
            </a:r>
            <a:r>
              <a:rPr lang="es-ES" sz="2600" dirty="0" err="1"/>
              <a:t>require</a:t>
            </a:r>
            <a:r>
              <a:rPr lang="es-ES" sz="2600" dirty="0"/>
              <a:t> </a:t>
            </a:r>
            <a:r>
              <a:rPr lang="es-ES" sz="2600" dirty="0" err="1"/>
              <a:t>further</a:t>
            </a:r>
            <a:r>
              <a:rPr lang="es-ES" sz="2600" dirty="0"/>
              <a:t> </a:t>
            </a:r>
            <a:r>
              <a:rPr lang="es-ES" sz="2600" dirty="0" err="1"/>
              <a:t>reflection</a:t>
            </a:r>
            <a:r>
              <a:rPr lang="es-ES" sz="2600" dirty="0"/>
              <a:t> </a:t>
            </a:r>
            <a:r>
              <a:rPr lang="es-ES" sz="2600" dirty="0" err="1"/>
              <a:t>on</a:t>
            </a:r>
            <a:r>
              <a:rPr lang="es-ES" sz="2600" dirty="0"/>
              <a:t> </a:t>
            </a:r>
            <a:r>
              <a:rPr lang="es-ES" sz="2600" dirty="0" err="1"/>
              <a:t>morality</a:t>
            </a:r>
            <a:r>
              <a:rPr lang="es-ES" sz="2600" dirty="0"/>
              <a:t>.</a:t>
            </a:r>
          </a:p>
          <a:p>
            <a:endParaRPr lang="es-ES" sz="26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600" dirty="0" err="1"/>
              <a:t>Dem</a:t>
            </a:r>
            <a:r>
              <a:rPr lang="es-ES" sz="2600" dirty="0"/>
              <a:t> </a:t>
            </a:r>
            <a:r>
              <a:rPr lang="es-ES" sz="2600" dirty="0" err="1"/>
              <a:t>liberalen</a:t>
            </a:r>
            <a:r>
              <a:rPr lang="es-ES" sz="2600" dirty="0"/>
              <a:t> </a:t>
            </a:r>
            <a:r>
              <a:rPr lang="es-ES" sz="2600" dirty="0" err="1"/>
              <a:t>Strafrecht</a:t>
            </a:r>
            <a:r>
              <a:rPr lang="es-ES" sz="2600" dirty="0"/>
              <a:t> </a:t>
            </a:r>
            <a:r>
              <a:rPr lang="es-ES" sz="2600" dirty="0" err="1"/>
              <a:t>zufolge</a:t>
            </a:r>
            <a:r>
              <a:rPr lang="es-ES" sz="2600" dirty="0"/>
              <a:t> </a:t>
            </a:r>
            <a:r>
              <a:rPr lang="es-ES" sz="2600" dirty="0" err="1"/>
              <a:t>können</a:t>
            </a:r>
            <a:r>
              <a:rPr lang="es-ES" sz="2600" dirty="0"/>
              <a:t> </a:t>
            </a:r>
            <a:r>
              <a:rPr lang="es-ES" sz="2600" dirty="0" err="1"/>
              <a:t>nur</a:t>
            </a:r>
            <a:r>
              <a:rPr lang="es-ES" sz="2600" dirty="0"/>
              <a:t> </a:t>
            </a:r>
            <a:r>
              <a:rPr lang="es-ES" sz="2600" dirty="0" err="1"/>
              <a:t>Schäden</a:t>
            </a:r>
            <a:r>
              <a:rPr lang="es-ES" sz="2600" dirty="0"/>
              <a:t> </a:t>
            </a:r>
            <a:r>
              <a:rPr lang="es-ES" sz="2600" dirty="0" err="1"/>
              <a:t>oder</a:t>
            </a:r>
            <a:r>
              <a:rPr lang="es-ES" sz="2600" dirty="0"/>
              <a:t> </a:t>
            </a:r>
            <a:r>
              <a:rPr lang="es-ES" sz="2600" dirty="0" err="1"/>
              <a:t>Gefährdungen</a:t>
            </a:r>
            <a:r>
              <a:rPr lang="es-ES" sz="2600" dirty="0"/>
              <a:t> </a:t>
            </a:r>
            <a:r>
              <a:rPr lang="es-ES" sz="2600" dirty="0" err="1"/>
              <a:t>von</a:t>
            </a:r>
            <a:r>
              <a:rPr lang="es-ES" sz="2600" dirty="0"/>
              <a:t> </a:t>
            </a:r>
            <a:r>
              <a:rPr lang="es-ES" sz="2600" dirty="0" err="1"/>
              <a:t>Interessen</a:t>
            </a:r>
            <a:r>
              <a:rPr lang="es-ES" sz="2600" dirty="0"/>
              <a:t> </a:t>
            </a:r>
            <a:r>
              <a:rPr lang="es-ES" sz="2600" dirty="0" err="1"/>
              <a:t>Dritter</a:t>
            </a:r>
            <a:r>
              <a:rPr lang="es-ES" sz="2600" dirty="0"/>
              <a:t> </a:t>
            </a:r>
            <a:r>
              <a:rPr lang="es-ES" sz="2600" dirty="0" err="1"/>
              <a:t>unter</a:t>
            </a:r>
            <a:r>
              <a:rPr lang="es-ES" sz="2600" dirty="0"/>
              <a:t> </a:t>
            </a:r>
            <a:r>
              <a:rPr lang="es-ES" sz="2600" dirty="0" err="1"/>
              <a:t>Strafe</a:t>
            </a:r>
            <a:r>
              <a:rPr lang="es-ES" sz="2600" dirty="0"/>
              <a:t> </a:t>
            </a:r>
            <a:r>
              <a:rPr lang="es-ES" sz="2600" dirty="0" err="1"/>
              <a:t>gestellt</a:t>
            </a:r>
            <a:r>
              <a:rPr lang="es-ES" sz="2600" dirty="0"/>
              <a:t> </a:t>
            </a:r>
            <a:r>
              <a:rPr lang="es-ES" sz="2600" dirty="0" err="1"/>
              <a:t>werden</a:t>
            </a:r>
            <a:r>
              <a:rPr lang="es-ES" sz="2600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600" dirty="0" err="1"/>
              <a:t>Dieser</a:t>
            </a:r>
            <a:r>
              <a:rPr lang="es-ES" sz="2600" dirty="0"/>
              <a:t> </a:t>
            </a:r>
            <a:r>
              <a:rPr lang="es-ES" sz="2600" dirty="0" err="1"/>
              <a:t>Gedanke</a:t>
            </a:r>
            <a:r>
              <a:rPr lang="es-ES" sz="2600" dirty="0"/>
              <a:t> </a:t>
            </a:r>
            <a:r>
              <a:rPr lang="es-ES" sz="2600" dirty="0" err="1"/>
              <a:t>liegt</a:t>
            </a:r>
            <a:r>
              <a:rPr lang="es-ES" sz="2600" dirty="0"/>
              <a:t> </a:t>
            </a:r>
            <a:r>
              <a:rPr lang="es-ES" sz="2600" dirty="0" err="1"/>
              <a:t>auf</a:t>
            </a:r>
            <a:r>
              <a:rPr lang="es-ES" sz="2600" dirty="0"/>
              <a:t> </a:t>
            </a:r>
            <a:r>
              <a:rPr lang="es-ES" sz="2600" dirty="0" err="1"/>
              <a:t>der</a:t>
            </a:r>
            <a:r>
              <a:rPr lang="es-ES" sz="2600" dirty="0"/>
              <a:t> Hand: Es </a:t>
            </a:r>
            <a:r>
              <a:rPr lang="es-ES" sz="2600" dirty="0" err="1"/>
              <a:t>ist</a:t>
            </a:r>
            <a:r>
              <a:rPr lang="es-ES" sz="2600" dirty="0"/>
              <a:t> </a:t>
            </a:r>
            <a:r>
              <a:rPr lang="es-ES" sz="2600" dirty="0" err="1"/>
              <a:t>verwerflich</a:t>
            </a:r>
            <a:r>
              <a:rPr lang="es-ES" sz="2600" dirty="0"/>
              <a:t>, </a:t>
            </a:r>
            <a:r>
              <a:rPr lang="es-ES" sz="2600" dirty="0" err="1"/>
              <a:t>andere</a:t>
            </a:r>
            <a:r>
              <a:rPr lang="es-ES" sz="2600" dirty="0"/>
              <a:t> in </a:t>
            </a:r>
            <a:r>
              <a:rPr lang="es-ES" sz="2600" dirty="0" err="1"/>
              <a:t>eine</a:t>
            </a:r>
            <a:r>
              <a:rPr lang="es-ES" sz="2600" dirty="0"/>
              <a:t> </a:t>
            </a:r>
            <a:r>
              <a:rPr lang="es-ES" sz="2600" dirty="0" err="1"/>
              <a:t>schlechtere</a:t>
            </a:r>
            <a:r>
              <a:rPr lang="es-ES" sz="2600" dirty="0"/>
              <a:t> Lage </a:t>
            </a:r>
            <a:r>
              <a:rPr lang="es-ES" sz="2600" dirty="0" err="1"/>
              <a:t>zu</a:t>
            </a:r>
            <a:r>
              <a:rPr lang="es-ES" sz="2600" dirty="0"/>
              <a:t> </a:t>
            </a:r>
            <a:r>
              <a:rPr lang="es-ES" sz="2600" dirty="0" err="1"/>
              <a:t>bringen</a:t>
            </a:r>
            <a:r>
              <a:rPr lang="es-ES" sz="2600" dirty="0"/>
              <a:t>, </a:t>
            </a:r>
            <a:r>
              <a:rPr lang="es-ES" sz="2600" dirty="0" err="1"/>
              <a:t>als</a:t>
            </a:r>
            <a:r>
              <a:rPr lang="es-ES" sz="2600" dirty="0"/>
              <a:t> </a:t>
            </a:r>
            <a:r>
              <a:rPr lang="es-ES" sz="2600" dirty="0" err="1"/>
              <a:t>sie</a:t>
            </a:r>
            <a:r>
              <a:rPr lang="es-ES" sz="2600" dirty="0"/>
              <a:t> </a:t>
            </a:r>
            <a:r>
              <a:rPr lang="es-ES" sz="2600" dirty="0" err="1"/>
              <a:t>ohne</a:t>
            </a:r>
            <a:r>
              <a:rPr lang="es-ES" sz="2600" dirty="0"/>
              <a:t> </a:t>
            </a:r>
            <a:r>
              <a:rPr lang="es-ES" sz="2600" dirty="0" err="1"/>
              <a:t>unser</a:t>
            </a:r>
            <a:r>
              <a:rPr lang="es-ES" sz="2600" dirty="0"/>
              <a:t> </a:t>
            </a:r>
            <a:r>
              <a:rPr lang="es-ES" sz="2600" dirty="0" err="1"/>
              <a:t>Handeln</a:t>
            </a:r>
            <a:r>
              <a:rPr lang="es-ES" sz="2600" dirty="0"/>
              <a:t> </a:t>
            </a:r>
            <a:r>
              <a:rPr lang="es-ES" sz="2600" dirty="0" err="1"/>
              <a:t>wären</a:t>
            </a:r>
            <a:r>
              <a:rPr lang="es-ES" sz="2600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600" dirty="0" err="1"/>
              <a:t>Dies</a:t>
            </a:r>
            <a:r>
              <a:rPr lang="es-ES" sz="2600" dirty="0"/>
              <a:t> </a:t>
            </a:r>
            <a:r>
              <a:rPr lang="es-ES" sz="2600" dirty="0" err="1"/>
              <a:t>erfordert</a:t>
            </a:r>
            <a:r>
              <a:rPr lang="es-ES" sz="2600" dirty="0"/>
              <a:t> </a:t>
            </a:r>
            <a:r>
              <a:rPr lang="es-ES" sz="2600" dirty="0" err="1"/>
              <a:t>keine</a:t>
            </a:r>
            <a:r>
              <a:rPr lang="es-ES" sz="2600" dirty="0"/>
              <a:t> </a:t>
            </a:r>
            <a:r>
              <a:rPr lang="es-ES" sz="2600" dirty="0" err="1"/>
              <a:t>weiteren</a:t>
            </a:r>
            <a:r>
              <a:rPr lang="es-ES" sz="2600" dirty="0"/>
              <a:t> </a:t>
            </a:r>
            <a:r>
              <a:rPr lang="es-ES" sz="2600" dirty="0" err="1"/>
              <a:t>moralischen</a:t>
            </a:r>
            <a:r>
              <a:rPr lang="es-ES" sz="2600" dirty="0"/>
              <a:t> </a:t>
            </a:r>
            <a:r>
              <a:rPr lang="es-ES" sz="2600" dirty="0" err="1"/>
              <a:t>Überlegungen</a:t>
            </a:r>
            <a:r>
              <a:rPr lang="es-ES" sz="2600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600" kern="100" noProof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B8B9E5EF-225C-D18B-D982-55B8C910CB5B}"/>
              </a:ext>
            </a:extLst>
          </p:cNvPr>
          <p:cNvSpPr txBox="1"/>
          <p:nvPr/>
        </p:nvSpPr>
        <p:spPr>
          <a:xfrm>
            <a:off x="856569" y="4575592"/>
            <a:ext cx="110048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es-ES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600" kern="100" noProof="0" dirty="0">
              <a:latin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12D4DA12-2FDE-7ADD-3FCF-4356718E93C6}"/>
              </a:ext>
            </a:extLst>
          </p:cNvPr>
          <p:cNvSpPr txBox="1">
            <a:spLocks/>
          </p:cNvSpPr>
          <p:nvPr/>
        </p:nvSpPr>
        <p:spPr>
          <a:xfrm>
            <a:off x="1665404" y="2605239"/>
            <a:ext cx="9670026" cy="159859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 baseline="0">
                <a:solidFill>
                  <a:schemeClr val="tx1"/>
                </a:solidFill>
                <a:latin typeface="MetaBold-Roman" panose="02000803000000000000" pitchFamily="2" charset="0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endParaRPr lang="es-DE" sz="29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23332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8D35C8-A01F-98A9-98A0-A469B99197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2E7802-5E4B-F129-FAF5-0BB8CF5285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66181"/>
            <a:ext cx="9670026" cy="1948773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br>
              <a:rPr lang="es-419" sz="32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s-419" sz="32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Criminalizing sexual deepfakes / Kriminalisierung von sexuellen Deepfakes</a:t>
            </a:r>
            <a:br>
              <a:rPr lang="en-US" sz="32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s-DE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B9C32674-415F-1431-1FE0-3F326A58844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309123" y="466181"/>
            <a:ext cx="1882877" cy="720000"/>
          </a:xfrm>
        </p:spPr>
        <p:txBody>
          <a:bodyPr/>
          <a:lstStyle/>
          <a:p>
            <a:endParaRPr lang="es-DE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3C15067-28B2-87F1-33F8-36781A129ED4}"/>
              </a:ext>
            </a:extLst>
          </p:cNvPr>
          <p:cNvSpPr txBox="1"/>
          <p:nvPr/>
        </p:nvSpPr>
        <p:spPr>
          <a:xfrm>
            <a:off x="856570" y="1885239"/>
            <a:ext cx="1100488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600" b="1" dirty="0" err="1"/>
              <a:t>Democratic</a:t>
            </a:r>
            <a:r>
              <a:rPr lang="es-ES" sz="2600" b="1" dirty="0"/>
              <a:t> </a:t>
            </a:r>
            <a:r>
              <a:rPr lang="es-ES" sz="2600" b="1" dirty="0" err="1"/>
              <a:t>approach</a:t>
            </a:r>
            <a:r>
              <a:rPr lang="es-ES" sz="2600" b="1" dirty="0"/>
              <a:t> </a:t>
            </a:r>
            <a:endParaRPr lang="es-ES" sz="26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600" dirty="0" err="1"/>
              <a:t>Ultimately</a:t>
            </a:r>
            <a:r>
              <a:rPr lang="es-ES" sz="2600" dirty="0"/>
              <a:t>, </a:t>
            </a:r>
            <a:r>
              <a:rPr lang="es-ES" sz="2600" dirty="0" err="1"/>
              <a:t>it</a:t>
            </a:r>
            <a:r>
              <a:rPr lang="es-ES" sz="2600" dirty="0"/>
              <a:t> </a:t>
            </a:r>
            <a:r>
              <a:rPr lang="es-ES" sz="2600" dirty="0" err="1"/>
              <a:t>depends</a:t>
            </a:r>
            <a:r>
              <a:rPr lang="es-ES" sz="2600" dirty="0"/>
              <a:t> </a:t>
            </a:r>
            <a:r>
              <a:rPr lang="es-ES" sz="2600" dirty="0" err="1"/>
              <a:t>on</a:t>
            </a:r>
            <a:r>
              <a:rPr lang="es-ES" sz="2600" dirty="0"/>
              <a:t> </a:t>
            </a:r>
            <a:r>
              <a:rPr lang="es-ES" sz="2600" dirty="0" err="1"/>
              <a:t>what</a:t>
            </a:r>
            <a:r>
              <a:rPr lang="es-ES" sz="2600" dirty="0"/>
              <a:t> </a:t>
            </a:r>
            <a:r>
              <a:rPr lang="es-ES" sz="2600" dirty="0" err="1"/>
              <a:t>the</a:t>
            </a:r>
            <a:r>
              <a:rPr lang="es-ES" sz="2600" dirty="0"/>
              <a:t> </a:t>
            </a:r>
            <a:r>
              <a:rPr lang="es-ES" sz="2600" dirty="0" err="1"/>
              <a:t>legislator</a:t>
            </a:r>
            <a:r>
              <a:rPr lang="es-ES" sz="2600" dirty="0"/>
              <a:t> decides.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600" dirty="0" err="1"/>
              <a:t>Everything</a:t>
            </a:r>
            <a:r>
              <a:rPr lang="es-ES" sz="2600" dirty="0"/>
              <a:t> </a:t>
            </a:r>
            <a:r>
              <a:rPr lang="es-ES" sz="2600" dirty="0" err="1"/>
              <a:t>is</a:t>
            </a:r>
            <a:r>
              <a:rPr lang="es-ES" sz="2600" dirty="0"/>
              <a:t> up </a:t>
            </a:r>
            <a:r>
              <a:rPr lang="es-ES" sz="2600" dirty="0" err="1"/>
              <a:t>for</a:t>
            </a:r>
            <a:r>
              <a:rPr lang="es-ES" sz="2600" dirty="0"/>
              <a:t> </a:t>
            </a:r>
            <a:r>
              <a:rPr lang="es-ES" sz="2600" dirty="0" err="1"/>
              <a:t>grabs</a:t>
            </a:r>
            <a:r>
              <a:rPr lang="es-ES" sz="2600" dirty="0"/>
              <a:t>! </a:t>
            </a:r>
            <a:r>
              <a:rPr lang="es-ES" sz="2600" dirty="0" err="1"/>
              <a:t>We</a:t>
            </a:r>
            <a:r>
              <a:rPr lang="es-ES" sz="2600" dirty="0"/>
              <a:t> can </a:t>
            </a:r>
            <a:r>
              <a:rPr lang="es-ES" sz="2600" dirty="0" err="1"/>
              <a:t>criminalize</a:t>
            </a:r>
            <a:r>
              <a:rPr lang="es-ES" sz="2600" dirty="0"/>
              <a:t> </a:t>
            </a:r>
            <a:r>
              <a:rPr lang="es-ES" sz="2600" dirty="0" err="1"/>
              <a:t>not</a:t>
            </a:r>
            <a:r>
              <a:rPr lang="es-ES" sz="2600" dirty="0"/>
              <a:t> </a:t>
            </a:r>
            <a:r>
              <a:rPr lang="es-ES" sz="2600" dirty="0" err="1"/>
              <a:t>only</a:t>
            </a:r>
            <a:r>
              <a:rPr lang="es-ES" sz="2600" dirty="0"/>
              <a:t> </a:t>
            </a:r>
            <a:r>
              <a:rPr lang="es-ES" sz="2600" dirty="0" err="1"/>
              <a:t>the</a:t>
            </a:r>
            <a:r>
              <a:rPr lang="es-ES" sz="2600" dirty="0"/>
              <a:t> </a:t>
            </a:r>
            <a:r>
              <a:rPr lang="es-ES" sz="2600" dirty="0" err="1"/>
              <a:t>distribution</a:t>
            </a:r>
            <a:r>
              <a:rPr lang="es-ES" sz="2600" dirty="0"/>
              <a:t> </a:t>
            </a:r>
            <a:r>
              <a:rPr lang="es-ES" sz="2600" dirty="0" err="1"/>
              <a:t>of</a:t>
            </a:r>
            <a:r>
              <a:rPr lang="es-ES" sz="2600" dirty="0"/>
              <a:t> sexual </a:t>
            </a:r>
            <a:r>
              <a:rPr lang="es-ES" sz="2600" dirty="0" err="1"/>
              <a:t>deepfakes</a:t>
            </a:r>
            <a:r>
              <a:rPr lang="es-ES" sz="2600" dirty="0"/>
              <a:t>, </a:t>
            </a:r>
            <a:r>
              <a:rPr lang="es-ES" sz="2600" dirty="0" err="1"/>
              <a:t>but</a:t>
            </a:r>
            <a:r>
              <a:rPr lang="es-ES" sz="2600" dirty="0"/>
              <a:t> </a:t>
            </a:r>
            <a:r>
              <a:rPr lang="es-ES" sz="2600" dirty="0" err="1"/>
              <a:t>also</a:t>
            </a:r>
            <a:r>
              <a:rPr lang="es-ES" sz="2600" dirty="0"/>
              <a:t> </a:t>
            </a:r>
            <a:r>
              <a:rPr lang="es-ES" sz="2600" dirty="0" err="1"/>
              <a:t>their</a:t>
            </a:r>
            <a:r>
              <a:rPr lang="es-ES" sz="2600" dirty="0"/>
              <a:t> </a:t>
            </a:r>
            <a:r>
              <a:rPr lang="es-ES" sz="2600" dirty="0" err="1"/>
              <a:t>creation</a:t>
            </a:r>
            <a:r>
              <a:rPr lang="es-ES" sz="2600" dirty="0"/>
              <a:t> and mere </a:t>
            </a:r>
            <a:r>
              <a:rPr lang="es-ES" sz="2600" dirty="0" err="1"/>
              <a:t>possession</a:t>
            </a:r>
            <a:r>
              <a:rPr lang="es-ES" sz="2600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s-ES" sz="2600" dirty="0"/>
          </a:p>
          <a:p>
            <a:r>
              <a:rPr lang="es-ES" sz="2600" b="1" dirty="0" err="1"/>
              <a:t>Demokratischer</a:t>
            </a:r>
            <a:r>
              <a:rPr lang="es-ES" sz="2600" b="1" dirty="0"/>
              <a:t> </a:t>
            </a:r>
            <a:r>
              <a:rPr lang="es-ES" sz="2600" b="1" dirty="0" err="1"/>
              <a:t>Ansatz</a:t>
            </a:r>
            <a:endParaRPr lang="es-ES" sz="26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600" dirty="0" err="1"/>
              <a:t>Letztendlich</a:t>
            </a:r>
            <a:r>
              <a:rPr lang="es-ES" sz="2600" dirty="0"/>
              <a:t> </a:t>
            </a:r>
            <a:r>
              <a:rPr lang="es-ES" sz="2600" dirty="0" err="1"/>
              <a:t>hängt</a:t>
            </a:r>
            <a:r>
              <a:rPr lang="es-ES" sz="2600" dirty="0"/>
              <a:t> es </a:t>
            </a:r>
            <a:r>
              <a:rPr lang="es-ES" sz="2600" dirty="0" err="1"/>
              <a:t>von</a:t>
            </a:r>
            <a:r>
              <a:rPr lang="es-ES" sz="2600" dirty="0"/>
              <a:t> </a:t>
            </a:r>
            <a:r>
              <a:rPr lang="es-ES" sz="2600" dirty="0" err="1"/>
              <a:t>der</a:t>
            </a:r>
            <a:r>
              <a:rPr lang="es-ES" sz="2600" dirty="0"/>
              <a:t> </a:t>
            </a:r>
            <a:r>
              <a:rPr lang="es-ES" sz="2600" dirty="0" err="1"/>
              <a:t>Entscheidung</a:t>
            </a:r>
            <a:r>
              <a:rPr lang="es-ES" sz="2600" dirty="0"/>
              <a:t> des </a:t>
            </a:r>
            <a:r>
              <a:rPr lang="es-ES" sz="2600" dirty="0" err="1"/>
              <a:t>Gesetzgebers</a:t>
            </a:r>
            <a:r>
              <a:rPr lang="es-ES" sz="2600" dirty="0"/>
              <a:t> ab.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600" dirty="0"/>
              <a:t>Alles </a:t>
            </a:r>
            <a:r>
              <a:rPr lang="es-ES" sz="2600" dirty="0" err="1"/>
              <a:t>ist</a:t>
            </a:r>
            <a:r>
              <a:rPr lang="es-ES" sz="2600" dirty="0"/>
              <a:t> </a:t>
            </a:r>
            <a:r>
              <a:rPr lang="es-ES" sz="2600" dirty="0" err="1"/>
              <a:t>offen</a:t>
            </a:r>
            <a:r>
              <a:rPr lang="es-ES" sz="2600" dirty="0"/>
              <a:t>! </a:t>
            </a:r>
            <a:r>
              <a:rPr lang="es-ES" sz="2600" dirty="0" err="1"/>
              <a:t>Wir</a:t>
            </a:r>
            <a:r>
              <a:rPr lang="es-ES" sz="2600" dirty="0"/>
              <a:t> </a:t>
            </a:r>
            <a:r>
              <a:rPr lang="es-ES" sz="2600" dirty="0" err="1"/>
              <a:t>können</a:t>
            </a:r>
            <a:r>
              <a:rPr lang="es-ES" sz="2600" dirty="0"/>
              <a:t> </a:t>
            </a:r>
            <a:r>
              <a:rPr lang="es-ES" sz="2600" dirty="0" err="1"/>
              <a:t>nicht</a:t>
            </a:r>
            <a:r>
              <a:rPr lang="es-ES" sz="2600" dirty="0"/>
              <a:t> </a:t>
            </a:r>
            <a:r>
              <a:rPr lang="es-ES" sz="2600" dirty="0" err="1"/>
              <a:t>nur</a:t>
            </a:r>
            <a:r>
              <a:rPr lang="es-ES" sz="2600" dirty="0"/>
              <a:t> die </a:t>
            </a:r>
            <a:r>
              <a:rPr lang="es-ES" sz="2600" dirty="0" err="1"/>
              <a:t>Verbreitung</a:t>
            </a:r>
            <a:r>
              <a:rPr lang="es-ES" sz="2600" dirty="0"/>
              <a:t> </a:t>
            </a:r>
            <a:r>
              <a:rPr lang="es-ES" sz="2600" dirty="0" err="1"/>
              <a:t>sexueller</a:t>
            </a:r>
            <a:r>
              <a:rPr lang="es-ES" sz="2600" dirty="0"/>
              <a:t> </a:t>
            </a:r>
            <a:r>
              <a:rPr lang="es-ES" sz="2600" dirty="0" err="1"/>
              <a:t>Deepfakes</a:t>
            </a:r>
            <a:r>
              <a:rPr lang="es-ES" sz="2600" dirty="0"/>
              <a:t> </a:t>
            </a:r>
            <a:r>
              <a:rPr lang="es-ES" sz="2600" dirty="0" err="1"/>
              <a:t>unter</a:t>
            </a:r>
            <a:r>
              <a:rPr lang="es-ES" sz="2600" dirty="0"/>
              <a:t> </a:t>
            </a:r>
            <a:r>
              <a:rPr lang="es-ES" sz="2600" dirty="0" err="1"/>
              <a:t>Strafe</a:t>
            </a:r>
            <a:r>
              <a:rPr lang="es-ES" sz="2600" dirty="0"/>
              <a:t> </a:t>
            </a:r>
            <a:r>
              <a:rPr lang="es-ES" sz="2600" dirty="0" err="1"/>
              <a:t>stellen</a:t>
            </a:r>
            <a:r>
              <a:rPr lang="es-ES" sz="2600" dirty="0"/>
              <a:t>, </a:t>
            </a:r>
            <a:r>
              <a:rPr lang="es-ES" sz="2600" dirty="0" err="1"/>
              <a:t>sondern</a:t>
            </a:r>
            <a:r>
              <a:rPr lang="es-ES" sz="2600" dirty="0"/>
              <a:t> </a:t>
            </a:r>
            <a:r>
              <a:rPr lang="es-ES" sz="2600" dirty="0" err="1"/>
              <a:t>auch</a:t>
            </a:r>
            <a:r>
              <a:rPr lang="es-ES" sz="2600" dirty="0"/>
              <a:t> </a:t>
            </a:r>
            <a:r>
              <a:rPr lang="es-ES" sz="2600" dirty="0" err="1"/>
              <a:t>deren</a:t>
            </a:r>
            <a:r>
              <a:rPr lang="es-ES" sz="2600" dirty="0"/>
              <a:t> </a:t>
            </a:r>
            <a:r>
              <a:rPr lang="es-ES" sz="2600" dirty="0" err="1"/>
              <a:t>Herstellung</a:t>
            </a:r>
            <a:r>
              <a:rPr lang="es-ES" sz="2600" dirty="0"/>
              <a:t> </a:t>
            </a:r>
            <a:r>
              <a:rPr lang="es-ES" sz="2600" dirty="0" err="1"/>
              <a:t>und</a:t>
            </a:r>
            <a:r>
              <a:rPr lang="es-ES" sz="2600" dirty="0"/>
              <a:t> den </a:t>
            </a:r>
            <a:r>
              <a:rPr lang="es-ES" sz="2600" dirty="0" err="1"/>
              <a:t>bloßen</a:t>
            </a:r>
            <a:r>
              <a:rPr lang="es-ES" sz="2600" dirty="0"/>
              <a:t> </a:t>
            </a:r>
            <a:r>
              <a:rPr lang="es-ES" sz="2600" dirty="0" err="1"/>
              <a:t>Besitz</a:t>
            </a:r>
            <a:r>
              <a:rPr lang="es-ES" sz="2600" dirty="0"/>
              <a:t>.</a:t>
            </a: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D9CBEBFA-A07F-C50D-F24D-9373726DEA1B}"/>
              </a:ext>
            </a:extLst>
          </p:cNvPr>
          <p:cNvSpPr txBox="1">
            <a:spLocks/>
          </p:cNvSpPr>
          <p:nvPr/>
        </p:nvSpPr>
        <p:spPr>
          <a:xfrm>
            <a:off x="1665404" y="2605239"/>
            <a:ext cx="9670026" cy="159859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 baseline="0">
                <a:solidFill>
                  <a:schemeClr val="tx1"/>
                </a:solidFill>
                <a:latin typeface="MetaBold-Roman" panose="02000803000000000000" pitchFamily="2" charset="0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endParaRPr lang="es-DE" sz="29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29455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01563A-34E9-9BC2-0FE4-9773E9A309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D13BB1-E197-272D-CF15-088F1023D9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66181"/>
            <a:ext cx="9670026" cy="1948773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br>
              <a:rPr lang="es-419" sz="32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r>
              <a:rPr lang="es-419" sz="32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Criminalizing sexual deepfakes / Kriminalisierung von sexuellen Deepfakes</a:t>
            </a:r>
            <a:br>
              <a:rPr lang="en-US" sz="3200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</a:br>
            <a:endParaRPr lang="es-DE" sz="32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847CD57B-898E-5BF1-7868-E3EFC669641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309123" y="466181"/>
            <a:ext cx="1882877" cy="720000"/>
          </a:xfrm>
        </p:spPr>
        <p:txBody>
          <a:bodyPr/>
          <a:lstStyle/>
          <a:p>
            <a:endParaRPr lang="es-DE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92EA03E-D931-B7EA-93CA-E9CFA4A70B7F}"/>
              </a:ext>
            </a:extLst>
          </p:cNvPr>
          <p:cNvSpPr txBox="1"/>
          <p:nvPr/>
        </p:nvSpPr>
        <p:spPr>
          <a:xfrm>
            <a:off x="856570" y="1885239"/>
            <a:ext cx="11004885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600" b="1" dirty="0"/>
              <a:t>Moral </a:t>
            </a:r>
            <a:r>
              <a:rPr lang="es-ES" sz="2600" b="1" dirty="0" err="1"/>
              <a:t>approach</a:t>
            </a:r>
            <a:r>
              <a:rPr lang="es-ES" sz="2600" b="1" dirty="0"/>
              <a:t> </a:t>
            </a:r>
            <a:endParaRPr lang="es-ES" sz="26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600" dirty="0" err="1"/>
              <a:t>The</a:t>
            </a:r>
            <a:r>
              <a:rPr lang="es-ES" sz="2600" dirty="0"/>
              <a:t> </a:t>
            </a:r>
            <a:r>
              <a:rPr lang="es-ES" sz="2600" dirty="0" err="1"/>
              <a:t>distribution</a:t>
            </a:r>
            <a:r>
              <a:rPr lang="es-ES" sz="2600" dirty="0"/>
              <a:t> </a:t>
            </a:r>
            <a:r>
              <a:rPr lang="es-ES" sz="2600" dirty="0" err="1"/>
              <a:t>of</a:t>
            </a:r>
            <a:r>
              <a:rPr lang="es-ES" sz="2600" dirty="0"/>
              <a:t> sexual </a:t>
            </a:r>
            <a:r>
              <a:rPr lang="es-ES" sz="2600" dirty="0" err="1"/>
              <a:t>deepfakes</a:t>
            </a:r>
            <a:r>
              <a:rPr lang="es-ES" sz="2600" dirty="0"/>
              <a:t> </a:t>
            </a:r>
            <a:r>
              <a:rPr lang="es-ES" sz="2600" dirty="0" err="1"/>
              <a:t>should</a:t>
            </a:r>
            <a:r>
              <a:rPr lang="es-ES" sz="2600" dirty="0"/>
              <a:t> </a:t>
            </a:r>
            <a:r>
              <a:rPr lang="es-ES" sz="2600" dirty="0" err="1"/>
              <a:t>only</a:t>
            </a:r>
            <a:r>
              <a:rPr lang="es-ES" sz="2600" dirty="0"/>
              <a:t> be </a:t>
            </a:r>
            <a:r>
              <a:rPr lang="es-ES" sz="2600" dirty="0" err="1"/>
              <a:t>punishable</a:t>
            </a:r>
            <a:r>
              <a:rPr lang="es-ES" sz="2600" dirty="0"/>
              <a:t> </a:t>
            </a:r>
            <a:r>
              <a:rPr lang="es-ES" sz="2600" dirty="0" err="1"/>
              <a:t>if</a:t>
            </a:r>
            <a:r>
              <a:rPr lang="es-ES" sz="2600" dirty="0"/>
              <a:t> </a:t>
            </a:r>
            <a:r>
              <a:rPr lang="es-ES" sz="2600" dirty="0" err="1"/>
              <a:t>it</a:t>
            </a:r>
            <a:r>
              <a:rPr lang="es-ES" sz="2600" dirty="0"/>
              <a:t> </a:t>
            </a:r>
            <a:r>
              <a:rPr lang="es-ES" sz="2600" dirty="0" err="1"/>
              <a:t>violates</a:t>
            </a:r>
            <a:r>
              <a:rPr lang="es-ES" sz="2600" dirty="0"/>
              <a:t> </a:t>
            </a:r>
            <a:r>
              <a:rPr lang="es-ES" sz="2600" dirty="0" err="1"/>
              <a:t>other</a:t>
            </a:r>
            <a:r>
              <a:rPr lang="es-ES" sz="2600" dirty="0"/>
              <a:t> </a:t>
            </a:r>
            <a:r>
              <a:rPr lang="es-ES" sz="2600" dirty="0" err="1"/>
              <a:t>people’s</a:t>
            </a:r>
            <a:r>
              <a:rPr lang="es-ES" sz="2600" dirty="0"/>
              <a:t> moral </a:t>
            </a:r>
            <a:r>
              <a:rPr lang="es-ES" sz="2600" dirty="0" err="1"/>
              <a:t>rights</a:t>
            </a:r>
            <a:r>
              <a:rPr lang="es-ES" sz="2600" dirty="0"/>
              <a:t>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600" dirty="0" err="1"/>
              <a:t>Such</a:t>
            </a:r>
            <a:r>
              <a:rPr lang="es-ES" sz="2600" dirty="0"/>
              <a:t> </a:t>
            </a:r>
            <a:r>
              <a:rPr lang="es-ES" sz="2600" dirty="0" err="1"/>
              <a:t>distribution</a:t>
            </a:r>
            <a:r>
              <a:rPr lang="es-ES" sz="2600" dirty="0"/>
              <a:t> </a:t>
            </a:r>
            <a:r>
              <a:rPr lang="es-ES" sz="2600" dirty="0" err="1"/>
              <a:t>undermines</a:t>
            </a:r>
            <a:r>
              <a:rPr lang="es-ES" sz="2600" dirty="0"/>
              <a:t> </a:t>
            </a:r>
            <a:r>
              <a:rPr lang="es-ES" sz="2600" dirty="0" err="1"/>
              <a:t>the</a:t>
            </a:r>
            <a:r>
              <a:rPr lang="es-ES" sz="2600" dirty="0"/>
              <a:t> </a:t>
            </a:r>
            <a:r>
              <a:rPr lang="es-ES" sz="2600" dirty="0" err="1"/>
              <a:t>right</a:t>
            </a:r>
            <a:r>
              <a:rPr lang="es-ES" sz="2600" dirty="0"/>
              <a:t> </a:t>
            </a:r>
            <a:r>
              <a:rPr lang="es-ES" sz="2600" dirty="0" err="1"/>
              <a:t>to</a:t>
            </a:r>
            <a:r>
              <a:rPr lang="es-ES" sz="2600" dirty="0"/>
              <a:t> honor and </a:t>
            </a:r>
            <a:r>
              <a:rPr lang="es-ES" sz="2600" dirty="0" err="1"/>
              <a:t>self-respect</a:t>
            </a:r>
            <a:r>
              <a:rPr lang="es-ES" sz="2600" dirty="0"/>
              <a:t> </a:t>
            </a:r>
            <a:r>
              <a:rPr lang="es-ES" sz="2600" dirty="0" err="1"/>
              <a:t>of</a:t>
            </a:r>
            <a:r>
              <a:rPr lang="es-ES" sz="2600" dirty="0"/>
              <a:t> </a:t>
            </a:r>
            <a:r>
              <a:rPr lang="es-ES" sz="2600" dirty="0" err="1"/>
              <a:t>others</a:t>
            </a:r>
            <a:r>
              <a:rPr lang="es-ES" sz="2600" dirty="0"/>
              <a:t>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600" dirty="0" err="1"/>
              <a:t>However</a:t>
            </a:r>
            <a:r>
              <a:rPr lang="es-ES" sz="2600" dirty="0"/>
              <a:t>, </a:t>
            </a:r>
            <a:r>
              <a:rPr lang="es-ES" sz="2600" dirty="0" err="1"/>
              <a:t>it</a:t>
            </a:r>
            <a:r>
              <a:rPr lang="es-ES" sz="2600" dirty="0"/>
              <a:t> </a:t>
            </a:r>
            <a:r>
              <a:rPr lang="es-ES" sz="2600" dirty="0" err="1"/>
              <a:t>is</a:t>
            </a:r>
            <a:r>
              <a:rPr lang="es-ES" sz="2600" dirty="0"/>
              <a:t> </a:t>
            </a:r>
            <a:r>
              <a:rPr lang="es-ES" sz="2600" dirty="0" err="1"/>
              <a:t>unclear</a:t>
            </a:r>
            <a:r>
              <a:rPr lang="es-ES" sz="2600" dirty="0"/>
              <a:t> </a:t>
            </a:r>
            <a:r>
              <a:rPr lang="es-ES" sz="2600" dirty="0" err="1"/>
              <a:t>whether</a:t>
            </a:r>
            <a:r>
              <a:rPr lang="es-ES" sz="2600" dirty="0"/>
              <a:t> </a:t>
            </a:r>
            <a:r>
              <a:rPr lang="es-ES" sz="2600" dirty="0" err="1"/>
              <a:t>it</a:t>
            </a:r>
            <a:r>
              <a:rPr lang="es-ES" sz="2600" dirty="0"/>
              <a:t> </a:t>
            </a:r>
            <a:r>
              <a:rPr lang="es-ES" sz="2600" dirty="0" err="1"/>
              <a:t>is</a:t>
            </a:r>
            <a:r>
              <a:rPr lang="es-ES" sz="2600" dirty="0"/>
              <a:t> </a:t>
            </a:r>
            <a:r>
              <a:rPr lang="es-ES" sz="2600" dirty="0" err="1"/>
              <a:t>legitimate</a:t>
            </a:r>
            <a:r>
              <a:rPr lang="es-ES" sz="2600" dirty="0"/>
              <a:t> </a:t>
            </a:r>
            <a:r>
              <a:rPr lang="es-ES" sz="2600" dirty="0" err="1"/>
              <a:t>to</a:t>
            </a:r>
            <a:r>
              <a:rPr lang="es-ES" sz="2600" dirty="0"/>
              <a:t> </a:t>
            </a:r>
            <a:r>
              <a:rPr lang="es-ES" sz="2600" dirty="0" err="1"/>
              <a:t>criminalize</a:t>
            </a:r>
            <a:r>
              <a:rPr lang="es-ES" sz="2600" dirty="0"/>
              <a:t> </a:t>
            </a:r>
            <a:r>
              <a:rPr lang="es-ES" sz="2600" dirty="0" err="1"/>
              <a:t>the</a:t>
            </a:r>
            <a:r>
              <a:rPr lang="es-ES" sz="2600" dirty="0"/>
              <a:t> mere </a:t>
            </a:r>
            <a:r>
              <a:rPr lang="es-ES" sz="2600" dirty="0" err="1"/>
              <a:t>possession</a:t>
            </a:r>
            <a:r>
              <a:rPr lang="es-ES" sz="2600" dirty="0"/>
              <a:t> </a:t>
            </a:r>
            <a:r>
              <a:rPr lang="es-ES" sz="2600" dirty="0" err="1"/>
              <a:t>or</a:t>
            </a:r>
            <a:r>
              <a:rPr lang="es-ES" sz="2600" dirty="0"/>
              <a:t> </a:t>
            </a:r>
            <a:r>
              <a:rPr lang="es-ES" sz="2600" dirty="0" err="1"/>
              <a:t>creation</a:t>
            </a:r>
            <a:r>
              <a:rPr lang="es-ES" sz="2600" dirty="0"/>
              <a:t> </a:t>
            </a:r>
            <a:r>
              <a:rPr lang="es-ES" sz="2600" dirty="0" err="1"/>
              <a:t>of</a:t>
            </a:r>
            <a:r>
              <a:rPr lang="es-ES" sz="2600" dirty="0"/>
              <a:t> </a:t>
            </a:r>
            <a:r>
              <a:rPr lang="es-ES" sz="2600" dirty="0" err="1"/>
              <a:t>deepfakes</a:t>
            </a:r>
            <a:r>
              <a:rPr lang="es-ES" sz="2600" dirty="0"/>
              <a:t>.</a:t>
            </a:r>
          </a:p>
          <a:p>
            <a:r>
              <a:rPr lang="es-ES" sz="2600" b="1" dirty="0" err="1"/>
              <a:t>Moralischer</a:t>
            </a:r>
            <a:r>
              <a:rPr lang="es-ES" sz="2600" b="1" dirty="0"/>
              <a:t> </a:t>
            </a:r>
            <a:r>
              <a:rPr lang="es-ES" sz="2600" b="1" dirty="0" err="1"/>
              <a:t>Ansatz</a:t>
            </a:r>
            <a:endParaRPr lang="es-ES" sz="26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600" dirty="0"/>
              <a:t>Die </a:t>
            </a:r>
            <a:r>
              <a:rPr lang="es-ES" sz="2600" dirty="0" err="1"/>
              <a:t>Verbreitung</a:t>
            </a:r>
            <a:r>
              <a:rPr lang="es-ES" sz="2600" dirty="0"/>
              <a:t> </a:t>
            </a:r>
            <a:r>
              <a:rPr lang="es-ES" sz="2600" dirty="0" err="1"/>
              <a:t>sexueller</a:t>
            </a:r>
            <a:r>
              <a:rPr lang="es-ES" sz="2600" dirty="0"/>
              <a:t> </a:t>
            </a:r>
            <a:r>
              <a:rPr lang="es-ES" sz="2600" dirty="0" err="1"/>
              <a:t>Deepfakes</a:t>
            </a:r>
            <a:r>
              <a:rPr lang="es-ES" sz="2600" dirty="0"/>
              <a:t> </a:t>
            </a:r>
            <a:r>
              <a:rPr lang="es-ES" sz="2600" dirty="0" err="1"/>
              <a:t>sollte</a:t>
            </a:r>
            <a:r>
              <a:rPr lang="es-ES" sz="2600" dirty="0"/>
              <a:t> </a:t>
            </a:r>
            <a:r>
              <a:rPr lang="es-ES" sz="2600" dirty="0" err="1"/>
              <a:t>nur</a:t>
            </a:r>
            <a:r>
              <a:rPr lang="es-ES" sz="2600" dirty="0"/>
              <a:t> </a:t>
            </a:r>
            <a:r>
              <a:rPr lang="es-ES" sz="2600" dirty="0" err="1"/>
              <a:t>dann</a:t>
            </a:r>
            <a:r>
              <a:rPr lang="es-ES" sz="2600" dirty="0"/>
              <a:t> </a:t>
            </a:r>
            <a:r>
              <a:rPr lang="es-ES" sz="2600" dirty="0" err="1"/>
              <a:t>strafbar</a:t>
            </a:r>
            <a:r>
              <a:rPr lang="es-ES" sz="2600" dirty="0"/>
              <a:t> </a:t>
            </a:r>
            <a:r>
              <a:rPr lang="es-ES" sz="2600" dirty="0" err="1"/>
              <a:t>sein</a:t>
            </a:r>
            <a:r>
              <a:rPr lang="es-ES" sz="2600" dirty="0"/>
              <a:t>, </a:t>
            </a:r>
            <a:r>
              <a:rPr lang="es-ES" sz="2600" dirty="0" err="1"/>
              <a:t>wenn</a:t>
            </a:r>
            <a:r>
              <a:rPr lang="es-ES" sz="2600" dirty="0"/>
              <a:t> </a:t>
            </a:r>
            <a:r>
              <a:rPr lang="es-ES" sz="2600" dirty="0" err="1"/>
              <a:t>dadurch</a:t>
            </a:r>
            <a:r>
              <a:rPr lang="es-ES" sz="2600" dirty="0"/>
              <a:t> die </a:t>
            </a:r>
            <a:r>
              <a:rPr lang="es-ES" sz="2600" dirty="0" err="1"/>
              <a:t>moralischen</a:t>
            </a:r>
            <a:r>
              <a:rPr lang="es-ES" sz="2600" dirty="0"/>
              <a:t> </a:t>
            </a:r>
            <a:r>
              <a:rPr lang="es-ES" sz="2600" dirty="0" err="1"/>
              <a:t>Rechte</a:t>
            </a:r>
            <a:r>
              <a:rPr lang="es-ES" sz="2600" dirty="0"/>
              <a:t> </a:t>
            </a:r>
            <a:r>
              <a:rPr lang="es-ES" sz="2600" dirty="0" err="1"/>
              <a:t>anderer</a:t>
            </a:r>
            <a:r>
              <a:rPr lang="es-ES" sz="2600" dirty="0"/>
              <a:t> </a:t>
            </a:r>
            <a:r>
              <a:rPr lang="es-ES" sz="2600" dirty="0" err="1"/>
              <a:t>verletzt</a:t>
            </a:r>
            <a:r>
              <a:rPr lang="es-ES" sz="2600" dirty="0"/>
              <a:t> </a:t>
            </a:r>
            <a:r>
              <a:rPr lang="es-ES" sz="2600" dirty="0" err="1"/>
              <a:t>werden</a:t>
            </a:r>
            <a:r>
              <a:rPr lang="es-ES" sz="2600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600" dirty="0" err="1"/>
              <a:t>Eine</a:t>
            </a:r>
            <a:r>
              <a:rPr lang="es-ES" sz="2600" dirty="0"/>
              <a:t> </a:t>
            </a:r>
            <a:r>
              <a:rPr lang="es-ES" sz="2600" dirty="0" err="1"/>
              <a:t>solche</a:t>
            </a:r>
            <a:r>
              <a:rPr lang="es-ES" sz="2600" dirty="0"/>
              <a:t> </a:t>
            </a:r>
            <a:r>
              <a:rPr lang="es-ES" sz="2600" dirty="0" err="1"/>
              <a:t>Verbreitung</a:t>
            </a:r>
            <a:r>
              <a:rPr lang="es-ES" sz="2600" dirty="0"/>
              <a:t> </a:t>
            </a:r>
            <a:r>
              <a:rPr lang="es-ES" sz="2600" dirty="0" err="1"/>
              <a:t>untergräbt</a:t>
            </a:r>
            <a:r>
              <a:rPr lang="es-ES" sz="2600" dirty="0"/>
              <a:t> das </a:t>
            </a:r>
            <a:r>
              <a:rPr lang="es-ES" sz="2600" dirty="0" err="1"/>
              <a:t>Recht</a:t>
            </a:r>
            <a:r>
              <a:rPr lang="es-ES" sz="2600" dirty="0"/>
              <a:t> </a:t>
            </a:r>
            <a:r>
              <a:rPr lang="es-ES" sz="2600" dirty="0" err="1"/>
              <a:t>auf</a:t>
            </a:r>
            <a:r>
              <a:rPr lang="es-ES" sz="2600" dirty="0"/>
              <a:t> </a:t>
            </a:r>
            <a:r>
              <a:rPr lang="es-ES" sz="2600" dirty="0" err="1"/>
              <a:t>Ehre</a:t>
            </a:r>
            <a:r>
              <a:rPr lang="es-ES" sz="2600" dirty="0"/>
              <a:t> </a:t>
            </a:r>
            <a:r>
              <a:rPr lang="es-ES" sz="2600" dirty="0" err="1"/>
              <a:t>und</a:t>
            </a:r>
            <a:r>
              <a:rPr lang="es-ES" sz="2600" dirty="0"/>
              <a:t> </a:t>
            </a:r>
            <a:r>
              <a:rPr lang="es-ES" sz="2600" dirty="0" err="1"/>
              <a:t>Selbstachtung</a:t>
            </a:r>
            <a:r>
              <a:rPr lang="es-ES" sz="2600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2600" dirty="0" err="1"/>
              <a:t>Ob</a:t>
            </a:r>
            <a:r>
              <a:rPr lang="es-ES" sz="2600" dirty="0"/>
              <a:t> </a:t>
            </a:r>
            <a:r>
              <a:rPr lang="es-ES" sz="2600" dirty="0" err="1"/>
              <a:t>jedoch</a:t>
            </a:r>
            <a:r>
              <a:rPr lang="es-ES" sz="2600" dirty="0"/>
              <a:t> </a:t>
            </a:r>
            <a:r>
              <a:rPr lang="es-ES" sz="2600" dirty="0" err="1"/>
              <a:t>der</a:t>
            </a:r>
            <a:r>
              <a:rPr lang="es-ES" sz="2600" dirty="0"/>
              <a:t> </a:t>
            </a:r>
            <a:r>
              <a:rPr lang="es-ES" sz="2600" dirty="0" err="1"/>
              <a:t>bloße</a:t>
            </a:r>
            <a:r>
              <a:rPr lang="es-ES" sz="2600" dirty="0"/>
              <a:t> </a:t>
            </a:r>
            <a:r>
              <a:rPr lang="es-ES" sz="2600" dirty="0" err="1"/>
              <a:t>Besitz</a:t>
            </a:r>
            <a:r>
              <a:rPr lang="es-ES" sz="2600" dirty="0"/>
              <a:t> </a:t>
            </a:r>
            <a:r>
              <a:rPr lang="es-ES" sz="2600" dirty="0" err="1"/>
              <a:t>oder</a:t>
            </a:r>
            <a:r>
              <a:rPr lang="es-ES" sz="2600" dirty="0"/>
              <a:t> die </a:t>
            </a:r>
            <a:r>
              <a:rPr lang="es-ES" sz="2600" dirty="0" err="1"/>
              <a:t>Herstellung</a:t>
            </a:r>
            <a:r>
              <a:rPr lang="es-ES" sz="2600" dirty="0"/>
              <a:t> </a:t>
            </a:r>
            <a:r>
              <a:rPr lang="es-ES" sz="2600" dirty="0" err="1"/>
              <a:t>von</a:t>
            </a:r>
            <a:r>
              <a:rPr lang="es-ES" sz="2600" dirty="0"/>
              <a:t> </a:t>
            </a:r>
            <a:r>
              <a:rPr lang="es-ES" sz="2600" dirty="0" err="1"/>
              <a:t>Deepfakes</a:t>
            </a:r>
            <a:r>
              <a:rPr lang="es-ES" sz="2600" dirty="0"/>
              <a:t> </a:t>
            </a:r>
            <a:r>
              <a:rPr lang="es-ES" sz="2600" dirty="0" err="1"/>
              <a:t>unter</a:t>
            </a:r>
            <a:r>
              <a:rPr lang="es-ES" sz="2600" dirty="0"/>
              <a:t> </a:t>
            </a:r>
            <a:r>
              <a:rPr lang="es-ES" sz="2600" dirty="0" err="1"/>
              <a:t>Strafe</a:t>
            </a:r>
            <a:r>
              <a:rPr lang="es-ES" sz="2600" dirty="0"/>
              <a:t> </a:t>
            </a:r>
            <a:r>
              <a:rPr lang="es-ES" sz="2600" dirty="0" err="1"/>
              <a:t>gestellt</a:t>
            </a:r>
            <a:r>
              <a:rPr lang="es-ES" sz="2600" dirty="0"/>
              <a:t> </a:t>
            </a:r>
            <a:r>
              <a:rPr lang="es-ES" sz="2600" dirty="0" err="1"/>
              <a:t>werden</a:t>
            </a:r>
            <a:r>
              <a:rPr lang="es-ES" sz="2600" dirty="0"/>
              <a:t> </a:t>
            </a:r>
            <a:r>
              <a:rPr lang="es-ES" sz="2600" dirty="0" err="1"/>
              <a:t>sollten</a:t>
            </a:r>
            <a:r>
              <a:rPr lang="es-ES" sz="2600" dirty="0"/>
              <a:t>, </a:t>
            </a:r>
            <a:r>
              <a:rPr lang="es-ES" sz="2600" dirty="0" err="1"/>
              <a:t>ist</a:t>
            </a:r>
            <a:r>
              <a:rPr lang="es-ES" sz="2600" dirty="0"/>
              <a:t> </a:t>
            </a:r>
            <a:r>
              <a:rPr lang="es-ES" sz="2600" dirty="0" err="1"/>
              <a:t>unklar</a:t>
            </a:r>
            <a:r>
              <a:rPr lang="es-ES" sz="2600" dirty="0"/>
              <a:t>.</a:t>
            </a: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1268ABD4-E1C0-F5F9-F9A9-353D453AE92E}"/>
              </a:ext>
            </a:extLst>
          </p:cNvPr>
          <p:cNvSpPr txBox="1">
            <a:spLocks/>
          </p:cNvSpPr>
          <p:nvPr/>
        </p:nvSpPr>
        <p:spPr>
          <a:xfrm>
            <a:off x="1665404" y="2605239"/>
            <a:ext cx="9670026" cy="159859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 baseline="0">
                <a:solidFill>
                  <a:schemeClr val="tx1"/>
                </a:solidFill>
                <a:latin typeface="MetaBold-Roman" panose="02000803000000000000" pitchFamily="2" charset="0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endParaRPr lang="es-DE" sz="29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76340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2" id="{6AB6A1AF-1264-4C15-B3CD-B8ABD5B838C8}" vid="{FE4529FA-01E5-4052-9908-252D788A546F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</Template>
  <TotalTime>3284</TotalTime>
  <Words>1728</Words>
  <Application>Microsoft Macintosh PowerPoint</Application>
  <PresentationFormat>Panorámica</PresentationFormat>
  <Paragraphs>96</Paragraphs>
  <Slides>15</Slides>
  <Notes>0</Notes>
  <HiddenSlides>0</HiddenSlides>
  <MMClips>2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4" baseType="lpstr">
      <vt:lpstr>Aptos</vt:lpstr>
      <vt:lpstr>Arial</vt:lpstr>
      <vt:lpstr>Calibri</vt:lpstr>
      <vt:lpstr>Copperplate</vt:lpstr>
      <vt:lpstr>MetaBold-Roman</vt:lpstr>
      <vt:lpstr>MetaNormal-Roman</vt:lpstr>
      <vt:lpstr>Perpetua</vt:lpstr>
      <vt:lpstr>Times New Roman</vt:lpstr>
      <vt:lpstr>Office</vt:lpstr>
      <vt:lpstr>Rechtsdeutsch I - Kriminalisierung / Criminalization theories</vt:lpstr>
      <vt:lpstr> Theorien der Kriminalisierung in Deutschland / Criminalization theories in Germany </vt:lpstr>
      <vt:lpstr> Theorien der Kriminalisierung in Deutschland / Criminalization theories in Germany </vt:lpstr>
      <vt:lpstr> Theorien der Kriminalisierung in Deutschland / Criminalization theories in Germany </vt:lpstr>
      <vt:lpstr> Democratic Approach / Demokratischer Ansatz </vt:lpstr>
      <vt:lpstr> Moral approach / Moralischer Ansatz </vt:lpstr>
      <vt:lpstr> Harm to legal goods / Schädigung von Rechtsgütern </vt:lpstr>
      <vt:lpstr> Criminalizing sexual deepfakes / Kriminalisierung von sexuellen Deepfakes </vt:lpstr>
      <vt:lpstr> Criminalizing sexual deepfakes / Kriminalisierung von sexuellen Deepfakes </vt:lpstr>
      <vt:lpstr> Criminalizing the distribution of sexual deepfakes </vt:lpstr>
      <vt:lpstr> Michael Kubiciel, Verfassungsblog (29 October 2014). </vt:lpstr>
      <vt:lpstr> Michael Kubiciel, Verfassungsblog (29 October 2014). </vt:lpstr>
      <vt:lpstr> Video 1 </vt:lpstr>
      <vt:lpstr> Video 2 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 the Criminalization of Enforced Disappearances in Argentina</dc:title>
  <dc:creator>Leandro Alberto Dias Leston</dc:creator>
  <cp:lastModifiedBy>Leandro Alberto Dias Leston</cp:lastModifiedBy>
  <cp:revision>41</cp:revision>
  <dcterms:created xsi:type="dcterms:W3CDTF">2024-06-26T07:28:25Z</dcterms:created>
  <dcterms:modified xsi:type="dcterms:W3CDTF">2026-01-21T10:29:36Z</dcterms:modified>
</cp:coreProperties>
</file>