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328" r:id="rId3"/>
    <p:sldId id="335" r:id="rId4"/>
    <p:sldId id="360" r:id="rId5"/>
    <p:sldId id="362" r:id="rId6"/>
    <p:sldId id="349" r:id="rId7"/>
    <p:sldId id="361" r:id="rId8"/>
    <p:sldId id="350" r:id="rId9"/>
    <p:sldId id="363" r:id="rId10"/>
    <p:sldId id="352" r:id="rId11"/>
    <p:sldId id="351" r:id="rId12"/>
    <p:sldId id="365" r:id="rId13"/>
    <p:sldId id="364" r:id="rId14"/>
    <p:sldId id="355" r:id="rId15"/>
    <p:sldId id="354" r:id="rId16"/>
    <p:sldId id="357" r:id="rId17"/>
    <p:sldId id="356" r:id="rId18"/>
    <p:sldId id="359" r:id="rId19"/>
    <p:sldId id="358" r:id="rId20"/>
    <p:sldId id="366" r:id="rId21"/>
    <p:sldId id="367" r:id="rId22"/>
    <p:sldId id="368" r:id="rId23"/>
    <p:sldId id="345" r:id="rId24"/>
    <p:sldId id="346" r:id="rId25"/>
    <p:sldId id="332" r:id="rId26"/>
    <p:sldId id="347" r:id="rId27"/>
    <p:sldId id="348" r:id="rId28"/>
    <p:sldId id="299" r:id="rId2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D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961" autoAdjust="0"/>
    <p:restoredTop sz="94812" autoAdjust="0"/>
  </p:normalViewPr>
  <p:slideViewPr>
    <p:cSldViewPr snapToGrid="0">
      <p:cViewPr varScale="1">
        <p:scale>
          <a:sx n="83" d="100"/>
          <a:sy n="83" d="100"/>
        </p:scale>
        <p:origin x="224" y="35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D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C2DD29-FCC4-424C-807A-F2F04815172C}" type="datetimeFigureOut">
              <a:rPr lang="es-DE" smtClean="0"/>
              <a:t>13.01.26</a:t>
            </a:fld>
            <a:endParaRPr lang="es-D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D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D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AA3303-F0F3-1646-8580-28CFB7463CD1}" type="slidenum">
              <a:rPr lang="es-DE" smtClean="0"/>
              <a:t>‹Nº›</a:t>
            </a:fld>
            <a:endParaRPr lang="es-DE"/>
          </a:p>
        </p:txBody>
      </p:sp>
    </p:spTree>
    <p:extLst>
      <p:ext uri="{BB962C8B-B14F-4D97-AF65-F5344CB8AC3E}">
        <p14:creationId xmlns:p14="http://schemas.microsoft.com/office/powerpoint/2010/main" val="798315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DE" dirty="0"/>
          </a:p>
        </p:txBody>
      </p:sp>
      <p:sp>
        <p:nvSpPr>
          <p:cNvPr id="4" name="Marcador de número de diapositiva 3"/>
          <p:cNvSpPr>
            <a:spLocks noGrp="1"/>
          </p:cNvSpPr>
          <p:nvPr>
            <p:ph type="sldNum" sz="quarter" idx="5"/>
          </p:nvPr>
        </p:nvSpPr>
        <p:spPr/>
        <p:txBody>
          <a:bodyPr/>
          <a:lstStyle/>
          <a:p>
            <a:fld id="{6BAA3303-F0F3-1646-8580-28CFB7463CD1}" type="slidenum">
              <a:rPr lang="es-DE" smtClean="0"/>
              <a:t>2</a:t>
            </a:fld>
            <a:endParaRPr lang="es-DE"/>
          </a:p>
        </p:txBody>
      </p:sp>
    </p:spTree>
    <p:extLst>
      <p:ext uri="{BB962C8B-B14F-4D97-AF65-F5344CB8AC3E}">
        <p14:creationId xmlns:p14="http://schemas.microsoft.com/office/powerpoint/2010/main" val="3379195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Titel 1"/>
          <p:cNvSpPr>
            <a:spLocks noGrp="1"/>
          </p:cNvSpPr>
          <p:nvPr>
            <p:ph type="ctrTitle" hasCustomPrompt="1"/>
          </p:nvPr>
        </p:nvSpPr>
        <p:spPr>
          <a:xfrm>
            <a:off x="1524000" y="2019981"/>
            <a:ext cx="9144000" cy="2387600"/>
          </a:xfrm>
          <a:prstGeom prst="rect">
            <a:avLst/>
          </a:prstGeom>
        </p:spPr>
        <p:txBody>
          <a:bodyPr anchor="b"/>
          <a:lstStyle>
            <a:lvl1pPr algn="l">
              <a:defRPr sz="6000" baseline="0">
                <a:solidFill>
                  <a:schemeClr val="tx1"/>
                </a:solidFill>
                <a:latin typeface="MetaBold-Roman" panose="02000803000000000000" pitchFamily="2" charset="0"/>
              </a:defRPr>
            </a:lvl1pPr>
          </a:lstStyle>
          <a:p>
            <a:r>
              <a:rPr lang="de-DE" dirty="0"/>
              <a:t>Überschrift einfügen</a:t>
            </a:r>
          </a:p>
        </p:txBody>
      </p:sp>
      <p:sp>
        <p:nvSpPr>
          <p:cNvPr id="5" name="Untertitel 2"/>
          <p:cNvSpPr>
            <a:spLocks noGrp="1"/>
          </p:cNvSpPr>
          <p:nvPr>
            <p:ph type="subTitle" idx="1" hasCustomPrompt="1"/>
          </p:nvPr>
        </p:nvSpPr>
        <p:spPr>
          <a:xfrm>
            <a:off x="1524000" y="4407581"/>
            <a:ext cx="9144000" cy="1655762"/>
          </a:xfrm>
          <a:prstGeom prst="rect">
            <a:avLst/>
          </a:prstGeom>
        </p:spPr>
        <p:txBody>
          <a:bodyPr/>
          <a:lstStyle>
            <a:lvl1pPr marL="0" indent="0" algn="l">
              <a:buNone/>
              <a:defRPr sz="2400">
                <a:solidFill>
                  <a:schemeClr val="tx1"/>
                </a:solidFill>
                <a:latin typeface="MetaBold-Roman" panose="02000803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Unterüberschrift einfügen</a:t>
            </a:r>
          </a:p>
        </p:txBody>
      </p:sp>
      <p:sp>
        <p:nvSpPr>
          <p:cNvPr id="6" name="Bildplatzhalter 11"/>
          <p:cNvSpPr>
            <a:spLocks noGrp="1"/>
          </p:cNvSpPr>
          <p:nvPr>
            <p:ph type="pic" sz="quarter" idx="13" hasCustomPrompt="1"/>
          </p:nvPr>
        </p:nvSpPr>
        <p:spPr>
          <a:xfrm>
            <a:off x="10392000" y="466181"/>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7" name="Datumsplatzhalter 1">
            <a:extLst>
              <a:ext uri="{FF2B5EF4-FFF2-40B4-BE49-F238E27FC236}">
                <a16:creationId xmlns:a16="http://schemas.microsoft.com/office/drawing/2014/main" id="{29903D7B-F151-4E61-AA70-CEC1D66B7D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13.01.26</a:t>
            </a:fld>
            <a:endParaRPr lang="de-DE" dirty="0"/>
          </a:p>
        </p:txBody>
      </p:sp>
      <p:sp>
        <p:nvSpPr>
          <p:cNvPr id="8" name="Foliennummernplatzhalter 2">
            <a:extLst>
              <a:ext uri="{FF2B5EF4-FFF2-40B4-BE49-F238E27FC236}">
                <a16:creationId xmlns:a16="http://schemas.microsoft.com/office/drawing/2014/main" id="{D7F393EA-16AF-4F26-B488-895C8841EB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9" name="Fußzeilenplatzhalter 3">
            <a:extLst>
              <a:ext uri="{FF2B5EF4-FFF2-40B4-BE49-F238E27FC236}">
                <a16:creationId xmlns:a16="http://schemas.microsoft.com/office/drawing/2014/main" id="{6EEF4804-11BE-4565-9AFC-7D97F5EEA7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13483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4" name="Titel 1"/>
          <p:cNvSpPr>
            <a:spLocks noGrp="1"/>
          </p:cNvSpPr>
          <p:nvPr>
            <p:ph type="title" hasCustomPrompt="1"/>
          </p:nvPr>
        </p:nvSpPr>
        <p:spPr>
          <a:xfrm>
            <a:off x="1807028" y="1045027"/>
            <a:ext cx="9612086" cy="1219505"/>
          </a:xfrm>
          <a:prstGeom prst="rect">
            <a:avLst/>
          </a:prstGeom>
        </p:spPr>
        <p:txBody>
          <a:bodyPr/>
          <a:lstStyle>
            <a:lvl1pPr>
              <a:defRPr sz="3600" baseline="0">
                <a:solidFill>
                  <a:schemeClr val="tx1"/>
                </a:solidFill>
                <a:latin typeface="MetaBold-Roman" panose="02000803000000000000" pitchFamily="2" charset="0"/>
              </a:defRPr>
            </a:lvl1pPr>
          </a:lstStyle>
          <a:p>
            <a:r>
              <a:rPr lang="de-DE" dirty="0"/>
              <a:t>Überschrift einfügen</a:t>
            </a:r>
          </a:p>
        </p:txBody>
      </p:sp>
      <p:sp>
        <p:nvSpPr>
          <p:cNvPr id="5" name="Inhaltsplatzhalter 2"/>
          <p:cNvSpPr>
            <a:spLocks noGrp="1"/>
          </p:cNvSpPr>
          <p:nvPr>
            <p:ph idx="1" hasCustomPrompt="1"/>
          </p:nvPr>
        </p:nvSpPr>
        <p:spPr>
          <a:xfrm>
            <a:off x="1807028" y="2177143"/>
            <a:ext cx="9612086" cy="4103914"/>
          </a:xfrm>
          <a:prstGeom prst="rect">
            <a:avLst/>
          </a:prstGeom>
        </p:spPr>
        <p:txBody>
          <a:bodyPr/>
          <a:lstStyle>
            <a:lvl1pPr>
              <a:defRPr baseline="0">
                <a:solidFill>
                  <a:schemeClr val="tx1"/>
                </a:solidFill>
                <a:latin typeface="MetaNormal-Roman" panose="02000503000000000000" pitchFamily="2" charset="0"/>
              </a:defRPr>
            </a:lvl1pPr>
            <a:lvl2pPr>
              <a:defRPr>
                <a:solidFill>
                  <a:schemeClr val="tx1"/>
                </a:solidFill>
                <a:latin typeface="MetaNormal-Roman" panose="02000503000000000000" pitchFamily="2" charset="0"/>
              </a:defRPr>
            </a:lvl2pPr>
            <a:lvl3pPr>
              <a:defRPr>
                <a:solidFill>
                  <a:schemeClr val="tx1"/>
                </a:solidFill>
                <a:latin typeface="MetaNormal-Roman" panose="02000503000000000000" pitchFamily="2" charset="0"/>
              </a:defRPr>
            </a:lvl3pPr>
            <a:lvl4pPr>
              <a:defRPr>
                <a:solidFill>
                  <a:schemeClr val="tx1"/>
                </a:solidFill>
                <a:latin typeface="MetaNormal-Roman" panose="02000503000000000000" pitchFamily="2" charset="0"/>
              </a:defRPr>
            </a:lvl4pPr>
            <a:lvl5pPr>
              <a:defRPr>
                <a:solidFill>
                  <a:schemeClr val="tx1"/>
                </a:solidFill>
                <a:latin typeface="MetaNormal-Roman" panose="02000503000000000000" pitchFamily="2" charset="0"/>
              </a:defRPr>
            </a:lvl5pPr>
          </a:lstStyle>
          <a:p>
            <a:pPr lvl="0"/>
            <a:r>
              <a:rPr lang="de-DE" dirty="0"/>
              <a:t>Aufzählungspunkte einfügen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7" name="Datumsplatzhalter 1">
            <a:extLst>
              <a:ext uri="{FF2B5EF4-FFF2-40B4-BE49-F238E27FC236}">
                <a16:creationId xmlns:a16="http://schemas.microsoft.com/office/drawing/2014/main" id="{2488D28E-3BE1-4EFA-A936-23BDC8D67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13.01.26</a:t>
            </a:fld>
            <a:endParaRPr lang="de-DE" dirty="0"/>
          </a:p>
        </p:txBody>
      </p:sp>
      <p:sp>
        <p:nvSpPr>
          <p:cNvPr id="8" name="Foliennummernplatzhalter 2">
            <a:extLst>
              <a:ext uri="{FF2B5EF4-FFF2-40B4-BE49-F238E27FC236}">
                <a16:creationId xmlns:a16="http://schemas.microsoft.com/office/drawing/2014/main" id="{E8AF195E-2644-45E3-BF20-0638534200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9" name="Fußzeilenplatzhalter 3">
            <a:extLst>
              <a:ext uri="{FF2B5EF4-FFF2-40B4-BE49-F238E27FC236}">
                <a16:creationId xmlns:a16="http://schemas.microsoft.com/office/drawing/2014/main" id="{8744EB25-22EA-47EB-9777-0E8DEBFBE3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318172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5" name="Titel 1"/>
          <p:cNvSpPr>
            <a:spLocks noGrp="1"/>
          </p:cNvSpPr>
          <p:nvPr>
            <p:ph type="title" hasCustomPrompt="1"/>
          </p:nvPr>
        </p:nvSpPr>
        <p:spPr>
          <a:xfrm>
            <a:off x="1709057" y="1066799"/>
            <a:ext cx="9612086" cy="1049478"/>
          </a:xfrm>
          <a:prstGeom prst="rect">
            <a:avLst/>
          </a:prstGeom>
        </p:spPr>
        <p:txBody>
          <a:bodyPr/>
          <a:lstStyle>
            <a:lvl1pPr>
              <a:defRPr sz="3600" baseline="0">
                <a:solidFill>
                  <a:schemeClr val="tx1"/>
                </a:solidFill>
                <a:latin typeface="MetaBold-Roman" panose="02000803000000000000" pitchFamily="2" charset="0"/>
              </a:defRPr>
            </a:lvl1pPr>
          </a:lstStyle>
          <a:p>
            <a:r>
              <a:rPr lang="de-DE" dirty="0"/>
              <a:t>Überschrift einfügen</a:t>
            </a:r>
          </a:p>
        </p:txBody>
      </p:sp>
      <p:sp>
        <p:nvSpPr>
          <p:cNvPr id="6" name="Inhaltsplatzhalter 2"/>
          <p:cNvSpPr>
            <a:spLocks noGrp="1"/>
          </p:cNvSpPr>
          <p:nvPr>
            <p:ph idx="1" hasCustomPrompt="1"/>
          </p:nvPr>
        </p:nvSpPr>
        <p:spPr>
          <a:xfrm>
            <a:off x="1709057" y="2198914"/>
            <a:ext cx="4680857" cy="3962400"/>
          </a:xfrm>
          <a:prstGeom prst="rect">
            <a:avLst/>
          </a:prstGeom>
        </p:spPr>
        <p:txBody>
          <a:bodyPr/>
          <a:lstStyle>
            <a:lvl1pPr>
              <a:defRPr baseline="0">
                <a:solidFill>
                  <a:schemeClr val="tx1"/>
                </a:solidFill>
                <a:latin typeface="MetaNormal-Roman" panose="02000503000000000000" pitchFamily="2" charset="0"/>
              </a:defRPr>
            </a:lvl1pPr>
            <a:lvl2pPr>
              <a:defRPr>
                <a:solidFill>
                  <a:schemeClr val="tx1"/>
                </a:solidFill>
                <a:latin typeface="MetaNormal-Roman" panose="02000503000000000000" pitchFamily="2" charset="0"/>
              </a:defRPr>
            </a:lvl2pPr>
            <a:lvl3pPr>
              <a:defRPr>
                <a:solidFill>
                  <a:schemeClr val="tx1"/>
                </a:solidFill>
                <a:latin typeface="MetaNormal-Roman" panose="02000503000000000000" pitchFamily="2" charset="0"/>
              </a:defRPr>
            </a:lvl3pPr>
            <a:lvl4pPr>
              <a:defRPr>
                <a:solidFill>
                  <a:schemeClr val="tx1"/>
                </a:solidFill>
                <a:latin typeface="MetaNormal-Roman" panose="02000503000000000000" pitchFamily="2" charset="0"/>
              </a:defRPr>
            </a:lvl4pPr>
            <a:lvl5pPr>
              <a:defRPr>
                <a:solidFill>
                  <a:schemeClr val="tx1"/>
                </a:solidFill>
                <a:latin typeface="MetaNormal-Roman" panose="02000503000000000000" pitchFamily="2" charset="0"/>
              </a:defRPr>
            </a:lvl5pPr>
          </a:lstStyle>
          <a:p>
            <a:pPr lvl="0"/>
            <a:r>
              <a:rPr lang="de-DE" dirty="0"/>
              <a:t>Erste Ebene einfügen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Inhaltsplatzhalter 2"/>
          <p:cNvSpPr>
            <a:spLocks noGrp="1"/>
          </p:cNvSpPr>
          <p:nvPr>
            <p:ph idx="14" hasCustomPrompt="1"/>
          </p:nvPr>
        </p:nvSpPr>
        <p:spPr>
          <a:xfrm>
            <a:off x="6596744" y="2198914"/>
            <a:ext cx="4724400" cy="3962400"/>
          </a:xfrm>
          <a:prstGeom prst="rect">
            <a:avLst/>
          </a:prstGeom>
        </p:spPr>
        <p:txBody>
          <a:bodyPr/>
          <a:lstStyle>
            <a:lvl1pPr>
              <a:defRPr baseline="0">
                <a:solidFill>
                  <a:schemeClr val="tx1"/>
                </a:solidFill>
                <a:latin typeface="MetaNormal-Roman" panose="02000503000000000000" pitchFamily="2" charset="0"/>
              </a:defRPr>
            </a:lvl1pPr>
            <a:lvl2pPr>
              <a:defRPr>
                <a:solidFill>
                  <a:schemeClr val="tx1"/>
                </a:solidFill>
                <a:latin typeface="MetaNormal-Roman" panose="02000503000000000000" pitchFamily="2" charset="0"/>
              </a:defRPr>
            </a:lvl2pPr>
            <a:lvl3pPr>
              <a:defRPr>
                <a:solidFill>
                  <a:schemeClr val="tx1"/>
                </a:solidFill>
                <a:latin typeface="MetaNormal-Roman" panose="02000503000000000000" pitchFamily="2" charset="0"/>
              </a:defRPr>
            </a:lvl3pPr>
            <a:lvl4pPr>
              <a:defRPr>
                <a:solidFill>
                  <a:schemeClr val="tx1"/>
                </a:solidFill>
                <a:latin typeface="MetaNormal-Roman" panose="02000503000000000000" pitchFamily="2" charset="0"/>
              </a:defRPr>
            </a:lvl4pPr>
            <a:lvl5pPr>
              <a:defRPr>
                <a:solidFill>
                  <a:schemeClr val="tx1"/>
                </a:solidFill>
                <a:latin typeface="MetaNormal-Roman" panose="02000503000000000000" pitchFamily="2" charset="0"/>
              </a:defRPr>
            </a:lvl5pPr>
          </a:lstStyle>
          <a:p>
            <a:pPr lvl="0"/>
            <a:r>
              <a:rPr lang="de-DE" dirty="0"/>
              <a:t>Erste Ebene einfügen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8" name="Datumsplatzhalter 1">
            <a:extLst>
              <a:ext uri="{FF2B5EF4-FFF2-40B4-BE49-F238E27FC236}">
                <a16:creationId xmlns:a16="http://schemas.microsoft.com/office/drawing/2014/main" id="{1ED45DC7-3177-48CF-9E94-6C4EF83CE3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13.01.26</a:t>
            </a:fld>
            <a:endParaRPr lang="de-DE" dirty="0"/>
          </a:p>
        </p:txBody>
      </p:sp>
      <p:sp>
        <p:nvSpPr>
          <p:cNvPr id="10" name="Foliennummernplatzhalter 2">
            <a:extLst>
              <a:ext uri="{FF2B5EF4-FFF2-40B4-BE49-F238E27FC236}">
                <a16:creationId xmlns:a16="http://schemas.microsoft.com/office/drawing/2014/main" id="{3A6D4D15-FFD5-4517-AC37-2959871049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11" name="Fußzeilenplatzhalter 3">
            <a:extLst>
              <a:ext uri="{FF2B5EF4-FFF2-40B4-BE49-F238E27FC236}">
                <a16:creationId xmlns:a16="http://schemas.microsoft.com/office/drawing/2014/main" id="{4090E129-45B7-4A9E-9B77-89D885EC07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1298263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3" name="Titel 1"/>
          <p:cNvSpPr>
            <a:spLocks noGrp="1"/>
          </p:cNvSpPr>
          <p:nvPr>
            <p:ph type="title" hasCustomPrompt="1"/>
          </p:nvPr>
        </p:nvSpPr>
        <p:spPr>
          <a:xfrm>
            <a:off x="838199" y="3043011"/>
            <a:ext cx="10515600" cy="1325563"/>
          </a:xfrm>
          <a:prstGeom prst="rect">
            <a:avLst/>
          </a:prstGeom>
        </p:spPr>
        <p:txBody>
          <a:bodyPr/>
          <a:lstStyle>
            <a:lvl1pPr algn="ctr">
              <a:defRPr>
                <a:solidFill>
                  <a:schemeClr val="tx1"/>
                </a:solidFill>
                <a:latin typeface="MetaBold-Roman" panose="02000803000000000000" pitchFamily="2" charset="0"/>
              </a:defRPr>
            </a:lvl1pPr>
          </a:lstStyle>
          <a:p>
            <a:r>
              <a:rPr lang="de-DE" dirty="0"/>
              <a:t>Überschrift einfügen</a:t>
            </a:r>
          </a:p>
        </p:txBody>
      </p:sp>
      <p:sp>
        <p:nvSpPr>
          <p:cNvPr id="5"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4" name="Datumsplatzhalter 1">
            <a:extLst>
              <a:ext uri="{FF2B5EF4-FFF2-40B4-BE49-F238E27FC236}">
                <a16:creationId xmlns:a16="http://schemas.microsoft.com/office/drawing/2014/main" id="{43B84461-3744-44CB-9D9A-AE3F3A4C60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13.01.26</a:t>
            </a:fld>
            <a:endParaRPr lang="de-DE" dirty="0"/>
          </a:p>
        </p:txBody>
      </p:sp>
      <p:sp>
        <p:nvSpPr>
          <p:cNvPr id="6" name="Foliennummernplatzhalter 2">
            <a:extLst>
              <a:ext uri="{FF2B5EF4-FFF2-40B4-BE49-F238E27FC236}">
                <a16:creationId xmlns:a16="http://schemas.microsoft.com/office/drawing/2014/main" id="{F175A0FC-50BD-44F0-A4B6-BAD4197849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7" name="Fußzeilenplatzhalter 3">
            <a:extLst>
              <a:ext uri="{FF2B5EF4-FFF2-40B4-BE49-F238E27FC236}">
                <a16:creationId xmlns:a16="http://schemas.microsoft.com/office/drawing/2014/main" id="{57713D7F-52D4-43E5-81BC-1387D0CE7F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2680804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3"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4" name="Datumsplatzhalter 1">
            <a:extLst>
              <a:ext uri="{FF2B5EF4-FFF2-40B4-BE49-F238E27FC236}">
                <a16:creationId xmlns:a16="http://schemas.microsoft.com/office/drawing/2014/main" id="{6299B2AD-5689-46A3-A61A-BA2305B017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13.01.26</a:t>
            </a:fld>
            <a:endParaRPr lang="de-DE" dirty="0"/>
          </a:p>
        </p:txBody>
      </p:sp>
      <p:sp>
        <p:nvSpPr>
          <p:cNvPr id="5" name="Foliennummernplatzhalter 2">
            <a:extLst>
              <a:ext uri="{FF2B5EF4-FFF2-40B4-BE49-F238E27FC236}">
                <a16:creationId xmlns:a16="http://schemas.microsoft.com/office/drawing/2014/main" id="{D5894530-6E49-4212-9CF8-0009C1C715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6" name="Fußzeilenplatzhalter 3">
            <a:extLst>
              <a:ext uri="{FF2B5EF4-FFF2-40B4-BE49-F238E27FC236}">
                <a16:creationId xmlns:a16="http://schemas.microsoft.com/office/drawing/2014/main" id="{87B6B827-3252-4BDE-BC46-932B51630B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2593367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5" name="Titel 1"/>
          <p:cNvSpPr>
            <a:spLocks noGrp="1"/>
          </p:cNvSpPr>
          <p:nvPr>
            <p:ph type="title" hasCustomPrompt="1"/>
          </p:nvPr>
        </p:nvSpPr>
        <p:spPr>
          <a:xfrm>
            <a:off x="1382486" y="2062415"/>
            <a:ext cx="4467226" cy="1207886"/>
          </a:xfrm>
          <a:prstGeom prst="rect">
            <a:avLst/>
          </a:prstGeom>
        </p:spPr>
        <p:txBody>
          <a:bodyPr anchor="b"/>
          <a:lstStyle>
            <a:lvl1pPr>
              <a:defRPr sz="3200">
                <a:solidFill>
                  <a:schemeClr val="tx1"/>
                </a:solidFill>
                <a:latin typeface="MetaBold-Roman" panose="02000803000000000000" pitchFamily="2" charset="0"/>
              </a:defRPr>
            </a:lvl1pPr>
          </a:lstStyle>
          <a:p>
            <a:r>
              <a:rPr lang="de-DE" dirty="0"/>
              <a:t>Überschrift einfügen</a:t>
            </a:r>
          </a:p>
        </p:txBody>
      </p:sp>
      <p:sp>
        <p:nvSpPr>
          <p:cNvPr id="6" name="Bildplatzhalter 2"/>
          <p:cNvSpPr>
            <a:spLocks noGrp="1"/>
          </p:cNvSpPr>
          <p:nvPr>
            <p:ph type="pic" idx="1" hasCustomPrompt="1"/>
          </p:nvPr>
        </p:nvSpPr>
        <p:spPr>
          <a:xfrm>
            <a:off x="6291941" y="2062415"/>
            <a:ext cx="5455331" cy="3609042"/>
          </a:xfrm>
          <a:prstGeom prst="rect">
            <a:avLst/>
          </a:prstGeom>
        </p:spPr>
        <p:txBody>
          <a:bodyPr/>
          <a:lstStyle>
            <a:lvl1pPr marL="0" indent="0">
              <a:buNone/>
              <a:defRPr sz="3200" baseline="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einfügen</a:t>
            </a:r>
          </a:p>
        </p:txBody>
      </p:sp>
      <p:sp>
        <p:nvSpPr>
          <p:cNvPr id="7" name="Textplatzhalter 3"/>
          <p:cNvSpPr>
            <a:spLocks noGrp="1"/>
          </p:cNvSpPr>
          <p:nvPr>
            <p:ph type="body" sz="half" idx="2" hasCustomPrompt="1"/>
          </p:nvPr>
        </p:nvSpPr>
        <p:spPr>
          <a:xfrm>
            <a:off x="1382486" y="3382535"/>
            <a:ext cx="4467226" cy="2810102"/>
          </a:xfrm>
          <a:prstGeom prst="rect">
            <a:avLst/>
          </a:prstGeom>
        </p:spPr>
        <p:txBody>
          <a:bodyPr/>
          <a:lstStyle>
            <a:lvl1pPr marL="0" indent="0">
              <a:lnSpc>
                <a:spcPct val="100000"/>
              </a:lnSpc>
              <a:buNone/>
              <a:defRPr lang="de-DE" sz="1800" dirty="0" smtClean="0">
                <a:solidFill>
                  <a:schemeClr val="tx1"/>
                </a:solidFill>
                <a:latin typeface="MetaNormal-Roman" panose="02000503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 ipsum dolor sit </a:t>
            </a:r>
            <a:r>
              <a:rPr lang="en-US" dirty="0" err="1"/>
              <a:t>amet</a:t>
            </a:r>
            <a:r>
              <a:rPr lang="en-US" dirty="0"/>
              <a:t>, sniff catnip and act crazy. Purr paw your face to wake you up in the morning </a:t>
            </a:r>
            <a:r>
              <a:rPr lang="en-US" dirty="0" err="1"/>
              <a:t>furball</a:t>
            </a:r>
            <a:r>
              <a:rPr lang="en-US" dirty="0"/>
              <a:t> roll </a:t>
            </a:r>
            <a:r>
              <a:rPr lang="en-US" dirty="0" err="1"/>
              <a:t>roll</a:t>
            </a:r>
            <a:r>
              <a:rPr lang="en-US" dirty="0"/>
              <a:t> </a:t>
            </a:r>
            <a:r>
              <a:rPr lang="en-US" dirty="0" err="1"/>
              <a:t>roll</a:t>
            </a:r>
            <a:r>
              <a:rPr lang="en-US" dirty="0"/>
              <a:t>. Howl on top of tall thing. What a cat-ass-trophy! immediately regret falling into bathtub yet is good you understand your place in my world eat fish on floor. Cat playing a fiddle in hey diddle </a:t>
            </a:r>
            <a:r>
              <a:rPr lang="en-US" dirty="0" err="1"/>
              <a:t>diddle</a:t>
            </a:r>
            <a:r>
              <a:rPr lang="en-US" dirty="0"/>
              <a:t>? </a:t>
            </a:r>
            <a:endParaRPr lang="de-DE" dirty="0"/>
          </a:p>
        </p:txBody>
      </p:sp>
      <p:sp>
        <p:nvSpPr>
          <p:cNvPr id="9" name="Bildplatzhalter 11"/>
          <p:cNvSpPr>
            <a:spLocks noGrp="1"/>
          </p:cNvSpPr>
          <p:nvPr>
            <p:ph type="pic" sz="quarter" idx="13" hasCustomPrompt="1"/>
          </p:nvPr>
        </p:nvSpPr>
        <p:spPr>
          <a:xfrm>
            <a:off x="10392000" y="531085"/>
            <a:ext cx="1800000" cy="720000"/>
          </a:xfrm>
          <a:prstGeom prst="rect">
            <a:avLst/>
          </a:prstGeom>
        </p:spPr>
        <p:txBody>
          <a:bodyPr/>
          <a:lstStyle>
            <a:lvl1pPr marL="0" indent="0">
              <a:buNone/>
              <a:defRPr sz="2000" baseline="0"/>
            </a:lvl1pPr>
          </a:lstStyle>
          <a:p>
            <a:r>
              <a:rPr lang="de-DE" dirty="0" err="1"/>
              <a:t>Sublogo</a:t>
            </a:r>
            <a:r>
              <a:rPr lang="de-DE" dirty="0"/>
              <a:t> Format 5:2</a:t>
            </a:r>
          </a:p>
        </p:txBody>
      </p:sp>
      <p:sp>
        <p:nvSpPr>
          <p:cNvPr id="11" name="Textplatzhalter 3"/>
          <p:cNvSpPr>
            <a:spLocks noGrp="1"/>
          </p:cNvSpPr>
          <p:nvPr>
            <p:ph type="body" sz="half" idx="14" hasCustomPrompt="1"/>
          </p:nvPr>
        </p:nvSpPr>
        <p:spPr>
          <a:xfrm>
            <a:off x="6291940" y="5671457"/>
            <a:ext cx="5455331" cy="521180"/>
          </a:xfrm>
          <a:prstGeom prst="rect">
            <a:avLst/>
          </a:prstGeom>
        </p:spPr>
        <p:txBody>
          <a:bodyPr/>
          <a:lstStyle>
            <a:lvl1pPr marL="0" indent="0">
              <a:lnSpc>
                <a:spcPct val="100000"/>
              </a:lnSpc>
              <a:buNone/>
              <a:defRPr lang="de-DE" sz="1400" dirty="0" smtClean="0">
                <a:solidFill>
                  <a:schemeClr val="tx1"/>
                </a:solidFill>
                <a:latin typeface="MetaNormal-Roman" panose="02000503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Bildnachweis</a:t>
            </a:r>
            <a:endParaRPr lang="de-DE" dirty="0"/>
          </a:p>
        </p:txBody>
      </p:sp>
      <p:sp>
        <p:nvSpPr>
          <p:cNvPr id="8" name="Datumsplatzhalter 1">
            <a:extLst>
              <a:ext uri="{FF2B5EF4-FFF2-40B4-BE49-F238E27FC236}">
                <a16:creationId xmlns:a16="http://schemas.microsoft.com/office/drawing/2014/main" id="{E78ABCA3-08AD-4960-8C4E-B91A5828F73F}"/>
              </a:ext>
            </a:extLst>
          </p:cNvPr>
          <p:cNvSpPr>
            <a:spLocks noGrp="1"/>
          </p:cNvSpPr>
          <p:nvPr>
            <p:ph type="dt" sz="half" idx="15"/>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13.01.26</a:t>
            </a:fld>
            <a:endParaRPr lang="de-DE" dirty="0"/>
          </a:p>
        </p:txBody>
      </p:sp>
      <p:sp>
        <p:nvSpPr>
          <p:cNvPr id="10" name="Foliennummernplatzhalter 2">
            <a:extLst>
              <a:ext uri="{FF2B5EF4-FFF2-40B4-BE49-F238E27FC236}">
                <a16:creationId xmlns:a16="http://schemas.microsoft.com/office/drawing/2014/main" id="{4B55DE42-454D-4DA5-B8A0-160633A4BC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12" name="Fußzeilenplatzhalter 3">
            <a:extLst>
              <a:ext uri="{FF2B5EF4-FFF2-40B4-BE49-F238E27FC236}">
                <a16:creationId xmlns:a16="http://schemas.microsoft.com/office/drawing/2014/main" id="{9AE0D92C-A3E3-4915-B8E9-A26EB9644C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1385876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Grafik 7"/>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0" y="524256"/>
            <a:ext cx="1291844" cy="1291844"/>
          </a:xfrm>
          <a:prstGeom prst="rect">
            <a:avLst/>
          </a:prstGeom>
        </p:spPr>
      </p:pic>
      <p:sp>
        <p:nvSpPr>
          <p:cNvPr id="2" name="Datumsplatzhalter 1">
            <a:extLst>
              <a:ext uri="{FF2B5EF4-FFF2-40B4-BE49-F238E27FC236}">
                <a16:creationId xmlns:a16="http://schemas.microsoft.com/office/drawing/2014/main" id="{C2D5F647-0736-4AB9-8E87-935DDEB4C0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taNormal-Roman" panose="02000503000000000000" pitchFamily="2" charset="0"/>
              </a:defRPr>
            </a:lvl1pPr>
          </a:lstStyle>
          <a:p>
            <a:fld id="{15267EFD-6BA9-4BF4-A295-D2C15E375967}" type="datetimeFigureOut">
              <a:rPr lang="de-DE" smtClean="0"/>
              <a:pPr/>
              <a:t>13.01.26</a:t>
            </a:fld>
            <a:endParaRPr lang="de-DE" dirty="0"/>
          </a:p>
        </p:txBody>
      </p:sp>
      <p:sp>
        <p:nvSpPr>
          <p:cNvPr id="3" name="Foliennummernplatzhalter 2">
            <a:extLst>
              <a:ext uri="{FF2B5EF4-FFF2-40B4-BE49-F238E27FC236}">
                <a16:creationId xmlns:a16="http://schemas.microsoft.com/office/drawing/2014/main" id="{1B109A0D-4694-4027-820E-3EE2989D9D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taNormal-Roman" panose="02000503000000000000" pitchFamily="2" charset="0"/>
              </a:defRPr>
            </a:lvl1pPr>
          </a:lstStyle>
          <a:p>
            <a:fld id="{48BC2822-A58B-453C-8B00-8B5FB70B15C0}" type="slidenum">
              <a:rPr lang="de-DE" smtClean="0"/>
              <a:pPr/>
              <a:t>‹Nº›</a:t>
            </a:fld>
            <a:endParaRPr lang="de-DE" dirty="0"/>
          </a:p>
        </p:txBody>
      </p:sp>
      <p:sp>
        <p:nvSpPr>
          <p:cNvPr id="4" name="Fußzeilenplatzhalter 3">
            <a:extLst>
              <a:ext uri="{FF2B5EF4-FFF2-40B4-BE49-F238E27FC236}">
                <a16:creationId xmlns:a16="http://schemas.microsoft.com/office/drawing/2014/main" id="{5B9FBD35-87CF-4E23-BD84-62DD0650D6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taNormal-Roman" panose="02000503000000000000" pitchFamily="2" charset="0"/>
              </a:defRPr>
            </a:lvl1pPr>
          </a:lstStyle>
          <a:p>
            <a:endParaRPr lang="de-DE" dirty="0"/>
          </a:p>
        </p:txBody>
      </p:sp>
    </p:spTree>
    <p:extLst>
      <p:ext uri="{BB962C8B-B14F-4D97-AF65-F5344CB8AC3E}">
        <p14:creationId xmlns:p14="http://schemas.microsoft.com/office/powerpoint/2010/main" val="3244361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8" r:id="rId4"/>
    <p:sldLayoutId id="2147483655" r:id="rId5"/>
    <p:sldLayoutId id="2147483657"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ethe.de/ins/cz/de/kul/the/thr/sup/20887972.html"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https://creativecommons.org/licenses/by-nd/3.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video" Target="https://www.youtube.com/embed/Iz9KC-sd-Io?feature=oembed"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video" Target="https://www.youtube.com/embed/RMZ7Lned_3I?feature=oembed"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xml"/><Relationship Id="rId1" Type="http://schemas.openxmlformats.org/officeDocument/2006/relationships/video" Target="https://www.youtube.com/embed/FCAa8hOeqlc?feature=oembed"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thebluediamondgallery.com/legal/criminal-law.html" TargetMode="External"/><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noProof="0" dirty="0"/>
          </a:p>
        </p:txBody>
      </p:sp>
      <p:pic>
        <p:nvPicPr>
          <p:cNvPr id="20" name="Imagen 19">
            <a:extLst>
              <a:ext uri="{FF2B5EF4-FFF2-40B4-BE49-F238E27FC236}">
                <a16:creationId xmlns:a16="http://schemas.microsoft.com/office/drawing/2014/main" id="{541950D8-AA59-2920-D15E-6BD11DEC623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16260" r="16260"/>
          <a:stretch/>
        </p:blipFill>
        <p:spPr>
          <a:xfrm>
            <a:off x="-1504" y="0"/>
            <a:ext cx="12191980" cy="7798904"/>
          </a:xfrm>
          <a:prstGeom prst="rect">
            <a:avLst/>
          </a:prstGeom>
          <a:effectLst>
            <a:outerShdw blurRad="50800" dist="38100" dir="5400000" algn="t" rotWithShape="0">
              <a:prstClr val="black">
                <a:alpha val="40000"/>
              </a:prstClr>
            </a:outerShdw>
          </a:effectLst>
        </p:spPr>
      </p:pic>
      <p:sp>
        <p:nvSpPr>
          <p:cNvPr id="23" name="Titel 1">
            <a:extLst>
              <a:ext uri="{FF2B5EF4-FFF2-40B4-BE49-F238E27FC236}">
                <a16:creationId xmlns:a16="http://schemas.microsoft.com/office/drawing/2014/main" id="{F8F86940-FDCF-2F09-2690-AED6A4387511}"/>
              </a:ext>
            </a:extLst>
          </p:cNvPr>
          <p:cNvSpPr>
            <a:spLocks noGrp="1"/>
          </p:cNvSpPr>
          <p:nvPr>
            <p:ph type="ctrTitle"/>
          </p:nvPr>
        </p:nvSpPr>
        <p:spPr>
          <a:xfrm>
            <a:off x="254998" y="1511852"/>
            <a:ext cx="11043976" cy="2387600"/>
          </a:xfrm>
          <a:noFill/>
        </p:spPr>
        <p:txBody>
          <a:bodyPr/>
          <a:lstStyle/>
          <a:p>
            <a:pPr algn="ctr"/>
            <a:r>
              <a:rPr lang="en-US" sz="5600" b="1" noProof="0" dirty="0" err="1">
                <a:solidFill>
                  <a:schemeClr val="bg1"/>
                </a:solidFill>
                <a:latin typeface="Copperplate" panose="02000504000000020004" pitchFamily="2" charset="77"/>
                <a:cs typeface="Times New Roman" panose="02020603050405020304" pitchFamily="18" charset="0"/>
              </a:rPr>
              <a:t>Rechtsdeutsch</a:t>
            </a:r>
            <a:r>
              <a:rPr lang="en-US" sz="5600" b="1" noProof="0" dirty="0">
                <a:solidFill>
                  <a:schemeClr val="bg1"/>
                </a:solidFill>
                <a:latin typeface="Copperplate" panose="02000504000000020004" pitchFamily="2" charset="77"/>
                <a:cs typeface="Times New Roman" panose="02020603050405020304" pitchFamily="18" charset="0"/>
              </a:rPr>
              <a:t> I -</a:t>
            </a:r>
            <a:br>
              <a:rPr lang="en-US" sz="5600" b="1" noProof="0" dirty="0">
                <a:solidFill>
                  <a:schemeClr val="bg1"/>
                </a:solidFill>
                <a:latin typeface="Copperplate" panose="02000504000000020004" pitchFamily="2" charset="77"/>
                <a:cs typeface="Times New Roman" panose="02020603050405020304" pitchFamily="18" charset="0"/>
              </a:rPr>
            </a:br>
            <a:r>
              <a:rPr lang="en-US" sz="5600" b="1" noProof="0" dirty="0" err="1">
                <a:solidFill>
                  <a:schemeClr val="bg1"/>
                </a:solidFill>
                <a:latin typeface="Copperplate" panose="02000504000000020004" pitchFamily="2" charset="77"/>
                <a:cs typeface="Times New Roman" panose="02020603050405020304" pitchFamily="18" charset="0"/>
              </a:rPr>
              <a:t>strafrechtliche</a:t>
            </a:r>
            <a:r>
              <a:rPr lang="en-US" sz="5600" b="1" noProof="0" dirty="0">
                <a:solidFill>
                  <a:schemeClr val="bg1"/>
                </a:solidFill>
                <a:latin typeface="Copperplate" panose="02000504000000020004" pitchFamily="2" charset="77"/>
                <a:cs typeface="Times New Roman" panose="02020603050405020304" pitchFamily="18" charset="0"/>
              </a:rPr>
              <a:t> </a:t>
            </a:r>
            <a:r>
              <a:rPr lang="en-US" sz="5600" b="1" noProof="0" dirty="0" err="1">
                <a:solidFill>
                  <a:schemeClr val="bg1"/>
                </a:solidFill>
                <a:latin typeface="Copperplate" panose="02000504000000020004" pitchFamily="2" charset="77"/>
                <a:cs typeface="Times New Roman" panose="02020603050405020304" pitchFamily="18" charset="0"/>
              </a:rPr>
              <a:t>Verantwortlichkeit</a:t>
            </a:r>
            <a:r>
              <a:rPr lang="en-US" sz="5600" b="1" noProof="0" dirty="0">
                <a:solidFill>
                  <a:schemeClr val="bg1"/>
                </a:solidFill>
                <a:latin typeface="Copperplate" panose="02000504000000020004" pitchFamily="2" charset="77"/>
                <a:cs typeface="Times New Roman" panose="02020603050405020304" pitchFamily="18" charset="0"/>
              </a:rPr>
              <a:t>/ Criminal Responsibility (2)</a:t>
            </a:r>
            <a:endParaRPr lang="en-US" sz="5600" noProof="0" dirty="0">
              <a:solidFill>
                <a:schemeClr val="bg1"/>
              </a:solidFill>
              <a:latin typeface="Copperplate" panose="02000504000000020004" pitchFamily="2" charset="77"/>
              <a:cs typeface="Times New Roman" panose="02020603050405020304" pitchFamily="18" charset="0"/>
            </a:endParaRPr>
          </a:p>
        </p:txBody>
      </p:sp>
      <p:sp>
        <p:nvSpPr>
          <p:cNvPr id="24" name="CuadroTexto 23">
            <a:extLst>
              <a:ext uri="{FF2B5EF4-FFF2-40B4-BE49-F238E27FC236}">
                <a16:creationId xmlns:a16="http://schemas.microsoft.com/office/drawing/2014/main" id="{712EE737-D4D7-9707-2B6E-BC697BCE4234}"/>
              </a:ext>
            </a:extLst>
          </p:cNvPr>
          <p:cNvSpPr txBox="1"/>
          <p:nvPr/>
        </p:nvSpPr>
        <p:spPr>
          <a:xfrm>
            <a:off x="8028526" y="5624493"/>
            <a:ext cx="3961342" cy="1077218"/>
          </a:xfrm>
          <a:prstGeom prst="rect">
            <a:avLst/>
          </a:prstGeom>
          <a:solidFill>
            <a:schemeClr val="tx1">
              <a:alpha val="55293"/>
            </a:schemeClr>
          </a:solidFill>
        </p:spPr>
        <p:txBody>
          <a:bodyPr wrap="none" rtlCol="0">
            <a:spAutoFit/>
          </a:bodyPr>
          <a:lstStyle/>
          <a:p>
            <a:pPr algn="ctr"/>
            <a:r>
              <a:rPr lang="en-US" sz="3200" b="1" noProof="0" dirty="0">
                <a:solidFill>
                  <a:schemeClr val="bg1"/>
                </a:solidFill>
                <a:latin typeface="Perpetua" panose="02020502060401020303" pitchFamily="18" charset="77"/>
                <a:cs typeface="Times New Roman" panose="02020603050405020304" pitchFamily="18" charset="0"/>
              </a:rPr>
              <a:t>Leandro Dias </a:t>
            </a:r>
          </a:p>
          <a:p>
            <a:pPr algn="ctr"/>
            <a:r>
              <a:rPr lang="en-US" sz="3200" b="1" noProof="0" dirty="0">
                <a:solidFill>
                  <a:schemeClr val="bg1"/>
                </a:solidFill>
                <a:latin typeface="Perpetua" panose="02020502060401020303" pitchFamily="18" charset="77"/>
                <a:cs typeface="Times New Roman" panose="02020603050405020304" pitchFamily="18" charset="0"/>
              </a:rPr>
              <a:t>Universität Würzburg</a:t>
            </a:r>
            <a:endParaRPr lang="en-US" sz="2800" b="1" noProof="0" dirty="0">
              <a:solidFill>
                <a:schemeClr val="bg1"/>
              </a:solidFill>
              <a:latin typeface="Perpetua" panose="02020502060401020303" pitchFamily="18" charset="77"/>
              <a:cs typeface="Times New Roman" panose="02020603050405020304" pitchFamily="18" charset="0"/>
            </a:endParaRPr>
          </a:p>
        </p:txBody>
      </p:sp>
      <p:sp>
        <p:nvSpPr>
          <p:cNvPr id="2" name="CuadroTexto 1">
            <a:extLst>
              <a:ext uri="{FF2B5EF4-FFF2-40B4-BE49-F238E27FC236}">
                <a16:creationId xmlns:a16="http://schemas.microsoft.com/office/drawing/2014/main" id="{23C3F142-6D5A-B47E-8151-7C105A74E05A}"/>
              </a:ext>
            </a:extLst>
          </p:cNvPr>
          <p:cNvSpPr txBox="1"/>
          <p:nvPr/>
        </p:nvSpPr>
        <p:spPr>
          <a:xfrm>
            <a:off x="-1504" y="7798904"/>
            <a:ext cx="12191980" cy="230832"/>
          </a:xfrm>
          <a:prstGeom prst="rect">
            <a:avLst/>
          </a:prstGeom>
          <a:noFill/>
        </p:spPr>
        <p:txBody>
          <a:bodyPr wrap="square" rtlCol="0">
            <a:spAutoFit/>
          </a:bodyPr>
          <a:lstStyle/>
          <a:p>
            <a:r>
              <a:rPr lang="es-DE" sz="900">
                <a:hlinkClick r:id="rId3" tooltip="https://www.goethe.de/ins/cz/de/kul/the/thr/sup/20887972.html"/>
              </a:rPr>
              <a:t>Esta foto</a:t>
            </a:r>
            <a:r>
              <a:rPr lang="es-DE" sz="900"/>
              <a:t> de Autor desconocido está bajo licencia </a:t>
            </a:r>
            <a:r>
              <a:rPr lang="es-DE" sz="900">
                <a:hlinkClick r:id="rId4" tooltip="https://creativecommons.org/licenses/by-nd/3.0/"/>
              </a:rPr>
              <a:t>CC BY-ND</a:t>
            </a:r>
            <a:endParaRPr lang="es-DE" sz="900"/>
          </a:p>
        </p:txBody>
      </p:sp>
    </p:spTree>
    <p:extLst>
      <p:ext uri="{BB962C8B-B14F-4D97-AF65-F5344CB8AC3E}">
        <p14:creationId xmlns:p14="http://schemas.microsoft.com/office/powerpoint/2010/main" val="3955786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3B9B6C-D14A-1003-9E50-6BDF256B584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D4C34E1-46C8-C9C2-0CD9-77CEF94CE597}"/>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Excuses / Entschuldigung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477F5658-6DEE-07A2-7DA7-7E36738E7E4B}"/>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7A48A28B-DBBA-17D4-24A3-10BD786AD197}"/>
              </a:ext>
            </a:extLst>
          </p:cNvPr>
          <p:cNvSpPr txBox="1"/>
          <p:nvPr/>
        </p:nvSpPr>
        <p:spPr>
          <a:xfrm>
            <a:off x="856570" y="1885239"/>
            <a:ext cx="11004885" cy="4893647"/>
          </a:xfrm>
          <a:prstGeom prst="rect">
            <a:avLst/>
          </a:prstGeom>
          <a:noFill/>
        </p:spPr>
        <p:txBody>
          <a:bodyPr wrap="square" rtlCol="0">
            <a:spAutoFit/>
          </a:bodyPr>
          <a:lstStyle/>
          <a:p>
            <a:pPr algn="ctr"/>
            <a:r>
              <a:rPr lang="en-US" sz="2600" b="1" kern="100" dirty="0">
                <a:latin typeface="Aptos" panose="020B0004020202020204" pitchFamily="34" charset="0"/>
                <a:cs typeface="Times New Roman" panose="02020603050405020304" pitchFamily="18" charset="0"/>
              </a:rPr>
              <a:t>Section 17 Mistake of law </a:t>
            </a:r>
          </a:p>
          <a:p>
            <a:pPr algn="ctr"/>
            <a:r>
              <a:rPr lang="en-US" sz="2600" kern="100" dirty="0">
                <a:latin typeface="Aptos" panose="020B0004020202020204" pitchFamily="34" charset="0"/>
                <a:cs typeface="Times New Roman" panose="02020603050405020304" pitchFamily="18" charset="0"/>
              </a:rPr>
              <a:t>If, at the time of the commission of the offence, the offender lacks the awareness of acting unlawfully, then the offender is deemed to have acted without guilt if the mistake was unavoidable. If the mistake was avoidable, the penalty may be mitigated pursuant to section 49 (1). </a:t>
            </a:r>
          </a:p>
          <a:p>
            <a:pPr algn="ctr"/>
            <a:endParaRPr lang="en-US" sz="2600" kern="100" dirty="0">
              <a:latin typeface="Aptos" panose="020B0004020202020204" pitchFamily="34" charset="0"/>
              <a:cs typeface="Times New Roman" panose="02020603050405020304" pitchFamily="18" charset="0"/>
            </a:endParaRPr>
          </a:p>
          <a:p>
            <a:pPr algn="ctr"/>
            <a:r>
              <a:rPr lang="en-US" sz="2600" b="1" kern="100" dirty="0">
                <a:latin typeface="Aptos" panose="020B0004020202020204" pitchFamily="34" charset="0"/>
                <a:cs typeface="Times New Roman" panose="02020603050405020304" pitchFamily="18" charset="0"/>
              </a:rPr>
              <a:t>§ 17 </a:t>
            </a:r>
            <a:r>
              <a:rPr lang="en-US" sz="2600" b="1" kern="100" dirty="0" err="1">
                <a:latin typeface="Aptos" panose="020B0004020202020204" pitchFamily="34" charset="0"/>
                <a:cs typeface="Times New Roman" panose="02020603050405020304" pitchFamily="18" charset="0"/>
              </a:rPr>
              <a:t>Verbotsirrtum</a:t>
            </a:r>
            <a:r>
              <a:rPr lang="en-US" sz="2600" b="1" kern="100" dirty="0">
                <a:latin typeface="Aptos" panose="020B0004020202020204" pitchFamily="34" charset="0"/>
                <a:cs typeface="Times New Roman" panose="02020603050405020304" pitchFamily="18" charset="0"/>
              </a:rPr>
              <a:t> </a:t>
            </a:r>
          </a:p>
          <a:p>
            <a:pPr algn="ctr"/>
            <a:r>
              <a:rPr lang="en-US" sz="2600" kern="100" dirty="0" err="1">
                <a:latin typeface="Aptos" panose="020B0004020202020204" pitchFamily="34" charset="0"/>
                <a:cs typeface="Times New Roman" panose="02020603050405020304" pitchFamily="18" charset="0"/>
              </a:rPr>
              <a:t>Fehlt</a:t>
            </a:r>
            <a:r>
              <a:rPr lang="en-US" sz="2600" kern="100" dirty="0">
                <a:latin typeface="Aptos" panose="020B0004020202020204" pitchFamily="34" charset="0"/>
                <a:cs typeface="Times New Roman" panose="02020603050405020304" pitchFamily="18" charset="0"/>
              </a:rPr>
              <a:t> dem </a:t>
            </a:r>
            <a:r>
              <a:rPr lang="en-US" sz="2600" kern="100" dirty="0" err="1">
                <a:latin typeface="Aptos" panose="020B0004020202020204" pitchFamily="34" charset="0"/>
                <a:cs typeface="Times New Roman" panose="02020603050405020304" pitchFamily="18" charset="0"/>
              </a:rPr>
              <a:t>Täter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bei</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Begehung</a:t>
            </a:r>
            <a:r>
              <a:rPr lang="en-US" sz="2600" kern="100" dirty="0">
                <a:latin typeface="Aptos" panose="020B0004020202020204" pitchFamily="34" charset="0"/>
                <a:cs typeface="Times New Roman" panose="02020603050405020304" pitchFamily="18" charset="0"/>
              </a:rPr>
              <a:t> der Tat die Einsicht, </a:t>
            </a:r>
            <a:r>
              <a:rPr lang="en-US" sz="2600" kern="100" dirty="0" err="1">
                <a:latin typeface="Aptos" panose="020B0004020202020204" pitchFamily="34" charset="0"/>
                <a:cs typeface="Times New Roman" panose="02020603050405020304" pitchFamily="18" charset="0"/>
              </a:rPr>
              <a:t>Unrecht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zu</a:t>
            </a:r>
            <a:r>
              <a:rPr lang="en-US" sz="2600" kern="100" dirty="0">
                <a:latin typeface="Aptos" panose="020B0004020202020204" pitchFamily="34" charset="0"/>
                <a:cs typeface="Times New Roman" panose="02020603050405020304" pitchFamily="18" charset="0"/>
              </a:rPr>
              <a:t> tun, so </a:t>
            </a:r>
            <a:r>
              <a:rPr lang="en-US" sz="2600" kern="100" dirty="0" err="1">
                <a:latin typeface="Aptos" panose="020B0004020202020204" pitchFamily="34" charset="0"/>
                <a:cs typeface="Times New Roman" panose="02020603050405020304" pitchFamily="18" charset="0"/>
              </a:rPr>
              <a:t>handelt</a:t>
            </a:r>
            <a:r>
              <a:rPr lang="en-US" sz="2600" kern="100" dirty="0">
                <a:latin typeface="Aptos" panose="020B0004020202020204" pitchFamily="34" charset="0"/>
                <a:cs typeface="Times New Roman" panose="02020603050405020304" pitchFamily="18" charset="0"/>
              </a:rPr>
              <a:t> er </a:t>
            </a:r>
            <a:r>
              <a:rPr lang="en-US" sz="2600" kern="100" dirty="0" err="1">
                <a:latin typeface="Aptos" panose="020B0004020202020204" pitchFamily="34" charset="0"/>
                <a:cs typeface="Times New Roman" panose="02020603050405020304" pitchFamily="18" charset="0"/>
              </a:rPr>
              <a:t>ohne</a:t>
            </a:r>
            <a:r>
              <a:rPr lang="en-US" sz="2600" kern="100" dirty="0">
                <a:latin typeface="Aptos" panose="020B0004020202020204" pitchFamily="34" charset="0"/>
                <a:cs typeface="Times New Roman" panose="02020603050405020304" pitchFamily="18" charset="0"/>
              </a:rPr>
              <a:t> Schuld, </a:t>
            </a:r>
            <a:r>
              <a:rPr lang="en-US" sz="2600" kern="100" dirty="0" err="1">
                <a:latin typeface="Aptos" panose="020B0004020202020204" pitchFamily="34" charset="0"/>
                <a:cs typeface="Times New Roman" panose="02020603050405020304" pitchFamily="18" charset="0"/>
              </a:rPr>
              <a:t>wenn</a:t>
            </a:r>
            <a:r>
              <a:rPr lang="en-US" sz="2600" kern="100" dirty="0">
                <a:latin typeface="Aptos" panose="020B0004020202020204" pitchFamily="34" charset="0"/>
                <a:cs typeface="Times New Roman" panose="02020603050405020304" pitchFamily="18" charset="0"/>
              </a:rPr>
              <a:t> er </a:t>
            </a:r>
            <a:r>
              <a:rPr lang="en-US" sz="2600" kern="100" dirty="0" err="1">
                <a:latin typeface="Aptos" panose="020B0004020202020204" pitchFamily="34" charset="0"/>
                <a:cs typeface="Times New Roman" panose="02020603050405020304" pitchFamily="18" charset="0"/>
              </a:rPr>
              <a:t>diesen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Irrtum</a:t>
            </a:r>
            <a:r>
              <a:rPr lang="en-US" sz="2600" kern="100" dirty="0">
                <a:latin typeface="Aptos" panose="020B0004020202020204" pitchFamily="34" charset="0"/>
                <a:cs typeface="Times New Roman" panose="02020603050405020304" pitchFamily="18" charset="0"/>
              </a:rPr>
              <a:t> nicht </a:t>
            </a:r>
            <a:r>
              <a:rPr lang="en-US" sz="2600" kern="100" dirty="0" err="1">
                <a:latin typeface="Aptos" panose="020B0004020202020204" pitchFamily="34" charset="0"/>
                <a:cs typeface="Times New Roman" panose="02020603050405020304" pitchFamily="18" charset="0"/>
              </a:rPr>
              <a:t>vermeiden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konnte</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Konnte</a:t>
            </a:r>
            <a:r>
              <a:rPr lang="en-US" sz="2600" kern="100" dirty="0">
                <a:latin typeface="Aptos" panose="020B0004020202020204" pitchFamily="34" charset="0"/>
                <a:cs typeface="Times New Roman" panose="02020603050405020304" pitchFamily="18" charset="0"/>
              </a:rPr>
              <a:t> der </a:t>
            </a:r>
            <a:r>
              <a:rPr lang="en-US" sz="2600" kern="100" dirty="0" err="1">
                <a:latin typeface="Aptos" panose="020B0004020202020204" pitchFamily="34" charset="0"/>
                <a:cs typeface="Times New Roman" panose="02020603050405020304" pitchFamily="18" charset="0"/>
              </a:rPr>
              <a:t>Täter</a:t>
            </a:r>
            <a:r>
              <a:rPr lang="en-US" sz="2600" kern="100" dirty="0">
                <a:latin typeface="Aptos" panose="020B0004020202020204" pitchFamily="34" charset="0"/>
                <a:cs typeface="Times New Roman" panose="02020603050405020304" pitchFamily="18" charset="0"/>
              </a:rPr>
              <a:t> den </a:t>
            </a:r>
            <a:r>
              <a:rPr lang="en-US" sz="2600" kern="100" dirty="0" err="1">
                <a:latin typeface="Aptos" panose="020B0004020202020204" pitchFamily="34" charset="0"/>
                <a:cs typeface="Times New Roman" panose="02020603050405020304" pitchFamily="18" charset="0"/>
              </a:rPr>
              <a:t>Irrtum</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vermeiden</a:t>
            </a:r>
            <a:r>
              <a:rPr lang="en-US" sz="2600" kern="100" dirty="0">
                <a:latin typeface="Aptos" panose="020B0004020202020204" pitchFamily="34" charset="0"/>
                <a:cs typeface="Times New Roman" panose="02020603050405020304" pitchFamily="18" charset="0"/>
              </a:rPr>
              <a:t>, so </a:t>
            </a:r>
            <a:r>
              <a:rPr lang="en-US" sz="2600" kern="100" dirty="0" err="1">
                <a:latin typeface="Aptos" panose="020B0004020202020204" pitchFamily="34" charset="0"/>
                <a:cs typeface="Times New Roman" panose="02020603050405020304" pitchFamily="18" charset="0"/>
              </a:rPr>
              <a:t>kann</a:t>
            </a:r>
            <a:r>
              <a:rPr lang="en-US" sz="2600" kern="100" dirty="0">
                <a:latin typeface="Aptos" panose="020B0004020202020204" pitchFamily="34" charset="0"/>
                <a:cs typeface="Times New Roman" panose="02020603050405020304" pitchFamily="18" charset="0"/>
              </a:rPr>
              <a:t> die Strafe </a:t>
            </a:r>
            <a:r>
              <a:rPr lang="en-US" sz="2600" kern="100" dirty="0" err="1">
                <a:latin typeface="Aptos" panose="020B0004020202020204" pitchFamily="34" charset="0"/>
                <a:cs typeface="Times New Roman" panose="02020603050405020304" pitchFamily="18" charset="0"/>
              </a:rPr>
              <a:t>nach</a:t>
            </a:r>
            <a:r>
              <a:rPr lang="en-US" sz="2600" kern="100" dirty="0">
                <a:latin typeface="Aptos" panose="020B0004020202020204" pitchFamily="34" charset="0"/>
                <a:cs typeface="Times New Roman" panose="02020603050405020304" pitchFamily="18" charset="0"/>
              </a:rPr>
              <a:t> § 49 Abs. 1 </a:t>
            </a:r>
            <a:r>
              <a:rPr lang="en-US" sz="2600" kern="100" dirty="0" err="1">
                <a:latin typeface="Aptos" panose="020B0004020202020204" pitchFamily="34" charset="0"/>
                <a:cs typeface="Times New Roman" panose="02020603050405020304" pitchFamily="18" charset="0"/>
              </a:rPr>
              <a:t>gemildert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werden</a:t>
            </a:r>
            <a:r>
              <a:rPr lang="en-US" sz="26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0428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7D478-843F-412B-6CB0-E643BCDD177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77AE6F2-12EB-7E7C-D0C2-BC097652DB87}"/>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Excuses / Entschuldigung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556ADBA9-BC10-4AAD-5E4E-D5D00014EFAE}"/>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B124C24C-E534-C765-FDC1-263419E3E2D0}"/>
              </a:ext>
            </a:extLst>
          </p:cNvPr>
          <p:cNvSpPr txBox="1"/>
          <p:nvPr/>
        </p:nvSpPr>
        <p:spPr>
          <a:xfrm>
            <a:off x="856570" y="1885239"/>
            <a:ext cx="11004885" cy="3293209"/>
          </a:xfrm>
          <a:prstGeom prst="rect">
            <a:avLst/>
          </a:prstGeom>
          <a:noFill/>
        </p:spPr>
        <p:txBody>
          <a:bodyPr wrap="square" rtlCol="0">
            <a:spAutoFit/>
          </a:bodyPr>
          <a:lstStyle/>
          <a:p>
            <a:pPr algn="ctr"/>
            <a:r>
              <a:rPr lang="en-US" sz="2600" b="1" kern="100" dirty="0">
                <a:latin typeface="Aptos" panose="020B0004020202020204" pitchFamily="34" charset="0"/>
                <a:cs typeface="Times New Roman" panose="02020603050405020304" pitchFamily="18" charset="0"/>
              </a:rPr>
              <a:t>Section 19  Lack of criminal responsibility of children </a:t>
            </a:r>
          </a:p>
          <a:p>
            <a:pPr algn="ctr"/>
            <a:r>
              <a:rPr lang="en-US" sz="2600" kern="100" dirty="0">
                <a:latin typeface="Aptos" panose="020B0004020202020204" pitchFamily="34" charset="0"/>
                <a:cs typeface="Times New Roman" panose="02020603050405020304" pitchFamily="18" charset="0"/>
              </a:rPr>
              <a:t>Whoever is under 14 years of age at the time of the commission of the offence is deemed to act without guilt.</a:t>
            </a:r>
          </a:p>
          <a:p>
            <a:pPr algn="ctr"/>
            <a:endParaRPr lang="en-US" sz="2600" kern="100" dirty="0">
              <a:latin typeface="Aptos" panose="020B0004020202020204" pitchFamily="34" charset="0"/>
              <a:cs typeface="Times New Roman" panose="02020603050405020304" pitchFamily="18" charset="0"/>
            </a:endParaRPr>
          </a:p>
          <a:p>
            <a:pPr algn="ctr"/>
            <a:r>
              <a:rPr lang="en-US" sz="2600" b="1" kern="100" dirty="0">
                <a:latin typeface="Aptos" panose="020B0004020202020204" pitchFamily="34" charset="0"/>
                <a:cs typeface="Times New Roman" panose="02020603050405020304" pitchFamily="18" charset="0"/>
              </a:rPr>
              <a:t>§ 19 </a:t>
            </a:r>
            <a:r>
              <a:rPr lang="en-US" sz="2600" b="1" kern="100" dirty="0" err="1">
                <a:latin typeface="Aptos" panose="020B0004020202020204" pitchFamily="34" charset="0"/>
                <a:cs typeface="Times New Roman" panose="02020603050405020304" pitchFamily="18" charset="0"/>
              </a:rPr>
              <a:t>Schuldunfähigkeit</a:t>
            </a:r>
            <a:r>
              <a:rPr lang="en-US" sz="2600" b="1" kern="100" dirty="0">
                <a:latin typeface="Aptos" panose="020B0004020202020204" pitchFamily="34" charset="0"/>
                <a:cs typeface="Times New Roman" panose="02020603050405020304" pitchFamily="18" charset="0"/>
              </a:rPr>
              <a:t> des </a:t>
            </a:r>
            <a:r>
              <a:rPr lang="en-US" sz="2600" b="1" kern="100" dirty="0" err="1">
                <a:latin typeface="Aptos" panose="020B0004020202020204" pitchFamily="34" charset="0"/>
                <a:cs typeface="Times New Roman" panose="02020603050405020304" pitchFamily="18" charset="0"/>
              </a:rPr>
              <a:t>Kindes</a:t>
            </a:r>
            <a:r>
              <a:rPr lang="en-US" sz="2600" b="1" kern="100" dirty="0">
                <a:latin typeface="Aptos" panose="020B0004020202020204" pitchFamily="34" charset="0"/>
                <a:cs typeface="Times New Roman" panose="02020603050405020304" pitchFamily="18" charset="0"/>
              </a:rPr>
              <a:t> </a:t>
            </a:r>
          </a:p>
          <a:p>
            <a:pPr algn="ctr"/>
            <a:r>
              <a:rPr lang="en-US" sz="2600" kern="100" dirty="0" err="1">
                <a:latin typeface="Aptos" panose="020B0004020202020204" pitchFamily="34" charset="0"/>
                <a:cs typeface="Times New Roman" panose="02020603050405020304" pitchFamily="18" charset="0"/>
              </a:rPr>
              <a:t>Schuldunfähig</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ist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bei</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Begehung</a:t>
            </a:r>
            <a:r>
              <a:rPr lang="en-US" sz="2600" kern="100" dirty="0">
                <a:latin typeface="Aptos" panose="020B0004020202020204" pitchFamily="34" charset="0"/>
                <a:cs typeface="Times New Roman" panose="02020603050405020304" pitchFamily="18" charset="0"/>
              </a:rPr>
              <a:t> der Tat </a:t>
            </a:r>
            <a:r>
              <a:rPr lang="en-US" sz="2600" kern="100" dirty="0" err="1">
                <a:latin typeface="Aptos" panose="020B0004020202020204" pitchFamily="34" charset="0"/>
                <a:cs typeface="Times New Roman" panose="02020603050405020304" pitchFamily="18" charset="0"/>
              </a:rPr>
              <a:t>noch</a:t>
            </a:r>
            <a:r>
              <a:rPr lang="en-US" sz="2600" kern="100" dirty="0">
                <a:latin typeface="Aptos" panose="020B0004020202020204" pitchFamily="34" charset="0"/>
                <a:cs typeface="Times New Roman" panose="02020603050405020304" pitchFamily="18" charset="0"/>
              </a:rPr>
              <a:t> nicht </a:t>
            </a:r>
            <a:r>
              <a:rPr lang="en-US" sz="2600" kern="100" dirty="0" err="1">
                <a:latin typeface="Aptos" panose="020B0004020202020204" pitchFamily="34" charset="0"/>
                <a:cs typeface="Times New Roman" panose="02020603050405020304" pitchFamily="18" charset="0"/>
              </a:rPr>
              <a:t>vierzehn</a:t>
            </a:r>
            <a:r>
              <a:rPr lang="en-US" sz="2600" kern="100" dirty="0">
                <a:latin typeface="Aptos" panose="020B0004020202020204" pitchFamily="34" charset="0"/>
                <a:cs typeface="Times New Roman" panose="02020603050405020304" pitchFamily="18" charset="0"/>
              </a:rPr>
              <a:t> Jahre alt </a:t>
            </a:r>
            <a:r>
              <a:rPr lang="en-US" sz="2600" kern="100" dirty="0" err="1">
                <a:latin typeface="Aptos" panose="020B0004020202020204" pitchFamily="34" charset="0"/>
                <a:cs typeface="Times New Roman" panose="02020603050405020304" pitchFamily="18" charset="0"/>
              </a:rPr>
              <a:t>ist</a:t>
            </a:r>
            <a:r>
              <a:rPr lang="en-US" sz="2600" kern="100" dirty="0">
                <a:latin typeface="Aptos" panose="020B0004020202020204" pitchFamily="34" charset="0"/>
                <a:cs typeface="Times New Roman" panose="02020603050405020304" pitchFamily="18" charset="0"/>
              </a:rPr>
              <a:t>.</a:t>
            </a:r>
          </a:p>
          <a:p>
            <a:endParaRPr lang="en-US" sz="2600" kern="100" noProof="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92625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06D1F-93E2-3180-0D84-0F1B96DE49A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06C4A02-770D-EFA9-FD07-C5525B756E46}"/>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Excuses / Entschuldigung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E2E95CDC-F30A-B64F-5CB0-DCD6A20AC093}"/>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54FD9B5D-2DF7-27B3-B349-4FEC40BBAAF3}"/>
              </a:ext>
            </a:extLst>
          </p:cNvPr>
          <p:cNvSpPr txBox="1"/>
          <p:nvPr/>
        </p:nvSpPr>
        <p:spPr>
          <a:xfrm>
            <a:off x="856570" y="1885239"/>
            <a:ext cx="11004885" cy="5693866"/>
          </a:xfrm>
          <a:prstGeom prst="rect">
            <a:avLst/>
          </a:prstGeom>
          <a:noFill/>
        </p:spPr>
        <p:txBody>
          <a:bodyPr wrap="square" rtlCol="0">
            <a:spAutoFit/>
          </a:bodyPr>
          <a:lstStyle/>
          <a:p>
            <a:pPr algn="ctr"/>
            <a:r>
              <a:rPr lang="en-US" sz="2600" b="1" kern="100" dirty="0">
                <a:latin typeface="Aptos" panose="020B0004020202020204" pitchFamily="34" charset="0"/>
                <a:cs typeface="Times New Roman" panose="02020603050405020304" pitchFamily="18" charset="0"/>
              </a:rPr>
              <a:t>Section 20 Lack of criminal responsibility due to mental disorder </a:t>
            </a:r>
          </a:p>
          <a:p>
            <a:pPr algn="ctr"/>
            <a:r>
              <a:rPr lang="en-US" sz="2600" kern="100" dirty="0">
                <a:latin typeface="Aptos" panose="020B0004020202020204" pitchFamily="34" charset="0"/>
                <a:cs typeface="Times New Roman" panose="02020603050405020304" pitchFamily="18" charset="0"/>
              </a:rPr>
              <a:t>Whoever, at the time of the commission of the offence, is incapable of appreciating the unlawfulness of their actions or of acting in accordance with any such appreciation due to a pathological mental disorder, a profound disturbance of consciousness or intellectual disability or any other serious mental disorder is deemed to act without guilt.</a:t>
            </a:r>
          </a:p>
          <a:p>
            <a:pPr algn="ctr"/>
            <a:r>
              <a:rPr lang="en-US" sz="2600" b="1" kern="100" dirty="0">
                <a:latin typeface="Aptos" panose="020B0004020202020204" pitchFamily="34" charset="0"/>
                <a:cs typeface="Times New Roman" panose="02020603050405020304" pitchFamily="18" charset="0"/>
              </a:rPr>
              <a:t>§ 20 </a:t>
            </a:r>
            <a:r>
              <a:rPr lang="en-US" sz="2600" b="1" kern="100" dirty="0" err="1">
                <a:latin typeface="Aptos" panose="020B0004020202020204" pitchFamily="34" charset="0"/>
                <a:cs typeface="Times New Roman" panose="02020603050405020304" pitchFamily="18" charset="0"/>
              </a:rPr>
              <a:t>Schuldunfähigkeit</a:t>
            </a:r>
            <a:r>
              <a:rPr lang="en-US" sz="2600" b="1" kern="100" dirty="0">
                <a:latin typeface="Aptos" panose="020B0004020202020204" pitchFamily="34" charset="0"/>
                <a:cs typeface="Times New Roman" panose="02020603050405020304" pitchFamily="18" charset="0"/>
              </a:rPr>
              <a:t> </a:t>
            </a:r>
            <a:r>
              <a:rPr lang="en-US" sz="2600" b="1" kern="100" dirty="0" err="1">
                <a:latin typeface="Aptos" panose="020B0004020202020204" pitchFamily="34" charset="0"/>
                <a:cs typeface="Times New Roman" panose="02020603050405020304" pitchFamily="18" charset="0"/>
              </a:rPr>
              <a:t>wegen</a:t>
            </a:r>
            <a:r>
              <a:rPr lang="en-US" sz="2600" b="1" kern="100" dirty="0">
                <a:latin typeface="Aptos" panose="020B0004020202020204" pitchFamily="34" charset="0"/>
                <a:cs typeface="Times New Roman" panose="02020603050405020304" pitchFamily="18" charset="0"/>
              </a:rPr>
              <a:t> </a:t>
            </a:r>
            <a:r>
              <a:rPr lang="en-US" sz="2600" b="1" kern="100" dirty="0" err="1">
                <a:latin typeface="Aptos" panose="020B0004020202020204" pitchFamily="34" charset="0"/>
                <a:cs typeface="Times New Roman" panose="02020603050405020304" pitchFamily="18" charset="0"/>
              </a:rPr>
              <a:t>seelischer</a:t>
            </a:r>
            <a:r>
              <a:rPr lang="en-US" sz="2600" b="1" kern="100" dirty="0">
                <a:latin typeface="Aptos" panose="020B0004020202020204" pitchFamily="34" charset="0"/>
                <a:cs typeface="Times New Roman" panose="02020603050405020304" pitchFamily="18" charset="0"/>
              </a:rPr>
              <a:t> </a:t>
            </a:r>
            <a:r>
              <a:rPr lang="en-US" sz="2600" b="1" kern="100" dirty="0" err="1">
                <a:latin typeface="Aptos" panose="020B0004020202020204" pitchFamily="34" charset="0"/>
                <a:cs typeface="Times New Roman" panose="02020603050405020304" pitchFamily="18" charset="0"/>
              </a:rPr>
              <a:t>Störungen</a:t>
            </a:r>
            <a:r>
              <a:rPr lang="en-US" sz="2600" b="1" kern="100" dirty="0">
                <a:latin typeface="Aptos" panose="020B0004020202020204" pitchFamily="34" charset="0"/>
                <a:cs typeface="Times New Roman" panose="02020603050405020304" pitchFamily="18" charset="0"/>
              </a:rPr>
              <a:t> </a:t>
            </a:r>
          </a:p>
          <a:p>
            <a:pPr algn="ctr"/>
            <a:r>
              <a:rPr lang="en-US" sz="2600" kern="100" dirty="0" err="1">
                <a:latin typeface="Aptos" panose="020B0004020202020204" pitchFamily="34" charset="0"/>
                <a:cs typeface="Times New Roman" panose="02020603050405020304" pitchFamily="18" charset="0"/>
              </a:rPr>
              <a:t>Ohne</a:t>
            </a:r>
            <a:r>
              <a:rPr lang="en-US" sz="2600" kern="100" dirty="0">
                <a:latin typeface="Aptos" panose="020B0004020202020204" pitchFamily="34" charset="0"/>
                <a:cs typeface="Times New Roman" panose="02020603050405020304" pitchFamily="18" charset="0"/>
              </a:rPr>
              <a:t> Schuld </a:t>
            </a:r>
            <a:r>
              <a:rPr lang="en-US" sz="2600" kern="100" dirty="0" err="1">
                <a:latin typeface="Aptos" panose="020B0004020202020204" pitchFamily="34" charset="0"/>
                <a:cs typeface="Times New Roman" panose="02020603050405020304" pitchFamily="18" charset="0"/>
              </a:rPr>
              <a:t>handelt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bei</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Begehung</a:t>
            </a:r>
            <a:r>
              <a:rPr lang="en-US" sz="2600" kern="100" dirty="0">
                <a:latin typeface="Aptos" panose="020B0004020202020204" pitchFamily="34" charset="0"/>
                <a:cs typeface="Times New Roman" panose="02020603050405020304" pitchFamily="18" charset="0"/>
              </a:rPr>
              <a:t> der Tat </a:t>
            </a:r>
            <a:r>
              <a:rPr lang="en-US" sz="2600" kern="100" dirty="0" err="1">
                <a:latin typeface="Aptos" panose="020B0004020202020204" pitchFamily="34" charset="0"/>
                <a:cs typeface="Times New Roman" panose="02020603050405020304" pitchFamily="18" charset="0"/>
              </a:rPr>
              <a:t>wegen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einer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krankhaften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seelischen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Störung</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wegen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einer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tiefgreifenden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Bewußtseinsstörung</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oder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wegen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einer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Intelligenzminderung</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oder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einer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schweren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anderen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seelischen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Störung</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unfähig</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ist</a:t>
            </a:r>
            <a:r>
              <a:rPr lang="en-US" sz="2600" kern="100" dirty="0">
                <a:latin typeface="Aptos" panose="020B0004020202020204" pitchFamily="34" charset="0"/>
                <a:cs typeface="Times New Roman" panose="02020603050405020304" pitchFamily="18" charset="0"/>
              </a:rPr>
              <a:t>, das </a:t>
            </a:r>
            <a:r>
              <a:rPr lang="en-US" sz="2600" kern="100" dirty="0" err="1">
                <a:latin typeface="Aptos" panose="020B0004020202020204" pitchFamily="34" charset="0"/>
                <a:cs typeface="Times New Roman" panose="02020603050405020304" pitchFamily="18" charset="0"/>
              </a:rPr>
              <a:t>Unrecht</a:t>
            </a:r>
            <a:r>
              <a:rPr lang="en-US" sz="2600" kern="100" dirty="0">
                <a:latin typeface="Aptos" panose="020B0004020202020204" pitchFamily="34" charset="0"/>
                <a:cs typeface="Times New Roman" panose="02020603050405020304" pitchFamily="18" charset="0"/>
              </a:rPr>
              <a:t> der Tat </a:t>
            </a:r>
            <a:r>
              <a:rPr lang="en-US" sz="2600" kern="100" dirty="0" err="1">
                <a:latin typeface="Aptos" panose="020B0004020202020204" pitchFamily="34" charset="0"/>
                <a:cs typeface="Times New Roman" panose="02020603050405020304" pitchFamily="18" charset="0"/>
              </a:rPr>
              <a:t>einzusehen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oder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nach</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dieser</a:t>
            </a:r>
            <a:r>
              <a:rPr lang="en-US" sz="2600" kern="100" dirty="0">
                <a:latin typeface="Aptos" panose="020B0004020202020204" pitchFamily="34" charset="0"/>
                <a:cs typeface="Times New Roman" panose="02020603050405020304" pitchFamily="18" charset="0"/>
              </a:rPr>
              <a:t> Einsicht </a:t>
            </a:r>
            <a:r>
              <a:rPr lang="en-US" sz="2600" kern="100" dirty="0" err="1">
                <a:latin typeface="Aptos" panose="020B0004020202020204" pitchFamily="34" charset="0"/>
                <a:cs typeface="Times New Roman" panose="02020603050405020304" pitchFamily="18" charset="0"/>
              </a:rPr>
              <a:t>zu</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handeln</a:t>
            </a:r>
            <a:r>
              <a:rPr lang="en-US" sz="26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03591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6BCD6-3462-E948-CD4D-379F174EAC3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91CDE36-1C8D-4A80-4E2C-D474A328DC3F}"/>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Excuses / Entschuldigung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77A9C737-D75C-09AC-44EE-7BCD13785162}"/>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F0B20968-C7F0-C640-F3A8-A2E3C8153D5B}"/>
              </a:ext>
            </a:extLst>
          </p:cNvPr>
          <p:cNvSpPr txBox="1"/>
          <p:nvPr/>
        </p:nvSpPr>
        <p:spPr>
          <a:xfrm>
            <a:off x="856570" y="1885239"/>
            <a:ext cx="11004885" cy="5416868"/>
          </a:xfrm>
          <a:prstGeom prst="rect">
            <a:avLst/>
          </a:prstGeom>
          <a:noFill/>
        </p:spPr>
        <p:txBody>
          <a:bodyPr wrap="square" rtlCol="0">
            <a:spAutoFit/>
          </a:bodyPr>
          <a:lstStyle/>
          <a:p>
            <a:pPr algn="ctr"/>
            <a:r>
              <a:rPr lang="en-US" sz="2000" b="1" kern="100" dirty="0">
                <a:latin typeface="Aptos" panose="020B0004020202020204" pitchFamily="34" charset="0"/>
                <a:cs typeface="Times New Roman" panose="02020603050405020304" pitchFamily="18" charset="0"/>
              </a:rPr>
              <a:t>Section 35 Necessity as </a:t>
            </a:r>
            <a:r>
              <a:rPr lang="en-US" sz="2000" b="1" kern="100" dirty="0" err="1">
                <a:latin typeface="Aptos" panose="020B0004020202020204" pitchFamily="34" charset="0"/>
                <a:cs typeface="Times New Roman" panose="02020603050405020304" pitchFamily="18" charset="0"/>
              </a:rPr>
              <a:t>defence</a:t>
            </a:r>
            <a:r>
              <a:rPr lang="en-US" sz="2000" b="1" kern="100" dirty="0">
                <a:latin typeface="Aptos" panose="020B0004020202020204" pitchFamily="34" charset="0"/>
                <a:cs typeface="Times New Roman" panose="02020603050405020304" pitchFamily="18" charset="0"/>
              </a:rPr>
              <a:t> </a:t>
            </a:r>
          </a:p>
          <a:p>
            <a:pPr algn="ctr"/>
            <a:r>
              <a:rPr lang="en-US" sz="2000" kern="100" dirty="0">
                <a:latin typeface="Aptos" panose="020B0004020202020204" pitchFamily="34" charset="0"/>
                <a:cs typeface="Times New Roman" panose="02020603050405020304" pitchFamily="18" charset="0"/>
              </a:rPr>
              <a:t>(1) Whoever, when faced with a present danger to life, limb or liberty which cannot otherwise be averted, commits an unlawful act to avert the danger from themselves, a relative or close person acts without guilt. This does not apply to the extent that the offender could be expected, under the circumstances, to accept the danger, in particular because said offender caused the danger or because of the existence of a special legal relationship; the penalty may, however, be mitigated pursuant to section 49 (1), unless the offender was required to accept the danger on account of the existence of a special legal relationship.</a:t>
            </a:r>
          </a:p>
          <a:p>
            <a:pPr algn="ctr"/>
            <a:r>
              <a:rPr lang="en-US" sz="2000" b="1" kern="100" dirty="0">
                <a:latin typeface="Aptos" panose="020B0004020202020204" pitchFamily="34" charset="0"/>
                <a:cs typeface="Times New Roman" panose="02020603050405020304" pitchFamily="18" charset="0"/>
              </a:rPr>
              <a:t>§ 35 </a:t>
            </a:r>
            <a:r>
              <a:rPr lang="en-US" sz="2000" b="1" kern="100" dirty="0" err="1">
                <a:latin typeface="Aptos" panose="020B0004020202020204" pitchFamily="34" charset="0"/>
                <a:cs typeface="Times New Roman" panose="02020603050405020304" pitchFamily="18" charset="0"/>
              </a:rPr>
              <a:t>Entschuldigender</a:t>
            </a:r>
            <a:r>
              <a:rPr lang="en-US" sz="2000" b="1" kern="100" dirty="0">
                <a:latin typeface="Aptos" panose="020B0004020202020204" pitchFamily="34" charset="0"/>
                <a:cs typeface="Times New Roman" panose="02020603050405020304" pitchFamily="18" charset="0"/>
              </a:rPr>
              <a:t> </a:t>
            </a:r>
            <a:r>
              <a:rPr lang="en-US" sz="2000" b="1" kern="100" dirty="0" err="1">
                <a:latin typeface="Aptos" panose="020B0004020202020204" pitchFamily="34" charset="0"/>
                <a:cs typeface="Times New Roman" panose="02020603050405020304" pitchFamily="18" charset="0"/>
              </a:rPr>
              <a:t>Notstand</a:t>
            </a:r>
            <a:r>
              <a:rPr lang="en-US" sz="2000" b="1" kern="100" dirty="0">
                <a:latin typeface="Aptos" panose="020B0004020202020204" pitchFamily="34" charset="0"/>
                <a:cs typeface="Times New Roman" panose="02020603050405020304" pitchFamily="18" charset="0"/>
              </a:rPr>
              <a:t> </a:t>
            </a:r>
          </a:p>
          <a:p>
            <a:pPr algn="ctr"/>
            <a:r>
              <a:rPr lang="en-US" sz="2000" kern="100" dirty="0">
                <a:latin typeface="Aptos" panose="020B0004020202020204" pitchFamily="34" charset="0"/>
                <a:cs typeface="Times New Roman" panose="02020603050405020304" pitchFamily="18" charset="0"/>
              </a:rPr>
              <a:t>(1) </a:t>
            </a:r>
            <a:r>
              <a:rPr lang="en-US" sz="2000" kern="100" dirty="0" err="1">
                <a:latin typeface="Aptos" panose="020B0004020202020204" pitchFamily="34" charset="0"/>
                <a:cs typeface="Times New Roman" panose="02020603050405020304" pitchFamily="18" charset="0"/>
              </a:rPr>
              <a:t>Wer</a:t>
            </a:r>
            <a:r>
              <a:rPr lang="en-US" sz="2000" kern="100" dirty="0">
                <a:latin typeface="Aptos" panose="020B0004020202020204" pitchFamily="34" charset="0"/>
                <a:cs typeface="Times New Roman" panose="02020603050405020304" pitchFamily="18" charset="0"/>
              </a:rPr>
              <a:t> in </a:t>
            </a:r>
            <a:r>
              <a:rPr lang="en-US" sz="2000" kern="100" dirty="0" err="1">
                <a:latin typeface="Aptos" panose="020B0004020202020204" pitchFamily="34" charset="0"/>
                <a:cs typeface="Times New Roman" panose="02020603050405020304" pitchFamily="18" charset="0"/>
              </a:rPr>
              <a:t>einer</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gegenwärtigen</a:t>
            </a:r>
            <a:r>
              <a:rPr lang="en-US" sz="2000" kern="100" dirty="0">
                <a:latin typeface="Aptos" panose="020B0004020202020204" pitchFamily="34" charset="0"/>
                <a:cs typeface="Times New Roman" panose="02020603050405020304" pitchFamily="18" charset="0"/>
              </a:rPr>
              <a:t>, nicht </a:t>
            </a:r>
            <a:r>
              <a:rPr lang="en-US" sz="2000" kern="100" dirty="0" err="1">
                <a:latin typeface="Aptos" panose="020B0004020202020204" pitchFamily="34" charset="0"/>
                <a:cs typeface="Times New Roman" panose="02020603050405020304" pitchFamily="18" charset="0"/>
              </a:rPr>
              <a:t>anders</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abwendbaren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Gefahr</a:t>
            </a:r>
            <a:r>
              <a:rPr lang="en-US" sz="2000" kern="100" dirty="0">
                <a:latin typeface="Aptos" panose="020B0004020202020204" pitchFamily="34" charset="0"/>
                <a:cs typeface="Times New Roman" panose="02020603050405020304" pitchFamily="18" charset="0"/>
              </a:rPr>
              <a:t> für Leben, Leib </a:t>
            </a:r>
            <a:r>
              <a:rPr lang="en-US" sz="2000" kern="100" dirty="0" err="1">
                <a:latin typeface="Aptos" panose="020B0004020202020204" pitchFamily="34" charset="0"/>
                <a:cs typeface="Times New Roman" panose="02020603050405020304" pitchFamily="18" charset="0"/>
              </a:rPr>
              <a:t>oder</a:t>
            </a:r>
            <a:r>
              <a:rPr lang="en-US" sz="2000" kern="100" dirty="0">
                <a:latin typeface="Aptos" panose="020B0004020202020204" pitchFamily="34" charset="0"/>
                <a:cs typeface="Times New Roman" panose="02020603050405020304" pitchFamily="18" charset="0"/>
              </a:rPr>
              <a:t> Freiheit </a:t>
            </a:r>
            <a:r>
              <a:rPr lang="en-US" sz="2000" kern="100" dirty="0" err="1">
                <a:latin typeface="Aptos" panose="020B0004020202020204" pitchFamily="34" charset="0"/>
                <a:cs typeface="Times New Roman" panose="02020603050405020304" pitchFamily="18" charset="0"/>
              </a:rPr>
              <a:t>eine</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rechtswidrige</a:t>
            </a:r>
            <a:r>
              <a:rPr lang="en-US" sz="2000" kern="100" dirty="0">
                <a:latin typeface="Aptos" panose="020B0004020202020204" pitchFamily="34" charset="0"/>
                <a:cs typeface="Times New Roman" panose="02020603050405020304" pitchFamily="18" charset="0"/>
              </a:rPr>
              <a:t> Tat </a:t>
            </a:r>
            <a:r>
              <a:rPr lang="en-US" sz="2000" kern="100" dirty="0" err="1">
                <a:latin typeface="Aptos" panose="020B0004020202020204" pitchFamily="34" charset="0"/>
                <a:cs typeface="Times New Roman" panose="02020603050405020304" pitchFamily="18" charset="0"/>
              </a:rPr>
              <a:t>begeht</a:t>
            </a:r>
            <a:r>
              <a:rPr lang="en-US" sz="2000" kern="100" dirty="0">
                <a:latin typeface="Aptos" panose="020B0004020202020204" pitchFamily="34" charset="0"/>
                <a:cs typeface="Times New Roman" panose="02020603050405020304" pitchFamily="18" charset="0"/>
              </a:rPr>
              <a:t>, um die </a:t>
            </a:r>
            <a:r>
              <a:rPr lang="en-US" sz="2000" kern="100" dirty="0" err="1">
                <a:latin typeface="Aptos" panose="020B0004020202020204" pitchFamily="34" charset="0"/>
                <a:cs typeface="Times New Roman" panose="02020603050405020304" pitchFamily="18" charset="0"/>
              </a:rPr>
              <a:t>Gefahr</a:t>
            </a:r>
            <a:r>
              <a:rPr lang="en-US" sz="2000" kern="100" dirty="0">
                <a:latin typeface="Aptos" panose="020B0004020202020204" pitchFamily="34" charset="0"/>
                <a:cs typeface="Times New Roman" panose="02020603050405020304" pitchFamily="18" charset="0"/>
              </a:rPr>
              <a:t> von </a:t>
            </a:r>
            <a:r>
              <a:rPr lang="en-US" sz="2000" kern="100" dirty="0" err="1">
                <a:latin typeface="Aptos" panose="020B0004020202020204" pitchFamily="34" charset="0"/>
                <a:cs typeface="Times New Roman" panose="02020603050405020304" pitchFamily="18" charset="0"/>
              </a:rPr>
              <a:t>sich</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einem</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Angehörigen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oder</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einer</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anderen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ihm</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nahestehenden</a:t>
            </a:r>
            <a:r>
              <a:rPr lang="en-US" sz="2000" kern="100" dirty="0">
                <a:latin typeface="Aptos" panose="020B0004020202020204" pitchFamily="34" charset="0"/>
                <a:cs typeface="Times New Roman" panose="02020603050405020304" pitchFamily="18" charset="0"/>
              </a:rPr>
              <a:t> Person </a:t>
            </a:r>
            <a:r>
              <a:rPr lang="en-US" sz="2000" kern="100" dirty="0" err="1">
                <a:latin typeface="Aptos" panose="020B0004020202020204" pitchFamily="34" charset="0"/>
                <a:cs typeface="Times New Roman" panose="02020603050405020304" pitchFamily="18" charset="0"/>
              </a:rPr>
              <a:t>abzuwenden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handelt</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ohne</a:t>
            </a:r>
            <a:r>
              <a:rPr lang="en-US" sz="2000" kern="100" dirty="0">
                <a:latin typeface="Aptos" panose="020B0004020202020204" pitchFamily="34" charset="0"/>
                <a:cs typeface="Times New Roman" panose="02020603050405020304" pitchFamily="18" charset="0"/>
              </a:rPr>
              <a:t> Schuld. Dies gilt nicht, </a:t>
            </a:r>
            <a:r>
              <a:rPr lang="en-US" sz="2000" kern="100" dirty="0" err="1">
                <a:latin typeface="Aptos" panose="020B0004020202020204" pitchFamily="34" charset="0"/>
                <a:cs typeface="Times New Roman" panose="02020603050405020304" pitchFamily="18" charset="0"/>
              </a:rPr>
              <a:t>soweit</a:t>
            </a:r>
            <a:r>
              <a:rPr lang="en-US" sz="2000" kern="100" dirty="0">
                <a:latin typeface="Aptos" panose="020B0004020202020204" pitchFamily="34" charset="0"/>
                <a:cs typeface="Times New Roman" panose="02020603050405020304" pitchFamily="18" charset="0"/>
              </a:rPr>
              <a:t> dem </a:t>
            </a:r>
            <a:r>
              <a:rPr lang="en-US" sz="2000" kern="100" dirty="0" err="1">
                <a:latin typeface="Aptos" panose="020B0004020202020204" pitchFamily="34" charset="0"/>
                <a:cs typeface="Times New Roman" panose="02020603050405020304" pitchFamily="18" charset="0"/>
              </a:rPr>
              <a:t>Täter</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nach</a:t>
            </a:r>
            <a:r>
              <a:rPr lang="en-US" sz="2000" kern="100" dirty="0">
                <a:latin typeface="Aptos" panose="020B0004020202020204" pitchFamily="34" charset="0"/>
                <a:cs typeface="Times New Roman" panose="02020603050405020304" pitchFamily="18" charset="0"/>
              </a:rPr>
              <a:t> den </a:t>
            </a:r>
            <a:r>
              <a:rPr lang="en-US" sz="2000" kern="100" dirty="0" err="1">
                <a:latin typeface="Aptos" panose="020B0004020202020204" pitchFamily="34" charset="0"/>
                <a:cs typeface="Times New Roman" panose="02020603050405020304" pitchFamily="18" charset="0"/>
              </a:rPr>
              <a:t>Umständen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namentlich</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weil</a:t>
            </a:r>
            <a:r>
              <a:rPr lang="en-US" sz="2000" kern="100" dirty="0">
                <a:latin typeface="Aptos" panose="020B0004020202020204" pitchFamily="34" charset="0"/>
                <a:cs typeface="Times New Roman" panose="02020603050405020304" pitchFamily="18" charset="0"/>
              </a:rPr>
              <a:t> er die </a:t>
            </a:r>
            <a:r>
              <a:rPr lang="en-US" sz="2000" kern="100" dirty="0" err="1">
                <a:latin typeface="Aptos" panose="020B0004020202020204" pitchFamily="34" charset="0"/>
                <a:cs typeface="Times New Roman" panose="02020603050405020304" pitchFamily="18" charset="0"/>
              </a:rPr>
              <a:t>Gefahr</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selbst</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verursacht</a:t>
            </a:r>
            <a:r>
              <a:rPr lang="en-US" sz="2000" kern="100" dirty="0">
                <a:latin typeface="Aptos" panose="020B0004020202020204" pitchFamily="34" charset="0"/>
                <a:cs typeface="Times New Roman" panose="02020603050405020304" pitchFamily="18" charset="0"/>
              </a:rPr>
              <a:t> hat </a:t>
            </a:r>
            <a:r>
              <a:rPr lang="en-US" sz="2000" kern="100" dirty="0" err="1">
                <a:latin typeface="Aptos" panose="020B0004020202020204" pitchFamily="34" charset="0"/>
                <a:cs typeface="Times New Roman" panose="02020603050405020304" pitchFamily="18" charset="0"/>
              </a:rPr>
              <a:t>oder</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weil</a:t>
            </a:r>
            <a:r>
              <a:rPr lang="en-US" sz="2000" kern="100" dirty="0">
                <a:latin typeface="Aptos" panose="020B0004020202020204" pitchFamily="34" charset="0"/>
                <a:cs typeface="Times New Roman" panose="02020603050405020304" pitchFamily="18" charset="0"/>
              </a:rPr>
              <a:t> er in </a:t>
            </a:r>
            <a:r>
              <a:rPr lang="en-US" sz="2000" kern="100" dirty="0" err="1">
                <a:latin typeface="Aptos" panose="020B0004020202020204" pitchFamily="34" charset="0"/>
                <a:cs typeface="Times New Roman" panose="02020603050405020304" pitchFamily="18" charset="0"/>
              </a:rPr>
              <a:t>einem</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besonderen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Rechtsverhältnis</a:t>
            </a:r>
            <a:r>
              <a:rPr lang="en-US" sz="2000" kern="100" dirty="0">
                <a:latin typeface="Aptos" panose="020B0004020202020204" pitchFamily="34" charset="0"/>
                <a:cs typeface="Times New Roman" panose="02020603050405020304" pitchFamily="18" charset="0"/>
              </a:rPr>
              <a:t> stand, </a:t>
            </a:r>
            <a:r>
              <a:rPr lang="en-US" sz="2000" kern="100" dirty="0" err="1">
                <a:latin typeface="Aptos" panose="020B0004020202020204" pitchFamily="34" charset="0"/>
                <a:cs typeface="Times New Roman" panose="02020603050405020304" pitchFamily="18" charset="0"/>
              </a:rPr>
              <a:t>zugemutet</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werden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konnte</a:t>
            </a:r>
            <a:r>
              <a:rPr lang="en-US" sz="2000" kern="100" dirty="0">
                <a:latin typeface="Aptos" panose="020B0004020202020204" pitchFamily="34" charset="0"/>
                <a:cs typeface="Times New Roman" panose="02020603050405020304" pitchFamily="18" charset="0"/>
              </a:rPr>
              <a:t>, die </a:t>
            </a:r>
            <a:r>
              <a:rPr lang="en-US" sz="2000" kern="100" dirty="0" err="1">
                <a:latin typeface="Aptos" panose="020B0004020202020204" pitchFamily="34" charset="0"/>
                <a:cs typeface="Times New Roman" panose="02020603050405020304" pitchFamily="18" charset="0"/>
              </a:rPr>
              <a:t>Gefahr</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hinzunehmen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jedoch</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kann</a:t>
            </a:r>
            <a:r>
              <a:rPr lang="en-US" sz="2000" kern="100" dirty="0">
                <a:latin typeface="Aptos" panose="020B0004020202020204" pitchFamily="34" charset="0"/>
                <a:cs typeface="Times New Roman" panose="02020603050405020304" pitchFamily="18" charset="0"/>
              </a:rPr>
              <a:t> die Strafe </a:t>
            </a:r>
            <a:r>
              <a:rPr lang="en-US" sz="2000" kern="100" dirty="0" err="1">
                <a:latin typeface="Aptos" panose="020B0004020202020204" pitchFamily="34" charset="0"/>
                <a:cs typeface="Times New Roman" panose="02020603050405020304" pitchFamily="18" charset="0"/>
              </a:rPr>
              <a:t>nach</a:t>
            </a:r>
            <a:r>
              <a:rPr lang="en-US" sz="2000" kern="100" dirty="0">
                <a:latin typeface="Aptos" panose="020B0004020202020204" pitchFamily="34" charset="0"/>
                <a:cs typeface="Times New Roman" panose="02020603050405020304" pitchFamily="18" charset="0"/>
              </a:rPr>
              <a:t> § 49 Abs. 1 </a:t>
            </a:r>
            <a:r>
              <a:rPr lang="en-US" sz="2000" kern="100" dirty="0" err="1">
                <a:latin typeface="Aptos" panose="020B0004020202020204" pitchFamily="34" charset="0"/>
                <a:cs typeface="Times New Roman" panose="02020603050405020304" pitchFamily="18" charset="0"/>
              </a:rPr>
              <a:t>gemildert</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werden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wenn</a:t>
            </a:r>
            <a:r>
              <a:rPr lang="en-US" sz="2000" kern="100" dirty="0">
                <a:latin typeface="Aptos" panose="020B0004020202020204" pitchFamily="34" charset="0"/>
                <a:cs typeface="Times New Roman" panose="02020603050405020304" pitchFamily="18" charset="0"/>
              </a:rPr>
              <a:t> der </a:t>
            </a:r>
            <a:r>
              <a:rPr lang="en-US" sz="2000" kern="100" dirty="0" err="1">
                <a:latin typeface="Aptos" panose="020B0004020202020204" pitchFamily="34" charset="0"/>
                <a:cs typeface="Times New Roman" panose="02020603050405020304" pitchFamily="18" charset="0"/>
              </a:rPr>
              <a:t>Täter</a:t>
            </a:r>
            <a:r>
              <a:rPr lang="en-US" sz="2000" kern="100" dirty="0">
                <a:latin typeface="Aptos" panose="020B0004020202020204" pitchFamily="34" charset="0"/>
                <a:cs typeface="Times New Roman" panose="02020603050405020304" pitchFamily="18" charset="0"/>
              </a:rPr>
              <a:t> nicht </a:t>
            </a:r>
            <a:r>
              <a:rPr lang="en-US" sz="2000" kern="100" dirty="0" err="1">
                <a:latin typeface="Aptos" panose="020B0004020202020204" pitchFamily="34" charset="0"/>
                <a:cs typeface="Times New Roman" panose="02020603050405020304" pitchFamily="18" charset="0"/>
              </a:rPr>
              <a:t>mit</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Rücksicht</a:t>
            </a:r>
            <a:r>
              <a:rPr lang="en-US" sz="2000" kern="100" dirty="0">
                <a:latin typeface="Aptos" panose="020B0004020202020204" pitchFamily="34" charset="0"/>
                <a:cs typeface="Times New Roman" panose="02020603050405020304" pitchFamily="18" charset="0"/>
              </a:rPr>
              <a:t> auf </a:t>
            </a:r>
            <a:r>
              <a:rPr lang="en-US" sz="2000" kern="100" dirty="0" err="1">
                <a:latin typeface="Aptos" panose="020B0004020202020204" pitchFamily="34" charset="0"/>
                <a:cs typeface="Times New Roman" panose="02020603050405020304" pitchFamily="18" charset="0"/>
              </a:rPr>
              <a:t>ein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besonderes</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Rechtsverhältnis</a:t>
            </a:r>
            <a:r>
              <a:rPr lang="en-US" sz="2000" kern="100" dirty="0">
                <a:latin typeface="Aptos" panose="020B0004020202020204" pitchFamily="34" charset="0"/>
                <a:cs typeface="Times New Roman" panose="02020603050405020304" pitchFamily="18" charset="0"/>
              </a:rPr>
              <a:t> die </a:t>
            </a:r>
            <a:r>
              <a:rPr lang="en-US" sz="2000" kern="100" dirty="0" err="1">
                <a:latin typeface="Aptos" panose="020B0004020202020204" pitchFamily="34" charset="0"/>
                <a:cs typeface="Times New Roman" panose="02020603050405020304" pitchFamily="18" charset="0"/>
              </a:rPr>
              <a:t>Gefahr</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hinzunehmen</a:t>
            </a:r>
            <a:r>
              <a:rPr lang="en-US" sz="2000" kern="100" dirty="0">
                <a:latin typeface="Aptos" panose="020B0004020202020204" pitchFamily="34" charset="0"/>
                <a:cs typeface="Times New Roman" panose="02020603050405020304" pitchFamily="18" charset="0"/>
              </a:rPr>
              <a:t> </a:t>
            </a:r>
            <a:r>
              <a:rPr lang="en-US" sz="2000" kern="100" dirty="0" err="1">
                <a:latin typeface="Aptos" panose="020B0004020202020204" pitchFamily="34" charset="0"/>
                <a:cs typeface="Times New Roman" panose="02020603050405020304" pitchFamily="18" charset="0"/>
              </a:rPr>
              <a:t>hatte</a:t>
            </a:r>
            <a:r>
              <a:rPr lang="en-US" sz="2000" kern="100" dirty="0">
                <a:latin typeface="Aptos" panose="020B0004020202020204" pitchFamily="34" charset="0"/>
                <a:cs typeface="Times New Roman" panose="02020603050405020304" pitchFamily="18" charset="0"/>
              </a:rPr>
              <a:t>.</a:t>
            </a:r>
            <a:endParaRPr lang="en-US" sz="2000" kern="100" noProof="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91306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2F2D3-B745-C7A6-14D6-5013141293E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9F7D815-1BD4-5735-8976-BE5EFF0B7D00}"/>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Attempt liability / Versuchsstrafbarkeit</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7B1C0DA8-F73D-0FCD-72CA-9666875D2CA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98C281AF-F68C-B9B8-3214-057001264CC3}"/>
              </a:ext>
            </a:extLst>
          </p:cNvPr>
          <p:cNvSpPr txBox="1"/>
          <p:nvPr/>
        </p:nvSpPr>
        <p:spPr>
          <a:xfrm>
            <a:off x="856570" y="1885239"/>
            <a:ext cx="11004885" cy="5493812"/>
          </a:xfrm>
          <a:prstGeom prst="rect">
            <a:avLst/>
          </a:prstGeom>
          <a:noFill/>
        </p:spPr>
        <p:txBody>
          <a:bodyPr wrap="square" rtlCol="0">
            <a:spAutoFit/>
          </a:bodyPr>
          <a:lstStyle/>
          <a:p>
            <a:pPr marL="457200" indent="-457200">
              <a:buFont typeface="Arial" panose="020B0604020202020204" pitchFamily="34" charset="0"/>
              <a:buChar char="•"/>
            </a:pPr>
            <a:r>
              <a:rPr lang="es-ES" sz="2500" dirty="0"/>
              <a:t>In </a:t>
            </a:r>
            <a:r>
              <a:rPr lang="es-ES" sz="2500" dirty="0" err="1"/>
              <a:t>Germany</a:t>
            </a:r>
            <a:r>
              <a:rPr lang="es-ES" sz="2500" dirty="0"/>
              <a:t>, </a:t>
            </a:r>
            <a:r>
              <a:rPr lang="es-ES" sz="2500" dirty="0" err="1"/>
              <a:t>there</a:t>
            </a:r>
            <a:r>
              <a:rPr lang="es-ES" sz="2500" dirty="0"/>
              <a:t> </a:t>
            </a:r>
            <a:r>
              <a:rPr lang="es-ES" sz="2500" dirty="0" err="1"/>
              <a:t>is</a:t>
            </a:r>
            <a:r>
              <a:rPr lang="es-ES" sz="2500" dirty="0"/>
              <a:t> </a:t>
            </a:r>
            <a:r>
              <a:rPr lang="es-ES" sz="2500" dirty="0" err="1"/>
              <a:t>liability</a:t>
            </a:r>
            <a:r>
              <a:rPr lang="es-ES" sz="2500" dirty="0"/>
              <a:t> </a:t>
            </a:r>
            <a:r>
              <a:rPr lang="es-ES" sz="2500" dirty="0" err="1"/>
              <a:t>for</a:t>
            </a:r>
            <a:r>
              <a:rPr lang="es-ES" sz="2500" dirty="0"/>
              <a:t> </a:t>
            </a:r>
            <a:r>
              <a:rPr lang="es-ES" sz="2500" dirty="0" err="1"/>
              <a:t>attempted</a:t>
            </a:r>
            <a:r>
              <a:rPr lang="es-ES" sz="2500" dirty="0"/>
              <a:t> </a:t>
            </a:r>
            <a:r>
              <a:rPr lang="es-ES" sz="2500" dirty="0" err="1"/>
              <a:t>serious</a:t>
            </a:r>
            <a:r>
              <a:rPr lang="es-ES" sz="2500" dirty="0"/>
              <a:t> </a:t>
            </a:r>
            <a:r>
              <a:rPr lang="es-ES" sz="2500" dirty="0" err="1"/>
              <a:t>crimes</a:t>
            </a:r>
            <a:r>
              <a:rPr lang="es-ES" sz="2500" dirty="0"/>
              <a:t>, </a:t>
            </a:r>
            <a:r>
              <a:rPr lang="es-ES" sz="2500" dirty="0" err="1"/>
              <a:t>but</a:t>
            </a:r>
            <a:r>
              <a:rPr lang="es-ES" sz="2500" dirty="0"/>
              <a:t> </a:t>
            </a:r>
            <a:r>
              <a:rPr lang="es-ES" sz="2500" dirty="0" err="1"/>
              <a:t>not</a:t>
            </a:r>
            <a:r>
              <a:rPr lang="es-ES" sz="2500" dirty="0"/>
              <a:t> </a:t>
            </a:r>
            <a:r>
              <a:rPr lang="es-ES" sz="2500" dirty="0" err="1"/>
              <a:t>misdemeanors</a:t>
            </a:r>
            <a:r>
              <a:rPr lang="es-ES" sz="2500" dirty="0"/>
              <a:t>.</a:t>
            </a:r>
          </a:p>
          <a:p>
            <a:pPr marL="457200" indent="-457200">
              <a:buFont typeface="Arial" panose="020B0604020202020204" pitchFamily="34" charset="0"/>
              <a:buChar char="•"/>
            </a:pPr>
            <a:r>
              <a:rPr lang="es-ES" sz="2500" dirty="0"/>
              <a:t>In </a:t>
            </a:r>
            <a:r>
              <a:rPr lang="es-ES" sz="2500" dirty="0" err="1"/>
              <a:t>Deutschland</a:t>
            </a:r>
            <a:r>
              <a:rPr lang="es-ES" sz="2500" dirty="0"/>
              <a:t> </a:t>
            </a:r>
            <a:r>
              <a:rPr lang="es-ES" sz="2500" dirty="0" err="1"/>
              <a:t>besteht</a:t>
            </a:r>
            <a:r>
              <a:rPr lang="es-ES" sz="2500" dirty="0"/>
              <a:t> </a:t>
            </a:r>
            <a:r>
              <a:rPr lang="es-ES" sz="2500" dirty="0" err="1">
                <a:highlight>
                  <a:srgbClr val="FF00FF"/>
                </a:highlight>
              </a:rPr>
              <a:t>eine</a:t>
            </a:r>
            <a:r>
              <a:rPr lang="es-ES" sz="2500" dirty="0">
                <a:highlight>
                  <a:srgbClr val="FF00FF"/>
                </a:highlight>
              </a:rPr>
              <a:t> </a:t>
            </a:r>
            <a:r>
              <a:rPr lang="es-ES" sz="2500" dirty="0" err="1">
                <a:highlight>
                  <a:srgbClr val="FF00FF"/>
                </a:highlight>
              </a:rPr>
              <a:t>strafrechtliche</a:t>
            </a:r>
            <a:r>
              <a:rPr lang="es-ES" sz="2500" dirty="0">
                <a:highlight>
                  <a:srgbClr val="FF00FF"/>
                </a:highlight>
              </a:rPr>
              <a:t> </a:t>
            </a:r>
            <a:r>
              <a:rPr lang="es-ES" sz="2500" dirty="0" err="1">
                <a:highlight>
                  <a:srgbClr val="FF00FF"/>
                </a:highlight>
              </a:rPr>
              <a:t>Verantwortlichkeit</a:t>
            </a:r>
            <a:r>
              <a:rPr lang="es-ES" sz="2500" dirty="0">
                <a:highlight>
                  <a:srgbClr val="FF00FF"/>
                </a:highlight>
              </a:rPr>
              <a:t> </a:t>
            </a:r>
            <a:r>
              <a:rPr lang="es-ES" sz="2500" dirty="0" err="1"/>
              <a:t>für</a:t>
            </a:r>
            <a:r>
              <a:rPr lang="es-ES" sz="2500" dirty="0"/>
              <a:t> </a:t>
            </a:r>
            <a:r>
              <a:rPr lang="es-ES" sz="2500" dirty="0" err="1">
                <a:highlight>
                  <a:srgbClr val="C0C0C0"/>
                </a:highlight>
              </a:rPr>
              <a:t>versuchte</a:t>
            </a:r>
            <a:r>
              <a:rPr lang="es-ES" sz="2500" dirty="0">
                <a:highlight>
                  <a:srgbClr val="C0C0C0"/>
                </a:highlight>
              </a:rPr>
              <a:t> </a:t>
            </a:r>
            <a:r>
              <a:rPr lang="es-ES" sz="2500" dirty="0" err="1">
                <a:highlight>
                  <a:srgbClr val="C0C0C0"/>
                </a:highlight>
              </a:rPr>
              <a:t>schwere</a:t>
            </a:r>
            <a:r>
              <a:rPr lang="es-ES" sz="2500" dirty="0">
                <a:highlight>
                  <a:srgbClr val="C0C0C0"/>
                </a:highlight>
              </a:rPr>
              <a:t> </a:t>
            </a:r>
            <a:r>
              <a:rPr lang="es-ES" sz="2500" dirty="0" err="1">
                <a:highlight>
                  <a:srgbClr val="FFFF00"/>
                </a:highlight>
              </a:rPr>
              <a:t>Verbrechen</a:t>
            </a:r>
            <a:r>
              <a:rPr lang="es-ES" sz="2500" dirty="0"/>
              <a:t>, </a:t>
            </a:r>
            <a:r>
              <a:rPr lang="es-ES" sz="2500" dirty="0" err="1"/>
              <a:t>jedoch</a:t>
            </a:r>
            <a:r>
              <a:rPr lang="es-ES" sz="2500" dirty="0"/>
              <a:t> </a:t>
            </a:r>
            <a:r>
              <a:rPr lang="es-ES" sz="2500" dirty="0" err="1"/>
              <a:t>nicht</a:t>
            </a:r>
            <a:r>
              <a:rPr lang="es-ES" sz="2500" dirty="0"/>
              <a:t> </a:t>
            </a:r>
            <a:r>
              <a:rPr lang="es-ES" sz="2500" dirty="0" err="1"/>
              <a:t>für</a:t>
            </a:r>
            <a:r>
              <a:rPr lang="es-ES" sz="2500" dirty="0"/>
              <a:t> </a:t>
            </a:r>
            <a:r>
              <a:rPr lang="es-ES" sz="2500" dirty="0" err="1">
                <a:highlight>
                  <a:srgbClr val="FFFF00"/>
                </a:highlight>
              </a:rPr>
              <a:t>Vergehen</a:t>
            </a:r>
            <a:r>
              <a:rPr lang="es-ES" sz="2500" dirty="0"/>
              <a:t>.</a:t>
            </a:r>
          </a:p>
          <a:p>
            <a:pPr marL="457200" indent="-457200">
              <a:buFont typeface="Arial" panose="020B0604020202020204" pitchFamily="34" charset="0"/>
              <a:buChar char="•"/>
            </a:pPr>
            <a:endParaRPr lang="es-ES" sz="2500" dirty="0"/>
          </a:p>
          <a:p>
            <a:pPr marL="457200" indent="-457200">
              <a:buFont typeface="Arial" panose="020B0604020202020204" pitchFamily="34" charset="0"/>
              <a:buChar char="•"/>
            </a:pPr>
            <a:r>
              <a:rPr lang="es-ES" sz="2500" dirty="0" err="1"/>
              <a:t>Even</a:t>
            </a:r>
            <a:r>
              <a:rPr lang="es-ES" sz="2500" dirty="0"/>
              <a:t> </a:t>
            </a:r>
            <a:r>
              <a:rPr lang="es-ES" sz="2500" dirty="0" err="1"/>
              <a:t>impossible</a:t>
            </a:r>
            <a:r>
              <a:rPr lang="es-ES" sz="2500" dirty="0"/>
              <a:t> </a:t>
            </a:r>
            <a:r>
              <a:rPr lang="es-ES" sz="2500" dirty="0" err="1"/>
              <a:t>attempts</a:t>
            </a:r>
            <a:r>
              <a:rPr lang="es-ES" sz="2500" dirty="0"/>
              <a:t> are </a:t>
            </a:r>
            <a:r>
              <a:rPr lang="es-ES" sz="2500" dirty="0" err="1"/>
              <a:t>punishable</a:t>
            </a:r>
            <a:r>
              <a:rPr lang="es-ES" sz="2500" dirty="0"/>
              <a:t> </a:t>
            </a:r>
            <a:r>
              <a:rPr lang="es-ES" sz="2500" dirty="0" err="1"/>
              <a:t>under</a:t>
            </a:r>
            <a:r>
              <a:rPr lang="es-ES" sz="2500" dirty="0"/>
              <a:t> German </a:t>
            </a:r>
            <a:r>
              <a:rPr lang="es-ES" sz="2500" dirty="0" err="1"/>
              <a:t>law</a:t>
            </a:r>
            <a:r>
              <a:rPr lang="es-ES" sz="2500" dirty="0"/>
              <a:t>, and </a:t>
            </a:r>
            <a:r>
              <a:rPr lang="es-ES" sz="2500" dirty="0" err="1"/>
              <a:t>the</a:t>
            </a:r>
            <a:r>
              <a:rPr lang="es-ES" sz="2500" dirty="0"/>
              <a:t> </a:t>
            </a:r>
            <a:r>
              <a:rPr lang="es-ES" sz="2500" dirty="0" err="1"/>
              <a:t>severity</a:t>
            </a:r>
            <a:r>
              <a:rPr lang="es-ES" sz="2500" dirty="0"/>
              <a:t> </a:t>
            </a:r>
            <a:r>
              <a:rPr lang="es-ES" sz="2500" dirty="0" err="1"/>
              <a:t>of</a:t>
            </a:r>
            <a:r>
              <a:rPr lang="es-ES" sz="2500" dirty="0"/>
              <a:t> </a:t>
            </a:r>
            <a:r>
              <a:rPr lang="es-ES" sz="2500" dirty="0" err="1"/>
              <a:t>the</a:t>
            </a:r>
            <a:r>
              <a:rPr lang="es-ES" sz="2500" dirty="0"/>
              <a:t> </a:t>
            </a:r>
            <a:r>
              <a:rPr lang="es-ES" sz="2500" dirty="0" err="1"/>
              <a:t>punishment</a:t>
            </a:r>
            <a:r>
              <a:rPr lang="es-ES" sz="2500" dirty="0"/>
              <a:t> can be </a:t>
            </a:r>
            <a:r>
              <a:rPr lang="es-ES" sz="2500" dirty="0" err="1"/>
              <a:t>mitigated</a:t>
            </a:r>
            <a:r>
              <a:rPr lang="es-ES" sz="2500" dirty="0"/>
              <a:t>.</a:t>
            </a:r>
          </a:p>
          <a:p>
            <a:pPr marL="457200" indent="-457200">
              <a:buFont typeface="Arial" panose="020B0604020202020204" pitchFamily="34" charset="0"/>
              <a:buChar char="•"/>
            </a:pPr>
            <a:r>
              <a:rPr lang="es-ES" sz="2500" dirty="0" err="1"/>
              <a:t>Selbst</a:t>
            </a:r>
            <a:r>
              <a:rPr lang="es-ES" sz="2500" dirty="0"/>
              <a:t> </a:t>
            </a:r>
            <a:r>
              <a:rPr lang="es-ES" sz="2500" dirty="0" err="1">
                <a:highlight>
                  <a:srgbClr val="C0C0C0"/>
                </a:highlight>
              </a:rPr>
              <a:t>untaugliche</a:t>
            </a:r>
            <a:r>
              <a:rPr lang="es-ES" sz="2500" dirty="0"/>
              <a:t> </a:t>
            </a:r>
            <a:r>
              <a:rPr lang="es-ES" sz="2500" dirty="0" err="1">
                <a:highlight>
                  <a:srgbClr val="FFFF00"/>
                </a:highlight>
              </a:rPr>
              <a:t>Versuche</a:t>
            </a:r>
            <a:r>
              <a:rPr lang="es-ES" sz="2500" dirty="0"/>
              <a:t> </a:t>
            </a:r>
            <a:r>
              <a:rPr lang="es-ES" sz="2500" dirty="0" err="1"/>
              <a:t>sind</a:t>
            </a:r>
            <a:r>
              <a:rPr lang="es-ES" sz="2500" dirty="0"/>
              <a:t> </a:t>
            </a:r>
            <a:r>
              <a:rPr lang="es-ES" sz="2500" dirty="0" err="1"/>
              <a:t>nach</a:t>
            </a:r>
            <a:r>
              <a:rPr lang="es-ES" sz="2500" dirty="0"/>
              <a:t> </a:t>
            </a:r>
            <a:r>
              <a:rPr lang="es-ES" sz="2500" dirty="0" err="1"/>
              <a:t>deutschem</a:t>
            </a:r>
            <a:r>
              <a:rPr lang="es-ES" sz="2500" dirty="0"/>
              <a:t> </a:t>
            </a:r>
            <a:r>
              <a:rPr lang="es-ES" sz="2500" dirty="0" err="1"/>
              <a:t>Recht</a:t>
            </a:r>
            <a:r>
              <a:rPr lang="es-ES" sz="2500" dirty="0"/>
              <a:t> </a:t>
            </a:r>
            <a:r>
              <a:rPr lang="es-ES" sz="2500" dirty="0" err="1"/>
              <a:t>strafbar</a:t>
            </a:r>
            <a:r>
              <a:rPr lang="es-ES" sz="2500" dirty="0"/>
              <a:t>, </a:t>
            </a:r>
            <a:r>
              <a:rPr lang="es-ES" sz="2500" dirty="0" err="1"/>
              <a:t>wobei</a:t>
            </a:r>
            <a:r>
              <a:rPr lang="es-ES" sz="2500" dirty="0"/>
              <a:t> </a:t>
            </a:r>
            <a:r>
              <a:rPr lang="es-ES" sz="2500" dirty="0">
                <a:highlight>
                  <a:srgbClr val="FF00FF"/>
                </a:highlight>
              </a:rPr>
              <a:t>die </a:t>
            </a:r>
            <a:r>
              <a:rPr lang="es-ES" sz="2500" dirty="0" err="1">
                <a:highlight>
                  <a:srgbClr val="FF00FF"/>
                </a:highlight>
              </a:rPr>
              <a:t>Strafe</a:t>
            </a:r>
            <a:r>
              <a:rPr lang="es-ES" sz="2500" dirty="0">
                <a:highlight>
                  <a:srgbClr val="FF00FF"/>
                </a:highlight>
              </a:rPr>
              <a:t> </a:t>
            </a:r>
            <a:r>
              <a:rPr lang="es-ES" sz="2500" dirty="0" err="1">
                <a:highlight>
                  <a:srgbClr val="C0C0C0"/>
                </a:highlight>
              </a:rPr>
              <a:t>gemildert</a:t>
            </a:r>
            <a:r>
              <a:rPr lang="es-ES" sz="2500" dirty="0"/>
              <a:t> </a:t>
            </a:r>
            <a:r>
              <a:rPr lang="es-ES" sz="2500" dirty="0" err="1"/>
              <a:t>werden</a:t>
            </a:r>
            <a:r>
              <a:rPr lang="es-ES" sz="2500" dirty="0"/>
              <a:t> </a:t>
            </a:r>
            <a:r>
              <a:rPr lang="es-ES" sz="2500" dirty="0" err="1"/>
              <a:t>kann</a:t>
            </a:r>
            <a:r>
              <a:rPr lang="es-ES" sz="2500" dirty="0"/>
              <a:t>.</a:t>
            </a:r>
          </a:p>
          <a:p>
            <a:pPr marL="457200" indent="-457200">
              <a:buFont typeface="Arial" panose="020B0604020202020204" pitchFamily="34" charset="0"/>
              <a:buChar char="•"/>
            </a:pPr>
            <a:endParaRPr lang="es-ES" sz="2500" dirty="0"/>
          </a:p>
          <a:p>
            <a:pPr marL="457200" indent="-457200">
              <a:buFont typeface="Arial" panose="020B0604020202020204" pitchFamily="34" charset="0"/>
              <a:buChar char="•"/>
            </a:pPr>
            <a:r>
              <a:rPr lang="es-ES" sz="2500" dirty="0"/>
              <a:t>In </a:t>
            </a:r>
            <a:r>
              <a:rPr lang="es-ES" sz="2500" dirty="0" err="1"/>
              <a:t>some</a:t>
            </a:r>
            <a:r>
              <a:rPr lang="es-ES" sz="2500" dirty="0"/>
              <a:t> cases </a:t>
            </a:r>
            <a:r>
              <a:rPr lang="es-ES" sz="2500" dirty="0" err="1"/>
              <a:t>of</a:t>
            </a:r>
            <a:r>
              <a:rPr lang="es-ES" sz="2500" dirty="0"/>
              <a:t> </a:t>
            </a:r>
            <a:r>
              <a:rPr lang="es-ES" sz="2500" dirty="0" err="1"/>
              <a:t>impossibility</a:t>
            </a:r>
            <a:r>
              <a:rPr lang="es-ES" sz="2500" dirty="0"/>
              <a:t>, </a:t>
            </a:r>
            <a:r>
              <a:rPr lang="es-ES" sz="2500" dirty="0" err="1"/>
              <a:t>however</a:t>
            </a:r>
            <a:r>
              <a:rPr lang="es-ES" sz="2500" dirty="0"/>
              <a:t>, </a:t>
            </a:r>
            <a:r>
              <a:rPr lang="es-ES" sz="2500" dirty="0" err="1"/>
              <a:t>punishment</a:t>
            </a:r>
            <a:r>
              <a:rPr lang="es-ES" sz="2500" dirty="0"/>
              <a:t> </a:t>
            </a:r>
            <a:r>
              <a:rPr lang="es-ES" sz="2500" dirty="0" err="1"/>
              <a:t>may</a:t>
            </a:r>
            <a:r>
              <a:rPr lang="es-ES" sz="2500" dirty="0"/>
              <a:t> be </a:t>
            </a:r>
            <a:r>
              <a:rPr lang="es-ES" sz="2500" dirty="0" err="1"/>
              <a:t>waived</a:t>
            </a:r>
            <a:r>
              <a:rPr lang="es-ES" sz="2500" dirty="0"/>
              <a:t>.</a:t>
            </a:r>
          </a:p>
          <a:p>
            <a:pPr marL="457200" indent="-457200">
              <a:buFont typeface="Arial" panose="020B0604020202020204" pitchFamily="34" charset="0"/>
              <a:buChar char="•"/>
            </a:pPr>
            <a:r>
              <a:rPr lang="es-ES" sz="2500" dirty="0"/>
              <a:t>In </a:t>
            </a:r>
            <a:r>
              <a:rPr lang="es-ES" sz="2500" dirty="0" err="1"/>
              <a:t>bestimmten</a:t>
            </a:r>
            <a:r>
              <a:rPr lang="es-ES" sz="2500" dirty="0"/>
              <a:t> </a:t>
            </a:r>
            <a:r>
              <a:rPr lang="es-ES" sz="2500" dirty="0" err="1"/>
              <a:t>Fällen</a:t>
            </a:r>
            <a:r>
              <a:rPr lang="es-ES" sz="2500" dirty="0"/>
              <a:t> </a:t>
            </a:r>
            <a:r>
              <a:rPr lang="es-ES" sz="2500" dirty="0" err="1"/>
              <a:t>der</a:t>
            </a:r>
            <a:r>
              <a:rPr lang="es-ES" sz="2500" dirty="0"/>
              <a:t> </a:t>
            </a:r>
            <a:r>
              <a:rPr lang="es-ES" sz="2500" dirty="0" err="1">
                <a:highlight>
                  <a:srgbClr val="FF00FF"/>
                </a:highlight>
              </a:rPr>
              <a:t>Untauglichkeit</a:t>
            </a:r>
            <a:r>
              <a:rPr lang="es-ES" sz="2500" dirty="0"/>
              <a:t> </a:t>
            </a:r>
            <a:r>
              <a:rPr lang="es-ES" sz="2500" dirty="0" err="1"/>
              <a:t>kann</a:t>
            </a:r>
            <a:r>
              <a:rPr lang="es-ES" sz="2500" dirty="0"/>
              <a:t> </a:t>
            </a:r>
            <a:r>
              <a:rPr lang="es-ES" sz="2500" dirty="0" err="1"/>
              <a:t>von</a:t>
            </a:r>
            <a:r>
              <a:rPr lang="es-ES" sz="2500" dirty="0"/>
              <a:t> </a:t>
            </a:r>
            <a:r>
              <a:rPr lang="es-ES" sz="2500" dirty="0" err="1"/>
              <a:t>einer</a:t>
            </a:r>
            <a:r>
              <a:rPr lang="es-ES" sz="2500" dirty="0"/>
              <a:t> </a:t>
            </a:r>
            <a:r>
              <a:rPr lang="es-ES" sz="2500" dirty="0" err="1">
                <a:highlight>
                  <a:srgbClr val="FF00FF"/>
                </a:highlight>
              </a:rPr>
              <a:t>Bestrafung</a:t>
            </a:r>
            <a:r>
              <a:rPr lang="es-ES" sz="2500" dirty="0"/>
              <a:t> </a:t>
            </a:r>
            <a:r>
              <a:rPr lang="es-ES" sz="2500" dirty="0" err="1">
                <a:highlight>
                  <a:srgbClr val="C0C0C0"/>
                </a:highlight>
              </a:rPr>
              <a:t>abgesehen</a:t>
            </a:r>
            <a:r>
              <a:rPr lang="es-ES" sz="2500" dirty="0"/>
              <a:t> </a:t>
            </a:r>
            <a:r>
              <a:rPr lang="es-ES" sz="2500" dirty="0" err="1"/>
              <a:t>werden</a:t>
            </a:r>
            <a:r>
              <a:rPr lang="es-ES" sz="2500" dirty="0"/>
              <a:t>.</a:t>
            </a: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4913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60F10-7E67-697B-1C35-A85E6DB36A8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B50FDE5-FED5-37FE-39B7-BABCA30CF032}"/>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Attempt liability / Versuchsstrafbarkeit</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1F49621E-8CEE-66A2-BF5B-AC18584CD6CB}"/>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BF8D5F70-25E3-10AB-7FEA-9245D52BE506}"/>
              </a:ext>
            </a:extLst>
          </p:cNvPr>
          <p:cNvSpPr txBox="1"/>
          <p:nvPr/>
        </p:nvSpPr>
        <p:spPr>
          <a:xfrm>
            <a:off x="856570" y="1885239"/>
            <a:ext cx="11004885" cy="5324535"/>
          </a:xfrm>
          <a:prstGeom prst="rect">
            <a:avLst/>
          </a:prstGeom>
          <a:noFill/>
        </p:spPr>
        <p:txBody>
          <a:bodyPr wrap="square" rtlCol="0">
            <a:spAutoFit/>
          </a:bodyPr>
          <a:lstStyle/>
          <a:p>
            <a:pPr algn="ctr"/>
            <a:r>
              <a:rPr lang="es-ES" sz="2000" b="1" dirty="0" err="1"/>
              <a:t>Section</a:t>
            </a:r>
            <a:r>
              <a:rPr lang="es-ES" sz="2000" b="1" dirty="0"/>
              <a:t> 23 Criminal </a:t>
            </a:r>
            <a:r>
              <a:rPr lang="es-ES" sz="2000" b="1" dirty="0" err="1"/>
              <a:t>liability</a:t>
            </a:r>
            <a:r>
              <a:rPr lang="es-ES" sz="2000" b="1" dirty="0"/>
              <a:t> </a:t>
            </a:r>
            <a:r>
              <a:rPr lang="es-ES" sz="2000" b="1" dirty="0" err="1"/>
              <a:t>for</a:t>
            </a:r>
            <a:r>
              <a:rPr lang="es-ES" sz="2000" b="1" dirty="0"/>
              <a:t> </a:t>
            </a:r>
            <a:r>
              <a:rPr lang="es-ES" sz="2000" b="1" dirty="0" err="1"/>
              <a:t>attempt</a:t>
            </a:r>
            <a:r>
              <a:rPr lang="es-ES" sz="2000" b="1" dirty="0"/>
              <a:t> </a:t>
            </a:r>
          </a:p>
          <a:p>
            <a:pPr algn="ctr"/>
            <a:r>
              <a:rPr lang="es-ES" sz="2000" dirty="0"/>
              <a:t>(1) </a:t>
            </a:r>
            <a:r>
              <a:rPr lang="es-ES" sz="2000" dirty="0" err="1"/>
              <a:t>An</a:t>
            </a:r>
            <a:r>
              <a:rPr lang="es-ES" sz="2000" dirty="0"/>
              <a:t> </a:t>
            </a:r>
            <a:r>
              <a:rPr lang="es-ES" sz="2000" dirty="0" err="1"/>
              <a:t>attempt</a:t>
            </a:r>
            <a:r>
              <a:rPr lang="es-ES" sz="2000" dirty="0"/>
              <a:t> </a:t>
            </a:r>
            <a:r>
              <a:rPr lang="es-ES" sz="2000" dirty="0" err="1"/>
              <a:t>to</a:t>
            </a:r>
            <a:r>
              <a:rPr lang="es-ES" sz="2000" dirty="0"/>
              <a:t> </a:t>
            </a:r>
            <a:r>
              <a:rPr lang="es-ES" sz="2000" dirty="0" err="1"/>
              <a:t>commit</a:t>
            </a:r>
            <a:r>
              <a:rPr lang="es-ES" sz="2000" dirty="0"/>
              <a:t> a </a:t>
            </a:r>
            <a:r>
              <a:rPr lang="es-ES" sz="2000" dirty="0" err="1"/>
              <a:t>serious</a:t>
            </a:r>
            <a:r>
              <a:rPr lang="es-ES" sz="2000" dirty="0"/>
              <a:t> criminal </a:t>
            </a:r>
            <a:r>
              <a:rPr lang="es-ES" sz="2000" dirty="0" err="1"/>
              <a:t>offence</a:t>
            </a:r>
            <a:r>
              <a:rPr lang="es-ES" sz="2000" dirty="0"/>
              <a:t> </a:t>
            </a:r>
            <a:r>
              <a:rPr lang="es-ES" sz="2000" dirty="0" err="1"/>
              <a:t>always</a:t>
            </a:r>
            <a:r>
              <a:rPr lang="es-ES" sz="2000" dirty="0"/>
              <a:t> </a:t>
            </a:r>
            <a:r>
              <a:rPr lang="es-ES" sz="2000" dirty="0" err="1"/>
              <a:t>entails</a:t>
            </a:r>
            <a:r>
              <a:rPr lang="es-ES" sz="2000" dirty="0"/>
              <a:t> criminal </a:t>
            </a:r>
            <a:r>
              <a:rPr lang="es-ES" sz="2000" dirty="0" err="1"/>
              <a:t>liability</a:t>
            </a:r>
            <a:r>
              <a:rPr lang="es-ES" sz="2000" dirty="0"/>
              <a:t>, </a:t>
            </a:r>
            <a:r>
              <a:rPr lang="es-ES" sz="2000" dirty="0" err="1"/>
              <a:t>an</a:t>
            </a:r>
            <a:r>
              <a:rPr lang="es-ES" sz="2000" dirty="0"/>
              <a:t> </a:t>
            </a:r>
            <a:r>
              <a:rPr lang="es-ES" sz="2000" dirty="0" err="1"/>
              <a:t>attempt</a:t>
            </a:r>
            <a:r>
              <a:rPr lang="es-ES" sz="2000" dirty="0"/>
              <a:t> </a:t>
            </a:r>
            <a:r>
              <a:rPr lang="es-ES" sz="2000" dirty="0" err="1"/>
              <a:t>to</a:t>
            </a:r>
            <a:r>
              <a:rPr lang="es-ES" sz="2000" dirty="0"/>
              <a:t> </a:t>
            </a:r>
            <a:r>
              <a:rPr lang="es-ES" sz="2000" dirty="0" err="1"/>
              <a:t>commit</a:t>
            </a:r>
            <a:r>
              <a:rPr lang="es-ES" sz="2000" dirty="0"/>
              <a:t> a </a:t>
            </a:r>
            <a:r>
              <a:rPr lang="es-ES" sz="2000" dirty="0" err="1"/>
              <a:t>less</a:t>
            </a:r>
            <a:r>
              <a:rPr lang="es-ES" sz="2000" dirty="0"/>
              <a:t> </a:t>
            </a:r>
            <a:r>
              <a:rPr lang="es-ES" sz="2000" dirty="0" err="1"/>
              <a:t>serious</a:t>
            </a:r>
            <a:r>
              <a:rPr lang="es-ES" sz="2000" dirty="0"/>
              <a:t> criminal </a:t>
            </a:r>
            <a:r>
              <a:rPr lang="es-ES" sz="2000" dirty="0" err="1"/>
              <a:t>offence</a:t>
            </a:r>
            <a:r>
              <a:rPr lang="es-ES" sz="2000" dirty="0"/>
              <a:t> </a:t>
            </a:r>
            <a:r>
              <a:rPr lang="es-ES" sz="2000" dirty="0" err="1"/>
              <a:t>only</a:t>
            </a:r>
            <a:r>
              <a:rPr lang="es-ES" sz="2000" dirty="0"/>
              <a:t> </a:t>
            </a:r>
            <a:r>
              <a:rPr lang="es-ES" sz="2000" dirty="0" err="1"/>
              <a:t>if</a:t>
            </a:r>
            <a:r>
              <a:rPr lang="es-ES" sz="2000" dirty="0"/>
              <a:t> </a:t>
            </a:r>
            <a:r>
              <a:rPr lang="es-ES" sz="2000" dirty="0" err="1"/>
              <a:t>expressly</a:t>
            </a:r>
            <a:r>
              <a:rPr lang="es-ES" sz="2000" dirty="0"/>
              <a:t> so </a:t>
            </a:r>
            <a:r>
              <a:rPr lang="es-ES" sz="2000" dirty="0" err="1"/>
              <a:t>provided</a:t>
            </a:r>
            <a:r>
              <a:rPr lang="es-ES" sz="2000" dirty="0"/>
              <a:t> </a:t>
            </a:r>
            <a:r>
              <a:rPr lang="es-ES" sz="2000" dirty="0" err="1"/>
              <a:t>by</a:t>
            </a:r>
            <a:r>
              <a:rPr lang="es-ES" sz="2000" dirty="0"/>
              <a:t> </a:t>
            </a:r>
            <a:r>
              <a:rPr lang="es-ES" sz="2000" dirty="0" err="1"/>
              <a:t>law</a:t>
            </a:r>
            <a:r>
              <a:rPr lang="es-ES" sz="2000" dirty="0"/>
              <a:t>. </a:t>
            </a:r>
          </a:p>
          <a:p>
            <a:pPr algn="ctr"/>
            <a:r>
              <a:rPr lang="es-ES" sz="2000" dirty="0"/>
              <a:t>(2) A more </a:t>
            </a:r>
            <a:r>
              <a:rPr lang="es-ES" sz="2000" dirty="0" err="1"/>
              <a:t>lenient</a:t>
            </a:r>
            <a:r>
              <a:rPr lang="es-ES" sz="2000" dirty="0"/>
              <a:t> </a:t>
            </a:r>
            <a:r>
              <a:rPr lang="es-ES" sz="2000" dirty="0" err="1"/>
              <a:t>penalty</a:t>
            </a:r>
            <a:r>
              <a:rPr lang="es-ES" sz="2000" dirty="0"/>
              <a:t> </a:t>
            </a:r>
            <a:r>
              <a:rPr lang="es-ES" sz="2000" dirty="0" err="1"/>
              <a:t>may</a:t>
            </a:r>
            <a:r>
              <a:rPr lang="es-ES" sz="2000" dirty="0"/>
              <a:t> be </a:t>
            </a:r>
            <a:r>
              <a:rPr lang="es-ES" sz="2000" dirty="0" err="1"/>
              <a:t>imposed</a:t>
            </a:r>
            <a:r>
              <a:rPr lang="es-ES" sz="2000" dirty="0"/>
              <a:t> </a:t>
            </a:r>
            <a:r>
              <a:rPr lang="es-ES" sz="2000" dirty="0" err="1"/>
              <a:t>for</a:t>
            </a:r>
            <a:r>
              <a:rPr lang="es-ES" sz="2000" dirty="0"/>
              <a:t> </a:t>
            </a:r>
            <a:r>
              <a:rPr lang="es-ES" sz="2000" dirty="0" err="1"/>
              <a:t>an</a:t>
            </a:r>
            <a:r>
              <a:rPr lang="es-ES" sz="2000" dirty="0"/>
              <a:t> </a:t>
            </a:r>
            <a:r>
              <a:rPr lang="es-ES" sz="2000" dirty="0" err="1"/>
              <a:t>attempt</a:t>
            </a:r>
            <a:r>
              <a:rPr lang="es-ES" sz="2000" dirty="0"/>
              <a:t> </a:t>
            </a:r>
            <a:r>
              <a:rPr lang="es-ES" sz="2000" dirty="0" err="1"/>
              <a:t>than</a:t>
            </a:r>
            <a:r>
              <a:rPr lang="es-ES" sz="2000" dirty="0"/>
              <a:t> </a:t>
            </a:r>
            <a:r>
              <a:rPr lang="es-ES" sz="2000" dirty="0" err="1"/>
              <a:t>for</a:t>
            </a:r>
            <a:r>
              <a:rPr lang="es-ES" sz="2000" dirty="0"/>
              <a:t> a </a:t>
            </a:r>
            <a:r>
              <a:rPr lang="es-ES" sz="2000" dirty="0" err="1"/>
              <a:t>completed</a:t>
            </a:r>
            <a:r>
              <a:rPr lang="es-ES" sz="2000" dirty="0"/>
              <a:t> </a:t>
            </a:r>
            <a:r>
              <a:rPr lang="es-ES" sz="2000" dirty="0" err="1"/>
              <a:t>offence</a:t>
            </a:r>
            <a:r>
              <a:rPr lang="es-ES" sz="2000" dirty="0"/>
              <a:t> (</a:t>
            </a:r>
            <a:r>
              <a:rPr lang="es-ES" sz="2000" dirty="0" err="1"/>
              <a:t>section</a:t>
            </a:r>
            <a:r>
              <a:rPr lang="es-ES" sz="2000" dirty="0"/>
              <a:t> 49 (1)). </a:t>
            </a:r>
          </a:p>
          <a:p>
            <a:pPr algn="ctr"/>
            <a:r>
              <a:rPr lang="es-ES" sz="2000" dirty="0"/>
              <a:t>(3) </a:t>
            </a:r>
            <a:r>
              <a:rPr lang="es-ES" sz="2000" dirty="0" err="1"/>
              <a:t>If</a:t>
            </a:r>
            <a:r>
              <a:rPr lang="es-ES" sz="2000" dirty="0"/>
              <a:t> </a:t>
            </a:r>
            <a:r>
              <a:rPr lang="es-ES" sz="2000" dirty="0" err="1"/>
              <a:t>the</a:t>
            </a:r>
            <a:r>
              <a:rPr lang="es-ES" sz="2000" dirty="0"/>
              <a:t> </a:t>
            </a:r>
            <a:r>
              <a:rPr lang="es-ES" sz="2000" dirty="0" err="1"/>
              <a:t>offender</a:t>
            </a:r>
            <a:r>
              <a:rPr lang="es-ES" sz="2000" dirty="0"/>
              <a:t> </a:t>
            </a:r>
            <a:r>
              <a:rPr lang="es-ES" sz="2000" dirty="0" err="1"/>
              <a:t>fails</a:t>
            </a:r>
            <a:r>
              <a:rPr lang="es-ES" sz="2000" dirty="0"/>
              <a:t> </a:t>
            </a:r>
            <a:r>
              <a:rPr lang="es-ES" sz="2000" dirty="0" err="1"/>
              <a:t>to</a:t>
            </a:r>
            <a:r>
              <a:rPr lang="es-ES" sz="2000" dirty="0"/>
              <a:t> </a:t>
            </a:r>
            <a:r>
              <a:rPr lang="es-ES" sz="2000" dirty="0" err="1"/>
              <a:t>realise</a:t>
            </a:r>
            <a:r>
              <a:rPr lang="es-ES" sz="2000" dirty="0"/>
              <a:t>, </a:t>
            </a:r>
            <a:r>
              <a:rPr lang="es-ES" sz="2000" dirty="0" err="1"/>
              <a:t>due</a:t>
            </a:r>
            <a:r>
              <a:rPr lang="es-ES" sz="2000" dirty="0"/>
              <a:t> </a:t>
            </a:r>
            <a:r>
              <a:rPr lang="es-ES" sz="2000" dirty="0" err="1"/>
              <a:t>to</a:t>
            </a:r>
            <a:r>
              <a:rPr lang="es-ES" sz="2000" dirty="0"/>
              <a:t> </a:t>
            </a:r>
            <a:r>
              <a:rPr lang="es-ES" sz="2000" dirty="0" err="1"/>
              <a:t>gross</a:t>
            </a:r>
            <a:r>
              <a:rPr lang="es-ES" sz="2000" dirty="0"/>
              <a:t> </a:t>
            </a:r>
            <a:r>
              <a:rPr lang="es-ES" sz="2000" dirty="0" err="1"/>
              <a:t>ignorance</a:t>
            </a:r>
            <a:r>
              <a:rPr lang="es-ES" sz="2000" dirty="0"/>
              <a:t>, </a:t>
            </a:r>
            <a:r>
              <a:rPr lang="es-ES" sz="2000" dirty="0" err="1"/>
              <a:t>that</a:t>
            </a:r>
            <a:r>
              <a:rPr lang="es-ES" sz="2000" dirty="0"/>
              <a:t> </a:t>
            </a:r>
            <a:r>
              <a:rPr lang="es-ES" sz="2000" dirty="0" err="1"/>
              <a:t>the</a:t>
            </a:r>
            <a:r>
              <a:rPr lang="es-ES" sz="2000" dirty="0"/>
              <a:t> </a:t>
            </a:r>
            <a:r>
              <a:rPr lang="es-ES" sz="2000" dirty="0" err="1"/>
              <a:t>attempt</a:t>
            </a:r>
            <a:r>
              <a:rPr lang="es-ES" sz="2000" dirty="0"/>
              <a:t> </a:t>
            </a:r>
            <a:r>
              <a:rPr lang="es-ES" sz="2000" dirty="0" err="1"/>
              <a:t>could</a:t>
            </a:r>
            <a:r>
              <a:rPr lang="es-ES" sz="2000" dirty="0"/>
              <a:t> </a:t>
            </a:r>
            <a:r>
              <a:rPr lang="es-ES" sz="2000" dirty="0" err="1"/>
              <a:t>under</a:t>
            </a:r>
            <a:r>
              <a:rPr lang="es-ES" sz="2000" dirty="0"/>
              <a:t> no </a:t>
            </a:r>
            <a:r>
              <a:rPr lang="es-ES" sz="2000" dirty="0" err="1"/>
              <a:t>circumstances</a:t>
            </a:r>
            <a:r>
              <a:rPr lang="es-ES" sz="2000" dirty="0"/>
              <a:t> </a:t>
            </a:r>
            <a:r>
              <a:rPr lang="es-ES" sz="2000" dirty="0" err="1"/>
              <a:t>have</a:t>
            </a:r>
            <a:r>
              <a:rPr lang="es-ES" sz="2000" dirty="0"/>
              <a:t> led </a:t>
            </a:r>
            <a:r>
              <a:rPr lang="es-ES" sz="2000" dirty="0" err="1"/>
              <a:t>to</a:t>
            </a:r>
            <a:r>
              <a:rPr lang="es-ES" sz="2000" dirty="0"/>
              <a:t> </a:t>
            </a:r>
            <a:r>
              <a:rPr lang="es-ES" sz="2000" dirty="0" err="1"/>
              <a:t>the</a:t>
            </a:r>
            <a:r>
              <a:rPr lang="es-ES" sz="2000" dirty="0"/>
              <a:t> </a:t>
            </a:r>
            <a:r>
              <a:rPr lang="es-ES" sz="2000" dirty="0" err="1"/>
              <a:t>completion</a:t>
            </a:r>
            <a:r>
              <a:rPr lang="es-ES" sz="2000" dirty="0"/>
              <a:t> </a:t>
            </a:r>
            <a:r>
              <a:rPr lang="es-ES" sz="2000" dirty="0" err="1"/>
              <a:t>of</a:t>
            </a:r>
            <a:r>
              <a:rPr lang="es-ES" sz="2000" dirty="0"/>
              <a:t> </a:t>
            </a:r>
            <a:r>
              <a:rPr lang="es-ES" sz="2000" dirty="0" err="1"/>
              <a:t>the</a:t>
            </a:r>
            <a:r>
              <a:rPr lang="es-ES" sz="2000" dirty="0"/>
              <a:t> </a:t>
            </a:r>
            <a:r>
              <a:rPr lang="es-ES" sz="2000" dirty="0" err="1"/>
              <a:t>offence</a:t>
            </a:r>
            <a:r>
              <a:rPr lang="es-ES" sz="2000" dirty="0"/>
              <a:t> </a:t>
            </a:r>
            <a:r>
              <a:rPr lang="es-ES" sz="2000" dirty="0" err="1"/>
              <a:t>on</a:t>
            </a:r>
            <a:r>
              <a:rPr lang="es-ES" sz="2000" dirty="0"/>
              <a:t> </a:t>
            </a:r>
            <a:r>
              <a:rPr lang="es-ES" sz="2000" dirty="0" err="1"/>
              <a:t>account</a:t>
            </a:r>
            <a:r>
              <a:rPr lang="es-ES" sz="2000" dirty="0"/>
              <a:t> </a:t>
            </a:r>
            <a:r>
              <a:rPr lang="es-ES" sz="2000" dirty="0" err="1"/>
              <a:t>of</a:t>
            </a:r>
            <a:r>
              <a:rPr lang="es-ES" sz="2000" dirty="0"/>
              <a:t> </a:t>
            </a:r>
            <a:r>
              <a:rPr lang="es-ES" sz="2000" dirty="0" err="1"/>
              <a:t>the</a:t>
            </a:r>
            <a:r>
              <a:rPr lang="es-ES" sz="2000" dirty="0"/>
              <a:t> </a:t>
            </a:r>
            <a:r>
              <a:rPr lang="es-ES" sz="2000" dirty="0" err="1"/>
              <a:t>nature</a:t>
            </a:r>
            <a:r>
              <a:rPr lang="es-ES" sz="2000" dirty="0"/>
              <a:t> </a:t>
            </a:r>
            <a:r>
              <a:rPr lang="es-ES" sz="2000" dirty="0" err="1"/>
              <a:t>of</a:t>
            </a:r>
            <a:r>
              <a:rPr lang="es-ES" sz="2000" dirty="0"/>
              <a:t> </a:t>
            </a:r>
            <a:r>
              <a:rPr lang="es-ES" sz="2000" dirty="0" err="1"/>
              <a:t>its</a:t>
            </a:r>
            <a:r>
              <a:rPr lang="es-ES" sz="2000" dirty="0"/>
              <a:t> </a:t>
            </a:r>
            <a:r>
              <a:rPr lang="es-ES" sz="2000" dirty="0" err="1"/>
              <a:t>object</a:t>
            </a:r>
            <a:r>
              <a:rPr lang="es-ES" sz="2000" dirty="0"/>
              <a:t> </a:t>
            </a:r>
            <a:r>
              <a:rPr lang="es-ES" sz="2000" dirty="0" err="1"/>
              <a:t>or</a:t>
            </a:r>
            <a:r>
              <a:rPr lang="es-ES" sz="2000" dirty="0"/>
              <a:t> </a:t>
            </a:r>
            <a:r>
              <a:rPr lang="es-ES" sz="2000" dirty="0" err="1"/>
              <a:t>the</a:t>
            </a:r>
            <a:r>
              <a:rPr lang="es-ES" sz="2000" dirty="0"/>
              <a:t> </a:t>
            </a:r>
            <a:r>
              <a:rPr lang="es-ES" sz="2000" dirty="0" err="1"/>
              <a:t>means</a:t>
            </a:r>
            <a:r>
              <a:rPr lang="es-ES" sz="2000" dirty="0"/>
              <a:t> </a:t>
            </a:r>
            <a:r>
              <a:rPr lang="es-ES" sz="2000" dirty="0" err="1"/>
              <a:t>by</a:t>
            </a:r>
            <a:r>
              <a:rPr lang="es-ES" sz="2000" dirty="0"/>
              <a:t> </a:t>
            </a:r>
            <a:r>
              <a:rPr lang="es-ES" sz="2000" dirty="0" err="1"/>
              <a:t>which</a:t>
            </a:r>
            <a:r>
              <a:rPr lang="es-ES" sz="2000" dirty="0"/>
              <a:t> </a:t>
            </a:r>
            <a:r>
              <a:rPr lang="es-ES" sz="2000" dirty="0" err="1"/>
              <a:t>it</a:t>
            </a:r>
            <a:r>
              <a:rPr lang="es-ES" sz="2000" dirty="0"/>
              <a:t> </a:t>
            </a:r>
            <a:r>
              <a:rPr lang="es-ES" sz="2000" dirty="0" err="1"/>
              <a:t>was</a:t>
            </a:r>
            <a:r>
              <a:rPr lang="es-ES" sz="2000" dirty="0"/>
              <a:t> </a:t>
            </a:r>
            <a:r>
              <a:rPr lang="es-ES" sz="2000" dirty="0" err="1"/>
              <a:t>to</a:t>
            </a:r>
            <a:r>
              <a:rPr lang="es-ES" sz="2000" dirty="0"/>
              <a:t> be </a:t>
            </a:r>
            <a:r>
              <a:rPr lang="es-ES" sz="2000" dirty="0" err="1"/>
              <a:t>committed</a:t>
            </a:r>
            <a:r>
              <a:rPr lang="es-ES" sz="2000" dirty="0"/>
              <a:t>, </a:t>
            </a:r>
            <a:r>
              <a:rPr lang="es-ES" sz="2000" dirty="0" err="1"/>
              <a:t>the</a:t>
            </a:r>
            <a:r>
              <a:rPr lang="es-ES" sz="2000" dirty="0"/>
              <a:t> </a:t>
            </a:r>
            <a:r>
              <a:rPr lang="es-ES" sz="2000" dirty="0" err="1"/>
              <a:t>court</a:t>
            </a:r>
            <a:r>
              <a:rPr lang="es-ES" sz="2000" dirty="0"/>
              <a:t> </a:t>
            </a:r>
            <a:r>
              <a:rPr lang="es-ES" sz="2000" dirty="0" err="1"/>
              <a:t>may</a:t>
            </a:r>
            <a:r>
              <a:rPr lang="es-ES" sz="2000" dirty="0"/>
              <a:t> dispense </a:t>
            </a:r>
            <a:r>
              <a:rPr lang="es-ES" sz="2000" dirty="0" err="1"/>
              <a:t>with</a:t>
            </a:r>
            <a:r>
              <a:rPr lang="es-ES" sz="2000" dirty="0"/>
              <a:t> </a:t>
            </a:r>
            <a:r>
              <a:rPr lang="es-ES" sz="2000" dirty="0" err="1"/>
              <a:t>imposing</a:t>
            </a:r>
            <a:r>
              <a:rPr lang="es-ES" sz="2000" dirty="0"/>
              <a:t> a </a:t>
            </a:r>
            <a:r>
              <a:rPr lang="es-ES" sz="2000" dirty="0" err="1"/>
              <a:t>penalty</a:t>
            </a:r>
            <a:r>
              <a:rPr lang="es-ES" sz="2000" dirty="0"/>
              <a:t> </a:t>
            </a:r>
            <a:r>
              <a:rPr lang="es-ES" sz="2000" dirty="0" err="1"/>
              <a:t>or</a:t>
            </a:r>
            <a:r>
              <a:rPr lang="es-ES" sz="2000" dirty="0"/>
              <a:t> </a:t>
            </a:r>
            <a:r>
              <a:rPr lang="es-ES" sz="2000" dirty="0" err="1"/>
              <a:t>may</a:t>
            </a:r>
            <a:r>
              <a:rPr lang="es-ES" sz="2000" dirty="0"/>
              <a:t> </a:t>
            </a:r>
            <a:r>
              <a:rPr lang="es-ES" sz="2000" dirty="0" err="1"/>
              <a:t>mitigate</a:t>
            </a:r>
            <a:r>
              <a:rPr lang="es-ES" sz="2000" dirty="0"/>
              <a:t> </a:t>
            </a:r>
            <a:r>
              <a:rPr lang="es-ES" sz="2000" dirty="0" err="1"/>
              <a:t>the</a:t>
            </a:r>
            <a:r>
              <a:rPr lang="es-ES" sz="2000" dirty="0"/>
              <a:t> </a:t>
            </a:r>
            <a:r>
              <a:rPr lang="es-ES" sz="2000" dirty="0" err="1"/>
              <a:t>penalty</a:t>
            </a:r>
            <a:r>
              <a:rPr lang="es-ES" sz="2000" dirty="0"/>
              <a:t> at </a:t>
            </a:r>
            <a:r>
              <a:rPr lang="es-ES" sz="2000" dirty="0" err="1"/>
              <a:t>its</a:t>
            </a:r>
            <a:r>
              <a:rPr lang="es-ES" sz="2000" dirty="0"/>
              <a:t> </a:t>
            </a:r>
            <a:r>
              <a:rPr lang="es-ES" sz="2000" dirty="0" err="1"/>
              <a:t>discretion</a:t>
            </a:r>
            <a:r>
              <a:rPr lang="es-ES" sz="2000" dirty="0"/>
              <a:t> (</a:t>
            </a:r>
            <a:r>
              <a:rPr lang="es-ES" sz="2000" dirty="0" err="1"/>
              <a:t>section</a:t>
            </a:r>
            <a:r>
              <a:rPr lang="es-ES" sz="2000" dirty="0"/>
              <a:t> 49 (2)).</a:t>
            </a:r>
          </a:p>
          <a:p>
            <a:pPr algn="ctr"/>
            <a:r>
              <a:rPr lang="es-ES" sz="2000" b="1" dirty="0"/>
              <a:t>§ 23 </a:t>
            </a:r>
            <a:r>
              <a:rPr lang="es-ES" sz="2000" b="1" dirty="0" err="1"/>
              <a:t>Strafbarkeit</a:t>
            </a:r>
            <a:r>
              <a:rPr lang="es-ES" sz="2000" b="1" dirty="0"/>
              <a:t> des </a:t>
            </a:r>
            <a:r>
              <a:rPr lang="es-ES" sz="2000" b="1" dirty="0" err="1"/>
              <a:t>Versuchs</a:t>
            </a:r>
            <a:r>
              <a:rPr lang="es-ES" sz="2000" b="1" dirty="0"/>
              <a:t> </a:t>
            </a:r>
          </a:p>
          <a:p>
            <a:pPr marL="514350" indent="-514350" algn="ctr">
              <a:buAutoNum type="arabicParenBoth"/>
            </a:pPr>
            <a:r>
              <a:rPr lang="es-ES" sz="2000" dirty="0"/>
              <a:t>Der </a:t>
            </a:r>
            <a:r>
              <a:rPr lang="es-ES" sz="2000" dirty="0" err="1"/>
              <a:t>Versuch</a:t>
            </a:r>
            <a:r>
              <a:rPr lang="es-ES" sz="2000" dirty="0"/>
              <a:t> </a:t>
            </a:r>
            <a:r>
              <a:rPr lang="es-ES" sz="2000" dirty="0" err="1"/>
              <a:t>eines</a:t>
            </a:r>
            <a:r>
              <a:rPr lang="es-ES" sz="2000" dirty="0"/>
              <a:t> </a:t>
            </a:r>
            <a:r>
              <a:rPr lang="es-ES" sz="2000" dirty="0" err="1"/>
              <a:t>Verbrechens</a:t>
            </a:r>
            <a:r>
              <a:rPr lang="es-ES" sz="2000" dirty="0"/>
              <a:t> </a:t>
            </a:r>
            <a:r>
              <a:rPr lang="es-ES" sz="2000" dirty="0" err="1"/>
              <a:t>ist</a:t>
            </a:r>
            <a:r>
              <a:rPr lang="es-ES" sz="2000" dirty="0"/>
              <a:t> </a:t>
            </a:r>
            <a:r>
              <a:rPr lang="es-ES" sz="2000" dirty="0" err="1"/>
              <a:t>stets</a:t>
            </a:r>
            <a:r>
              <a:rPr lang="es-ES" sz="2000" dirty="0"/>
              <a:t> </a:t>
            </a:r>
            <a:r>
              <a:rPr lang="es-ES" sz="2000" dirty="0" err="1"/>
              <a:t>strafbar</a:t>
            </a:r>
            <a:r>
              <a:rPr lang="es-ES" sz="2000" dirty="0"/>
              <a:t>, </a:t>
            </a:r>
            <a:r>
              <a:rPr lang="es-ES" sz="2000" dirty="0" err="1"/>
              <a:t>der</a:t>
            </a:r>
            <a:r>
              <a:rPr lang="es-ES" sz="2000" dirty="0"/>
              <a:t> </a:t>
            </a:r>
            <a:r>
              <a:rPr lang="es-ES" sz="2000" dirty="0" err="1"/>
              <a:t>Versuch</a:t>
            </a:r>
            <a:r>
              <a:rPr lang="es-ES" sz="2000" dirty="0"/>
              <a:t> </a:t>
            </a:r>
            <a:r>
              <a:rPr lang="es-ES" sz="2000" dirty="0" err="1"/>
              <a:t>eines</a:t>
            </a:r>
            <a:r>
              <a:rPr lang="es-ES" sz="2000" dirty="0"/>
              <a:t> </a:t>
            </a:r>
            <a:r>
              <a:rPr lang="es-ES" sz="2000" dirty="0" err="1"/>
              <a:t>Vergehens</a:t>
            </a:r>
            <a:r>
              <a:rPr lang="es-ES" sz="2000" dirty="0"/>
              <a:t> </a:t>
            </a:r>
            <a:r>
              <a:rPr lang="es-ES" sz="2000" dirty="0" err="1"/>
              <a:t>nur</a:t>
            </a:r>
            <a:r>
              <a:rPr lang="es-ES" sz="2000" dirty="0"/>
              <a:t> </a:t>
            </a:r>
            <a:r>
              <a:rPr lang="es-ES" sz="2000" dirty="0" err="1"/>
              <a:t>dann</a:t>
            </a:r>
            <a:r>
              <a:rPr lang="es-ES" sz="2000" dirty="0"/>
              <a:t>, </a:t>
            </a:r>
            <a:r>
              <a:rPr lang="es-ES" sz="2000" dirty="0" err="1"/>
              <a:t>wenn</a:t>
            </a:r>
            <a:r>
              <a:rPr lang="es-ES" sz="2000" dirty="0"/>
              <a:t> das </a:t>
            </a:r>
            <a:r>
              <a:rPr lang="es-ES" sz="2000" dirty="0" err="1"/>
              <a:t>Gesetz</a:t>
            </a:r>
            <a:r>
              <a:rPr lang="es-ES" sz="2000" dirty="0"/>
              <a:t> es </a:t>
            </a:r>
            <a:r>
              <a:rPr lang="es-ES" sz="2000" dirty="0" err="1"/>
              <a:t>ausdrücklich</a:t>
            </a:r>
            <a:r>
              <a:rPr lang="es-ES" sz="2000" dirty="0"/>
              <a:t> </a:t>
            </a:r>
            <a:r>
              <a:rPr lang="es-ES" sz="2000" dirty="0" err="1"/>
              <a:t>bestimmt</a:t>
            </a:r>
            <a:r>
              <a:rPr lang="es-ES" sz="2000" dirty="0"/>
              <a:t>. </a:t>
            </a:r>
          </a:p>
          <a:p>
            <a:pPr algn="ctr"/>
            <a:r>
              <a:rPr lang="es-ES" sz="2000" dirty="0"/>
              <a:t>(2) Der </a:t>
            </a:r>
            <a:r>
              <a:rPr lang="es-ES" sz="2000" dirty="0" err="1"/>
              <a:t>Versuch</a:t>
            </a:r>
            <a:r>
              <a:rPr lang="es-ES" sz="2000" dirty="0"/>
              <a:t> </a:t>
            </a:r>
            <a:r>
              <a:rPr lang="es-ES" sz="2000" dirty="0" err="1"/>
              <a:t>kann</a:t>
            </a:r>
            <a:r>
              <a:rPr lang="es-ES" sz="2000" dirty="0"/>
              <a:t> </a:t>
            </a:r>
            <a:r>
              <a:rPr lang="es-ES" sz="2000" dirty="0" err="1"/>
              <a:t>milder</a:t>
            </a:r>
            <a:r>
              <a:rPr lang="es-ES" sz="2000" dirty="0"/>
              <a:t> </a:t>
            </a:r>
            <a:r>
              <a:rPr lang="es-ES" sz="2000" dirty="0" err="1"/>
              <a:t>bestraft</a:t>
            </a:r>
            <a:r>
              <a:rPr lang="es-ES" sz="2000" dirty="0"/>
              <a:t> </a:t>
            </a:r>
            <a:r>
              <a:rPr lang="es-ES" sz="2000" dirty="0" err="1"/>
              <a:t>werden</a:t>
            </a:r>
            <a:r>
              <a:rPr lang="es-ES" sz="2000" dirty="0"/>
              <a:t> </a:t>
            </a:r>
            <a:r>
              <a:rPr lang="es-ES" sz="2000" dirty="0" err="1"/>
              <a:t>als</a:t>
            </a:r>
            <a:r>
              <a:rPr lang="es-ES" sz="2000" dirty="0"/>
              <a:t> die </a:t>
            </a:r>
            <a:r>
              <a:rPr lang="es-ES" sz="2000" dirty="0" err="1"/>
              <a:t>vollendete</a:t>
            </a:r>
            <a:r>
              <a:rPr lang="es-ES" sz="2000" dirty="0"/>
              <a:t> </a:t>
            </a:r>
            <a:r>
              <a:rPr lang="es-ES" sz="2000" dirty="0" err="1"/>
              <a:t>Tat</a:t>
            </a:r>
            <a:r>
              <a:rPr lang="es-ES" sz="2000" dirty="0"/>
              <a:t> (§ 49 </a:t>
            </a:r>
            <a:r>
              <a:rPr lang="es-ES" sz="2000" dirty="0" err="1"/>
              <a:t>Abs</a:t>
            </a:r>
            <a:r>
              <a:rPr lang="es-ES" sz="2000" dirty="0"/>
              <a:t>. 1).</a:t>
            </a:r>
          </a:p>
          <a:p>
            <a:pPr algn="ctr"/>
            <a:r>
              <a:rPr lang="es-ES" sz="2000" dirty="0"/>
              <a:t>(3) </a:t>
            </a:r>
            <a:r>
              <a:rPr lang="es-ES" sz="2000" dirty="0" err="1"/>
              <a:t>Hat</a:t>
            </a:r>
            <a:r>
              <a:rPr lang="es-ES" sz="2000" dirty="0"/>
              <a:t> </a:t>
            </a:r>
            <a:r>
              <a:rPr lang="es-ES" sz="2000" dirty="0" err="1"/>
              <a:t>der</a:t>
            </a:r>
            <a:r>
              <a:rPr lang="es-ES" sz="2000" dirty="0"/>
              <a:t> </a:t>
            </a:r>
            <a:r>
              <a:rPr lang="es-ES" sz="2000" dirty="0" err="1"/>
              <a:t>Täter</a:t>
            </a:r>
            <a:r>
              <a:rPr lang="es-ES" sz="2000" dirty="0"/>
              <a:t> </a:t>
            </a:r>
            <a:r>
              <a:rPr lang="es-ES" sz="2000" dirty="0" err="1"/>
              <a:t>aus</a:t>
            </a:r>
            <a:r>
              <a:rPr lang="es-ES" sz="2000" dirty="0"/>
              <a:t> </a:t>
            </a:r>
            <a:r>
              <a:rPr lang="es-ES" sz="2000" dirty="0" err="1"/>
              <a:t>grobem</a:t>
            </a:r>
            <a:r>
              <a:rPr lang="es-ES" sz="2000" dirty="0"/>
              <a:t> </a:t>
            </a:r>
            <a:r>
              <a:rPr lang="es-ES" sz="2000" dirty="0" err="1"/>
              <a:t>Unverstand</a:t>
            </a:r>
            <a:r>
              <a:rPr lang="es-ES" sz="2000" dirty="0"/>
              <a:t> </a:t>
            </a:r>
            <a:r>
              <a:rPr lang="es-ES" sz="2000" dirty="0" err="1"/>
              <a:t>verkannt</a:t>
            </a:r>
            <a:r>
              <a:rPr lang="es-ES" sz="2000" dirty="0"/>
              <a:t>, </a:t>
            </a:r>
            <a:r>
              <a:rPr lang="es-ES" sz="2000" dirty="0" err="1"/>
              <a:t>daß</a:t>
            </a:r>
            <a:r>
              <a:rPr lang="es-ES" sz="2000" dirty="0"/>
              <a:t> </a:t>
            </a:r>
            <a:r>
              <a:rPr lang="es-ES" sz="2000" dirty="0" err="1"/>
              <a:t>der</a:t>
            </a:r>
            <a:r>
              <a:rPr lang="es-ES" sz="2000" dirty="0"/>
              <a:t> </a:t>
            </a:r>
            <a:r>
              <a:rPr lang="es-ES" sz="2000" dirty="0" err="1"/>
              <a:t>Versuch</a:t>
            </a:r>
            <a:r>
              <a:rPr lang="es-ES" sz="2000" dirty="0"/>
              <a:t> </a:t>
            </a:r>
            <a:r>
              <a:rPr lang="es-ES" sz="2000" dirty="0" err="1"/>
              <a:t>nach</a:t>
            </a:r>
            <a:r>
              <a:rPr lang="es-ES" sz="2000" dirty="0"/>
              <a:t> </a:t>
            </a:r>
            <a:r>
              <a:rPr lang="es-ES" sz="2000" dirty="0" err="1"/>
              <a:t>der</a:t>
            </a:r>
            <a:r>
              <a:rPr lang="es-ES" sz="2000" dirty="0"/>
              <a:t> Art des </a:t>
            </a:r>
            <a:r>
              <a:rPr lang="es-ES" sz="2000" dirty="0" err="1"/>
              <a:t>Gegenstandes</a:t>
            </a:r>
            <a:r>
              <a:rPr lang="es-ES" sz="2000" dirty="0"/>
              <a:t>, </a:t>
            </a:r>
            <a:r>
              <a:rPr lang="es-ES" sz="2000" dirty="0" err="1"/>
              <a:t>an</a:t>
            </a:r>
            <a:r>
              <a:rPr lang="es-ES" sz="2000" dirty="0"/>
              <a:t> </a:t>
            </a:r>
            <a:r>
              <a:rPr lang="es-ES" sz="2000" dirty="0" err="1"/>
              <a:t>dem</a:t>
            </a:r>
            <a:r>
              <a:rPr lang="es-ES" sz="2000" dirty="0"/>
              <a:t>, </a:t>
            </a:r>
            <a:r>
              <a:rPr lang="es-ES" sz="2000" dirty="0" err="1"/>
              <a:t>oder</a:t>
            </a:r>
            <a:r>
              <a:rPr lang="es-ES" sz="2000" dirty="0"/>
              <a:t> des </a:t>
            </a:r>
            <a:r>
              <a:rPr lang="es-ES" sz="2000" dirty="0" err="1"/>
              <a:t>Mittels</a:t>
            </a:r>
            <a:r>
              <a:rPr lang="es-ES" sz="2000" dirty="0"/>
              <a:t>, </a:t>
            </a:r>
            <a:r>
              <a:rPr lang="es-ES" sz="2000" dirty="0" err="1"/>
              <a:t>mit</a:t>
            </a:r>
            <a:r>
              <a:rPr lang="es-ES" sz="2000" dirty="0"/>
              <a:t> </a:t>
            </a:r>
            <a:r>
              <a:rPr lang="es-ES" sz="2000" dirty="0" err="1"/>
              <a:t>dem</a:t>
            </a:r>
            <a:r>
              <a:rPr lang="es-ES" sz="2000" dirty="0"/>
              <a:t> die </a:t>
            </a:r>
            <a:r>
              <a:rPr lang="es-ES" sz="2000" dirty="0" err="1"/>
              <a:t>Tat</a:t>
            </a:r>
            <a:r>
              <a:rPr lang="es-ES" sz="2000" dirty="0"/>
              <a:t> </a:t>
            </a:r>
            <a:r>
              <a:rPr lang="es-ES" sz="2000" dirty="0" err="1"/>
              <a:t>begangen</a:t>
            </a:r>
            <a:r>
              <a:rPr lang="es-ES" sz="2000" dirty="0"/>
              <a:t> </a:t>
            </a:r>
            <a:r>
              <a:rPr lang="es-ES" sz="2000" dirty="0" err="1"/>
              <a:t>werden</a:t>
            </a:r>
            <a:r>
              <a:rPr lang="es-ES" sz="2000" dirty="0"/>
              <a:t> </a:t>
            </a:r>
            <a:r>
              <a:rPr lang="es-ES" sz="2000" dirty="0" err="1"/>
              <a:t>sollte</a:t>
            </a:r>
            <a:r>
              <a:rPr lang="es-ES" sz="2000" dirty="0"/>
              <a:t>, </a:t>
            </a:r>
            <a:r>
              <a:rPr lang="es-ES" sz="2000" dirty="0" err="1"/>
              <a:t>überhaupt</a:t>
            </a:r>
            <a:r>
              <a:rPr lang="es-ES" sz="2000" dirty="0"/>
              <a:t> </a:t>
            </a:r>
            <a:r>
              <a:rPr lang="es-ES" sz="2000" dirty="0" err="1"/>
              <a:t>nicht</a:t>
            </a:r>
            <a:r>
              <a:rPr lang="es-ES" sz="2000" dirty="0"/>
              <a:t> </a:t>
            </a:r>
            <a:r>
              <a:rPr lang="es-ES" sz="2000" dirty="0" err="1"/>
              <a:t>zur</a:t>
            </a:r>
            <a:r>
              <a:rPr lang="es-ES" sz="2000" dirty="0"/>
              <a:t> </a:t>
            </a:r>
            <a:r>
              <a:rPr lang="es-ES" sz="2000" dirty="0" err="1"/>
              <a:t>Vollendung</a:t>
            </a:r>
            <a:r>
              <a:rPr lang="es-ES" sz="2000" dirty="0"/>
              <a:t> </a:t>
            </a:r>
            <a:r>
              <a:rPr lang="es-ES" sz="2000" dirty="0" err="1"/>
              <a:t>führen</a:t>
            </a:r>
            <a:r>
              <a:rPr lang="es-ES" sz="2000" dirty="0"/>
              <a:t> </a:t>
            </a:r>
            <a:r>
              <a:rPr lang="es-ES" sz="2000" dirty="0" err="1"/>
              <a:t>konnte</a:t>
            </a:r>
            <a:r>
              <a:rPr lang="es-ES" sz="2000" dirty="0"/>
              <a:t>, so </a:t>
            </a:r>
            <a:r>
              <a:rPr lang="es-ES" sz="2000" dirty="0" err="1"/>
              <a:t>kann</a:t>
            </a:r>
            <a:r>
              <a:rPr lang="es-ES" sz="2000" dirty="0"/>
              <a:t> das </a:t>
            </a:r>
            <a:r>
              <a:rPr lang="es-ES" sz="2000" dirty="0" err="1"/>
              <a:t>Gericht</a:t>
            </a:r>
            <a:r>
              <a:rPr lang="es-ES" sz="2000" dirty="0"/>
              <a:t> </a:t>
            </a:r>
            <a:r>
              <a:rPr lang="es-ES" sz="2000" dirty="0" err="1"/>
              <a:t>von</a:t>
            </a:r>
            <a:r>
              <a:rPr lang="es-ES" sz="2000" dirty="0"/>
              <a:t> </a:t>
            </a:r>
            <a:r>
              <a:rPr lang="es-ES" sz="2000" dirty="0" err="1"/>
              <a:t>Strafe</a:t>
            </a:r>
            <a:r>
              <a:rPr lang="es-ES" sz="2000" dirty="0"/>
              <a:t> </a:t>
            </a:r>
            <a:r>
              <a:rPr lang="es-ES" sz="2000" dirty="0" err="1"/>
              <a:t>absehen</a:t>
            </a:r>
            <a:r>
              <a:rPr lang="es-ES" sz="2000" dirty="0"/>
              <a:t> </a:t>
            </a:r>
            <a:r>
              <a:rPr lang="es-ES" sz="2000" dirty="0" err="1"/>
              <a:t>oder</a:t>
            </a:r>
            <a:r>
              <a:rPr lang="es-ES" sz="2000" dirty="0"/>
              <a:t> die </a:t>
            </a:r>
            <a:r>
              <a:rPr lang="es-ES" sz="2000" dirty="0" err="1"/>
              <a:t>Strafe</a:t>
            </a:r>
            <a:r>
              <a:rPr lang="es-ES" sz="2000" dirty="0"/>
              <a:t> </a:t>
            </a:r>
            <a:r>
              <a:rPr lang="es-ES" sz="2000" dirty="0" err="1"/>
              <a:t>nach</a:t>
            </a:r>
            <a:r>
              <a:rPr lang="es-ES" sz="2000" dirty="0"/>
              <a:t> </a:t>
            </a:r>
            <a:r>
              <a:rPr lang="es-ES" sz="2000" dirty="0" err="1"/>
              <a:t>seinem</a:t>
            </a:r>
            <a:r>
              <a:rPr lang="es-ES" sz="2000" dirty="0"/>
              <a:t> </a:t>
            </a:r>
            <a:r>
              <a:rPr lang="es-ES" sz="2000" dirty="0" err="1"/>
              <a:t>Ermessen</a:t>
            </a:r>
            <a:r>
              <a:rPr lang="es-ES" sz="2000" dirty="0"/>
              <a:t> </a:t>
            </a:r>
            <a:r>
              <a:rPr lang="es-ES" sz="2000" dirty="0" err="1"/>
              <a:t>mildern</a:t>
            </a:r>
            <a:r>
              <a:rPr lang="es-ES" sz="2000" dirty="0"/>
              <a:t> (§ 49 </a:t>
            </a:r>
            <a:r>
              <a:rPr lang="es-ES" sz="2000" dirty="0" err="1"/>
              <a:t>Abs</a:t>
            </a:r>
            <a:r>
              <a:rPr lang="es-ES" sz="2000" dirty="0"/>
              <a:t>. 2).</a:t>
            </a:r>
          </a:p>
          <a:p>
            <a:pPr marL="457200" indent="-457200">
              <a:buFont typeface="Arial" panose="020B0604020202020204" pitchFamily="34" charset="0"/>
              <a:buChar char="•"/>
            </a:pPr>
            <a:endParaRPr lang="es-ES" sz="2000" dirty="0"/>
          </a:p>
        </p:txBody>
      </p:sp>
    </p:spTree>
    <p:extLst>
      <p:ext uri="{BB962C8B-B14F-4D97-AF65-F5344CB8AC3E}">
        <p14:creationId xmlns:p14="http://schemas.microsoft.com/office/powerpoint/2010/main" val="606914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A68E6-A8F6-575C-0847-B975C284D08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18E3E39-342B-6422-4025-E72F4700B23C}"/>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Omission / Unterlassung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FFA0955-61C7-EDC1-084C-5682E66576F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E6ACB71D-7323-4696-88E0-1ADE87EF2619}"/>
              </a:ext>
            </a:extLst>
          </p:cNvPr>
          <p:cNvSpPr txBox="1"/>
          <p:nvPr/>
        </p:nvSpPr>
        <p:spPr>
          <a:xfrm>
            <a:off x="387458" y="1885239"/>
            <a:ext cx="11473997" cy="5293757"/>
          </a:xfrm>
          <a:prstGeom prst="rect">
            <a:avLst/>
          </a:prstGeom>
          <a:noFill/>
        </p:spPr>
        <p:txBody>
          <a:bodyPr wrap="square" rtlCol="0">
            <a:spAutoFit/>
          </a:bodyPr>
          <a:lstStyle/>
          <a:p>
            <a:pPr marL="457200" indent="-457200">
              <a:buFont typeface="Arial" panose="020B0604020202020204" pitchFamily="34" charset="0"/>
              <a:buChar char="•"/>
            </a:pPr>
            <a:r>
              <a:rPr lang="es-ES" sz="2600" dirty="0"/>
              <a:t>In </a:t>
            </a:r>
            <a:r>
              <a:rPr lang="es-ES" sz="2600" dirty="0" err="1"/>
              <a:t>Germany</a:t>
            </a:r>
            <a:r>
              <a:rPr lang="es-ES" sz="2600" dirty="0"/>
              <a:t>, </a:t>
            </a:r>
            <a:r>
              <a:rPr lang="es-ES" sz="2600" dirty="0" err="1"/>
              <a:t>there</a:t>
            </a:r>
            <a:r>
              <a:rPr lang="es-ES" sz="2600" dirty="0"/>
              <a:t> are regular active </a:t>
            </a:r>
            <a:r>
              <a:rPr lang="es-ES" sz="2600" dirty="0" err="1"/>
              <a:t>crimes</a:t>
            </a:r>
            <a:r>
              <a:rPr lang="es-ES" sz="2600" dirty="0"/>
              <a:t>, </a:t>
            </a:r>
            <a:r>
              <a:rPr lang="es-ES" sz="2600" dirty="0" err="1"/>
              <a:t>such</a:t>
            </a:r>
            <a:r>
              <a:rPr lang="es-ES" sz="2600" dirty="0"/>
              <a:t> as </a:t>
            </a:r>
            <a:r>
              <a:rPr lang="es-ES" sz="2600" dirty="0" err="1"/>
              <a:t>homicide</a:t>
            </a:r>
            <a:r>
              <a:rPr lang="es-ES" sz="2600" dirty="0"/>
              <a:t>, and regular </a:t>
            </a:r>
            <a:r>
              <a:rPr lang="es-ES" sz="2600" dirty="0" err="1"/>
              <a:t>crimes</a:t>
            </a:r>
            <a:r>
              <a:rPr lang="es-ES" sz="2600" dirty="0"/>
              <a:t> </a:t>
            </a:r>
            <a:r>
              <a:rPr lang="es-ES" sz="2600" dirty="0" err="1"/>
              <a:t>of</a:t>
            </a:r>
            <a:r>
              <a:rPr lang="es-ES" sz="2600" dirty="0"/>
              <a:t> </a:t>
            </a:r>
            <a:r>
              <a:rPr lang="es-ES" sz="2600" dirty="0" err="1"/>
              <a:t>omission</a:t>
            </a:r>
            <a:r>
              <a:rPr lang="es-ES" sz="2600" dirty="0"/>
              <a:t>. </a:t>
            </a:r>
            <a:r>
              <a:rPr lang="es-ES" sz="2600" dirty="0" err="1"/>
              <a:t>The</a:t>
            </a:r>
            <a:r>
              <a:rPr lang="es-ES" sz="2600" dirty="0"/>
              <a:t> </a:t>
            </a:r>
            <a:r>
              <a:rPr lang="es-ES" sz="2600" dirty="0" err="1"/>
              <a:t>latter</a:t>
            </a:r>
            <a:r>
              <a:rPr lang="es-ES" sz="2600" dirty="0"/>
              <a:t> </a:t>
            </a:r>
            <a:r>
              <a:rPr lang="es-ES" sz="2600" dirty="0" err="1"/>
              <a:t>includes</a:t>
            </a:r>
            <a:r>
              <a:rPr lang="es-ES" sz="2600" dirty="0"/>
              <a:t> </a:t>
            </a:r>
            <a:r>
              <a:rPr lang="es-ES" sz="2600" dirty="0" err="1"/>
              <a:t>Bad</a:t>
            </a:r>
            <a:r>
              <a:rPr lang="es-ES" sz="2600" dirty="0"/>
              <a:t> </a:t>
            </a:r>
            <a:r>
              <a:rPr lang="es-ES" sz="2600" dirty="0" err="1"/>
              <a:t>Samaritan</a:t>
            </a:r>
            <a:r>
              <a:rPr lang="es-ES" sz="2600" dirty="0"/>
              <a:t> </a:t>
            </a:r>
            <a:r>
              <a:rPr lang="es-ES" sz="2600" dirty="0" err="1"/>
              <a:t>offenses</a:t>
            </a:r>
            <a:r>
              <a:rPr lang="es-ES" sz="2600" dirty="0"/>
              <a:t>, </a:t>
            </a:r>
            <a:r>
              <a:rPr lang="es-ES" sz="2600" dirty="0" err="1"/>
              <a:t>which</a:t>
            </a:r>
            <a:r>
              <a:rPr lang="es-ES" sz="2600" dirty="0"/>
              <a:t> </a:t>
            </a:r>
            <a:r>
              <a:rPr lang="es-ES" sz="2600" dirty="0" err="1"/>
              <a:t>criminalize</a:t>
            </a:r>
            <a:r>
              <a:rPr lang="es-ES" sz="2600" dirty="0"/>
              <a:t> </a:t>
            </a:r>
            <a:r>
              <a:rPr lang="es-ES" sz="2600" dirty="0" err="1"/>
              <a:t>failing</a:t>
            </a:r>
            <a:r>
              <a:rPr lang="es-ES" sz="2600" dirty="0"/>
              <a:t> </a:t>
            </a:r>
            <a:r>
              <a:rPr lang="es-ES" sz="2600" dirty="0" err="1"/>
              <a:t>to</a:t>
            </a:r>
            <a:r>
              <a:rPr lang="es-ES" sz="2600" dirty="0"/>
              <a:t> </a:t>
            </a:r>
            <a:r>
              <a:rPr lang="es-ES" sz="2600" dirty="0" err="1"/>
              <a:t>help</a:t>
            </a:r>
            <a:r>
              <a:rPr lang="es-ES" sz="2600" dirty="0"/>
              <a:t> </a:t>
            </a:r>
            <a:r>
              <a:rPr lang="es-ES" sz="2600" dirty="0" err="1"/>
              <a:t>strangers</a:t>
            </a:r>
            <a:r>
              <a:rPr lang="es-ES" sz="2600" dirty="0"/>
              <a:t> in </a:t>
            </a:r>
            <a:r>
              <a:rPr lang="es-ES" sz="2600" dirty="0" err="1"/>
              <a:t>need</a:t>
            </a:r>
            <a:r>
              <a:rPr lang="es-ES" sz="2600" dirty="0"/>
              <a:t>.</a:t>
            </a:r>
          </a:p>
          <a:p>
            <a:pPr marL="457200" indent="-457200">
              <a:buFont typeface="Arial" panose="020B0604020202020204" pitchFamily="34" charset="0"/>
              <a:buChar char="•"/>
            </a:pPr>
            <a:r>
              <a:rPr lang="es-ES" sz="2600" dirty="0"/>
              <a:t>In </a:t>
            </a:r>
            <a:r>
              <a:rPr lang="es-ES" sz="2600" dirty="0" err="1"/>
              <a:t>Deutschland</a:t>
            </a:r>
            <a:r>
              <a:rPr lang="es-ES" sz="2600" dirty="0"/>
              <a:t> </a:t>
            </a:r>
            <a:r>
              <a:rPr lang="es-ES" sz="2600" dirty="0" err="1"/>
              <a:t>gibt</a:t>
            </a:r>
            <a:r>
              <a:rPr lang="es-ES" sz="2600" dirty="0"/>
              <a:t> es </a:t>
            </a:r>
            <a:r>
              <a:rPr lang="es-ES" sz="2600" dirty="0" err="1"/>
              <a:t>sowohl</a:t>
            </a:r>
            <a:r>
              <a:rPr lang="es-ES" sz="2600" dirty="0"/>
              <a:t> </a:t>
            </a:r>
            <a:r>
              <a:rPr lang="es-ES" sz="2600" dirty="0" err="1">
                <a:highlight>
                  <a:srgbClr val="FFFF00"/>
                </a:highlight>
              </a:rPr>
              <a:t>Begehungs</a:t>
            </a:r>
            <a:r>
              <a:rPr lang="es-ES" sz="2600" dirty="0">
                <a:highlight>
                  <a:srgbClr val="FFFF00"/>
                </a:highlight>
              </a:rPr>
              <a:t>- </a:t>
            </a:r>
            <a:r>
              <a:rPr lang="es-ES" sz="2600" dirty="0" err="1">
                <a:highlight>
                  <a:srgbClr val="FFFF00"/>
                </a:highlight>
              </a:rPr>
              <a:t>als</a:t>
            </a:r>
            <a:r>
              <a:rPr lang="es-ES" sz="2600" dirty="0">
                <a:highlight>
                  <a:srgbClr val="FFFF00"/>
                </a:highlight>
              </a:rPr>
              <a:t> </a:t>
            </a:r>
            <a:r>
              <a:rPr lang="es-ES" sz="2600" dirty="0" err="1">
                <a:highlight>
                  <a:srgbClr val="FFFF00"/>
                </a:highlight>
              </a:rPr>
              <a:t>auch</a:t>
            </a:r>
            <a:r>
              <a:rPr lang="es-ES" sz="2600" dirty="0">
                <a:highlight>
                  <a:srgbClr val="FFFF00"/>
                </a:highlight>
              </a:rPr>
              <a:t> </a:t>
            </a:r>
            <a:r>
              <a:rPr lang="es-ES" sz="2600" dirty="0" err="1">
                <a:highlight>
                  <a:srgbClr val="FFFF00"/>
                </a:highlight>
              </a:rPr>
              <a:t>Unterlassungsdelikte</a:t>
            </a:r>
            <a:r>
              <a:rPr lang="es-ES" sz="2600" dirty="0"/>
              <a:t>. Zu </a:t>
            </a:r>
            <a:r>
              <a:rPr lang="es-ES" sz="2600" dirty="0" err="1"/>
              <a:t>letzteren</a:t>
            </a:r>
            <a:r>
              <a:rPr lang="es-ES" sz="2600" dirty="0"/>
              <a:t> </a:t>
            </a:r>
            <a:r>
              <a:rPr lang="es-ES" sz="2600" dirty="0" err="1"/>
              <a:t>gehören</a:t>
            </a:r>
            <a:r>
              <a:rPr lang="es-ES" sz="2600" dirty="0"/>
              <a:t> </a:t>
            </a:r>
            <a:r>
              <a:rPr lang="es-ES" sz="2600" dirty="0" err="1">
                <a:highlight>
                  <a:srgbClr val="FFFF00"/>
                </a:highlight>
              </a:rPr>
              <a:t>Straftaten</a:t>
            </a:r>
            <a:r>
              <a:rPr lang="es-ES" sz="2600" dirty="0"/>
              <a:t> </a:t>
            </a:r>
            <a:r>
              <a:rPr lang="es-ES" sz="2600" dirty="0" err="1"/>
              <a:t>nach</a:t>
            </a:r>
            <a:r>
              <a:rPr lang="es-ES" sz="2600" dirty="0"/>
              <a:t> </a:t>
            </a:r>
            <a:r>
              <a:rPr lang="es-ES" sz="2600" dirty="0" err="1"/>
              <a:t>dem</a:t>
            </a:r>
            <a:r>
              <a:rPr lang="es-ES" sz="2600" dirty="0"/>
              <a:t> </a:t>
            </a:r>
            <a:r>
              <a:rPr lang="es-ES" sz="2600" dirty="0" err="1">
                <a:highlight>
                  <a:srgbClr val="00FF00"/>
                </a:highlight>
              </a:rPr>
              <a:t>Prinzip</a:t>
            </a:r>
            <a:r>
              <a:rPr lang="es-ES" sz="2600" dirty="0">
                <a:highlight>
                  <a:srgbClr val="00FF00"/>
                </a:highlight>
              </a:rPr>
              <a:t> des „</a:t>
            </a:r>
            <a:r>
              <a:rPr lang="es-ES" sz="2600" dirty="0" err="1">
                <a:highlight>
                  <a:srgbClr val="00FF00"/>
                </a:highlight>
              </a:rPr>
              <a:t>bösen</a:t>
            </a:r>
            <a:r>
              <a:rPr lang="es-ES" sz="2600" dirty="0">
                <a:highlight>
                  <a:srgbClr val="00FF00"/>
                </a:highlight>
              </a:rPr>
              <a:t> </a:t>
            </a:r>
            <a:r>
              <a:rPr lang="es-ES" sz="2600" dirty="0" err="1">
                <a:highlight>
                  <a:srgbClr val="00FF00"/>
                </a:highlight>
              </a:rPr>
              <a:t>Samariters</a:t>
            </a:r>
            <a:r>
              <a:rPr lang="es-ES" sz="2600" dirty="0">
                <a:highlight>
                  <a:srgbClr val="00FF00"/>
                </a:highlight>
              </a:rPr>
              <a:t>“, </a:t>
            </a:r>
            <a:r>
              <a:rPr lang="es-ES" sz="2600" dirty="0"/>
              <a:t>die es </a:t>
            </a:r>
            <a:r>
              <a:rPr lang="es-ES" sz="2600" dirty="0" err="1"/>
              <a:t>unter</a:t>
            </a:r>
            <a:r>
              <a:rPr lang="es-ES" sz="2600" dirty="0"/>
              <a:t> </a:t>
            </a:r>
            <a:r>
              <a:rPr lang="es-ES" sz="2600" dirty="0" err="1">
                <a:highlight>
                  <a:srgbClr val="FF00FF"/>
                </a:highlight>
              </a:rPr>
              <a:t>Strafe</a:t>
            </a:r>
            <a:r>
              <a:rPr lang="es-ES" sz="2600" dirty="0"/>
              <a:t> </a:t>
            </a:r>
            <a:r>
              <a:rPr lang="es-ES" sz="2600" dirty="0" err="1"/>
              <a:t>stellen</a:t>
            </a:r>
            <a:r>
              <a:rPr lang="es-ES" sz="2600" dirty="0"/>
              <a:t>, </a:t>
            </a:r>
            <a:r>
              <a:rPr lang="es-ES" sz="2600" dirty="0" err="1"/>
              <a:t>Fremden</a:t>
            </a:r>
            <a:r>
              <a:rPr lang="es-ES" sz="2600" dirty="0"/>
              <a:t> in </a:t>
            </a:r>
            <a:r>
              <a:rPr lang="es-ES" sz="2600" dirty="0" err="1"/>
              <a:t>Not</a:t>
            </a:r>
            <a:r>
              <a:rPr lang="es-ES" sz="2600" dirty="0"/>
              <a:t> </a:t>
            </a:r>
            <a:r>
              <a:rPr lang="es-ES" sz="2600" dirty="0" err="1"/>
              <a:t>keine</a:t>
            </a:r>
            <a:r>
              <a:rPr lang="es-ES" sz="2600" dirty="0"/>
              <a:t> </a:t>
            </a:r>
            <a:r>
              <a:rPr lang="es-ES" sz="2600" dirty="0" err="1">
                <a:highlight>
                  <a:srgbClr val="FF00FF"/>
                </a:highlight>
              </a:rPr>
              <a:t>Hilfe</a:t>
            </a:r>
            <a:r>
              <a:rPr lang="es-ES" sz="2600" dirty="0"/>
              <a:t> </a:t>
            </a:r>
            <a:r>
              <a:rPr lang="es-ES" sz="2600" dirty="0" err="1"/>
              <a:t>zu</a:t>
            </a:r>
            <a:r>
              <a:rPr lang="es-ES" sz="2600" dirty="0"/>
              <a:t> </a:t>
            </a:r>
            <a:r>
              <a:rPr lang="es-ES" sz="2600" dirty="0" err="1"/>
              <a:t>leisten</a:t>
            </a:r>
            <a:r>
              <a:rPr lang="es-ES" sz="2600" dirty="0"/>
              <a:t>.</a:t>
            </a:r>
          </a:p>
          <a:p>
            <a:pPr marL="457200" indent="-457200">
              <a:buFont typeface="Arial" panose="020B0604020202020204" pitchFamily="34" charset="0"/>
              <a:buChar char="•"/>
            </a:pPr>
            <a:endParaRPr lang="es-ES" sz="2600" dirty="0"/>
          </a:p>
          <a:p>
            <a:pPr marL="457200" indent="-457200">
              <a:buFont typeface="Arial" panose="020B0604020202020204" pitchFamily="34" charset="0"/>
              <a:buChar char="•"/>
            </a:pPr>
            <a:r>
              <a:rPr lang="es-ES" sz="2600" dirty="0" err="1"/>
              <a:t>Additionally</a:t>
            </a:r>
            <a:r>
              <a:rPr lang="es-ES" sz="2600" dirty="0"/>
              <a:t>, </a:t>
            </a:r>
            <a:r>
              <a:rPr lang="es-ES" sz="2600" dirty="0" err="1"/>
              <a:t>any</a:t>
            </a:r>
            <a:r>
              <a:rPr lang="es-ES" sz="2600" dirty="0"/>
              <a:t> </a:t>
            </a:r>
            <a:r>
              <a:rPr lang="es-ES" sz="2600" dirty="0" err="1"/>
              <a:t>crime</a:t>
            </a:r>
            <a:r>
              <a:rPr lang="es-ES" sz="2600" dirty="0"/>
              <a:t> </a:t>
            </a:r>
            <a:r>
              <a:rPr lang="es-ES" sz="2600" dirty="0" err="1"/>
              <a:t>of</a:t>
            </a:r>
            <a:r>
              <a:rPr lang="es-ES" sz="2600" dirty="0"/>
              <a:t> </a:t>
            </a:r>
            <a:r>
              <a:rPr lang="es-ES" sz="2600" dirty="0" err="1"/>
              <a:t>commission</a:t>
            </a:r>
            <a:r>
              <a:rPr lang="es-ES" sz="2600" dirty="0"/>
              <a:t> can be </a:t>
            </a:r>
            <a:r>
              <a:rPr lang="es-ES" sz="2600" dirty="0" err="1"/>
              <a:t>committed</a:t>
            </a:r>
            <a:r>
              <a:rPr lang="es-ES" sz="2600" dirty="0"/>
              <a:t> </a:t>
            </a:r>
            <a:r>
              <a:rPr lang="es-ES" sz="2600" dirty="0" err="1"/>
              <a:t>through</a:t>
            </a:r>
            <a:r>
              <a:rPr lang="es-ES" sz="2600" dirty="0"/>
              <a:t> </a:t>
            </a:r>
            <a:r>
              <a:rPr lang="es-ES" sz="2600" dirty="0" err="1"/>
              <a:t>omission</a:t>
            </a:r>
            <a:r>
              <a:rPr lang="es-ES" sz="2600" dirty="0"/>
              <a:t> </a:t>
            </a:r>
            <a:r>
              <a:rPr lang="es-ES" sz="2600" dirty="0" err="1"/>
              <a:t>if</a:t>
            </a:r>
            <a:r>
              <a:rPr lang="es-ES" sz="2600" dirty="0"/>
              <a:t> </a:t>
            </a:r>
            <a:r>
              <a:rPr lang="es-ES" sz="2600" dirty="0" err="1"/>
              <a:t>the</a:t>
            </a:r>
            <a:r>
              <a:rPr lang="es-ES" sz="2600" dirty="0"/>
              <a:t> </a:t>
            </a:r>
            <a:r>
              <a:rPr lang="es-ES" sz="2600" dirty="0" err="1"/>
              <a:t>perpetrator</a:t>
            </a:r>
            <a:r>
              <a:rPr lang="es-ES" sz="2600" dirty="0"/>
              <a:t> </a:t>
            </a:r>
            <a:r>
              <a:rPr lang="es-ES" sz="2600" dirty="0" err="1"/>
              <a:t>had</a:t>
            </a:r>
            <a:r>
              <a:rPr lang="es-ES" sz="2600" dirty="0"/>
              <a:t> a </a:t>
            </a:r>
            <a:r>
              <a:rPr lang="es-ES" sz="2600" dirty="0" err="1"/>
              <a:t>special</a:t>
            </a:r>
            <a:r>
              <a:rPr lang="es-ES" sz="2600" dirty="0"/>
              <a:t> </a:t>
            </a:r>
            <a:r>
              <a:rPr lang="es-ES" sz="2600" dirty="0" err="1"/>
              <a:t>duty</a:t>
            </a:r>
            <a:r>
              <a:rPr lang="es-ES" sz="2600" dirty="0"/>
              <a:t> </a:t>
            </a:r>
            <a:r>
              <a:rPr lang="es-ES" sz="2600" dirty="0" err="1"/>
              <a:t>to</a:t>
            </a:r>
            <a:r>
              <a:rPr lang="es-ES" sz="2600" dirty="0"/>
              <a:t> </a:t>
            </a:r>
            <a:r>
              <a:rPr lang="es-ES" sz="2600" dirty="0" err="1"/>
              <a:t>act</a:t>
            </a:r>
            <a:r>
              <a:rPr lang="es-ES" sz="2600" dirty="0"/>
              <a:t> </a:t>
            </a:r>
            <a:r>
              <a:rPr lang="es-ES" sz="2600" dirty="0" err="1"/>
              <a:t>toward</a:t>
            </a:r>
            <a:r>
              <a:rPr lang="es-ES" sz="2600" dirty="0"/>
              <a:t> </a:t>
            </a:r>
            <a:r>
              <a:rPr lang="es-ES" sz="2600" dirty="0" err="1"/>
              <a:t>the</a:t>
            </a:r>
            <a:r>
              <a:rPr lang="es-ES" sz="2600" dirty="0"/>
              <a:t> </a:t>
            </a:r>
            <a:r>
              <a:rPr lang="es-ES" sz="2600" dirty="0" err="1"/>
              <a:t>victim</a:t>
            </a:r>
            <a:r>
              <a:rPr lang="es-ES" sz="2600" dirty="0"/>
              <a:t> </a:t>
            </a:r>
            <a:r>
              <a:rPr lang="es-ES" sz="2600" dirty="0" err="1"/>
              <a:t>but</a:t>
            </a:r>
            <a:r>
              <a:rPr lang="es-ES" sz="2600" dirty="0"/>
              <a:t> </a:t>
            </a:r>
            <a:r>
              <a:rPr lang="es-ES" sz="2600" dirty="0" err="1"/>
              <a:t>failed</a:t>
            </a:r>
            <a:r>
              <a:rPr lang="es-ES" sz="2600" dirty="0"/>
              <a:t> </a:t>
            </a:r>
            <a:r>
              <a:rPr lang="es-ES" sz="2600" dirty="0" err="1"/>
              <a:t>to</a:t>
            </a:r>
            <a:r>
              <a:rPr lang="es-ES" sz="2600" dirty="0"/>
              <a:t> do so. </a:t>
            </a:r>
          </a:p>
          <a:p>
            <a:pPr marL="457200" indent="-457200">
              <a:buFont typeface="Arial" panose="020B0604020202020204" pitchFamily="34" charset="0"/>
              <a:buChar char="•"/>
            </a:pPr>
            <a:r>
              <a:rPr lang="es-ES" sz="2600" dirty="0" err="1"/>
              <a:t>Darüber</a:t>
            </a:r>
            <a:r>
              <a:rPr lang="es-ES" sz="2600" dirty="0"/>
              <a:t> </a:t>
            </a:r>
            <a:r>
              <a:rPr lang="es-ES" sz="2600" dirty="0" err="1"/>
              <a:t>hinaus</a:t>
            </a:r>
            <a:r>
              <a:rPr lang="es-ES" sz="2600" dirty="0"/>
              <a:t> </a:t>
            </a:r>
            <a:r>
              <a:rPr lang="es-ES" sz="2600" dirty="0" err="1"/>
              <a:t>kann</a:t>
            </a:r>
            <a:r>
              <a:rPr lang="es-ES" sz="2600" dirty="0"/>
              <a:t> jedes </a:t>
            </a:r>
            <a:r>
              <a:rPr lang="es-ES" sz="2600" dirty="0" err="1">
                <a:highlight>
                  <a:srgbClr val="00FF00"/>
                </a:highlight>
              </a:rPr>
              <a:t>Begehungsdelikt</a:t>
            </a:r>
            <a:r>
              <a:rPr lang="es-ES" sz="2600" dirty="0"/>
              <a:t> </a:t>
            </a:r>
            <a:r>
              <a:rPr lang="es-ES" sz="2600" dirty="0" err="1"/>
              <a:t>auch</a:t>
            </a:r>
            <a:r>
              <a:rPr lang="es-ES" sz="2600" dirty="0"/>
              <a:t> </a:t>
            </a:r>
            <a:r>
              <a:rPr lang="es-ES" sz="2600" dirty="0" err="1"/>
              <a:t>durch</a:t>
            </a:r>
            <a:r>
              <a:rPr lang="es-ES" sz="2600" dirty="0"/>
              <a:t> </a:t>
            </a:r>
            <a:r>
              <a:rPr lang="es-ES" sz="2600" dirty="0" err="1">
                <a:highlight>
                  <a:srgbClr val="FF00FF"/>
                </a:highlight>
              </a:rPr>
              <a:t>Unterlassung</a:t>
            </a:r>
            <a:r>
              <a:rPr lang="es-ES" sz="2600" dirty="0"/>
              <a:t> </a:t>
            </a:r>
            <a:r>
              <a:rPr lang="es-ES" sz="2600" dirty="0" err="1">
                <a:highlight>
                  <a:srgbClr val="C0C0C0"/>
                </a:highlight>
              </a:rPr>
              <a:t>begangen</a:t>
            </a:r>
            <a:r>
              <a:rPr lang="es-ES" sz="2600" dirty="0">
                <a:highlight>
                  <a:srgbClr val="C0C0C0"/>
                </a:highlight>
              </a:rPr>
              <a:t> </a:t>
            </a:r>
            <a:r>
              <a:rPr lang="es-ES" sz="2600" dirty="0" err="1"/>
              <a:t>werden</a:t>
            </a:r>
            <a:r>
              <a:rPr lang="es-ES" sz="2600" dirty="0"/>
              <a:t>, </a:t>
            </a:r>
            <a:r>
              <a:rPr lang="es-ES" sz="2600" dirty="0" err="1"/>
              <a:t>wenn</a:t>
            </a:r>
            <a:r>
              <a:rPr lang="es-ES" sz="2600" dirty="0"/>
              <a:t> </a:t>
            </a:r>
            <a:r>
              <a:rPr lang="es-ES" sz="2600" dirty="0" err="1">
                <a:highlight>
                  <a:srgbClr val="00FFFF"/>
                </a:highlight>
              </a:rPr>
              <a:t>der</a:t>
            </a:r>
            <a:r>
              <a:rPr lang="es-ES" sz="2600" dirty="0">
                <a:highlight>
                  <a:srgbClr val="00FFFF"/>
                </a:highlight>
              </a:rPr>
              <a:t> </a:t>
            </a:r>
            <a:r>
              <a:rPr lang="es-ES" sz="2600" dirty="0" err="1">
                <a:highlight>
                  <a:srgbClr val="00FFFF"/>
                </a:highlight>
              </a:rPr>
              <a:t>Täter</a:t>
            </a:r>
            <a:r>
              <a:rPr lang="es-ES" sz="2600" dirty="0">
                <a:highlight>
                  <a:srgbClr val="00FFFF"/>
                </a:highlight>
              </a:rPr>
              <a:t> </a:t>
            </a:r>
            <a:r>
              <a:rPr lang="es-ES" sz="2600" dirty="0" err="1">
                <a:highlight>
                  <a:srgbClr val="FF00FF"/>
                </a:highlight>
              </a:rPr>
              <a:t>eine</a:t>
            </a:r>
            <a:r>
              <a:rPr lang="es-ES" sz="2600" dirty="0">
                <a:highlight>
                  <a:srgbClr val="FF00FF"/>
                </a:highlight>
              </a:rPr>
              <a:t> </a:t>
            </a:r>
            <a:r>
              <a:rPr lang="es-ES" sz="2600" dirty="0" err="1">
                <a:highlight>
                  <a:srgbClr val="FF00FF"/>
                </a:highlight>
              </a:rPr>
              <a:t>besondere</a:t>
            </a:r>
            <a:r>
              <a:rPr lang="es-ES" sz="2600" dirty="0">
                <a:highlight>
                  <a:srgbClr val="FF00FF"/>
                </a:highlight>
              </a:rPr>
              <a:t> </a:t>
            </a:r>
            <a:r>
              <a:rPr lang="es-ES" sz="2600" dirty="0" err="1">
                <a:highlight>
                  <a:srgbClr val="FF00FF"/>
                </a:highlight>
              </a:rPr>
              <a:t>Pflicht</a:t>
            </a:r>
            <a:r>
              <a:rPr lang="es-ES" sz="2600" dirty="0">
                <a:highlight>
                  <a:srgbClr val="FF00FF"/>
                </a:highlight>
              </a:rPr>
              <a:t> </a:t>
            </a:r>
            <a:r>
              <a:rPr lang="es-ES" sz="2600" dirty="0" err="1"/>
              <a:t>gegenüber</a:t>
            </a:r>
            <a:r>
              <a:rPr lang="es-ES" sz="2600" dirty="0"/>
              <a:t> </a:t>
            </a:r>
            <a:r>
              <a:rPr lang="es-ES" sz="2600" dirty="0" err="1">
                <a:highlight>
                  <a:srgbClr val="00FF00"/>
                </a:highlight>
              </a:rPr>
              <a:t>dem</a:t>
            </a:r>
            <a:r>
              <a:rPr lang="es-ES" sz="2600" dirty="0">
                <a:highlight>
                  <a:srgbClr val="00FF00"/>
                </a:highlight>
              </a:rPr>
              <a:t> </a:t>
            </a:r>
            <a:r>
              <a:rPr lang="es-ES" sz="2600" dirty="0" err="1">
                <a:highlight>
                  <a:srgbClr val="00FF00"/>
                </a:highlight>
              </a:rPr>
              <a:t>Opfer</a:t>
            </a:r>
            <a:r>
              <a:rPr lang="es-ES" sz="2600" dirty="0">
                <a:highlight>
                  <a:srgbClr val="00FF00"/>
                </a:highlight>
              </a:rPr>
              <a:t> </a:t>
            </a:r>
            <a:r>
              <a:rPr lang="es-ES" sz="2600" dirty="0" err="1"/>
              <a:t>hat</a:t>
            </a:r>
            <a:r>
              <a:rPr lang="es-ES" sz="2600" dirty="0"/>
              <a:t>, </a:t>
            </a:r>
            <a:r>
              <a:rPr lang="es-ES" sz="2600" dirty="0" err="1"/>
              <a:t>dieser</a:t>
            </a:r>
            <a:r>
              <a:rPr lang="es-ES" sz="2600" dirty="0"/>
              <a:t> </a:t>
            </a:r>
            <a:r>
              <a:rPr lang="es-ES" sz="2600" dirty="0" err="1"/>
              <a:t>aber</a:t>
            </a:r>
            <a:r>
              <a:rPr lang="es-ES" sz="2600" dirty="0"/>
              <a:t> </a:t>
            </a:r>
            <a:r>
              <a:rPr lang="es-ES" sz="2600" dirty="0" err="1"/>
              <a:t>nicht</a:t>
            </a:r>
            <a:r>
              <a:rPr lang="es-ES" sz="2600" dirty="0"/>
              <a:t> </a:t>
            </a:r>
            <a:r>
              <a:rPr lang="es-ES" sz="2600" dirty="0" err="1"/>
              <a:t>nachkommt</a:t>
            </a:r>
            <a:r>
              <a:rPr lang="es-ES" sz="2600" dirty="0"/>
              <a:t>.</a:t>
            </a: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01078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D30F0-3C79-7701-E887-E18C13FACB4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25FDCEB-30FF-3589-6D1C-90C267BA6F39}"/>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Omission / Unterlassung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64C7293-09E3-8B2A-3A5E-2AA771F6AAE3}"/>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76E5934F-8ADA-1F13-7559-641196DA7C2D}"/>
              </a:ext>
            </a:extLst>
          </p:cNvPr>
          <p:cNvSpPr txBox="1"/>
          <p:nvPr/>
        </p:nvSpPr>
        <p:spPr>
          <a:xfrm>
            <a:off x="856570" y="1885239"/>
            <a:ext cx="11004885" cy="5293757"/>
          </a:xfrm>
          <a:prstGeom prst="rect">
            <a:avLst/>
          </a:prstGeom>
          <a:noFill/>
        </p:spPr>
        <p:txBody>
          <a:bodyPr wrap="square" rtlCol="0">
            <a:spAutoFit/>
          </a:bodyPr>
          <a:lstStyle/>
          <a:p>
            <a:pPr algn="ctr"/>
            <a:r>
              <a:rPr lang="es-ES" sz="2600" b="1" dirty="0" err="1"/>
              <a:t>Section</a:t>
            </a:r>
            <a:r>
              <a:rPr lang="es-ES" sz="2600" b="1" dirty="0"/>
              <a:t> 13. </a:t>
            </a:r>
            <a:r>
              <a:rPr lang="es-ES" sz="2600" b="1" dirty="0" err="1"/>
              <a:t>Commission</a:t>
            </a:r>
            <a:r>
              <a:rPr lang="es-ES" sz="2600" b="1" dirty="0"/>
              <a:t> </a:t>
            </a:r>
            <a:r>
              <a:rPr lang="es-ES" sz="2600" b="1" dirty="0" err="1"/>
              <a:t>by</a:t>
            </a:r>
            <a:r>
              <a:rPr lang="es-ES" sz="2600" b="1" dirty="0"/>
              <a:t> </a:t>
            </a:r>
            <a:r>
              <a:rPr lang="es-ES" sz="2600" b="1" dirty="0" err="1"/>
              <a:t>omission</a:t>
            </a:r>
            <a:r>
              <a:rPr lang="es-ES" sz="2600" b="1" dirty="0"/>
              <a:t> </a:t>
            </a:r>
          </a:p>
          <a:p>
            <a:pPr algn="ctr"/>
            <a:r>
              <a:rPr lang="es-ES" sz="2600" dirty="0"/>
              <a:t>(1) </a:t>
            </a:r>
            <a:r>
              <a:rPr lang="es-ES" sz="2600" dirty="0" err="1"/>
              <a:t>Whoever</a:t>
            </a:r>
            <a:r>
              <a:rPr lang="es-ES" sz="2600" dirty="0"/>
              <a:t> </a:t>
            </a:r>
            <a:r>
              <a:rPr lang="es-ES" sz="2600" dirty="0" err="1"/>
              <a:t>fails</a:t>
            </a:r>
            <a:r>
              <a:rPr lang="es-ES" sz="2600" dirty="0"/>
              <a:t> </a:t>
            </a:r>
            <a:r>
              <a:rPr lang="es-ES" sz="2600" dirty="0" err="1"/>
              <a:t>to</a:t>
            </a:r>
            <a:r>
              <a:rPr lang="es-ES" sz="2600" dirty="0"/>
              <a:t> </a:t>
            </a:r>
            <a:r>
              <a:rPr lang="es-ES" sz="2600" dirty="0" err="1"/>
              <a:t>prevent</a:t>
            </a:r>
            <a:r>
              <a:rPr lang="es-ES" sz="2600" dirty="0"/>
              <a:t> a </a:t>
            </a:r>
            <a:r>
              <a:rPr lang="es-ES" sz="2600" dirty="0" err="1"/>
              <a:t>result</a:t>
            </a:r>
            <a:r>
              <a:rPr lang="es-ES" sz="2600" dirty="0"/>
              <a:t> </a:t>
            </a:r>
            <a:r>
              <a:rPr lang="es-ES" sz="2600" dirty="0" err="1"/>
              <a:t>which</a:t>
            </a:r>
            <a:r>
              <a:rPr lang="es-ES" sz="2600" dirty="0"/>
              <a:t> </a:t>
            </a:r>
            <a:r>
              <a:rPr lang="es-ES" sz="2600" dirty="0" err="1"/>
              <a:t>is</a:t>
            </a:r>
            <a:r>
              <a:rPr lang="es-ES" sz="2600" dirty="0"/>
              <a:t> </a:t>
            </a:r>
            <a:r>
              <a:rPr lang="es-ES" sz="2600" dirty="0" err="1"/>
              <a:t>an</a:t>
            </a:r>
            <a:r>
              <a:rPr lang="es-ES" sz="2600" dirty="0"/>
              <a:t> </a:t>
            </a:r>
            <a:r>
              <a:rPr lang="es-ES" sz="2600" dirty="0" err="1"/>
              <a:t>element</a:t>
            </a:r>
            <a:r>
              <a:rPr lang="es-ES" sz="2600" dirty="0"/>
              <a:t> </a:t>
            </a:r>
            <a:r>
              <a:rPr lang="es-ES" sz="2600" dirty="0" err="1"/>
              <a:t>of</a:t>
            </a:r>
            <a:r>
              <a:rPr lang="es-ES" sz="2600" dirty="0"/>
              <a:t> a criminal </a:t>
            </a:r>
            <a:r>
              <a:rPr lang="es-ES" sz="2600" dirty="0" err="1"/>
              <a:t>provision</a:t>
            </a:r>
            <a:r>
              <a:rPr lang="es-ES" sz="2600" dirty="0"/>
              <a:t> </a:t>
            </a:r>
            <a:r>
              <a:rPr lang="es-ES" sz="2600" dirty="0" err="1"/>
              <a:t>is</a:t>
            </a:r>
            <a:r>
              <a:rPr lang="es-ES" sz="2600" dirty="0"/>
              <a:t> </a:t>
            </a:r>
            <a:r>
              <a:rPr lang="es-ES" sz="2600" dirty="0" err="1"/>
              <a:t>only</a:t>
            </a:r>
            <a:r>
              <a:rPr lang="es-ES" sz="2600" dirty="0"/>
              <a:t> </a:t>
            </a:r>
            <a:r>
              <a:rPr lang="es-ES" sz="2600" dirty="0" err="1"/>
              <a:t>subject</a:t>
            </a:r>
            <a:r>
              <a:rPr lang="es-ES" sz="2600" dirty="0"/>
              <a:t> </a:t>
            </a:r>
            <a:r>
              <a:rPr lang="es-ES" sz="2600" dirty="0" err="1"/>
              <a:t>to</a:t>
            </a:r>
            <a:r>
              <a:rPr lang="es-ES" sz="2600" dirty="0"/>
              <a:t> criminal </a:t>
            </a:r>
            <a:r>
              <a:rPr lang="es-ES" sz="2600" dirty="0" err="1"/>
              <a:t>liability</a:t>
            </a:r>
            <a:r>
              <a:rPr lang="es-ES" sz="2600" dirty="0"/>
              <a:t> </a:t>
            </a:r>
            <a:r>
              <a:rPr lang="es-ES" sz="2600" dirty="0" err="1"/>
              <a:t>under</a:t>
            </a:r>
            <a:r>
              <a:rPr lang="es-ES" sz="2600" dirty="0"/>
              <a:t> </a:t>
            </a:r>
            <a:r>
              <a:rPr lang="es-ES" sz="2600" dirty="0" err="1"/>
              <a:t>this</a:t>
            </a:r>
            <a:r>
              <a:rPr lang="es-ES" sz="2600" dirty="0"/>
              <a:t> </a:t>
            </a:r>
            <a:r>
              <a:rPr lang="es-ES" sz="2600" dirty="0" err="1"/>
              <a:t>law</a:t>
            </a:r>
            <a:r>
              <a:rPr lang="es-ES" sz="2600" dirty="0"/>
              <a:t> </a:t>
            </a:r>
            <a:r>
              <a:rPr lang="es-ES" sz="2600" dirty="0" err="1"/>
              <a:t>if</a:t>
            </a:r>
            <a:r>
              <a:rPr lang="es-ES" sz="2600" dirty="0"/>
              <a:t> </a:t>
            </a:r>
            <a:r>
              <a:rPr lang="es-ES" sz="2600" dirty="0" err="1"/>
              <a:t>they</a:t>
            </a:r>
            <a:r>
              <a:rPr lang="es-ES" sz="2600" dirty="0"/>
              <a:t> are </a:t>
            </a:r>
            <a:r>
              <a:rPr lang="es-ES" sz="2600" dirty="0" err="1"/>
              <a:t>legally</a:t>
            </a:r>
            <a:r>
              <a:rPr lang="es-ES" sz="2600" dirty="0"/>
              <a:t> </a:t>
            </a:r>
            <a:r>
              <a:rPr lang="es-ES" sz="2600" dirty="0" err="1"/>
              <a:t>responsible</a:t>
            </a:r>
            <a:r>
              <a:rPr lang="es-ES" sz="2600" dirty="0"/>
              <a:t> </a:t>
            </a:r>
            <a:r>
              <a:rPr lang="es-ES" sz="2600" dirty="0" err="1"/>
              <a:t>for</a:t>
            </a:r>
            <a:r>
              <a:rPr lang="es-ES" sz="2600" dirty="0"/>
              <a:t> </a:t>
            </a:r>
            <a:r>
              <a:rPr lang="es-ES" sz="2600" dirty="0" err="1"/>
              <a:t>ensuring</a:t>
            </a:r>
            <a:r>
              <a:rPr lang="es-ES" sz="2600" dirty="0"/>
              <a:t> </a:t>
            </a:r>
            <a:r>
              <a:rPr lang="es-ES" sz="2600" dirty="0" err="1"/>
              <a:t>that</a:t>
            </a:r>
            <a:r>
              <a:rPr lang="es-ES" sz="2600" dirty="0"/>
              <a:t> </a:t>
            </a:r>
            <a:r>
              <a:rPr lang="es-ES" sz="2600" dirty="0" err="1"/>
              <a:t>the</a:t>
            </a:r>
            <a:r>
              <a:rPr lang="es-ES" sz="2600" dirty="0"/>
              <a:t> </a:t>
            </a:r>
            <a:r>
              <a:rPr lang="es-ES" sz="2600" dirty="0" err="1"/>
              <a:t>result</a:t>
            </a:r>
            <a:r>
              <a:rPr lang="es-ES" sz="2600" dirty="0"/>
              <a:t> </a:t>
            </a:r>
            <a:r>
              <a:rPr lang="es-ES" sz="2600" dirty="0" err="1"/>
              <a:t>does</a:t>
            </a:r>
            <a:r>
              <a:rPr lang="es-ES" sz="2600" dirty="0"/>
              <a:t> </a:t>
            </a:r>
            <a:r>
              <a:rPr lang="es-ES" sz="2600" dirty="0" err="1"/>
              <a:t>not</a:t>
            </a:r>
            <a:r>
              <a:rPr lang="es-ES" sz="2600" dirty="0"/>
              <a:t> </a:t>
            </a:r>
            <a:r>
              <a:rPr lang="es-ES" sz="2600" dirty="0" err="1"/>
              <a:t>occur</a:t>
            </a:r>
            <a:r>
              <a:rPr lang="es-ES" sz="2600" dirty="0"/>
              <a:t> and </a:t>
            </a:r>
            <a:r>
              <a:rPr lang="es-ES" sz="2600" dirty="0" err="1"/>
              <a:t>if</a:t>
            </a:r>
            <a:r>
              <a:rPr lang="es-ES" sz="2600" dirty="0"/>
              <a:t> </a:t>
            </a:r>
            <a:r>
              <a:rPr lang="es-ES" sz="2600" dirty="0" err="1"/>
              <a:t>the</a:t>
            </a:r>
            <a:r>
              <a:rPr lang="es-ES" sz="2600" dirty="0"/>
              <a:t> </a:t>
            </a:r>
            <a:r>
              <a:rPr lang="es-ES" sz="2600" dirty="0" err="1"/>
              <a:t>omission</a:t>
            </a:r>
            <a:r>
              <a:rPr lang="es-ES" sz="2600" dirty="0"/>
              <a:t> </a:t>
            </a:r>
            <a:r>
              <a:rPr lang="es-ES" sz="2600" dirty="0" err="1"/>
              <a:t>is</a:t>
            </a:r>
            <a:r>
              <a:rPr lang="es-ES" sz="2600" dirty="0"/>
              <a:t> </a:t>
            </a:r>
            <a:r>
              <a:rPr lang="es-ES" sz="2600" dirty="0" err="1"/>
              <a:t>equivalent</a:t>
            </a:r>
            <a:r>
              <a:rPr lang="es-ES" sz="2600" dirty="0"/>
              <a:t> </a:t>
            </a:r>
            <a:r>
              <a:rPr lang="es-ES" sz="2600" dirty="0" err="1"/>
              <a:t>to</a:t>
            </a:r>
            <a:r>
              <a:rPr lang="es-ES" sz="2600" dirty="0"/>
              <a:t> </a:t>
            </a:r>
            <a:r>
              <a:rPr lang="es-ES" sz="2600" dirty="0" err="1"/>
              <a:t>the</a:t>
            </a:r>
            <a:r>
              <a:rPr lang="es-ES" sz="2600" dirty="0"/>
              <a:t> </a:t>
            </a:r>
            <a:r>
              <a:rPr lang="es-ES" sz="2600" dirty="0" err="1"/>
              <a:t>realisation</a:t>
            </a:r>
            <a:r>
              <a:rPr lang="es-ES" sz="2600" dirty="0"/>
              <a:t> </a:t>
            </a:r>
            <a:r>
              <a:rPr lang="es-ES" sz="2600" dirty="0" err="1"/>
              <a:t>of</a:t>
            </a:r>
            <a:r>
              <a:rPr lang="es-ES" sz="2600" dirty="0"/>
              <a:t> </a:t>
            </a:r>
            <a:r>
              <a:rPr lang="es-ES" sz="2600" dirty="0" err="1"/>
              <a:t>the</a:t>
            </a:r>
            <a:r>
              <a:rPr lang="es-ES" sz="2600" dirty="0"/>
              <a:t> </a:t>
            </a:r>
            <a:r>
              <a:rPr lang="es-ES" sz="2600" dirty="0" err="1"/>
              <a:t>statutory</a:t>
            </a:r>
            <a:r>
              <a:rPr lang="es-ES" sz="2600" dirty="0"/>
              <a:t> </a:t>
            </a:r>
            <a:r>
              <a:rPr lang="es-ES" sz="2600" dirty="0" err="1"/>
              <a:t>elements</a:t>
            </a:r>
            <a:r>
              <a:rPr lang="es-ES" sz="2600" dirty="0"/>
              <a:t> </a:t>
            </a:r>
            <a:r>
              <a:rPr lang="es-ES" sz="2600" dirty="0" err="1"/>
              <a:t>of</a:t>
            </a:r>
            <a:r>
              <a:rPr lang="es-ES" sz="2600" dirty="0"/>
              <a:t> </a:t>
            </a:r>
            <a:r>
              <a:rPr lang="es-ES" sz="2600" dirty="0" err="1"/>
              <a:t>the</a:t>
            </a:r>
            <a:r>
              <a:rPr lang="es-ES" sz="2600" dirty="0"/>
              <a:t> </a:t>
            </a:r>
            <a:r>
              <a:rPr lang="es-ES" sz="2600" dirty="0" err="1"/>
              <a:t>offence</a:t>
            </a:r>
            <a:r>
              <a:rPr lang="es-ES" sz="2600" dirty="0"/>
              <a:t> </a:t>
            </a:r>
            <a:r>
              <a:rPr lang="es-ES" sz="2600" dirty="0" err="1"/>
              <a:t>through</a:t>
            </a:r>
            <a:r>
              <a:rPr lang="es-ES" sz="2600" dirty="0"/>
              <a:t> a positive </a:t>
            </a:r>
            <a:r>
              <a:rPr lang="es-ES" sz="2600" dirty="0" err="1"/>
              <a:t>act</a:t>
            </a:r>
            <a:r>
              <a:rPr lang="es-ES" sz="2600" dirty="0"/>
              <a:t>. </a:t>
            </a:r>
          </a:p>
          <a:p>
            <a:pPr algn="ctr"/>
            <a:r>
              <a:rPr lang="es-ES" sz="2600" dirty="0"/>
              <a:t>(2) </a:t>
            </a:r>
            <a:r>
              <a:rPr lang="es-ES" sz="2600" dirty="0" err="1"/>
              <a:t>The</a:t>
            </a:r>
            <a:r>
              <a:rPr lang="es-ES" sz="2600" dirty="0"/>
              <a:t> </a:t>
            </a:r>
            <a:r>
              <a:rPr lang="es-ES" sz="2600" dirty="0" err="1"/>
              <a:t>penalty</a:t>
            </a:r>
            <a:r>
              <a:rPr lang="es-ES" sz="2600" dirty="0"/>
              <a:t> </a:t>
            </a:r>
            <a:r>
              <a:rPr lang="es-ES" sz="2600" dirty="0" err="1"/>
              <a:t>may</a:t>
            </a:r>
            <a:r>
              <a:rPr lang="es-ES" sz="2600" dirty="0"/>
              <a:t> be </a:t>
            </a:r>
            <a:r>
              <a:rPr lang="es-ES" sz="2600" dirty="0" err="1"/>
              <a:t>mitigated</a:t>
            </a:r>
            <a:r>
              <a:rPr lang="es-ES" sz="2600" dirty="0"/>
              <a:t> </a:t>
            </a:r>
            <a:r>
              <a:rPr lang="es-ES" sz="2600" dirty="0" err="1"/>
              <a:t>pursuant</a:t>
            </a:r>
            <a:r>
              <a:rPr lang="es-ES" sz="2600" dirty="0"/>
              <a:t> </a:t>
            </a:r>
            <a:r>
              <a:rPr lang="es-ES" sz="2600" dirty="0" err="1"/>
              <a:t>to</a:t>
            </a:r>
            <a:r>
              <a:rPr lang="es-ES" sz="2600" dirty="0"/>
              <a:t> </a:t>
            </a:r>
            <a:r>
              <a:rPr lang="es-ES" sz="2600" dirty="0" err="1"/>
              <a:t>section</a:t>
            </a:r>
            <a:r>
              <a:rPr lang="es-ES" sz="2600" dirty="0"/>
              <a:t> 49 (1).</a:t>
            </a:r>
          </a:p>
          <a:p>
            <a:pPr algn="ctr"/>
            <a:r>
              <a:rPr lang="es-ES" sz="2600" b="1" dirty="0"/>
              <a:t>§ 13 </a:t>
            </a:r>
            <a:r>
              <a:rPr lang="es-ES" sz="2600" b="1" dirty="0" err="1"/>
              <a:t>Begehen</a:t>
            </a:r>
            <a:r>
              <a:rPr lang="es-ES" sz="2600" b="1" dirty="0"/>
              <a:t> </a:t>
            </a:r>
            <a:r>
              <a:rPr lang="es-ES" sz="2600" b="1" dirty="0" err="1"/>
              <a:t>durch</a:t>
            </a:r>
            <a:r>
              <a:rPr lang="es-ES" sz="2600" b="1" dirty="0"/>
              <a:t> </a:t>
            </a:r>
            <a:r>
              <a:rPr lang="es-ES" sz="2600" b="1" dirty="0" err="1"/>
              <a:t>Unterlassen</a:t>
            </a:r>
            <a:r>
              <a:rPr lang="es-ES" sz="2600" b="1" dirty="0"/>
              <a:t> </a:t>
            </a:r>
          </a:p>
          <a:p>
            <a:pPr algn="ctr"/>
            <a:r>
              <a:rPr lang="es-ES" sz="2600" dirty="0"/>
              <a:t>(1) </a:t>
            </a:r>
            <a:r>
              <a:rPr lang="es-ES" sz="2600" dirty="0" err="1"/>
              <a:t>Wer</a:t>
            </a:r>
            <a:r>
              <a:rPr lang="es-ES" sz="2600" dirty="0"/>
              <a:t> es </a:t>
            </a:r>
            <a:r>
              <a:rPr lang="es-ES" sz="2600" dirty="0" err="1"/>
              <a:t>unterläßt</a:t>
            </a:r>
            <a:r>
              <a:rPr lang="es-ES" sz="2600" dirty="0"/>
              <a:t>, </a:t>
            </a:r>
            <a:r>
              <a:rPr lang="es-ES" sz="2600" dirty="0" err="1"/>
              <a:t>einen</a:t>
            </a:r>
            <a:r>
              <a:rPr lang="es-ES" sz="2600" dirty="0"/>
              <a:t> </a:t>
            </a:r>
            <a:r>
              <a:rPr lang="es-ES" sz="2600" dirty="0" err="1"/>
              <a:t>Erfolg</a:t>
            </a:r>
            <a:r>
              <a:rPr lang="es-ES" sz="2600" dirty="0"/>
              <a:t> </a:t>
            </a:r>
            <a:r>
              <a:rPr lang="es-ES" sz="2600" dirty="0" err="1"/>
              <a:t>abzuwenden</a:t>
            </a:r>
            <a:r>
              <a:rPr lang="es-ES" sz="2600" dirty="0"/>
              <a:t>, </a:t>
            </a:r>
            <a:r>
              <a:rPr lang="es-ES" sz="2600" dirty="0" err="1"/>
              <a:t>der</a:t>
            </a:r>
            <a:r>
              <a:rPr lang="es-ES" sz="2600" dirty="0"/>
              <a:t> zum </a:t>
            </a:r>
            <a:r>
              <a:rPr lang="es-ES" sz="2600" dirty="0" err="1"/>
              <a:t>Tatbestand</a:t>
            </a:r>
            <a:r>
              <a:rPr lang="es-ES" sz="2600" dirty="0"/>
              <a:t> </a:t>
            </a:r>
            <a:r>
              <a:rPr lang="es-ES" sz="2600" dirty="0" err="1"/>
              <a:t>eines</a:t>
            </a:r>
            <a:r>
              <a:rPr lang="es-ES" sz="2600" dirty="0"/>
              <a:t> </a:t>
            </a:r>
            <a:r>
              <a:rPr lang="es-ES" sz="2600" dirty="0" err="1"/>
              <a:t>Strafgesetzes</a:t>
            </a:r>
            <a:r>
              <a:rPr lang="es-ES" sz="2600" dirty="0"/>
              <a:t> </a:t>
            </a:r>
            <a:r>
              <a:rPr lang="es-ES" sz="2600" dirty="0" err="1"/>
              <a:t>gehört</a:t>
            </a:r>
            <a:r>
              <a:rPr lang="es-ES" sz="2600" dirty="0"/>
              <a:t>, </a:t>
            </a:r>
            <a:r>
              <a:rPr lang="es-ES" sz="2600" dirty="0" err="1"/>
              <a:t>ist</a:t>
            </a:r>
            <a:r>
              <a:rPr lang="es-ES" sz="2600" dirty="0"/>
              <a:t> </a:t>
            </a:r>
            <a:r>
              <a:rPr lang="es-ES" sz="2600" dirty="0" err="1"/>
              <a:t>nach</a:t>
            </a:r>
            <a:r>
              <a:rPr lang="es-ES" sz="2600" dirty="0"/>
              <a:t> </a:t>
            </a:r>
            <a:r>
              <a:rPr lang="es-ES" sz="2600" dirty="0" err="1"/>
              <a:t>diesem</a:t>
            </a:r>
            <a:r>
              <a:rPr lang="es-ES" sz="2600" dirty="0"/>
              <a:t> </a:t>
            </a:r>
            <a:r>
              <a:rPr lang="es-ES" sz="2600" dirty="0" err="1"/>
              <a:t>Gesetz</a:t>
            </a:r>
            <a:r>
              <a:rPr lang="es-ES" sz="2600" dirty="0"/>
              <a:t> </a:t>
            </a:r>
            <a:r>
              <a:rPr lang="es-ES" sz="2600" dirty="0" err="1"/>
              <a:t>nur</a:t>
            </a:r>
            <a:r>
              <a:rPr lang="es-ES" sz="2600" dirty="0"/>
              <a:t> </a:t>
            </a:r>
            <a:r>
              <a:rPr lang="es-ES" sz="2600" dirty="0" err="1"/>
              <a:t>dann</a:t>
            </a:r>
            <a:r>
              <a:rPr lang="es-ES" sz="2600" dirty="0"/>
              <a:t> </a:t>
            </a:r>
            <a:r>
              <a:rPr lang="es-ES" sz="2600" dirty="0" err="1"/>
              <a:t>strafbar</a:t>
            </a:r>
            <a:r>
              <a:rPr lang="es-ES" sz="2600" dirty="0"/>
              <a:t>, </a:t>
            </a:r>
            <a:r>
              <a:rPr lang="es-ES" sz="2600" dirty="0" err="1"/>
              <a:t>wenn</a:t>
            </a:r>
            <a:r>
              <a:rPr lang="es-ES" sz="2600" dirty="0"/>
              <a:t> </a:t>
            </a:r>
            <a:r>
              <a:rPr lang="es-ES" sz="2600" dirty="0" err="1"/>
              <a:t>er</a:t>
            </a:r>
            <a:r>
              <a:rPr lang="es-ES" sz="2600" dirty="0"/>
              <a:t> </a:t>
            </a:r>
            <a:r>
              <a:rPr lang="es-ES" sz="2600" dirty="0" err="1"/>
              <a:t>rechtlich</a:t>
            </a:r>
            <a:r>
              <a:rPr lang="es-ES" sz="2600" dirty="0"/>
              <a:t> </a:t>
            </a:r>
            <a:r>
              <a:rPr lang="es-ES" sz="2600" dirty="0" err="1"/>
              <a:t>dafür</a:t>
            </a:r>
            <a:r>
              <a:rPr lang="es-ES" sz="2600" dirty="0"/>
              <a:t> </a:t>
            </a:r>
            <a:r>
              <a:rPr lang="es-ES" sz="2600" dirty="0" err="1"/>
              <a:t>einzustehen</a:t>
            </a:r>
            <a:r>
              <a:rPr lang="es-ES" sz="2600" dirty="0"/>
              <a:t> </a:t>
            </a:r>
            <a:r>
              <a:rPr lang="es-ES" sz="2600" dirty="0" err="1"/>
              <a:t>hat</a:t>
            </a:r>
            <a:r>
              <a:rPr lang="es-ES" sz="2600" dirty="0"/>
              <a:t>, </a:t>
            </a:r>
            <a:r>
              <a:rPr lang="es-ES" sz="2600" dirty="0" err="1"/>
              <a:t>daß</a:t>
            </a:r>
            <a:r>
              <a:rPr lang="es-ES" sz="2600" dirty="0"/>
              <a:t> </a:t>
            </a:r>
            <a:r>
              <a:rPr lang="es-ES" sz="2600" dirty="0" err="1"/>
              <a:t>der</a:t>
            </a:r>
            <a:r>
              <a:rPr lang="es-ES" sz="2600" dirty="0"/>
              <a:t> </a:t>
            </a:r>
            <a:r>
              <a:rPr lang="es-ES" sz="2600" dirty="0" err="1"/>
              <a:t>Erfolg</a:t>
            </a:r>
            <a:r>
              <a:rPr lang="es-ES" sz="2600" dirty="0"/>
              <a:t> </a:t>
            </a:r>
            <a:r>
              <a:rPr lang="es-ES" sz="2600" dirty="0" err="1"/>
              <a:t>nicht</a:t>
            </a:r>
            <a:r>
              <a:rPr lang="es-ES" sz="2600" dirty="0"/>
              <a:t> </a:t>
            </a:r>
            <a:r>
              <a:rPr lang="es-ES" sz="2600" dirty="0" err="1"/>
              <a:t>eintritt</a:t>
            </a:r>
            <a:r>
              <a:rPr lang="es-ES" sz="2600" dirty="0"/>
              <a:t>, </a:t>
            </a:r>
            <a:r>
              <a:rPr lang="es-ES" sz="2600" dirty="0" err="1"/>
              <a:t>und</a:t>
            </a:r>
            <a:r>
              <a:rPr lang="es-ES" sz="2600" dirty="0"/>
              <a:t> </a:t>
            </a:r>
            <a:r>
              <a:rPr lang="es-ES" sz="2600" dirty="0" err="1"/>
              <a:t>wenn</a:t>
            </a:r>
            <a:r>
              <a:rPr lang="es-ES" sz="2600" dirty="0"/>
              <a:t> das </a:t>
            </a:r>
            <a:r>
              <a:rPr lang="es-ES" sz="2600" dirty="0" err="1"/>
              <a:t>Unterlassen</a:t>
            </a:r>
            <a:r>
              <a:rPr lang="es-ES" sz="2600" dirty="0"/>
              <a:t> </a:t>
            </a:r>
            <a:r>
              <a:rPr lang="es-ES" sz="2600" dirty="0" err="1"/>
              <a:t>der</a:t>
            </a:r>
            <a:r>
              <a:rPr lang="es-ES" sz="2600" dirty="0"/>
              <a:t> </a:t>
            </a:r>
            <a:r>
              <a:rPr lang="es-ES" sz="2600" dirty="0" err="1"/>
              <a:t>Verwirklichung</a:t>
            </a:r>
            <a:r>
              <a:rPr lang="es-ES" sz="2600" dirty="0"/>
              <a:t> des </a:t>
            </a:r>
            <a:r>
              <a:rPr lang="es-ES" sz="2600" dirty="0" err="1"/>
              <a:t>gesetzlichen</a:t>
            </a:r>
            <a:r>
              <a:rPr lang="es-ES" sz="2600" dirty="0"/>
              <a:t> </a:t>
            </a:r>
            <a:r>
              <a:rPr lang="es-ES" sz="2600" dirty="0" err="1"/>
              <a:t>Tatbestandes</a:t>
            </a:r>
            <a:r>
              <a:rPr lang="es-ES" sz="2600" dirty="0"/>
              <a:t> </a:t>
            </a:r>
            <a:r>
              <a:rPr lang="es-ES" sz="2600" dirty="0" err="1"/>
              <a:t>durch</a:t>
            </a:r>
            <a:r>
              <a:rPr lang="es-ES" sz="2600" dirty="0"/>
              <a:t> </a:t>
            </a:r>
            <a:r>
              <a:rPr lang="es-ES" sz="2600" dirty="0" err="1"/>
              <a:t>ein</a:t>
            </a:r>
            <a:r>
              <a:rPr lang="es-ES" sz="2600" dirty="0"/>
              <a:t> Tun </a:t>
            </a:r>
            <a:r>
              <a:rPr lang="es-ES" sz="2600" dirty="0" err="1"/>
              <a:t>entspricht</a:t>
            </a:r>
            <a:r>
              <a:rPr lang="es-ES" sz="2600" dirty="0"/>
              <a:t>. </a:t>
            </a:r>
          </a:p>
          <a:p>
            <a:pPr algn="ctr"/>
            <a:r>
              <a:rPr lang="es-ES" sz="2600" dirty="0"/>
              <a:t>(2) Die </a:t>
            </a:r>
            <a:r>
              <a:rPr lang="es-ES" sz="2600" dirty="0" err="1"/>
              <a:t>Strafe</a:t>
            </a:r>
            <a:r>
              <a:rPr lang="es-ES" sz="2600" dirty="0"/>
              <a:t> </a:t>
            </a:r>
            <a:r>
              <a:rPr lang="es-ES" sz="2600" dirty="0" err="1"/>
              <a:t>kann</a:t>
            </a:r>
            <a:r>
              <a:rPr lang="es-ES" sz="2600" dirty="0"/>
              <a:t> </a:t>
            </a:r>
            <a:r>
              <a:rPr lang="es-ES" sz="2600" dirty="0" err="1"/>
              <a:t>nach</a:t>
            </a:r>
            <a:r>
              <a:rPr lang="es-ES" sz="2600" dirty="0"/>
              <a:t> § 49 </a:t>
            </a:r>
            <a:r>
              <a:rPr lang="es-ES" sz="2600" dirty="0" err="1"/>
              <a:t>Abs</a:t>
            </a:r>
            <a:r>
              <a:rPr lang="es-ES" sz="2600" dirty="0"/>
              <a:t>. 1 </a:t>
            </a:r>
            <a:r>
              <a:rPr lang="es-ES" sz="2600" dirty="0" err="1"/>
              <a:t>gemildert</a:t>
            </a:r>
            <a:r>
              <a:rPr lang="es-ES" sz="2600" dirty="0"/>
              <a:t> </a:t>
            </a:r>
            <a:r>
              <a:rPr lang="es-ES" sz="2600" dirty="0" err="1"/>
              <a:t>werden</a:t>
            </a:r>
            <a:r>
              <a:rPr lang="es-ES" sz="2600" dirty="0"/>
              <a:t>.</a:t>
            </a: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29321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C1906-8CB2-9489-5AB9-FE9BD523DFE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E2FE782-A32B-D9FC-E13C-CE6E107CD533}"/>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Participation in Crime / Beteiligungslehre</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16B2396A-D7D0-2FE4-66D1-5A263DA04E63}"/>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FFEC2B13-9646-D631-F796-96754E4761F0}"/>
              </a:ext>
            </a:extLst>
          </p:cNvPr>
          <p:cNvSpPr txBox="1"/>
          <p:nvPr/>
        </p:nvSpPr>
        <p:spPr>
          <a:xfrm>
            <a:off x="856570" y="1885239"/>
            <a:ext cx="11004885" cy="4924425"/>
          </a:xfrm>
          <a:prstGeom prst="rect">
            <a:avLst/>
          </a:prstGeom>
          <a:noFill/>
        </p:spPr>
        <p:txBody>
          <a:bodyPr wrap="square" rtlCol="0">
            <a:spAutoFit/>
          </a:bodyPr>
          <a:lstStyle/>
          <a:p>
            <a:pPr marL="457200" indent="-457200">
              <a:buFont typeface="Arial" panose="020B0604020202020204" pitchFamily="34" charset="0"/>
              <a:buChar char="•"/>
            </a:pPr>
            <a:r>
              <a:rPr lang="es-ES" sz="2600" dirty="0" err="1"/>
              <a:t>The</a:t>
            </a:r>
            <a:r>
              <a:rPr lang="es-ES" sz="2600" dirty="0"/>
              <a:t> rules </a:t>
            </a:r>
            <a:r>
              <a:rPr lang="es-ES" sz="2600" dirty="0" err="1"/>
              <a:t>for</a:t>
            </a:r>
            <a:r>
              <a:rPr lang="es-ES" sz="2600" dirty="0"/>
              <a:t> </a:t>
            </a:r>
            <a:r>
              <a:rPr lang="es-ES" sz="2600" dirty="0" err="1"/>
              <a:t>participating</a:t>
            </a:r>
            <a:r>
              <a:rPr lang="es-ES" sz="2600" dirty="0"/>
              <a:t> in a </a:t>
            </a:r>
            <a:r>
              <a:rPr lang="es-ES" sz="2600" dirty="0" err="1"/>
              <a:t>crime</a:t>
            </a:r>
            <a:r>
              <a:rPr lang="es-ES" sz="2600" dirty="0"/>
              <a:t> in </a:t>
            </a:r>
            <a:r>
              <a:rPr lang="es-ES" sz="2600" dirty="0" err="1"/>
              <a:t>Germany</a:t>
            </a:r>
            <a:r>
              <a:rPr lang="es-ES" sz="2600" dirty="0"/>
              <a:t> are quite </a:t>
            </a:r>
            <a:r>
              <a:rPr lang="es-ES" sz="2600" dirty="0" err="1"/>
              <a:t>strict</a:t>
            </a:r>
            <a:r>
              <a:rPr lang="es-ES" sz="2600" dirty="0"/>
              <a:t>. </a:t>
            </a:r>
          </a:p>
          <a:p>
            <a:pPr marL="457200" indent="-457200">
              <a:buFont typeface="Arial" panose="020B0604020202020204" pitchFamily="34" charset="0"/>
              <a:buChar char="•"/>
            </a:pPr>
            <a:r>
              <a:rPr lang="es-ES" sz="2600" dirty="0"/>
              <a:t>Die </a:t>
            </a:r>
            <a:r>
              <a:rPr lang="es-ES" sz="2600" dirty="0" err="1"/>
              <a:t>Vorschriften</a:t>
            </a:r>
            <a:r>
              <a:rPr lang="es-ES" sz="2600" dirty="0"/>
              <a:t> </a:t>
            </a:r>
            <a:r>
              <a:rPr lang="es-ES" sz="2600" dirty="0" err="1"/>
              <a:t>für</a:t>
            </a:r>
            <a:r>
              <a:rPr lang="es-ES" sz="2600" dirty="0"/>
              <a:t> die </a:t>
            </a:r>
            <a:r>
              <a:rPr lang="es-ES" sz="2600" dirty="0" err="1">
                <a:highlight>
                  <a:srgbClr val="FF00FF"/>
                </a:highlight>
              </a:rPr>
              <a:t>Beteiligung</a:t>
            </a:r>
            <a:r>
              <a:rPr lang="es-ES" sz="2600" dirty="0"/>
              <a:t> </a:t>
            </a:r>
            <a:r>
              <a:rPr lang="es-ES" sz="2600" dirty="0" err="1"/>
              <a:t>an</a:t>
            </a:r>
            <a:r>
              <a:rPr lang="es-ES" sz="2600" dirty="0"/>
              <a:t> </a:t>
            </a:r>
            <a:r>
              <a:rPr lang="es-ES" sz="2600" dirty="0" err="1"/>
              <a:t>einer</a:t>
            </a:r>
            <a:r>
              <a:rPr lang="es-ES" sz="2600" dirty="0"/>
              <a:t> </a:t>
            </a:r>
            <a:r>
              <a:rPr lang="es-ES" sz="2600" dirty="0" err="1">
                <a:highlight>
                  <a:srgbClr val="FF00FF"/>
                </a:highlight>
              </a:rPr>
              <a:t>Straftat</a:t>
            </a:r>
            <a:r>
              <a:rPr lang="es-ES" sz="2600" dirty="0"/>
              <a:t> </a:t>
            </a:r>
            <a:r>
              <a:rPr lang="es-ES" sz="2600" dirty="0" err="1"/>
              <a:t>sind</a:t>
            </a:r>
            <a:r>
              <a:rPr lang="es-ES" sz="2600" dirty="0"/>
              <a:t> in </a:t>
            </a:r>
            <a:r>
              <a:rPr lang="es-ES" sz="2600" dirty="0" err="1"/>
              <a:t>Deutschland</a:t>
            </a:r>
            <a:r>
              <a:rPr lang="es-ES" sz="2600" dirty="0"/>
              <a:t> </a:t>
            </a:r>
            <a:r>
              <a:rPr lang="es-ES" sz="2600" dirty="0" err="1"/>
              <a:t>sehr</a:t>
            </a:r>
            <a:r>
              <a:rPr lang="es-ES" sz="2600" dirty="0"/>
              <a:t> </a:t>
            </a:r>
            <a:r>
              <a:rPr lang="es-ES" sz="2600" dirty="0" err="1"/>
              <a:t>streng</a:t>
            </a:r>
            <a:r>
              <a:rPr lang="es-ES" sz="2600" dirty="0"/>
              <a:t>.</a:t>
            </a:r>
          </a:p>
          <a:p>
            <a:pPr marL="457200" indent="-457200">
              <a:buFont typeface="Arial" panose="020B0604020202020204" pitchFamily="34" charset="0"/>
              <a:buChar char="•"/>
            </a:pPr>
            <a:endParaRPr lang="es-ES" sz="2600" dirty="0"/>
          </a:p>
          <a:p>
            <a:pPr marL="457200" indent="-457200">
              <a:buFont typeface="Arial" panose="020B0604020202020204" pitchFamily="34" charset="0"/>
              <a:buChar char="•"/>
            </a:pPr>
            <a:r>
              <a:rPr lang="es-ES" sz="2600" dirty="0" err="1"/>
              <a:t>Generally</a:t>
            </a:r>
            <a:r>
              <a:rPr lang="es-ES" sz="2600" dirty="0"/>
              <a:t> </a:t>
            </a:r>
            <a:r>
              <a:rPr lang="es-ES" sz="2600" dirty="0" err="1"/>
              <a:t>speaking</a:t>
            </a:r>
            <a:r>
              <a:rPr lang="es-ES" sz="2600" dirty="0"/>
              <a:t>, </a:t>
            </a:r>
            <a:r>
              <a:rPr lang="es-ES" sz="2600" dirty="0" err="1"/>
              <a:t>any</a:t>
            </a:r>
            <a:r>
              <a:rPr lang="es-ES" sz="2600" dirty="0"/>
              <a:t> </a:t>
            </a:r>
            <a:r>
              <a:rPr lang="es-ES" sz="2600" dirty="0" err="1"/>
              <a:t>instance</a:t>
            </a:r>
            <a:r>
              <a:rPr lang="es-ES" sz="2600" dirty="0"/>
              <a:t> </a:t>
            </a:r>
            <a:r>
              <a:rPr lang="es-ES" sz="2600" dirty="0" err="1"/>
              <a:t>of</a:t>
            </a:r>
            <a:r>
              <a:rPr lang="es-ES" sz="2600" dirty="0"/>
              <a:t> </a:t>
            </a:r>
            <a:r>
              <a:rPr lang="es-ES" sz="2600" dirty="0" err="1"/>
              <a:t>aiding</a:t>
            </a:r>
            <a:r>
              <a:rPr lang="es-ES" sz="2600" dirty="0"/>
              <a:t> </a:t>
            </a:r>
            <a:r>
              <a:rPr lang="es-ES" sz="2600" dirty="0" err="1"/>
              <a:t>another's</a:t>
            </a:r>
            <a:r>
              <a:rPr lang="es-ES" sz="2600" dirty="0"/>
              <a:t> </a:t>
            </a:r>
            <a:r>
              <a:rPr lang="es-ES" sz="2600" dirty="0" err="1"/>
              <a:t>crime</a:t>
            </a:r>
            <a:r>
              <a:rPr lang="es-ES" sz="2600" dirty="0"/>
              <a:t> </a:t>
            </a:r>
            <a:r>
              <a:rPr lang="es-ES" sz="2600" dirty="0" err="1"/>
              <a:t>is</a:t>
            </a:r>
            <a:r>
              <a:rPr lang="es-ES" sz="2600" dirty="0"/>
              <a:t> </a:t>
            </a:r>
            <a:r>
              <a:rPr lang="es-ES" sz="2600" dirty="0" err="1"/>
              <a:t>punishable</a:t>
            </a:r>
            <a:r>
              <a:rPr lang="es-ES" sz="2600" dirty="0"/>
              <a:t>. </a:t>
            </a:r>
          </a:p>
          <a:p>
            <a:pPr marL="457200" indent="-457200">
              <a:buFont typeface="Arial" panose="020B0604020202020204" pitchFamily="34" charset="0"/>
              <a:buChar char="•"/>
            </a:pPr>
            <a:r>
              <a:rPr lang="es-ES" sz="2600" dirty="0" err="1"/>
              <a:t>Grundsätzlich</a:t>
            </a:r>
            <a:r>
              <a:rPr lang="es-ES" sz="2600" dirty="0"/>
              <a:t> </a:t>
            </a:r>
            <a:r>
              <a:rPr lang="es-ES" sz="2600" dirty="0" err="1"/>
              <a:t>ist</a:t>
            </a:r>
            <a:r>
              <a:rPr lang="es-ES" sz="2600" dirty="0"/>
              <a:t> jede </a:t>
            </a:r>
            <a:r>
              <a:rPr lang="es-ES" sz="2600" dirty="0" err="1"/>
              <a:t>Form</a:t>
            </a:r>
            <a:r>
              <a:rPr lang="es-ES" sz="2600" dirty="0"/>
              <a:t> </a:t>
            </a:r>
            <a:r>
              <a:rPr lang="es-ES" sz="2600" dirty="0" err="1"/>
              <a:t>der</a:t>
            </a:r>
            <a:r>
              <a:rPr lang="es-ES" sz="2600" dirty="0"/>
              <a:t> </a:t>
            </a:r>
            <a:r>
              <a:rPr lang="es-ES" sz="2600" dirty="0" err="1">
                <a:highlight>
                  <a:srgbClr val="FF00FF"/>
                </a:highlight>
              </a:rPr>
              <a:t>Beihilfe</a:t>
            </a:r>
            <a:r>
              <a:rPr lang="es-ES" sz="2600" dirty="0"/>
              <a:t> </a:t>
            </a:r>
            <a:r>
              <a:rPr lang="es-ES" sz="2600" dirty="0" err="1"/>
              <a:t>zu</a:t>
            </a:r>
            <a:r>
              <a:rPr lang="es-ES" sz="2600" dirty="0"/>
              <a:t> </a:t>
            </a:r>
            <a:r>
              <a:rPr lang="es-ES" sz="2600" dirty="0" err="1"/>
              <a:t>einer</a:t>
            </a:r>
            <a:r>
              <a:rPr lang="es-ES" sz="2600" dirty="0"/>
              <a:t> </a:t>
            </a:r>
            <a:r>
              <a:rPr lang="es-ES" sz="2600" dirty="0" err="1">
                <a:highlight>
                  <a:srgbClr val="FF00FF"/>
                </a:highlight>
              </a:rPr>
              <a:t>Straftat</a:t>
            </a:r>
            <a:r>
              <a:rPr lang="es-ES" sz="2600" dirty="0"/>
              <a:t> </a:t>
            </a:r>
            <a:r>
              <a:rPr lang="es-ES" sz="2600" dirty="0" err="1"/>
              <a:t>strafbar</a:t>
            </a:r>
            <a:r>
              <a:rPr lang="es-ES" sz="2600" dirty="0"/>
              <a:t>.</a:t>
            </a:r>
          </a:p>
          <a:p>
            <a:pPr marL="457200" indent="-457200">
              <a:buFont typeface="Arial" panose="020B0604020202020204" pitchFamily="34" charset="0"/>
              <a:buChar char="•"/>
            </a:pPr>
            <a:endParaRPr lang="es-ES" sz="2600" dirty="0"/>
          </a:p>
          <a:p>
            <a:pPr marL="457200" indent="-457200">
              <a:buFont typeface="Arial" panose="020B0604020202020204" pitchFamily="34" charset="0"/>
              <a:buChar char="•"/>
            </a:pPr>
            <a:r>
              <a:rPr lang="es-ES" sz="2600" dirty="0" err="1"/>
              <a:t>Furthermore</a:t>
            </a:r>
            <a:r>
              <a:rPr lang="es-ES" sz="2600" dirty="0"/>
              <a:t>, </a:t>
            </a:r>
            <a:r>
              <a:rPr lang="es-ES" sz="2600" dirty="0" err="1"/>
              <a:t>the</a:t>
            </a:r>
            <a:r>
              <a:rPr lang="es-ES" sz="2600" dirty="0"/>
              <a:t> </a:t>
            </a:r>
            <a:r>
              <a:rPr lang="es-ES" sz="2600" dirty="0" err="1"/>
              <a:t>punishment</a:t>
            </a:r>
            <a:r>
              <a:rPr lang="es-ES" sz="2600" dirty="0"/>
              <a:t> </a:t>
            </a:r>
            <a:r>
              <a:rPr lang="es-ES" sz="2600" dirty="0" err="1"/>
              <a:t>for</a:t>
            </a:r>
            <a:r>
              <a:rPr lang="es-ES" sz="2600" dirty="0"/>
              <a:t> </a:t>
            </a:r>
            <a:r>
              <a:rPr lang="es-ES" sz="2600" dirty="0" err="1"/>
              <a:t>an</a:t>
            </a:r>
            <a:r>
              <a:rPr lang="es-ES" sz="2600" dirty="0"/>
              <a:t> </a:t>
            </a:r>
            <a:r>
              <a:rPr lang="es-ES" sz="2600" dirty="0" err="1"/>
              <a:t>abettor</a:t>
            </a:r>
            <a:r>
              <a:rPr lang="es-ES" sz="2600" dirty="0"/>
              <a:t> </a:t>
            </a:r>
            <a:r>
              <a:rPr lang="es-ES" sz="2600" dirty="0" err="1"/>
              <a:t>is</a:t>
            </a:r>
            <a:r>
              <a:rPr lang="es-ES" sz="2600" dirty="0"/>
              <a:t> </a:t>
            </a:r>
            <a:r>
              <a:rPr lang="es-ES" sz="2600" dirty="0" err="1"/>
              <a:t>the</a:t>
            </a:r>
            <a:r>
              <a:rPr lang="es-ES" sz="2600" dirty="0"/>
              <a:t> </a:t>
            </a:r>
            <a:r>
              <a:rPr lang="es-ES" sz="2600" dirty="0" err="1"/>
              <a:t>same</a:t>
            </a:r>
            <a:r>
              <a:rPr lang="es-ES" sz="2600" dirty="0"/>
              <a:t> as </a:t>
            </a:r>
            <a:r>
              <a:rPr lang="es-ES" sz="2600" dirty="0" err="1"/>
              <a:t>that</a:t>
            </a:r>
            <a:r>
              <a:rPr lang="es-ES" sz="2600" dirty="0"/>
              <a:t> </a:t>
            </a:r>
            <a:r>
              <a:rPr lang="es-ES" sz="2600" dirty="0" err="1"/>
              <a:t>for</a:t>
            </a:r>
            <a:r>
              <a:rPr lang="es-ES" sz="2600" dirty="0"/>
              <a:t> a </a:t>
            </a:r>
            <a:r>
              <a:rPr lang="es-ES" sz="2600" dirty="0" err="1"/>
              <a:t>perpetrator</a:t>
            </a:r>
            <a:r>
              <a:rPr lang="es-ES" sz="2600" dirty="0"/>
              <a:t>. </a:t>
            </a:r>
          </a:p>
          <a:p>
            <a:pPr marL="457200" indent="-457200">
              <a:buFont typeface="Arial" panose="020B0604020202020204" pitchFamily="34" charset="0"/>
              <a:buChar char="•"/>
            </a:pPr>
            <a:r>
              <a:rPr lang="es-ES" sz="2600" dirty="0" err="1"/>
              <a:t>Darüber</a:t>
            </a:r>
            <a:r>
              <a:rPr lang="es-ES" sz="2600" dirty="0"/>
              <a:t> </a:t>
            </a:r>
            <a:r>
              <a:rPr lang="es-ES" sz="2600" dirty="0" err="1"/>
              <a:t>hinaus</a:t>
            </a:r>
            <a:r>
              <a:rPr lang="es-ES" sz="2600" dirty="0"/>
              <a:t> </a:t>
            </a:r>
            <a:r>
              <a:rPr lang="es-ES" sz="2600" dirty="0" err="1"/>
              <a:t>wird</a:t>
            </a:r>
            <a:r>
              <a:rPr lang="es-ES" sz="2600" dirty="0"/>
              <a:t> </a:t>
            </a:r>
            <a:r>
              <a:rPr lang="es-ES" sz="2600" dirty="0" err="1"/>
              <a:t>ein</a:t>
            </a:r>
            <a:r>
              <a:rPr lang="es-ES" sz="2600" dirty="0"/>
              <a:t> </a:t>
            </a:r>
            <a:r>
              <a:rPr lang="es-ES" sz="2600" dirty="0" err="1">
                <a:highlight>
                  <a:srgbClr val="00FFFF"/>
                </a:highlight>
              </a:rPr>
              <a:t>Anstifter</a:t>
            </a:r>
            <a:r>
              <a:rPr lang="es-ES" sz="2600" dirty="0"/>
              <a:t> </a:t>
            </a:r>
            <a:r>
              <a:rPr lang="es-ES" sz="2600" dirty="0" err="1"/>
              <a:t>genauso</a:t>
            </a:r>
            <a:r>
              <a:rPr lang="es-ES" sz="2600" dirty="0"/>
              <a:t> </a:t>
            </a:r>
            <a:r>
              <a:rPr lang="es-ES" sz="2600" dirty="0" err="1"/>
              <a:t>bestraft</a:t>
            </a:r>
            <a:r>
              <a:rPr lang="es-ES" sz="2600" dirty="0"/>
              <a:t> </a:t>
            </a:r>
            <a:r>
              <a:rPr lang="es-ES" sz="2600" dirty="0" err="1"/>
              <a:t>wie</a:t>
            </a:r>
            <a:r>
              <a:rPr lang="es-ES" sz="2600" dirty="0"/>
              <a:t> </a:t>
            </a:r>
            <a:r>
              <a:rPr lang="es-ES" sz="2600" dirty="0" err="1"/>
              <a:t>ein</a:t>
            </a:r>
            <a:r>
              <a:rPr lang="es-ES" sz="2600" dirty="0"/>
              <a:t> </a:t>
            </a:r>
            <a:r>
              <a:rPr lang="es-ES" sz="2600" dirty="0" err="1">
                <a:highlight>
                  <a:srgbClr val="00FFFF"/>
                </a:highlight>
              </a:rPr>
              <a:t>Täter</a:t>
            </a:r>
            <a:r>
              <a:rPr lang="es-ES" sz="2600" dirty="0"/>
              <a:t>.</a:t>
            </a:r>
          </a:p>
          <a:p>
            <a:pPr marL="457200" indent="-457200">
              <a:buFont typeface="Arial" panose="020B0604020202020204" pitchFamily="34" charset="0"/>
              <a:buChar char="•"/>
            </a:pPr>
            <a:endParaRPr lang="es-ES" sz="2800" dirty="0"/>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47809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5A562-4BB3-8850-1F0C-66CB49F0DD9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EA5B9F0-865F-DC87-7BF1-5F72A1B9DD06}"/>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Participation in Crime / Beteiligungslehre</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54322C43-2F31-8EF4-AC18-5A31366B7727}"/>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03C9BCDB-14A0-8FD8-4855-26833DDDDA30}"/>
              </a:ext>
            </a:extLst>
          </p:cNvPr>
          <p:cNvSpPr txBox="1"/>
          <p:nvPr/>
        </p:nvSpPr>
        <p:spPr>
          <a:xfrm>
            <a:off x="856570" y="1885239"/>
            <a:ext cx="11004885" cy="2893100"/>
          </a:xfrm>
          <a:prstGeom prst="rect">
            <a:avLst/>
          </a:prstGeom>
          <a:noFill/>
        </p:spPr>
        <p:txBody>
          <a:bodyPr wrap="square" rtlCol="0">
            <a:spAutoFit/>
          </a:bodyPr>
          <a:lstStyle/>
          <a:p>
            <a:pPr algn="ctr"/>
            <a:r>
              <a:rPr lang="en-US" sz="2600" b="1" kern="100" noProof="0" dirty="0">
                <a:latin typeface="Aptos" panose="020B0004020202020204" pitchFamily="34" charset="0"/>
                <a:cs typeface="Times New Roman" panose="02020603050405020304" pitchFamily="18" charset="0"/>
              </a:rPr>
              <a:t>Section 26 Abetting </a:t>
            </a:r>
          </a:p>
          <a:p>
            <a:r>
              <a:rPr lang="en-US" sz="2600" kern="100" noProof="0" dirty="0">
                <a:latin typeface="Aptos" panose="020B0004020202020204" pitchFamily="34" charset="0"/>
                <a:cs typeface="Times New Roman" panose="02020603050405020304" pitchFamily="18" charset="0"/>
              </a:rPr>
              <a:t>Whoever intentionally induces another to intentionally commit an unlawful act (abettor) incurs the same penalty as an offender. </a:t>
            </a:r>
          </a:p>
          <a:p>
            <a:endParaRPr lang="en-US" sz="2600" kern="100" dirty="0">
              <a:latin typeface="Aptos" panose="020B0004020202020204" pitchFamily="34" charset="0"/>
              <a:cs typeface="Times New Roman" panose="02020603050405020304" pitchFamily="18" charset="0"/>
            </a:endParaRPr>
          </a:p>
          <a:p>
            <a:pPr algn="ctr"/>
            <a:r>
              <a:rPr lang="en-US" sz="2600" b="1" kern="100" dirty="0">
                <a:latin typeface="Aptos" panose="020B0004020202020204" pitchFamily="34" charset="0"/>
                <a:cs typeface="Times New Roman" panose="02020603050405020304" pitchFamily="18" charset="0"/>
              </a:rPr>
              <a:t>§ 26 </a:t>
            </a:r>
            <a:r>
              <a:rPr lang="en-US" sz="2600" b="1" kern="100" dirty="0" err="1">
                <a:latin typeface="Aptos" panose="020B0004020202020204" pitchFamily="34" charset="0"/>
                <a:cs typeface="Times New Roman" panose="02020603050405020304" pitchFamily="18" charset="0"/>
              </a:rPr>
              <a:t>Anstiftung</a:t>
            </a:r>
            <a:r>
              <a:rPr lang="en-US" sz="2600" b="1" kern="100" dirty="0">
                <a:latin typeface="Aptos" panose="020B0004020202020204" pitchFamily="34" charset="0"/>
                <a:cs typeface="Times New Roman" panose="02020603050405020304" pitchFamily="18" charset="0"/>
              </a:rPr>
              <a:t> </a:t>
            </a:r>
          </a:p>
          <a:p>
            <a:pPr algn="ctr"/>
            <a:r>
              <a:rPr lang="en-US" sz="2600" kern="100" dirty="0">
                <a:latin typeface="Aptos" panose="020B0004020202020204" pitchFamily="34" charset="0"/>
                <a:cs typeface="Times New Roman" panose="02020603050405020304" pitchFamily="18" charset="0"/>
              </a:rPr>
              <a:t>Als </a:t>
            </a:r>
            <a:r>
              <a:rPr lang="en-US" sz="2600" kern="100" dirty="0" err="1">
                <a:latin typeface="Aptos" panose="020B0004020202020204" pitchFamily="34" charset="0"/>
                <a:cs typeface="Times New Roman" panose="02020603050405020304" pitchFamily="18" charset="0"/>
              </a:rPr>
              <a:t>Anstifter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wird</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gleich</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einem</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Täter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bestraft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vorsätzlich</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einen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anderen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zu</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dessen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vorsätzlich</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begangener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rechtswidriger</a:t>
            </a:r>
            <a:r>
              <a:rPr lang="en-US" sz="2600" kern="100" dirty="0">
                <a:latin typeface="Aptos" panose="020B0004020202020204" pitchFamily="34" charset="0"/>
                <a:cs typeface="Times New Roman" panose="02020603050405020304" pitchFamily="18" charset="0"/>
              </a:rPr>
              <a:t> Tat </a:t>
            </a:r>
            <a:r>
              <a:rPr lang="en-US" sz="2600" kern="100" dirty="0" err="1">
                <a:latin typeface="Aptos" panose="020B0004020202020204" pitchFamily="34" charset="0"/>
                <a:cs typeface="Times New Roman" panose="02020603050405020304" pitchFamily="18" charset="0"/>
              </a:rPr>
              <a:t>bestimmt</a:t>
            </a:r>
            <a:r>
              <a:rPr lang="en-US" sz="2600" kern="100" dirty="0">
                <a:latin typeface="Aptos" panose="020B0004020202020204" pitchFamily="34" charset="0"/>
                <a:cs typeface="Times New Roman" panose="02020603050405020304" pitchFamily="18" charset="0"/>
              </a:rPr>
              <a:t> hat.</a:t>
            </a: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61949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D1D7E-2256-DECC-5D2C-35DB40ACDDC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5FE4394-8C0A-4A5F-825B-AFD2BD3659F3}"/>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Colors</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1E6C703-F134-E41D-3893-43B725999CDF}"/>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FE0D82B4-5903-215D-A0AA-670924C653B5}"/>
              </a:ext>
            </a:extLst>
          </p:cNvPr>
          <p:cNvSpPr txBox="1"/>
          <p:nvPr/>
        </p:nvSpPr>
        <p:spPr>
          <a:xfrm>
            <a:off x="856570" y="1885239"/>
            <a:ext cx="11004885" cy="4832092"/>
          </a:xfrm>
          <a:prstGeom prst="rect">
            <a:avLst/>
          </a:prstGeom>
          <a:noFill/>
        </p:spPr>
        <p:txBody>
          <a:bodyPr wrap="square" rtlCol="0">
            <a:spAutoFit/>
          </a:bodyPr>
          <a:lstStyle/>
          <a:p>
            <a:pPr marL="457200" indent="-457200" algn="just">
              <a:buFont typeface="Arial" panose="020B0604020202020204" pitchFamily="34" charset="0"/>
              <a:buChar char="•"/>
            </a:pPr>
            <a:r>
              <a:rPr lang="es-ES" sz="2800" kern="100" dirty="0">
                <a:highlight>
                  <a:srgbClr val="00FFFF"/>
                </a:highlight>
                <a:latin typeface="Aptos" panose="020B0004020202020204" pitchFamily="34" charset="0"/>
                <a:cs typeface="Times New Roman" panose="02020603050405020304" pitchFamily="18" charset="0"/>
              </a:rPr>
              <a:t>Blue (</a:t>
            </a:r>
            <a:r>
              <a:rPr lang="es-ES" sz="2800" kern="100" dirty="0" err="1">
                <a:highlight>
                  <a:srgbClr val="00FFFF"/>
                </a:highlight>
                <a:latin typeface="Aptos" panose="020B0004020202020204" pitchFamily="34" charset="0"/>
                <a:cs typeface="Times New Roman" panose="02020603050405020304" pitchFamily="18" charset="0"/>
              </a:rPr>
              <a:t>blau</a:t>
            </a:r>
            <a:r>
              <a:rPr lang="es-ES" sz="2800" kern="100" dirty="0">
                <a:highlight>
                  <a:srgbClr val="00FFFF"/>
                </a:highlight>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masculine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männliches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highlight>
                  <a:srgbClr val="00FF00"/>
                </a:highlight>
                <a:latin typeface="Aptos" panose="020B0004020202020204" pitchFamily="34" charset="0"/>
                <a:cs typeface="Times New Roman" panose="02020603050405020304" pitchFamily="18" charset="0"/>
              </a:rPr>
              <a:t>Green (</a:t>
            </a:r>
            <a:r>
              <a:rPr lang="es-ES" sz="2800" kern="100" dirty="0" err="1">
                <a:highlight>
                  <a:srgbClr val="00FF00"/>
                </a:highlight>
                <a:latin typeface="Aptos" panose="020B0004020202020204" pitchFamily="34" charset="0"/>
                <a:cs typeface="Times New Roman" panose="02020603050405020304" pitchFamily="18" charset="0"/>
              </a:rPr>
              <a:t>grün</a:t>
            </a:r>
            <a:r>
              <a:rPr lang="es-ES" sz="2800" kern="100" dirty="0">
                <a:highlight>
                  <a:srgbClr val="00FF00"/>
                </a:highlight>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neutral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(neutrales </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highlight>
                  <a:srgbClr val="FF00FF"/>
                </a:highlight>
                <a:latin typeface="Aptos" panose="020B0004020202020204" pitchFamily="34" charset="0"/>
                <a:cs typeface="Times New Roman" panose="02020603050405020304" pitchFamily="18" charset="0"/>
              </a:rPr>
              <a:t>Pink (rosa): </a:t>
            </a:r>
            <a:r>
              <a:rPr lang="es-ES" sz="2800" kern="100" dirty="0" err="1">
                <a:latin typeface="Aptos" panose="020B0004020202020204" pitchFamily="34" charset="0"/>
                <a:cs typeface="Times New Roman" panose="02020603050405020304" pitchFamily="18" charset="0"/>
              </a:rPr>
              <a:t>feminine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weibliches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err="1">
                <a:highlight>
                  <a:srgbClr val="FFFF00"/>
                </a:highlight>
                <a:latin typeface="Aptos" panose="020B0004020202020204" pitchFamily="34" charset="0"/>
                <a:cs typeface="Times New Roman" panose="02020603050405020304" pitchFamily="18" charset="0"/>
              </a:rPr>
              <a:t>Yellow</a:t>
            </a:r>
            <a:r>
              <a:rPr lang="es-ES" sz="2800" kern="100" dirty="0">
                <a:highlight>
                  <a:srgbClr val="FFFF00"/>
                </a:highlight>
                <a:latin typeface="Aptos" panose="020B0004020202020204" pitchFamily="34" charset="0"/>
                <a:cs typeface="Times New Roman" panose="02020603050405020304" pitchFamily="18" charset="0"/>
              </a:rPr>
              <a:t> (</a:t>
            </a:r>
            <a:r>
              <a:rPr lang="es-ES" sz="2800" kern="100" dirty="0" err="1">
                <a:highlight>
                  <a:srgbClr val="FFFF00"/>
                </a:highlight>
                <a:latin typeface="Aptos" panose="020B0004020202020204" pitchFamily="34" charset="0"/>
                <a:cs typeface="Times New Roman" panose="02020603050405020304" pitchFamily="18" charset="0"/>
              </a:rPr>
              <a:t>gelb</a:t>
            </a:r>
            <a:r>
              <a:rPr lang="es-ES" sz="2800" kern="100" dirty="0">
                <a:highlight>
                  <a:srgbClr val="FFFF00"/>
                </a:highlight>
                <a:latin typeface="Aptos" panose="020B0004020202020204" pitchFamily="34" charset="0"/>
                <a:cs typeface="Times New Roman" panose="02020603050405020304" pitchFamily="18" charset="0"/>
              </a:rPr>
              <a:t>): </a:t>
            </a:r>
            <a:r>
              <a:rPr lang="es-ES" sz="2800" kern="100" dirty="0">
                <a:latin typeface="Aptos" panose="020B0004020202020204" pitchFamily="34" charset="0"/>
                <a:cs typeface="Times New Roman" panose="02020603050405020304" pitchFamily="18" charset="0"/>
              </a:rPr>
              <a:t>plural </a:t>
            </a:r>
            <a:r>
              <a:rPr lang="es-ES" sz="2800" kern="100" dirty="0" err="1">
                <a:latin typeface="Aptos" panose="020B0004020202020204" pitchFamily="34" charset="0"/>
                <a:cs typeface="Times New Roman" panose="02020603050405020304" pitchFamily="18" charset="0"/>
              </a:rPr>
              <a:t>noun</a:t>
            </a:r>
            <a:r>
              <a:rPr lang="es-ES" sz="2800" kern="100" dirty="0">
                <a:latin typeface="Aptos" panose="020B0004020202020204" pitchFamily="34" charset="0"/>
                <a:cs typeface="Times New Roman" panose="02020603050405020304" pitchFamily="18" charset="0"/>
              </a:rPr>
              <a:t> (Plural-</a:t>
            </a:r>
            <a:r>
              <a:rPr lang="es-ES" sz="2800" kern="100" dirty="0" err="1">
                <a:latin typeface="Aptos" panose="020B0004020202020204" pitchFamily="34" charset="0"/>
                <a:cs typeface="Times New Roman" panose="02020603050405020304" pitchFamily="18" charset="0"/>
              </a:rPr>
              <a:t>Substantiv</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r>
              <a:rPr lang="es-ES" sz="2800" kern="100" dirty="0">
                <a:highlight>
                  <a:srgbClr val="C0C0C0"/>
                </a:highlight>
                <a:latin typeface="Aptos" panose="020B0004020202020204" pitchFamily="34" charset="0"/>
                <a:cs typeface="Times New Roman" panose="02020603050405020304" pitchFamily="18" charset="0"/>
              </a:rPr>
              <a:t>Gray (</a:t>
            </a:r>
            <a:r>
              <a:rPr lang="es-ES" sz="2800" kern="100" dirty="0" err="1">
                <a:highlight>
                  <a:srgbClr val="C0C0C0"/>
                </a:highlight>
                <a:latin typeface="Aptos" panose="020B0004020202020204" pitchFamily="34" charset="0"/>
                <a:cs typeface="Times New Roman" panose="02020603050405020304" pitchFamily="18" charset="0"/>
              </a:rPr>
              <a:t>grau</a:t>
            </a:r>
            <a:r>
              <a:rPr lang="es-ES" sz="2800" kern="100" dirty="0">
                <a:highlight>
                  <a:srgbClr val="C0C0C0"/>
                </a:highlight>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adjective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verb</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Adjektiv</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oder</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Verb</a:t>
            </a:r>
            <a:r>
              <a:rPr lang="es-ES" sz="2800" kern="100" dirty="0">
                <a:latin typeface="Aptos" panose="020B0004020202020204" pitchFamily="34" charset="0"/>
                <a:cs typeface="Times New Roman" panose="02020603050405020304" pitchFamily="18" charset="0"/>
              </a:rPr>
              <a:t>)</a:t>
            </a: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a:p>
            <a:pPr marL="457200" indent="-457200" algn="just">
              <a:buFont typeface="Arial" panose="020B0604020202020204" pitchFamily="34" charset="0"/>
              <a:buChar char="•"/>
            </a:pPr>
            <a:endParaRPr lang="es-ES" sz="2800" kern="10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65150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9E62C-FBB8-AF8A-02A6-C9F14181933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AD2A96D-3222-A6FB-A3C1-A8F8D73A4402}"/>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Participation in Crime / Beteiligungslehre</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F59C863E-1AAA-935E-0CF5-70E2C105926F}"/>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40427D89-AF09-35A2-6FB9-2145D213E5A8}"/>
              </a:ext>
            </a:extLst>
          </p:cNvPr>
          <p:cNvSpPr txBox="1"/>
          <p:nvPr/>
        </p:nvSpPr>
        <p:spPr>
          <a:xfrm>
            <a:off x="856570" y="1885239"/>
            <a:ext cx="11004885" cy="4493538"/>
          </a:xfrm>
          <a:prstGeom prst="rect">
            <a:avLst/>
          </a:prstGeom>
          <a:noFill/>
        </p:spPr>
        <p:txBody>
          <a:bodyPr wrap="square" rtlCol="0">
            <a:spAutoFit/>
          </a:bodyPr>
          <a:lstStyle/>
          <a:p>
            <a:pPr algn="ctr"/>
            <a:r>
              <a:rPr lang="en-US" sz="2600" b="1" kern="100" noProof="0" dirty="0">
                <a:latin typeface="Aptos" panose="020B0004020202020204" pitchFamily="34" charset="0"/>
                <a:cs typeface="Times New Roman" panose="02020603050405020304" pitchFamily="18" charset="0"/>
              </a:rPr>
              <a:t>Section 27 Aiding </a:t>
            </a:r>
          </a:p>
          <a:p>
            <a:pPr algn="ctr"/>
            <a:r>
              <a:rPr lang="en-US" sz="2600" kern="100" noProof="0" dirty="0">
                <a:latin typeface="Aptos" panose="020B0004020202020204" pitchFamily="34" charset="0"/>
                <a:cs typeface="Times New Roman" panose="02020603050405020304" pitchFamily="18" charset="0"/>
              </a:rPr>
              <a:t>(1) Whoever intentionally assists another in the intentional commission of an unlawful act incurs a penalty as an aider. </a:t>
            </a:r>
          </a:p>
          <a:p>
            <a:pPr algn="ctr"/>
            <a:r>
              <a:rPr lang="en-US" sz="2600" kern="100" noProof="0" dirty="0">
                <a:latin typeface="Aptos" panose="020B0004020202020204" pitchFamily="34" charset="0"/>
                <a:cs typeface="Times New Roman" panose="02020603050405020304" pitchFamily="18" charset="0"/>
              </a:rPr>
              <a:t>(2) The penalty for the aider is determined in accordance with the penalty threatened for the offender. It must be mitigated pursuant to section 49 (1).</a:t>
            </a:r>
          </a:p>
          <a:p>
            <a:pPr algn="ctr"/>
            <a:endParaRPr lang="en-US" sz="2600" kern="100" dirty="0">
              <a:latin typeface="Aptos" panose="020B0004020202020204" pitchFamily="34" charset="0"/>
              <a:cs typeface="Times New Roman" panose="02020603050405020304" pitchFamily="18" charset="0"/>
            </a:endParaRPr>
          </a:p>
          <a:p>
            <a:pPr algn="ctr"/>
            <a:r>
              <a:rPr lang="en-US" sz="2600" b="1" kern="100" dirty="0">
                <a:latin typeface="Aptos" panose="020B0004020202020204" pitchFamily="34" charset="0"/>
                <a:cs typeface="Times New Roman" panose="02020603050405020304" pitchFamily="18" charset="0"/>
              </a:rPr>
              <a:t>§ 27 </a:t>
            </a:r>
            <a:r>
              <a:rPr lang="en-US" sz="2600" b="1" kern="100" dirty="0" err="1">
                <a:latin typeface="Aptos" panose="020B0004020202020204" pitchFamily="34" charset="0"/>
                <a:cs typeface="Times New Roman" panose="02020603050405020304" pitchFamily="18" charset="0"/>
              </a:rPr>
              <a:t>Beihilfe</a:t>
            </a:r>
            <a:r>
              <a:rPr lang="en-US" sz="2600" b="1" kern="100" dirty="0">
                <a:latin typeface="Aptos" panose="020B0004020202020204" pitchFamily="34" charset="0"/>
                <a:cs typeface="Times New Roman" panose="02020603050405020304" pitchFamily="18" charset="0"/>
              </a:rPr>
              <a:t> </a:t>
            </a:r>
          </a:p>
          <a:p>
            <a:pPr algn="ctr"/>
            <a:r>
              <a:rPr lang="en-US" sz="2600" kern="100" dirty="0">
                <a:latin typeface="Aptos" panose="020B0004020202020204" pitchFamily="34" charset="0"/>
                <a:cs typeface="Times New Roman" panose="02020603050405020304" pitchFamily="18" charset="0"/>
              </a:rPr>
              <a:t>(1) Als </a:t>
            </a:r>
            <a:r>
              <a:rPr lang="en-US" sz="2600" kern="100" dirty="0" err="1">
                <a:latin typeface="Aptos" panose="020B0004020202020204" pitchFamily="34" charset="0"/>
                <a:cs typeface="Times New Roman" panose="02020603050405020304" pitchFamily="18" charset="0"/>
              </a:rPr>
              <a:t>Gehilfe</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wird</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bestraft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vorsätzlich</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einem</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anderen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zu</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dessen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vorsätzlich</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begangener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rechtswidriger</a:t>
            </a:r>
            <a:r>
              <a:rPr lang="en-US" sz="2600" kern="100" dirty="0">
                <a:latin typeface="Aptos" panose="020B0004020202020204" pitchFamily="34" charset="0"/>
                <a:cs typeface="Times New Roman" panose="02020603050405020304" pitchFamily="18" charset="0"/>
              </a:rPr>
              <a:t> Tat </a:t>
            </a:r>
            <a:r>
              <a:rPr lang="en-US" sz="2600" kern="100" dirty="0" err="1">
                <a:latin typeface="Aptos" panose="020B0004020202020204" pitchFamily="34" charset="0"/>
                <a:cs typeface="Times New Roman" panose="02020603050405020304" pitchFamily="18" charset="0"/>
              </a:rPr>
              <a:t>Hilfe</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geleistet</a:t>
            </a:r>
            <a:r>
              <a:rPr lang="en-US" sz="2600" kern="100" dirty="0">
                <a:latin typeface="Aptos" panose="020B0004020202020204" pitchFamily="34" charset="0"/>
                <a:cs typeface="Times New Roman" panose="02020603050405020304" pitchFamily="18" charset="0"/>
              </a:rPr>
              <a:t> hat. </a:t>
            </a:r>
          </a:p>
          <a:p>
            <a:pPr algn="ctr"/>
            <a:r>
              <a:rPr lang="en-US" sz="2600" kern="100" dirty="0">
                <a:latin typeface="Aptos" panose="020B0004020202020204" pitchFamily="34" charset="0"/>
                <a:cs typeface="Times New Roman" panose="02020603050405020304" pitchFamily="18" charset="0"/>
              </a:rPr>
              <a:t>(2) Die Strafe für den </a:t>
            </a:r>
            <a:r>
              <a:rPr lang="en-US" sz="2600" kern="100" dirty="0" err="1">
                <a:latin typeface="Aptos" panose="020B0004020202020204" pitchFamily="34" charset="0"/>
                <a:cs typeface="Times New Roman" panose="02020603050405020304" pitchFamily="18" charset="0"/>
              </a:rPr>
              <a:t>Gehilfen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richtet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sich</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nach</a:t>
            </a:r>
            <a:r>
              <a:rPr lang="en-US" sz="2600" kern="100" dirty="0">
                <a:latin typeface="Aptos" panose="020B0004020202020204" pitchFamily="34" charset="0"/>
                <a:cs typeface="Times New Roman" panose="02020603050405020304" pitchFamily="18" charset="0"/>
              </a:rPr>
              <a:t> der </a:t>
            </a:r>
            <a:r>
              <a:rPr lang="en-US" sz="2600" kern="100" dirty="0" err="1">
                <a:latin typeface="Aptos" panose="020B0004020202020204" pitchFamily="34" charset="0"/>
                <a:cs typeface="Times New Roman" panose="02020603050405020304" pitchFamily="18" charset="0"/>
              </a:rPr>
              <a:t>Strafdrohung</a:t>
            </a:r>
            <a:r>
              <a:rPr lang="en-US" sz="2600" kern="100" dirty="0">
                <a:latin typeface="Aptos" panose="020B0004020202020204" pitchFamily="34" charset="0"/>
                <a:cs typeface="Times New Roman" panose="02020603050405020304" pitchFamily="18" charset="0"/>
              </a:rPr>
              <a:t> für den </a:t>
            </a:r>
            <a:r>
              <a:rPr lang="en-US" sz="2600" kern="100" dirty="0" err="1">
                <a:latin typeface="Aptos" panose="020B0004020202020204" pitchFamily="34" charset="0"/>
                <a:cs typeface="Times New Roman" panose="02020603050405020304" pitchFamily="18" charset="0"/>
              </a:rPr>
              <a:t>Täter</a:t>
            </a:r>
            <a:r>
              <a:rPr lang="en-US" sz="2600" kern="100" dirty="0">
                <a:latin typeface="Aptos" panose="020B0004020202020204" pitchFamily="34" charset="0"/>
                <a:cs typeface="Times New Roman" panose="02020603050405020304" pitchFamily="18" charset="0"/>
              </a:rPr>
              <a:t>. Sie </a:t>
            </a:r>
            <a:r>
              <a:rPr lang="en-US" sz="2600" kern="100" dirty="0" err="1">
                <a:latin typeface="Aptos" panose="020B0004020202020204" pitchFamily="34" charset="0"/>
                <a:cs typeface="Times New Roman" panose="02020603050405020304" pitchFamily="18" charset="0"/>
              </a:rPr>
              <a:t>ist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nach</a:t>
            </a:r>
            <a:r>
              <a:rPr lang="en-US" sz="2600" kern="100" dirty="0">
                <a:latin typeface="Aptos" panose="020B0004020202020204" pitchFamily="34" charset="0"/>
                <a:cs typeface="Times New Roman" panose="02020603050405020304" pitchFamily="18" charset="0"/>
              </a:rPr>
              <a:t> § 49 Abs. 1 </a:t>
            </a:r>
            <a:r>
              <a:rPr lang="en-US" sz="2600" kern="100" dirty="0" err="1">
                <a:latin typeface="Aptos" panose="020B0004020202020204" pitchFamily="34" charset="0"/>
                <a:cs typeface="Times New Roman" panose="02020603050405020304" pitchFamily="18" charset="0"/>
              </a:rPr>
              <a:t>zu</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mildern</a:t>
            </a:r>
            <a:r>
              <a:rPr lang="en-US" sz="2600" kern="100" dirty="0">
                <a:latin typeface="Aptos" panose="020B0004020202020204" pitchFamily="34" charset="0"/>
                <a:cs typeface="Times New Roman" panose="02020603050405020304" pitchFamily="18" charset="0"/>
              </a:rPr>
              <a:t>.</a:t>
            </a: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28444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8C135-87D1-5D8F-B8EB-7A7FB3EDC24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B2A560E-DA72-AB1B-8041-9E6A2D760CD3}"/>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Negligence / Fahrlässigkeit</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526A103-8ACC-D573-3AC1-8E5A2F0B7DBF}"/>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D415F094-A96B-5068-1015-B2EE3612EE88}"/>
              </a:ext>
            </a:extLst>
          </p:cNvPr>
          <p:cNvSpPr txBox="1"/>
          <p:nvPr/>
        </p:nvSpPr>
        <p:spPr>
          <a:xfrm>
            <a:off x="340964" y="1885238"/>
            <a:ext cx="11623728" cy="5047536"/>
          </a:xfrm>
          <a:prstGeom prst="rect">
            <a:avLst/>
          </a:prstGeom>
          <a:noFill/>
        </p:spPr>
        <p:txBody>
          <a:bodyPr wrap="square" rtlCol="0">
            <a:spAutoFit/>
          </a:bodyPr>
          <a:lstStyle/>
          <a:p>
            <a:pPr marL="457200" indent="-457200">
              <a:buFont typeface="Arial" panose="020B0604020202020204" pitchFamily="34" charset="0"/>
              <a:buChar char="•"/>
            </a:pPr>
            <a:r>
              <a:rPr lang="es-ES" sz="2300" dirty="0"/>
              <a:t>In </a:t>
            </a:r>
            <a:r>
              <a:rPr lang="es-ES" sz="2300" dirty="0" err="1"/>
              <a:t>principle</a:t>
            </a:r>
            <a:r>
              <a:rPr lang="es-ES" sz="2300" dirty="0"/>
              <a:t>, </a:t>
            </a:r>
            <a:r>
              <a:rPr lang="es-ES" sz="2300" dirty="0" err="1"/>
              <a:t>every</a:t>
            </a:r>
            <a:r>
              <a:rPr lang="es-ES" sz="2300" dirty="0"/>
              <a:t> </a:t>
            </a:r>
            <a:r>
              <a:rPr lang="es-ES" sz="2300" dirty="0" err="1"/>
              <a:t>crime</a:t>
            </a:r>
            <a:r>
              <a:rPr lang="es-ES" sz="2300" dirty="0"/>
              <a:t> in </a:t>
            </a:r>
            <a:r>
              <a:rPr lang="es-ES" sz="2300" dirty="0" err="1"/>
              <a:t>the</a:t>
            </a:r>
            <a:r>
              <a:rPr lang="es-ES" sz="2300" dirty="0"/>
              <a:t> German Criminal </a:t>
            </a:r>
            <a:r>
              <a:rPr lang="es-ES" sz="2300" dirty="0" err="1"/>
              <a:t>Code</a:t>
            </a:r>
            <a:r>
              <a:rPr lang="es-ES" sz="2300" dirty="0"/>
              <a:t> </a:t>
            </a:r>
            <a:r>
              <a:rPr lang="es-ES" sz="2300" dirty="0" err="1"/>
              <a:t>is</a:t>
            </a:r>
            <a:r>
              <a:rPr lang="es-ES" sz="2300" dirty="0"/>
              <a:t> </a:t>
            </a:r>
            <a:r>
              <a:rPr lang="es-ES" sz="2300" dirty="0" err="1"/>
              <a:t>intentional</a:t>
            </a:r>
            <a:r>
              <a:rPr lang="es-ES" sz="2300" dirty="0"/>
              <a:t>. </a:t>
            </a:r>
            <a:r>
              <a:rPr lang="es-ES" sz="2300" dirty="0" err="1"/>
              <a:t>The</a:t>
            </a:r>
            <a:r>
              <a:rPr lang="es-ES" sz="2300" dirty="0"/>
              <a:t> </a:t>
            </a:r>
            <a:r>
              <a:rPr lang="es-ES" sz="2300" dirty="0" err="1"/>
              <a:t>perpetrator</a:t>
            </a:r>
            <a:r>
              <a:rPr lang="es-ES" sz="2300" dirty="0"/>
              <a:t> </a:t>
            </a:r>
            <a:r>
              <a:rPr lang="es-ES" sz="2300" dirty="0" err="1"/>
              <a:t>must</a:t>
            </a:r>
            <a:r>
              <a:rPr lang="es-ES" sz="2300" dirty="0"/>
              <a:t> </a:t>
            </a:r>
            <a:r>
              <a:rPr lang="es-ES" sz="2300" dirty="0" err="1"/>
              <a:t>know</a:t>
            </a:r>
            <a:r>
              <a:rPr lang="es-ES" sz="2300" dirty="0"/>
              <a:t> </a:t>
            </a:r>
            <a:r>
              <a:rPr lang="es-ES" sz="2300" dirty="0" err="1"/>
              <a:t>that</a:t>
            </a:r>
            <a:r>
              <a:rPr lang="es-ES" sz="2300" dirty="0"/>
              <a:t> </a:t>
            </a:r>
            <a:r>
              <a:rPr lang="es-ES" sz="2300" dirty="0" err="1"/>
              <a:t>they</a:t>
            </a:r>
            <a:r>
              <a:rPr lang="es-ES" sz="2300" dirty="0"/>
              <a:t> are </a:t>
            </a:r>
            <a:r>
              <a:rPr lang="es-ES" sz="2300" dirty="0" err="1"/>
              <a:t>committing</a:t>
            </a:r>
            <a:r>
              <a:rPr lang="es-ES" sz="2300" dirty="0"/>
              <a:t> a </a:t>
            </a:r>
            <a:r>
              <a:rPr lang="es-ES" sz="2300" dirty="0" err="1"/>
              <a:t>crime</a:t>
            </a:r>
            <a:r>
              <a:rPr lang="es-ES" sz="2300" dirty="0"/>
              <a:t> and </a:t>
            </a:r>
            <a:r>
              <a:rPr lang="es-ES" sz="2300" dirty="0" err="1"/>
              <a:t>intend</a:t>
            </a:r>
            <a:r>
              <a:rPr lang="es-ES" sz="2300" dirty="0"/>
              <a:t> </a:t>
            </a:r>
            <a:r>
              <a:rPr lang="es-ES" sz="2300" dirty="0" err="1"/>
              <a:t>to</a:t>
            </a:r>
            <a:r>
              <a:rPr lang="es-ES" sz="2300" dirty="0"/>
              <a:t> do so.</a:t>
            </a:r>
          </a:p>
          <a:p>
            <a:pPr marL="457200" indent="-457200">
              <a:buFont typeface="Arial" panose="020B0604020202020204" pitchFamily="34" charset="0"/>
              <a:buChar char="•"/>
            </a:pPr>
            <a:r>
              <a:rPr lang="es-ES" sz="2300" dirty="0" err="1"/>
              <a:t>Grundsätzlich</a:t>
            </a:r>
            <a:r>
              <a:rPr lang="es-ES" sz="2300" dirty="0"/>
              <a:t> </a:t>
            </a:r>
            <a:r>
              <a:rPr lang="es-ES" sz="2300" dirty="0" err="1"/>
              <a:t>ist</a:t>
            </a:r>
            <a:r>
              <a:rPr lang="es-ES" sz="2300" dirty="0"/>
              <a:t> jede </a:t>
            </a:r>
            <a:r>
              <a:rPr lang="es-ES" sz="2300" dirty="0" err="1">
                <a:highlight>
                  <a:srgbClr val="FF00FF"/>
                </a:highlight>
              </a:rPr>
              <a:t>Straftat</a:t>
            </a:r>
            <a:r>
              <a:rPr lang="es-ES" sz="2300" dirty="0"/>
              <a:t> </a:t>
            </a:r>
            <a:r>
              <a:rPr lang="es-ES" sz="2300" dirty="0" err="1">
                <a:highlight>
                  <a:srgbClr val="00FF00"/>
                </a:highlight>
              </a:rPr>
              <a:t>im</a:t>
            </a:r>
            <a:r>
              <a:rPr lang="es-ES" sz="2300" dirty="0">
                <a:highlight>
                  <a:srgbClr val="00FF00"/>
                </a:highlight>
              </a:rPr>
              <a:t> </a:t>
            </a:r>
            <a:r>
              <a:rPr lang="es-ES" sz="2300" dirty="0" err="1">
                <a:highlight>
                  <a:srgbClr val="00FF00"/>
                </a:highlight>
              </a:rPr>
              <a:t>deutschen</a:t>
            </a:r>
            <a:r>
              <a:rPr lang="es-ES" sz="2300" dirty="0">
                <a:highlight>
                  <a:srgbClr val="00FF00"/>
                </a:highlight>
              </a:rPr>
              <a:t> </a:t>
            </a:r>
            <a:r>
              <a:rPr lang="es-ES" sz="2300" dirty="0" err="1">
                <a:highlight>
                  <a:srgbClr val="00FF00"/>
                </a:highlight>
              </a:rPr>
              <a:t>Strafgesetzbuch</a:t>
            </a:r>
            <a:r>
              <a:rPr lang="es-ES" sz="2300" dirty="0">
                <a:highlight>
                  <a:srgbClr val="00FF00"/>
                </a:highlight>
              </a:rPr>
              <a:t> </a:t>
            </a:r>
            <a:r>
              <a:rPr lang="es-ES" sz="2300" dirty="0" err="1"/>
              <a:t>vorsätzlich</a:t>
            </a:r>
            <a:r>
              <a:rPr lang="es-ES" sz="2300" dirty="0"/>
              <a:t>. </a:t>
            </a:r>
            <a:r>
              <a:rPr lang="es-ES" sz="2300" dirty="0">
                <a:highlight>
                  <a:srgbClr val="00FFFF"/>
                </a:highlight>
              </a:rPr>
              <a:t>Der </a:t>
            </a:r>
            <a:r>
              <a:rPr lang="es-ES" sz="2300" dirty="0" err="1">
                <a:highlight>
                  <a:srgbClr val="00FFFF"/>
                </a:highlight>
              </a:rPr>
              <a:t>Täter</a:t>
            </a:r>
            <a:r>
              <a:rPr lang="es-ES" sz="2300" dirty="0">
                <a:highlight>
                  <a:srgbClr val="00FFFF"/>
                </a:highlight>
              </a:rPr>
              <a:t> </a:t>
            </a:r>
            <a:r>
              <a:rPr lang="es-ES" sz="2300" dirty="0" err="1"/>
              <a:t>muss</a:t>
            </a:r>
            <a:r>
              <a:rPr lang="es-ES" sz="2300" dirty="0"/>
              <a:t> </a:t>
            </a:r>
            <a:r>
              <a:rPr lang="es-ES" sz="2300" dirty="0" err="1"/>
              <a:t>wissen</a:t>
            </a:r>
            <a:r>
              <a:rPr lang="es-ES" sz="2300" dirty="0"/>
              <a:t>, </a:t>
            </a:r>
            <a:r>
              <a:rPr lang="es-ES" sz="2300" dirty="0" err="1"/>
              <a:t>dass</a:t>
            </a:r>
            <a:r>
              <a:rPr lang="es-ES" sz="2300" dirty="0"/>
              <a:t> </a:t>
            </a:r>
            <a:r>
              <a:rPr lang="es-ES" sz="2300" dirty="0" err="1"/>
              <a:t>er</a:t>
            </a:r>
            <a:r>
              <a:rPr lang="es-ES" sz="2300" dirty="0"/>
              <a:t> </a:t>
            </a:r>
            <a:r>
              <a:rPr lang="es-ES" sz="2300" dirty="0" err="1">
                <a:highlight>
                  <a:srgbClr val="FF00FF"/>
                </a:highlight>
              </a:rPr>
              <a:t>eine</a:t>
            </a:r>
            <a:r>
              <a:rPr lang="es-ES" sz="2300" dirty="0">
                <a:highlight>
                  <a:srgbClr val="FF00FF"/>
                </a:highlight>
              </a:rPr>
              <a:t> </a:t>
            </a:r>
            <a:r>
              <a:rPr lang="es-ES" sz="2300" dirty="0" err="1">
                <a:highlight>
                  <a:srgbClr val="FF00FF"/>
                </a:highlight>
              </a:rPr>
              <a:t>Straftat</a:t>
            </a:r>
            <a:r>
              <a:rPr lang="es-ES" sz="2300" dirty="0">
                <a:highlight>
                  <a:srgbClr val="FF00FF"/>
                </a:highlight>
              </a:rPr>
              <a:t> </a:t>
            </a:r>
            <a:r>
              <a:rPr lang="es-ES" sz="2300" dirty="0" err="1"/>
              <a:t>begeht</a:t>
            </a:r>
            <a:r>
              <a:rPr lang="es-ES" sz="2300" dirty="0"/>
              <a:t>, </a:t>
            </a:r>
            <a:r>
              <a:rPr lang="es-ES" sz="2300" dirty="0" err="1"/>
              <a:t>und</a:t>
            </a:r>
            <a:r>
              <a:rPr lang="es-ES" sz="2300" dirty="0"/>
              <a:t> </a:t>
            </a:r>
            <a:r>
              <a:rPr lang="es-ES" sz="2300" dirty="0" err="1"/>
              <a:t>dies</a:t>
            </a:r>
            <a:r>
              <a:rPr lang="es-ES" sz="2300" dirty="0"/>
              <a:t> </a:t>
            </a:r>
            <a:r>
              <a:rPr lang="es-ES" sz="2300" dirty="0" err="1"/>
              <a:t>auch</a:t>
            </a:r>
            <a:r>
              <a:rPr lang="es-ES" sz="2300" dirty="0"/>
              <a:t> </a:t>
            </a:r>
            <a:r>
              <a:rPr lang="es-ES" sz="2300" dirty="0" err="1"/>
              <a:t>wollen</a:t>
            </a:r>
            <a:r>
              <a:rPr lang="es-ES" sz="2300" dirty="0"/>
              <a:t>. </a:t>
            </a:r>
          </a:p>
          <a:p>
            <a:pPr marL="457200" indent="-457200">
              <a:buFont typeface="Arial" panose="020B0604020202020204" pitchFamily="34" charset="0"/>
              <a:buChar char="•"/>
            </a:pPr>
            <a:endParaRPr lang="es-ES" sz="2300" dirty="0"/>
          </a:p>
          <a:p>
            <a:pPr marL="457200" indent="-457200">
              <a:buFont typeface="Arial" panose="020B0604020202020204" pitchFamily="34" charset="0"/>
              <a:buChar char="•"/>
            </a:pPr>
            <a:r>
              <a:rPr lang="es-ES" sz="2300" dirty="0" err="1"/>
              <a:t>However</a:t>
            </a:r>
            <a:r>
              <a:rPr lang="es-ES" sz="2300" dirty="0"/>
              <a:t>, a </a:t>
            </a:r>
            <a:r>
              <a:rPr lang="es-ES" sz="2300" dirty="0" err="1"/>
              <a:t>perpetrator</a:t>
            </a:r>
            <a:r>
              <a:rPr lang="es-ES" sz="2300" dirty="0"/>
              <a:t> can </a:t>
            </a:r>
            <a:r>
              <a:rPr lang="es-ES" sz="2300" dirty="0" err="1"/>
              <a:t>only</a:t>
            </a:r>
            <a:r>
              <a:rPr lang="es-ES" sz="2300" dirty="0"/>
              <a:t> be </a:t>
            </a:r>
            <a:r>
              <a:rPr lang="es-ES" sz="2300" dirty="0" err="1"/>
              <a:t>punished</a:t>
            </a:r>
            <a:r>
              <a:rPr lang="es-ES" sz="2300" dirty="0"/>
              <a:t> in </a:t>
            </a:r>
            <a:r>
              <a:rPr lang="es-ES" sz="2300" dirty="0" err="1"/>
              <a:t>Germany</a:t>
            </a:r>
            <a:r>
              <a:rPr lang="es-ES" sz="2300" dirty="0"/>
              <a:t> </a:t>
            </a:r>
            <a:r>
              <a:rPr lang="es-ES" sz="2300" dirty="0" err="1"/>
              <a:t>for</a:t>
            </a:r>
            <a:r>
              <a:rPr lang="es-ES" sz="2300" dirty="0"/>
              <a:t> </a:t>
            </a:r>
            <a:r>
              <a:rPr lang="es-ES" sz="2300" dirty="0" err="1"/>
              <a:t>negligence</a:t>
            </a:r>
            <a:r>
              <a:rPr lang="es-ES" sz="2300" dirty="0"/>
              <a:t> </a:t>
            </a:r>
            <a:r>
              <a:rPr lang="es-ES" sz="2300" dirty="0" err="1"/>
              <a:t>if</a:t>
            </a:r>
            <a:r>
              <a:rPr lang="es-ES" sz="2300" dirty="0"/>
              <a:t> </a:t>
            </a:r>
            <a:r>
              <a:rPr lang="es-ES" sz="2300" dirty="0" err="1"/>
              <a:t>the</a:t>
            </a:r>
            <a:r>
              <a:rPr lang="es-ES" sz="2300" dirty="0"/>
              <a:t> </a:t>
            </a:r>
            <a:r>
              <a:rPr lang="es-ES" sz="2300" dirty="0" err="1"/>
              <a:t>legislator</a:t>
            </a:r>
            <a:r>
              <a:rPr lang="es-ES" sz="2300" dirty="0"/>
              <a:t> </a:t>
            </a:r>
            <a:r>
              <a:rPr lang="es-ES" sz="2300" dirty="0" err="1"/>
              <a:t>created</a:t>
            </a:r>
            <a:r>
              <a:rPr lang="es-ES" sz="2300" dirty="0"/>
              <a:t> a </a:t>
            </a:r>
            <a:r>
              <a:rPr lang="es-ES" sz="2300" dirty="0" err="1"/>
              <a:t>specific</a:t>
            </a:r>
            <a:r>
              <a:rPr lang="es-ES" sz="2300" dirty="0"/>
              <a:t> </a:t>
            </a:r>
            <a:r>
              <a:rPr lang="es-ES" sz="2300" dirty="0" err="1"/>
              <a:t>negligent</a:t>
            </a:r>
            <a:r>
              <a:rPr lang="es-ES" sz="2300" dirty="0"/>
              <a:t> </a:t>
            </a:r>
            <a:r>
              <a:rPr lang="es-ES" sz="2300" dirty="0" err="1"/>
              <a:t>offense</a:t>
            </a:r>
            <a:r>
              <a:rPr lang="es-ES" sz="2300" dirty="0"/>
              <a:t>. </a:t>
            </a:r>
          </a:p>
          <a:p>
            <a:pPr marL="457200" indent="-457200">
              <a:buFont typeface="Arial" panose="020B0604020202020204" pitchFamily="34" charset="0"/>
              <a:buChar char="•"/>
            </a:pPr>
            <a:r>
              <a:rPr lang="es-ES" sz="2300" dirty="0"/>
              <a:t>In </a:t>
            </a:r>
            <a:r>
              <a:rPr lang="es-ES" sz="2300" dirty="0" err="1"/>
              <a:t>Deutschland</a:t>
            </a:r>
            <a:r>
              <a:rPr lang="es-ES" sz="2300" dirty="0"/>
              <a:t> </a:t>
            </a:r>
            <a:r>
              <a:rPr lang="es-ES" sz="2300" dirty="0" err="1"/>
              <a:t>kann</a:t>
            </a:r>
            <a:r>
              <a:rPr lang="es-ES" sz="2300" dirty="0"/>
              <a:t> </a:t>
            </a:r>
            <a:r>
              <a:rPr lang="es-ES" sz="2300" dirty="0" err="1">
                <a:highlight>
                  <a:srgbClr val="00FFFF"/>
                </a:highlight>
              </a:rPr>
              <a:t>ein</a:t>
            </a:r>
            <a:r>
              <a:rPr lang="es-ES" sz="2300" dirty="0">
                <a:highlight>
                  <a:srgbClr val="00FFFF"/>
                </a:highlight>
              </a:rPr>
              <a:t> </a:t>
            </a:r>
            <a:r>
              <a:rPr lang="es-ES" sz="2300" dirty="0" err="1">
                <a:highlight>
                  <a:srgbClr val="00FFFF"/>
                </a:highlight>
              </a:rPr>
              <a:t>Täter</a:t>
            </a:r>
            <a:r>
              <a:rPr lang="es-ES" sz="2300" dirty="0">
                <a:highlight>
                  <a:srgbClr val="00FFFF"/>
                </a:highlight>
              </a:rPr>
              <a:t> </a:t>
            </a:r>
            <a:r>
              <a:rPr lang="es-ES" sz="2300" dirty="0" err="1"/>
              <a:t>allerdings</a:t>
            </a:r>
            <a:r>
              <a:rPr lang="es-ES" sz="2300" dirty="0"/>
              <a:t> </a:t>
            </a:r>
            <a:r>
              <a:rPr lang="es-ES" sz="2300" dirty="0" err="1"/>
              <a:t>nur</a:t>
            </a:r>
            <a:r>
              <a:rPr lang="es-ES" sz="2300" dirty="0"/>
              <a:t> </a:t>
            </a:r>
            <a:r>
              <a:rPr lang="es-ES" sz="2300" dirty="0" err="1"/>
              <a:t>dann</a:t>
            </a:r>
            <a:r>
              <a:rPr lang="es-ES" sz="2300" dirty="0"/>
              <a:t> </a:t>
            </a:r>
            <a:r>
              <a:rPr lang="es-ES" sz="2300" dirty="0" err="1"/>
              <a:t>wegen</a:t>
            </a:r>
            <a:r>
              <a:rPr lang="es-ES" sz="2300" dirty="0"/>
              <a:t> </a:t>
            </a:r>
            <a:r>
              <a:rPr lang="es-ES" sz="2300" dirty="0" err="1">
                <a:highlight>
                  <a:srgbClr val="FF00FF"/>
                </a:highlight>
              </a:rPr>
              <a:t>Fahrlässigkeit</a:t>
            </a:r>
            <a:r>
              <a:rPr lang="es-ES" sz="2300" dirty="0"/>
              <a:t> </a:t>
            </a:r>
            <a:r>
              <a:rPr lang="es-ES" sz="2300" dirty="0" err="1"/>
              <a:t>bestraft</a:t>
            </a:r>
            <a:r>
              <a:rPr lang="es-ES" sz="2300" dirty="0"/>
              <a:t> </a:t>
            </a:r>
            <a:r>
              <a:rPr lang="es-ES" sz="2300" dirty="0" err="1"/>
              <a:t>werden</a:t>
            </a:r>
            <a:r>
              <a:rPr lang="es-ES" sz="2300" dirty="0"/>
              <a:t>, </a:t>
            </a:r>
            <a:r>
              <a:rPr lang="es-ES" sz="2300" dirty="0" err="1"/>
              <a:t>wenn</a:t>
            </a:r>
            <a:r>
              <a:rPr lang="es-ES" sz="2300" dirty="0"/>
              <a:t> </a:t>
            </a:r>
            <a:r>
              <a:rPr lang="es-ES" sz="2300" dirty="0" err="1">
                <a:highlight>
                  <a:srgbClr val="00FFFF"/>
                </a:highlight>
              </a:rPr>
              <a:t>der</a:t>
            </a:r>
            <a:r>
              <a:rPr lang="es-ES" sz="2300" dirty="0">
                <a:highlight>
                  <a:srgbClr val="00FFFF"/>
                </a:highlight>
              </a:rPr>
              <a:t> </a:t>
            </a:r>
            <a:r>
              <a:rPr lang="es-ES" sz="2300" dirty="0" err="1">
                <a:highlight>
                  <a:srgbClr val="00FFFF"/>
                </a:highlight>
              </a:rPr>
              <a:t>Gesetzgeber</a:t>
            </a:r>
            <a:r>
              <a:rPr lang="es-ES" sz="2300" dirty="0">
                <a:highlight>
                  <a:srgbClr val="00FFFF"/>
                </a:highlight>
              </a:rPr>
              <a:t> </a:t>
            </a:r>
            <a:r>
              <a:rPr lang="es-ES" sz="2300" dirty="0" err="1"/>
              <a:t>einen</a:t>
            </a:r>
            <a:r>
              <a:rPr lang="es-ES" sz="2300" dirty="0"/>
              <a:t> </a:t>
            </a:r>
            <a:r>
              <a:rPr lang="es-ES" sz="2300" dirty="0" err="1"/>
              <a:t>speziellen</a:t>
            </a:r>
            <a:r>
              <a:rPr lang="es-ES" sz="2300" dirty="0"/>
              <a:t> </a:t>
            </a:r>
            <a:r>
              <a:rPr lang="es-ES" sz="2300" dirty="0" err="1">
                <a:highlight>
                  <a:srgbClr val="C0C0C0"/>
                </a:highlight>
              </a:rPr>
              <a:t>fahrlässigen</a:t>
            </a:r>
            <a:r>
              <a:rPr lang="es-ES" sz="2300" dirty="0"/>
              <a:t> </a:t>
            </a:r>
            <a:r>
              <a:rPr lang="es-ES" sz="2300" dirty="0" err="1">
                <a:highlight>
                  <a:srgbClr val="00FFFF"/>
                </a:highlight>
              </a:rPr>
              <a:t>Straftatbestand</a:t>
            </a:r>
            <a:r>
              <a:rPr lang="es-ES" sz="2300" dirty="0">
                <a:highlight>
                  <a:srgbClr val="00FFFF"/>
                </a:highlight>
              </a:rPr>
              <a:t> </a:t>
            </a:r>
            <a:r>
              <a:rPr lang="es-ES" sz="2300" dirty="0" err="1">
                <a:highlight>
                  <a:srgbClr val="C0C0C0"/>
                </a:highlight>
              </a:rPr>
              <a:t>geschaffen</a:t>
            </a:r>
            <a:r>
              <a:rPr lang="es-ES" sz="2300" dirty="0"/>
              <a:t> </a:t>
            </a:r>
            <a:r>
              <a:rPr lang="es-ES" sz="2300" dirty="0" err="1"/>
              <a:t>hat</a:t>
            </a:r>
            <a:r>
              <a:rPr lang="es-ES" sz="2300" dirty="0"/>
              <a:t>.</a:t>
            </a:r>
          </a:p>
          <a:p>
            <a:pPr marL="457200" indent="-457200">
              <a:buFont typeface="Arial" panose="020B0604020202020204" pitchFamily="34" charset="0"/>
              <a:buChar char="•"/>
            </a:pPr>
            <a:endParaRPr lang="es-ES" sz="2300" dirty="0"/>
          </a:p>
          <a:p>
            <a:pPr marL="457200" indent="-457200">
              <a:buFont typeface="Arial" panose="020B0604020202020204" pitchFamily="34" charset="0"/>
              <a:buChar char="•"/>
            </a:pPr>
            <a:r>
              <a:rPr lang="es-ES" sz="2300" dirty="0" err="1"/>
              <a:t>There</a:t>
            </a:r>
            <a:r>
              <a:rPr lang="es-ES" sz="2300" dirty="0"/>
              <a:t> are </a:t>
            </a:r>
            <a:r>
              <a:rPr lang="es-ES" sz="2300" dirty="0" err="1"/>
              <a:t>only</a:t>
            </a:r>
            <a:r>
              <a:rPr lang="es-ES" sz="2300" dirty="0"/>
              <a:t> a </a:t>
            </a:r>
            <a:r>
              <a:rPr lang="es-ES" sz="2300" dirty="0" err="1"/>
              <a:t>few</a:t>
            </a:r>
            <a:r>
              <a:rPr lang="es-ES" sz="2300" dirty="0"/>
              <a:t> </a:t>
            </a:r>
            <a:r>
              <a:rPr lang="es-ES" sz="2300" dirty="0" err="1"/>
              <a:t>negligent</a:t>
            </a:r>
            <a:r>
              <a:rPr lang="es-ES" sz="2300" dirty="0"/>
              <a:t> </a:t>
            </a:r>
            <a:r>
              <a:rPr lang="es-ES" sz="2300" dirty="0" err="1"/>
              <a:t>offenses</a:t>
            </a:r>
            <a:r>
              <a:rPr lang="es-ES" sz="2300" dirty="0"/>
              <a:t>, </a:t>
            </a:r>
            <a:r>
              <a:rPr lang="es-ES" sz="2300" dirty="0" err="1"/>
              <a:t>such</a:t>
            </a:r>
            <a:r>
              <a:rPr lang="es-ES" sz="2300" dirty="0"/>
              <a:t> as </a:t>
            </a:r>
            <a:r>
              <a:rPr lang="es-ES" sz="2300" dirty="0" err="1"/>
              <a:t>negligent</a:t>
            </a:r>
            <a:r>
              <a:rPr lang="es-ES" sz="2300" dirty="0"/>
              <a:t> </a:t>
            </a:r>
            <a:r>
              <a:rPr lang="es-ES" sz="2300" dirty="0" err="1"/>
              <a:t>homicide</a:t>
            </a:r>
            <a:r>
              <a:rPr lang="es-ES" sz="2300" dirty="0"/>
              <a:t> and </a:t>
            </a:r>
            <a:r>
              <a:rPr lang="es-ES" sz="2300" dirty="0" err="1"/>
              <a:t>negligent</a:t>
            </a:r>
            <a:r>
              <a:rPr lang="es-ES" sz="2300" dirty="0"/>
              <a:t> </a:t>
            </a:r>
            <a:r>
              <a:rPr lang="es-ES" sz="2300" dirty="0" err="1"/>
              <a:t>bodily</a:t>
            </a:r>
            <a:r>
              <a:rPr lang="es-ES" sz="2300" dirty="0"/>
              <a:t> </a:t>
            </a:r>
            <a:r>
              <a:rPr lang="es-ES" sz="2300" dirty="0" err="1"/>
              <a:t>harm</a:t>
            </a:r>
            <a:r>
              <a:rPr lang="es-ES" sz="2300" dirty="0"/>
              <a:t>.</a:t>
            </a:r>
          </a:p>
          <a:p>
            <a:pPr marL="457200" indent="-457200">
              <a:buFont typeface="Arial" panose="020B0604020202020204" pitchFamily="34" charset="0"/>
              <a:buChar char="•"/>
            </a:pPr>
            <a:r>
              <a:rPr lang="en-US" sz="2300" kern="100" dirty="0">
                <a:latin typeface="Aptos" panose="020B0004020202020204" pitchFamily="34" charset="0"/>
                <a:cs typeface="Times New Roman" panose="02020603050405020304" pitchFamily="18" charset="0"/>
              </a:rPr>
              <a:t>Es </a:t>
            </a:r>
            <a:r>
              <a:rPr lang="en-US" sz="2300" kern="100" dirty="0" err="1">
                <a:latin typeface="Aptos" panose="020B0004020202020204" pitchFamily="34" charset="0"/>
                <a:cs typeface="Times New Roman" panose="02020603050405020304" pitchFamily="18" charset="0"/>
              </a:rPr>
              <a:t>gibt</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nur</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wenige</a:t>
            </a:r>
            <a:r>
              <a:rPr lang="en-US" sz="2300" kern="100" dirty="0">
                <a:latin typeface="Aptos" panose="020B0004020202020204" pitchFamily="34" charset="0"/>
                <a:cs typeface="Times New Roman" panose="02020603050405020304" pitchFamily="18" charset="0"/>
              </a:rPr>
              <a:t> </a:t>
            </a:r>
            <a:r>
              <a:rPr lang="en-US" sz="2300" kern="100" dirty="0" err="1">
                <a:highlight>
                  <a:srgbClr val="FFFF00"/>
                </a:highlight>
                <a:latin typeface="Aptos" panose="020B0004020202020204" pitchFamily="34" charset="0"/>
                <a:cs typeface="Times New Roman" panose="02020603050405020304" pitchFamily="18" charset="0"/>
              </a:rPr>
              <a:t>fahrlässige</a:t>
            </a:r>
            <a:r>
              <a:rPr lang="en-US" sz="2300" kern="100" dirty="0">
                <a:highlight>
                  <a:srgbClr val="FFFF00"/>
                </a:highlight>
                <a:latin typeface="Aptos" panose="020B0004020202020204" pitchFamily="34" charset="0"/>
                <a:cs typeface="Times New Roman" panose="02020603050405020304" pitchFamily="18" charset="0"/>
              </a:rPr>
              <a:t> </a:t>
            </a:r>
            <a:r>
              <a:rPr lang="en-US" sz="2300" kern="100" dirty="0" err="1">
                <a:highlight>
                  <a:srgbClr val="FFFF00"/>
                </a:highlight>
                <a:latin typeface="Aptos" panose="020B0004020202020204" pitchFamily="34" charset="0"/>
                <a:cs typeface="Times New Roman" panose="02020603050405020304" pitchFamily="18" charset="0"/>
              </a:rPr>
              <a:t>Straftaten</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zum</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Beispiel</a:t>
            </a:r>
            <a:r>
              <a:rPr lang="en-US" sz="2300" kern="100" dirty="0">
                <a:latin typeface="Aptos" panose="020B0004020202020204" pitchFamily="34" charset="0"/>
                <a:cs typeface="Times New Roman" panose="02020603050405020304" pitchFamily="18" charset="0"/>
              </a:rPr>
              <a:t> </a:t>
            </a:r>
            <a:r>
              <a:rPr lang="en-US" sz="2300" kern="100" dirty="0" err="1">
                <a:highlight>
                  <a:srgbClr val="FF00FF"/>
                </a:highlight>
                <a:latin typeface="Aptos" panose="020B0004020202020204" pitchFamily="34" charset="0"/>
                <a:cs typeface="Times New Roman" panose="02020603050405020304" pitchFamily="18" charset="0"/>
              </a:rPr>
              <a:t>fahrlässige</a:t>
            </a:r>
            <a:r>
              <a:rPr lang="en-US" sz="2300" kern="100" dirty="0">
                <a:highlight>
                  <a:srgbClr val="FF00FF"/>
                </a:highlight>
                <a:latin typeface="Aptos" panose="020B0004020202020204" pitchFamily="34" charset="0"/>
                <a:cs typeface="Times New Roman" panose="02020603050405020304" pitchFamily="18" charset="0"/>
              </a:rPr>
              <a:t> </a:t>
            </a:r>
            <a:r>
              <a:rPr lang="en-US" sz="2300" kern="100" dirty="0" err="1">
                <a:highlight>
                  <a:srgbClr val="FF00FF"/>
                </a:highlight>
                <a:latin typeface="Aptos" panose="020B0004020202020204" pitchFamily="34" charset="0"/>
                <a:cs typeface="Times New Roman" panose="02020603050405020304" pitchFamily="18" charset="0"/>
              </a:rPr>
              <a:t>Tötung</a:t>
            </a:r>
            <a:r>
              <a:rPr lang="en-US" sz="2300" kern="100" dirty="0">
                <a:highlight>
                  <a:srgbClr val="FF00FF"/>
                </a:highlight>
                <a:latin typeface="Aptos" panose="020B0004020202020204" pitchFamily="34" charset="0"/>
                <a:cs typeface="Times New Roman" panose="02020603050405020304" pitchFamily="18" charset="0"/>
              </a:rPr>
              <a:t> </a:t>
            </a:r>
            <a:r>
              <a:rPr lang="en-US" sz="2300" kern="100" dirty="0">
                <a:latin typeface="Aptos" panose="020B0004020202020204" pitchFamily="34" charset="0"/>
                <a:cs typeface="Times New Roman" panose="02020603050405020304" pitchFamily="18" charset="0"/>
              </a:rPr>
              <a:t>und </a:t>
            </a:r>
            <a:r>
              <a:rPr lang="en-US" sz="2300" kern="100" dirty="0" err="1">
                <a:highlight>
                  <a:srgbClr val="FF00FF"/>
                </a:highlight>
                <a:latin typeface="Aptos" panose="020B0004020202020204" pitchFamily="34" charset="0"/>
                <a:cs typeface="Times New Roman" panose="02020603050405020304" pitchFamily="18" charset="0"/>
              </a:rPr>
              <a:t>fahrlässige</a:t>
            </a:r>
            <a:r>
              <a:rPr lang="en-US" sz="2300" kern="100" dirty="0">
                <a:highlight>
                  <a:srgbClr val="FF00FF"/>
                </a:highlight>
                <a:latin typeface="Aptos" panose="020B0004020202020204" pitchFamily="34" charset="0"/>
                <a:cs typeface="Times New Roman" panose="02020603050405020304" pitchFamily="18" charset="0"/>
              </a:rPr>
              <a:t> </a:t>
            </a:r>
            <a:r>
              <a:rPr lang="en-US" sz="2300" kern="100" dirty="0" err="1">
                <a:highlight>
                  <a:srgbClr val="FF00FF"/>
                </a:highlight>
                <a:latin typeface="Aptos" panose="020B0004020202020204" pitchFamily="34" charset="0"/>
                <a:cs typeface="Times New Roman" panose="02020603050405020304" pitchFamily="18" charset="0"/>
              </a:rPr>
              <a:t>Körperverletzung</a:t>
            </a:r>
            <a:r>
              <a:rPr lang="en-US" sz="2300" kern="100" dirty="0">
                <a:latin typeface="Aptos" panose="020B0004020202020204" pitchFamily="34" charset="0"/>
                <a:cs typeface="Times New Roman" panose="02020603050405020304" pitchFamily="18" charset="0"/>
              </a:rPr>
              <a:t>.</a:t>
            </a:r>
            <a:endParaRPr lang="en-US" sz="23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017660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81E41-B572-0CD7-E6FE-E63F43A8387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F734A07-5135-14D2-6AE1-1B55B3599591}"/>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Negligence / Fahrlässigkeit</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BB783FF0-7307-93E3-8FB1-D5EB5F6D67C6}"/>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59E097B8-02A4-4584-9ED1-F19EDD274F49}"/>
              </a:ext>
            </a:extLst>
          </p:cNvPr>
          <p:cNvSpPr txBox="1"/>
          <p:nvPr/>
        </p:nvSpPr>
        <p:spPr>
          <a:xfrm>
            <a:off x="856570" y="1885239"/>
            <a:ext cx="11004885" cy="2893100"/>
          </a:xfrm>
          <a:prstGeom prst="rect">
            <a:avLst/>
          </a:prstGeom>
          <a:noFill/>
        </p:spPr>
        <p:txBody>
          <a:bodyPr wrap="square" rtlCol="0">
            <a:spAutoFit/>
          </a:bodyPr>
          <a:lstStyle/>
          <a:p>
            <a:pPr algn="ctr"/>
            <a:r>
              <a:rPr lang="en-US" sz="2600" b="1" kern="100" dirty="0">
                <a:latin typeface="Aptos" panose="020B0004020202020204" pitchFamily="34" charset="0"/>
                <a:cs typeface="Times New Roman" panose="02020603050405020304" pitchFamily="18" charset="0"/>
              </a:rPr>
              <a:t>Section 15 Intentional and negligent conduct </a:t>
            </a:r>
          </a:p>
          <a:p>
            <a:pPr algn="ctr"/>
            <a:r>
              <a:rPr lang="en-US" sz="2600" kern="100" dirty="0">
                <a:latin typeface="Aptos" panose="020B0004020202020204" pitchFamily="34" charset="0"/>
                <a:cs typeface="Times New Roman" panose="02020603050405020304" pitchFamily="18" charset="0"/>
              </a:rPr>
              <a:t>Unless the law expressly provides for criminal liability for negligent conduct, only intentional conduct attracts criminal liability.</a:t>
            </a:r>
          </a:p>
          <a:p>
            <a:pPr algn="ctr"/>
            <a:endParaRPr lang="en-US" sz="2600" kern="100" dirty="0">
              <a:latin typeface="Aptos" panose="020B0004020202020204" pitchFamily="34" charset="0"/>
              <a:cs typeface="Times New Roman" panose="02020603050405020304" pitchFamily="18" charset="0"/>
            </a:endParaRPr>
          </a:p>
          <a:p>
            <a:pPr algn="ctr"/>
            <a:r>
              <a:rPr lang="en-US" sz="2600" b="1" kern="100" dirty="0">
                <a:latin typeface="Aptos" panose="020B0004020202020204" pitchFamily="34" charset="0"/>
                <a:cs typeface="Times New Roman" panose="02020603050405020304" pitchFamily="18" charset="0"/>
              </a:rPr>
              <a:t>§ 15 </a:t>
            </a:r>
            <a:r>
              <a:rPr lang="en-US" sz="2600" b="1" kern="100" dirty="0" err="1">
                <a:latin typeface="Aptos" panose="020B0004020202020204" pitchFamily="34" charset="0"/>
                <a:cs typeface="Times New Roman" panose="02020603050405020304" pitchFamily="18" charset="0"/>
              </a:rPr>
              <a:t>Vorsätzliches</a:t>
            </a:r>
            <a:r>
              <a:rPr lang="en-US" sz="2600" b="1" kern="100" dirty="0">
                <a:latin typeface="Aptos" panose="020B0004020202020204" pitchFamily="34" charset="0"/>
                <a:cs typeface="Times New Roman" panose="02020603050405020304" pitchFamily="18" charset="0"/>
              </a:rPr>
              <a:t> und </a:t>
            </a:r>
            <a:r>
              <a:rPr lang="en-US" sz="2600" b="1" kern="100" dirty="0" err="1">
                <a:latin typeface="Aptos" panose="020B0004020202020204" pitchFamily="34" charset="0"/>
                <a:cs typeface="Times New Roman" panose="02020603050405020304" pitchFamily="18" charset="0"/>
              </a:rPr>
              <a:t>fahrlässiges</a:t>
            </a:r>
            <a:r>
              <a:rPr lang="en-US" sz="2600" b="1" kern="100" dirty="0">
                <a:latin typeface="Aptos" panose="020B0004020202020204" pitchFamily="34" charset="0"/>
                <a:cs typeface="Times New Roman" panose="02020603050405020304" pitchFamily="18" charset="0"/>
              </a:rPr>
              <a:t> </a:t>
            </a:r>
            <a:r>
              <a:rPr lang="en-US" sz="2600" b="1" kern="100" dirty="0" err="1">
                <a:latin typeface="Aptos" panose="020B0004020202020204" pitchFamily="34" charset="0"/>
                <a:cs typeface="Times New Roman" panose="02020603050405020304" pitchFamily="18" charset="0"/>
              </a:rPr>
              <a:t>Handeln</a:t>
            </a:r>
            <a:r>
              <a:rPr lang="en-US" sz="2600" b="1" kern="100" dirty="0">
                <a:latin typeface="Aptos" panose="020B0004020202020204" pitchFamily="34" charset="0"/>
                <a:cs typeface="Times New Roman" panose="02020603050405020304" pitchFamily="18" charset="0"/>
              </a:rPr>
              <a:t> </a:t>
            </a:r>
          </a:p>
          <a:p>
            <a:pPr algn="ctr"/>
            <a:r>
              <a:rPr lang="en-US" sz="2600" kern="100" dirty="0" err="1">
                <a:latin typeface="Aptos" panose="020B0004020202020204" pitchFamily="34" charset="0"/>
                <a:cs typeface="Times New Roman" panose="02020603050405020304" pitchFamily="18" charset="0"/>
              </a:rPr>
              <a:t>Strafbar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ist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nur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vorsätzliches</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Handeln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wenn</a:t>
            </a:r>
            <a:r>
              <a:rPr lang="en-US" sz="2600" kern="100" dirty="0">
                <a:latin typeface="Aptos" panose="020B0004020202020204" pitchFamily="34" charset="0"/>
                <a:cs typeface="Times New Roman" panose="02020603050405020304" pitchFamily="18" charset="0"/>
              </a:rPr>
              <a:t> nicht das </a:t>
            </a:r>
            <a:r>
              <a:rPr lang="en-US" sz="2600" kern="100" dirty="0" err="1">
                <a:latin typeface="Aptos" panose="020B0004020202020204" pitchFamily="34" charset="0"/>
                <a:cs typeface="Times New Roman" panose="02020603050405020304" pitchFamily="18" charset="0"/>
              </a:rPr>
              <a:t>Gesetz</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fahrlässiges</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Handeln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ausdrücklich</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mit</a:t>
            </a:r>
            <a:r>
              <a:rPr lang="en-US" sz="2600" kern="100" dirty="0">
                <a:latin typeface="Aptos" panose="020B0004020202020204" pitchFamily="34" charset="0"/>
                <a:cs typeface="Times New Roman" panose="02020603050405020304" pitchFamily="18" charset="0"/>
              </a:rPr>
              <a:t> Strafe </a:t>
            </a:r>
            <a:r>
              <a:rPr lang="en-US" sz="2600" kern="100" dirty="0" err="1">
                <a:latin typeface="Aptos" panose="020B0004020202020204" pitchFamily="34" charset="0"/>
                <a:cs typeface="Times New Roman" panose="02020603050405020304" pitchFamily="18" charset="0"/>
              </a:rPr>
              <a:t>bedroht</a:t>
            </a:r>
            <a:r>
              <a:rPr lang="en-US" sz="2600" kern="100" dirty="0">
                <a:latin typeface="Aptos" panose="020B0004020202020204" pitchFamily="34" charset="0"/>
                <a:cs typeface="Times New Roman" panose="02020603050405020304" pitchFamily="18" charset="0"/>
              </a:rPr>
              <a:t>.</a:t>
            </a: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53818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645D3-47B4-8054-41C7-C1CBF6C1413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A505297-5B48-011F-853D-E1B0F0482089}"/>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Hilgendorf/Valerius, Strafrecht AT, 3. Auflage, 5/10 ff. </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D342C505-3559-3343-7A73-B37EC637E224}"/>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C359C15B-8E53-CBDE-D1E6-B63DFB8C6A7B}"/>
              </a:ext>
            </a:extLst>
          </p:cNvPr>
          <p:cNvSpPr txBox="1"/>
          <p:nvPr/>
        </p:nvSpPr>
        <p:spPr>
          <a:xfrm>
            <a:off x="856570" y="1885239"/>
            <a:ext cx="11004885" cy="738664"/>
          </a:xfrm>
          <a:prstGeom prst="rect">
            <a:avLst/>
          </a:prstGeom>
          <a:noFill/>
        </p:spPr>
        <p:txBody>
          <a:bodyPr wrap="square" rtlCol="0">
            <a:spAutoFit/>
          </a:bodyPr>
          <a:lstStyle/>
          <a:p>
            <a:pPr marL="514350" indent="-514350">
              <a:buAutoNum type="arabicParenBoth"/>
            </a:pPr>
            <a:endParaRPr lang="es-ES" sz="2400" dirty="0"/>
          </a:p>
          <a:p>
            <a:endParaRPr lang="es-ES" dirty="0"/>
          </a:p>
        </p:txBody>
      </p:sp>
      <p:graphicFrame>
        <p:nvGraphicFramePr>
          <p:cNvPr id="9" name="Tabla 8">
            <a:extLst>
              <a:ext uri="{FF2B5EF4-FFF2-40B4-BE49-F238E27FC236}">
                <a16:creationId xmlns:a16="http://schemas.microsoft.com/office/drawing/2014/main" id="{EA4750CD-6D44-D0FE-4C37-D476E25EDBF8}"/>
              </a:ext>
            </a:extLst>
          </p:cNvPr>
          <p:cNvGraphicFramePr>
            <a:graphicFrameLocks noGrp="1"/>
          </p:cNvGraphicFramePr>
          <p:nvPr>
            <p:extLst>
              <p:ext uri="{D42A27DB-BD31-4B8C-83A1-F6EECF244321}">
                <p14:modId xmlns:p14="http://schemas.microsoft.com/office/powerpoint/2010/main" val="2497363114"/>
              </p:ext>
            </p:extLst>
          </p:nvPr>
        </p:nvGraphicFramePr>
        <p:xfrm>
          <a:off x="457200" y="1728789"/>
          <a:ext cx="11244826" cy="5129211"/>
        </p:xfrm>
        <a:graphic>
          <a:graphicData uri="http://schemas.openxmlformats.org/drawingml/2006/table">
            <a:tbl>
              <a:tblPr firstRow="1" bandRow="1">
                <a:effectLst>
                  <a:outerShdw blurRad="50800" dist="50800" dir="5400000" algn="ctr" rotWithShape="0">
                    <a:schemeClr val="tx1"/>
                  </a:outerShdw>
                </a:effectLst>
                <a:tableStyleId>{5C22544A-7EE6-4342-B048-85BDC9FD1C3A}</a:tableStyleId>
              </a:tblPr>
              <a:tblGrid>
                <a:gridCol w="5622413">
                  <a:extLst>
                    <a:ext uri="{9D8B030D-6E8A-4147-A177-3AD203B41FA5}">
                      <a16:colId xmlns:a16="http://schemas.microsoft.com/office/drawing/2014/main" val="2640413484"/>
                    </a:ext>
                  </a:extLst>
                </a:gridCol>
                <a:gridCol w="5622413">
                  <a:extLst>
                    <a:ext uri="{9D8B030D-6E8A-4147-A177-3AD203B41FA5}">
                      <a16:colId xmlns:a16="http://schemas.microsoft.com/office/drawing/2014/main" val="3622502159"/>
                    </a:ext>
                  </a:extLst>
                </a:gridCol>
              </a:tblGrid>
              <a:tr h="366372">
                <a:tc>
                  <a:txBody>
                    <a:bodyPr/>
                    <a:lstStyle/>
                    <a:p>
                      <a:pPr algn="ctr"/>
                      <a:r>
                        <a:rPr lang="es-DE" dirty="0"/>
                        <a:t>Deutsch</a:t>
                      </a:r>
                    </a:p>
                  </a:txBody>
                  <a:tcPr>
                    <a:solidFill>
                      <a:schemeClr val="accent1"/>
                    </a:solidFill>
                  </a:tcPr>
                </a:tc>
                <a:tc>
                  <a:txBody>
                    <a:bodyPr/>
                    <a:lstStyle/>
                    <a:p>
                      <a:pPr algn="ctr"/>
                      <a:r>
                        <a:rPr lang="es-DE" dirty="0"/>
                        <a:t>English</a:t>
                      </a:r>
                    </a:p>
                  </a:txBody>
                  <a:tcPr/>
                </a:tc>
                <a:extLst>
                  <a:ext uri="{0D108BD9-81ED-4DB2-BD59-A6C34878D82A}">
                    <a16:rowId xmlns:a16="http://schemas.microsoft.com/office/drawing/2014/main" val="941860941"/>
                  </a:ext>
                </a:extLst>
              </a:tr>
              <a:tr h="4762839">
                <a:tc>
                  <a:txBody>
                    <a:bodyPr/>
                    <a:lstStyle/>
                    <a:p>
                      <a:pPr algn="just"/>
                      <a:r>
                        <a:rPr lang="de-DE" sz="1900" kern="1200" dirty="0">
                          <a:solidFill>
                            <a:schemeClr val="dk1"/>
                          </a:solidFill>
                          <a:effectLst/>
                          <a:latin typeface="+mn-lt"/>
                          <a:ea typeface="+mn-ea"/>
                          <a:cs typeface="+mn-cs"/>
                        </a:rPr>
                        <a:t>Rechtfertigungsgründe lassen sich in zwei Gruppen einteilen. Zum einen kann die Rechtswidrigkeit eines tatbestandlichen Verhaltens ausscheiden, weil der Täter durch seine Handlung ein anderes Rechtsgut verteidigt, </a:t>
                      </a:r>
                      <a:r>
                        <a:rPr lang="de-DE" sz="1900" kern="1200" dirty="0" err="1">
                          <a:solidFill>
                            <a:schemeClr val="dk1"/>
                          </a:solidFill>
                          <a:effectLst/>
                          <a:latin typeface="+mn-lt"/>
                          <a:ea typeface="+mn-ea"/>
                          <a:cs typeface="+mn-cs"/>
                        </a:rPr>
                        <a:t>zB</a:t>
                      </a:r>
                      <a:r>
                        <a:rPr lang="de-DE" sz="1900" kern="1200" dirty="0">
                          <a:solidFill>
                            <a:schemeClr val="dk1"/>
                          </a:solidFill>
                          <a:effectLst/>
                          <a:latin typeface="+mn-lt"/>
                          <a:ea typeface="+mn-ea"/>
                          <a:cs typeface="+mn-cs"/>
                        </a:rPr>
                        <a:t> den Dieb niederschlägt und dadurch dessen körperliche Integrität verletzt, um den Angriff auf sein oder das Eigentum eines anderen abzuwehren. </a:t>
                      </a:r>
                    </a:p>
                    <a:p>
                      <a:pPr algn="just"/>
                      <a:r>
                        <a:rPr lang="de-DE" sz="1900" kern="1200" dirty="0">
                          <a:solidFill>
                            <a:schemeClr val="dk1"/>
                          </a:solidFill>
                          <a:effectLst/>
                          <a:latin typeface="+mn-lt"/>
                          <a:ea typeface="+mn-ea"/>
                          <a:cs typeface="+mn-cs"/>
                        </a:rPr>
                        <a:t>[…]</a:t>
                      </a:r>
                    </a:p>
                    <a:p>
                      <a:pPr algn="just"/>
                      <a:r>
                        <a:rPr lang="de-DE" sz="1900" kern="1200" dirty="0">
                          <a:solidFill>
                            <a:schemeClr val="dk1"/>
                          </a:solidFill>
                          <a:effectLst/>
                          <a:latin typeface="+mn-lt"/>
                          <a:ea typeface="+mn-ea"/>
                          <a:cs typeface="+mn-cs"/>
                        </a:rPr>
                        <a:t>Zum anderen kann eine tatbestandliche Rechtsgutsgefährdung oder -verletzung gerechtfertigt sein, weil sich der Inhaber des betreffenden Rechtsgutes mit dem jeweiligen Verhalten einverstanden erklärt. Dies gilt etwa für den Boxer, der vor einem Kampf zustimmt, von seinem Kontrahenten ggf. getroffen und in seiner körperlichen Unversehrtheit verletzt zu werden.</a:t>
                      </a:r>
                      <a:endParaRPr lang="es-DE" sz="1900" dirty="0"/>
                    </a:p>
                  </a:txBody>
                  <a:tcPr>
                    <a:solidFill>
                      <a:schemeClr val="bg1"/>
                    </a:solidFill>
                  </a:tcPr>
                </a:tc>
                <a:tc>
                  <a:txBody>
                    <a:bodyPr/>
                    <a:lstStyle/>
                    <a:p>
                      <a:r>
                        <a:rPr lang="es-ES" sz="1900" dirty="0" err="1"/>
                        <a:t>Justifications</a:t>
                      </a:r>
                      <a:r>
                        <a:rPr lang="es-ES" sz="1900" dirty="0"/>
                        <a:t> can be </a:t>
                      </a:r>
                      <a:r>
                        <a:rPr lang="es-ES" sz="1900" dirty="0" err="1"/>
                        <a:t>divided</a:t>
                      </a:r>
                      <a:r>
                        <a:rPr lang="es-ES" sz="1900" dirty="0"/>
                        <a:t> </a:t>
                      </a:r>
                      <a:r>
                        <a:rPr lang="es-ES" sz="1900" dirty="0" err="1"/>
                        <a:t>into</a:t>
                      </a:r>
                      <a:r>
                        <a:rPr lang="es-ES" sz="1900" dirty="0"/>
                        <a:t> </a:t>
                      </a:r>
                      <a:r>
                        <a:rPr lang="es-ES" sz="1900" dirty="0" err="1"/>
                        <a:t>two</a:t>
                      </a:r>
                      <a:r>
                        <a:rPr lang="es-ES" sz="1900" dirty="0"/>
                        <a:t> </a:t>
                      </a:r>
                      <a:r>
                        <a:rPr lang="es-ES" sz="1900" dirty="0" err="1"/>
                        <a:t>groups</a:t>
                      </a:r>
                      <a:r>
                        <a:rPr lang="es-ES" sz="1900" dirty="0"/>
                        <a:t>. </a:t>
                      </a:r>
                      <a:r>
                        <a:rPr lang="es-ES" sz="1900" dirty="0" err="1"/>
                        <a:t>First</a:t>
                      </a:r>
                      <a:r>
                        <a:rPr lang="es-ES" sz="1900" dirty="0"/>
                        <a:t>, </a:t>
                      </a:r>
                      <a:r>
                        <a:rPr lang="es-ES" sz="1900" dirty="0" err="1"/>
                        <a:t>the</a:t>
                      </a:r>
                      <a:r>
                        <a:rPr lang="es-ES" sz="1900" dirty="0"/>
                        <a:t> </a:t>
                      </a:r>
                      <a:r>
                        <a:rPr lang="es-ES" sz="1900" dirty="0" err="1"/>
                        <a:t>unlawfulness</a:t>
                      </a:r>
                      <a:r>
                        <a:rPr lang="es-ES" sz="1900" dirty="0"/>
                        <a:t> </a:t>
                      </a:r>
                      <a:r>
                        <a:rPr lang="es-ES" sz="1900" dirty="0" err="1"/>
                        <a:t>of</a:t>
                      </a:r>
                      <a:r>
                        <a:rPr lang="es-ES" sz="1900" dirty="0"/>
                        <a:t> criminal </a:t>
                      </a:r>
                      <a:r>
                        <a:rPr lang="es-ES" sz="1900" dirty="0" err="1"/>
                        <a:t>behavior</a:t>
                      </a:r>
                      <a:r>
                        <a:rPr lang="es-ES" sz="1900" dirty="0"/>
                        <a:t> </a:t>
                      </a:r>
                      <a:r>
                        <a:rPr lang="es-ES" sz="1900" dirty="0" err="1"/>
                        <a:t>may</a:t>
                      </a:r>
                      <a:r>
                        <a:rPr lang="es-ES" sz="1900" dirty="0"/>
                        <a:t> be </a:t>
                      </a:r>
                      <a:r>
                        <a:rPr lang="es-ES" sz="1900" dirty="0" err="1"/>
                        <a:t>eliminated</a:t>
                      </a:r>
                      <a:r>
                        <a:rPr lang="es-ES" sz="1900" dirty="0"/>
                        <a:t> </a:t>
                      </a:r>
                      <a:r>
                        <a:rPr lang="es-ES" sz="1900" dirty="0" err="1"/>
                        <a:t>if</a:t>
                      </a:r>
                      <a:r>
                        <a:rPr lang="es-ES" sz="1900" dirty="0"/>
                        <a:t> </a:t>
                      </a:r>
                      <a:r>
                        <a:rPr lang="es-ES" sz="1900" dirty="0" err="1"/>
                        <a:t>the</a:t>
                      </a:r>
                      <a:r>
                        <a:rPr lang="es-ES" sz="1900" dirty="0"/>
                        <a:t> </a:t>
                      </a:r>
                      <a:r>
                        <a:rPr lang="es-ES" sz="1900" dirty="0" err="1"/>
                        <a:t>perpetrator</a:t>
                      </a:r>
                      <a:r>
                        <a:rPr lang="es-ES" sz="1900" dirty="0"/>
                        <a:t> </a:t>
                      </a:r>
                      <a:r>
                        <a:rPr lang="es-ES" sz="1900" dirty="0" err="1"/>
                        <a:t>is</a:t>
                      </a:r>
                      <a:r>
                        <a:rPr lang="es-ES" sz="1900" dirty="0"/>
                        <a:t> </a:t>
                      </a:r>
                      <a:r>
                        <a:rPr lang="es-ES" sz="1900" dirty="0" err="1"/>
                        <a:t>defending</a:t>
                      </a:r>
                      <a:r>
                        <a:rPr lang="es-ES" sz="1900" dirty="0"/>
                        <a:t> </a:t>
                      </a:r>
                      <a:r>
                        <a:rPr lang="es-ES" sz="1900" dirty="0" err="1"/>
                        <a:t>another</a:t>
                      </a:r>
                      <a:r>
                        <a:rPr lang="es-ES" sz="1900" dirty="0"/>
                        <a:t> legal </a:t>
                      </a:r>
                      <a:r>
                        <a:rPr lang="es-ES" sz="1900" dirty="0" err="1"/>
                        <a:t>interest</a:t>
                      </a:r>
                      <a:r>
                        <a:rPr lang="es-ES" sz="1900" dirty="0"/>
                        <a:t> </a:t>
                      </a:r>
                      <a:r>
                        <a:rPr lang="es-ES" sz="1900" dirty="0" err="1"/>
                        <a:t>through</a:t>
                      </a:r>
                      <a:r>
                        <a:rPr lang="es-ES" sz="1900" dirty="0"/>
                        <a:t> </a:t>
                      </a:r>
                      <a:r>
                        <a:rPr lang="es-ES" sz="1900" dirty="0" err="1"/>
                        <a:t>their</a:t>
                      </a:r>
                      <a:r>
                        <a:rPr lang="es-ES" sz="1900" dirty="0"/>
                        <a:t> </a:t>
                      </a:r>
                      <a:r>
                        <a:rPr lang="es-ES" sz="1900" dirty="0" err="1"/>
                        <a:t>actions</a:t>
                      </a:r>
                      <a:r>
                        <a:rPr lang="es-ES" sz="1900" dirty="0"/>
                        <a:t>. </a:t>
                      </a:r>
                      <a:r>
                        <a:rPr lang="es-ES" sz="1900" dirty="0" err="1"/>
                        <a:t>For</a:t>
                      </a:r>
                      <a:r>
                        <a:rPr lang="es-ES" sz="1900" dirty="0"/>
                        <a:t> </a:t>
                      </a:r>
                      <a:r>
                        <a:rPr lang="es-ES" sz="1900" dirty="0" err="1"/>
                        <a:t>example</a:t>
                      </a:r>
                      <a:r>
                        <a:rPr lang="es-ES" sz="1900" dirty="0"/>
                        <a:t>, </a:t>
                      </a:r>
                      <a:r>
                        <a:rPr lang="es-ES" sz="1900" dirty="0" err="1"/>
                        <a:t>they</a:t>
                      </a:r>
                      <a:r>
                        <a:rPr lang="es-ES" sz="1900" dirty="0"/>
                        <a:t> </a:t>
                      </a:r>
                      <a:r>
                        <a:rPr lang="es-ES" sz="1900" dirty="0" err="1"/>
                        <a:t>may</a:t>
                      </a:r>
                      <a:r>
                        <a:rPr lang="es-ES" sz="1900" dirty="0"/>
                        <a:t> </a:t>
                      </a:r>
                      <a:r>
                        <a:rPr lang="es-ES" sz="1900" dirty="0" err="1"/>
                        <a:t>knock</a:t>
                      </a:r>
                      <a:r>
                        <a:rPr lang="es-ES" sz="1900" dirty="0"/>
                        <a:t> </a:t>
                      </a:r>
                      <a:r>
                        <a:rPr lang="es-ES" sz="1900" dirty="0" err="1"/>
                        <a:t>down</a:t>
                      </a:r>
                      <a:r>
                        <a:rPr lang="es-ES" sz="1900" dirty="0"/>
                        <a:t> a </a:t>
                      </a:r>
                      <a:r>
                        <a:rPr lang="es-ES" sz="1900" dirty="0" err="1"/>
                        <a:t>thief</a:t>
                      </a:r>
                      <a:r>
                        <a:rPr lang="es-ES" sz="1900" dirty="0"/>
                        <a:t>, </a:t>
                      </a:r>
                      <a:r>
                        <a:rPr lang="es-ES" sz="1900" dirty="0" err="1"/>
                        <a:t>thereby</a:t>
                      </a:r>
                      <a:r>
                        <a:rPr lang="es-ES" sz="1900" dirty="0"/>
                        <a:t> </a:t>
                      </a:r>
                      <a:r>
                        <a:rPr lang="es-ES" sz="1900" dirty="0" err="1"/>
                        <a:t>violating</a:t>
                      </a:r>
                      <a:r>
                        <a:rPr lang="es-ES" sz="1900" dirty="0"/>
                        <a:t> </a:t>
                      </a:r>
                      <a:r>
                        <a:rPr lang="es-ES" sz="1900" dirty="0" err="1"/>
                        <a:t>their</a:t>
                      </a:r>
                      <a:r>
                        <a:rPr lang="es-ES" sz="1900" dirty="0"/>
                        <a:t> </a:t>
                      </a:r>
                      <a:r>
                        <a:rPr lang="es-ES" sz="1900" dirty="0" err="1"/>
                        <a:t>physical</a:t>
                      </a:r>
                      <a:r>
                        <a:rPr lang="es-ES" sz="1900" dirty="0"/>
                        <a:t> </a:t>
                      </a:r>
                      <a:r>
                        <a:rPr lang="es-ES" sz="1900" dirty="0" err="1"/>
                        <a:t>integrity</a:t>
                      </a:r>
                      <a:r>
                        <a:rPr lang="es-ES" sz="1900" dirty="0"/>
                        <a:t>, </a:t>
                      </a:r>
                      <a:r>
                        <a:rPr lang="es-ES" sz="1900" dirty="0" err="1"/>
                        <a:t>to</a:t>
                      </a:r>
                      <a:r>
                        <a:rPr lang="es-ES" sz="1900" dirty="0"/>
                        <a:t> </a:t>
                      </a:r>
                      <a:r>
                        <a:rPr lang="es-ES" sz="1900" dirty="0" err="1"/>
                        <a:t>ward</a:t>
                      </a:r>
                      <a:r>
                        <a:rPr lang="es-ES" sz="1900" dirty="0"/>
                        <a:t> off </a:t>
                      </a:r>
                      <a:r>
                        <a:rPr lang="es-ES" sz="1900" dirty="0" err="1"/>
                        <a:t>an</a:t>
                      </a:r>
                      <a:r>
                        <a:rPr lang="es-ES" sz="1900" dirty="0"/>
                        <a:t> </a:t>
                      </a:r>
                      <a:r>
                        <a:rPr lang="es-ES" sz="1900" dirty="0" err="1"/>
                        <a:t>attack</a:t>
                      </a:r>
                      <a:r>
                        <a:rPr lang="es-ES" sz="1900" dirty="0"/>
                        <a:t> </a:t>
                      </a:r>
                      <a:r>
                        <a:rPr lang="es-ES" sz="1900" dirty="0" err="1"/>
                        <a:t>on</a:t>
                      </a:r>
                      <a:r>
                        <a:rPr lang="es-ES" sz="1900" dirty="0"/>
                        <a:t> </a:t>
                      </a:r>
                      <a:r>
                        <a:rPr lang="es-ES" sz="1900" dirty="0" err="1"/>
                        <a:t>their</a:t>
                      </a:r>
                      <a:r>
                        <a:rPr lang="es-ES" sz="1900" dirty="0"/>
                        <a:t> </a:t>
                      </a:r>
                      <a:r>
                        <a:rPr lang="es-ES" sz="1900" dirty="0" err="1"/>
                        <a:t>property</a:t>
                      </a:r>
                      <a:r>
                        <a:rPr lang="es-ES" sz="1900" dirty="0"/>
                        <a:t> </a:t>
                      </a:r>
                      <a:r>
                        <a:rPr lang="es-ES" sz="1900" dirty="0" err="1"/>
                        <a:t>or</a:t>
                      </a:r>
                      <a:r>
                        <a:rPr lang="es-ES" sz="1900" dirty="0"/>
                        <a:t> </a:t>
                      </a:r>
                      <a:r>
                        <a:rPr lang="es-ES" sz="1900" dirty="0" err="1"/>
                        <a:t>another</a:t>
                      </a:r>
                      <a:r>
                        <a:rPr lang="es-ES" sz="1900" dirty="0"/>
                        <a:t> </a:t>
                      </a:r>
                      <a:r>
                        <a:rPr lang="es-ES" sz="1900" dirty="0" err="1"/>
                        <a:t>person's</a:t>
                      </a:r>
                      <a:r>
                        <a:rPr lang="es-ES" sz="1900" dirty="0"/>
                        <a:t> </a:t>
                      </a:r>
                      <a:r>
                        <a:rPr lang="es-ES" sz="1900" dirty="0" err="1"/>
                        <a:t>property</a:t>
                      </a:r>
                      <a:r>
                        <a:rPr lang="es-ES" sz="1900" dirty="0"/>
                        <a:t>.</a:t>
                      </a:r>
                    </a:p>
                    <a:p>
                      <a:r>
                        <a:rPr lang="es-ES" sz="1900" dirty="0"/>
                        <a:t>[…]</a:t>
                      </a:r>
                    </a:p>
                    <a:p>
                      <a:r>
                        <a:rPr lang="es-ES" sz="1900" dirty="0" err="1"/>
                        <a:t>Second</a:t>
                      </a:r>
                      <a:r>
                        <a:rPr lang="es-ES" sz="1900" dirty="0"/>
                        <a:t>, criminal </a:t>
                      </a:r>
                      <a:r>
                        <a:rPr lang="es-ES" sz="1900" dirty="0" err="1"/>
                        <a:t>endangerment</a:t>
                      </a:r>
                      <a:r>
                        <a:rPr lang="es-ES" sz="1900" dirty="0"/>
                        <a:t> </a:t>
                      </a:r>
                      <a:r>
                        <a:rPr lang="es-ES" sz="1900" dirty="0" err="1"/>
                        <a:t>or</a:t>
                      </a:r>
                      <a:r>
                        <a:rPr lang="es-ES" sz="1900" dirty="0"/>
                        <a:t> </a:t>
                      </a:r>
                      <a:r>
                        <a:rPr lang="es-ES" sz="1900" dirty="0" err="1"/>
                        <a:t>violation</a:t>
                      </a:r>
                      <a:r>
                        <a:rPr lang="es-ES" sz="1900" dirty="0"/>
                        <a:t> </a:t>
                      </a:r>
                      <a:r>
                        <a:rPr lang="es-ES" sz="1900" dirty="0" err="1"/>
                        <a:t>of</a:t>
                      </a:r>
                      <a:r>
                        <a:rPr lang="es-ES" sz="1900" dirty="0"/>
                        <a:t> a legal </a:t>
                      </a:r>
                      <a:r>
                        <a:rPr lang="es-ES" sz="1900" dirty="0" err="1"/>
                        <a:t>interest</a:t>
                      </a:r>
                      <a:r>
                        <a:rPr lang="es-ES" sz="1900" dirty="0"/>
                        <a:t> </a:t>
                      </a:r>
                      <a:r>
                        <a:rPr lang="es-ES" sz="1900" dirty="0" err="1"/>
                        <a:t>may</a:t>
                      </a:r>
                      <a:r>
                        <a:rPr lang="es-ES" sz="1900" dirty="0"/>
                        <a:t> be </a:t>
                      </a:r>
                      <a:r>
                        <a:rPr lang="es-ES" sz="1900" dirty="0" err="1"/>
                        <a:t>justified</a:t>
                      </a:r>
                      <a:r>
                        <a:rPr lang="es-ES" sz="1900" dirty="0"/>
                        <a:t> </a:t>
                      </a:r>
                      <a:r>
                        <a:rPr lang="es-ES" sz="1900" dirty="0" err="1"/>
                        <a:t>if</a:t>
                      </a:r>
                      <a:r>
                        <a:rPr lang="es-ES" sz="1900" dirty="0"/>
                        <a:t> </a:t>
                      </a:r>
                      <a:r>
                        <a:rPr lang="es-ES" sz="1900" dirty="0" err="1"/>
                        <a:t>the</a:t>
                      </a:r>
                      <a:r>
                        <a:rPr lang="es-ES" sz="1900" dirty="0"/>
                        <a:t> </a:t>
                      </a:r>
                      <a:r>
                        <a:rPr lang="es-ES" sz="1900" dirty="0" err="1"/>
                        <a:t>owner</a:t>
                      </a:r>
                      <a:r>
                        <a:rPr lang="es-ES" sz="1900" dirty="0"/>
                        <a:t> </a:t>
                      </a:r>
                      <a:r>
                        <a:rPr lang="es-ES" sz="1900" dirty="0" err="1"/>
                        <a:t>of</a:t>
                      </a:r>
                      <a:r>
                        <a:rPr lang="es-ES" sz="1900" dirty="0"/>
                        <a:t> </a:t>
                      </a:r>
                      <a:r>
                        <a:rPr lang="es-ES" sz="1900" dirty="0" err="1"/>
                        <a:t>the</a:t>
                      </a:r>
                      <a:r>
                        <a:rPr lang="es-ES" sz="1900" dirty="0"/>
                        <a:t> legal </a:t>
                      </a:r>
                      <a:r>
                        <a:rPr lang="es-ES" sz="1900" dirty="0" err="1"/>
                        <a:t>interest</a:t>
                      </a:r>
                      <a:r>
                        <a:rPr lang="es-ES" sz="1900" dirty="0"/>
                        <a:t> </a:t>
                      </a:r>
                      <a:r>
                        <a:rPr lang="es-ES" sz="1900" dirty="0" err="1"/>
                        <a:t>consents</a:t>
                      </a:r>
                      <a:r>
                        <a:rPr lang="es-ES" sz="1900" dirty="0"/>
                        <a:t> </a:t>
                      </a:r>
                      <a:r>
                        <a:rPr lang="es-ES" sz="1900" dirty="0" err="1"/>
                        <a:t>to</a:t>
                      </a:r>
                      <a:r>
                        <a:rPr lang="es-ES" sz="1900" dirty="0"/>
                        <a:t> </a:t>
                      </a:r>
                      <a:r>
                        <a:rPr lang="es-ES" sz="1900" dirty="0" err="1"/>
                        <a:t>the</a:t>
                      </a:r>
                      <a:r>
                        <a:rPr lang="es-ES" sz="1900" dirty="0"/>
                        <a:t> </a:t>
                      </a:r>
                      <a:r>
                        <a:rPr lang="es-ES" sz="1900" dirty="0" err="1"/>
                        <a:t>behavior</a:t>
                      </a:r>
                      <a:r>
                        <a:rPr lang="es-ES" sz="1900" dirty="0"/>
                        <a:t> in </a:t>
                      </a:r>
                      <a:r>
                        <a:rPr lang="es-ES" sz="1900" dirty="0" err="1"/>
                        <a:t>question</a:t>
                      </a:r>
                      <a:r>
                        <a:rPr lang="es-ES" sz="1900" dirty="0"/>
                        <a:t>. </a:t>
                      </a:r>
                      <a:r>
                        <a:rPr lang="es-ES" sz="1900" dirty="0" err="1"/>
                        <a:t>For</a:t>
                      </a:r>
                      <a:r>
                        <a:rPr lang="es-ES" sz="1900" dirty="0"/>
                        <a:t> </a:t>
                      </a:r>
                      <a:r>
                        <a:rPr lang="es-ES" sz="1900" dirty="0" err="1"/>
                        <a:t>example</a:t>
                      </a:r>
                      <a:r>
                        <a:rPr lang="es-ES" sz="1900" dirty="0"/>
                        <a:t>, </a:t>
                      </a:r>
                      <a:r>
                        <a:rPr lang="es-ES" sz="1900" dirty="0" err="1"/>
                        <a:t>this</a:t>
                      </a:r>
                      <a:r>
                        <a:rPr lang="es-ES" sz="1900" dirty="0"/>
                        <a:t> </a:t>
                      </a:r>
                      <a:r>
                        <a:rPr lang="es-ES" sz="1900" dirty="0" err="1"/>
                        <a:t>applies</a:t>
                      </a:r>
                      <a:r>
                        <a:rPr lang="es-ES" sz="1900" dirty="0"/>
                        <a:t> </a:t>
                      </a:r>
                      <a:r>
                        <a:rPr lang="es-ES" sz="1900" dirty="0" err="1"/>
                        <a:t>to</a:t>
                      </a:r>
                      <a:r>
                        <a:rPr lang="es-ES" sz="1900" dirty="0"/>
                        <a:t> a </a:t>
                      </a:r>
                      <a:r>
                        <a:rPr lang="es-ES" sz="1900" dirty="0" err="1"/>
                        <a:t>boxer</a:t>
                      </a:r>
                      <a:r>
                        <a:rPr lang="es-ES" sz="1900" dirty="0"/>
                        <a:t> </a:t>
                      </a:r>
                      <a:r>
                        <a:rPr lang="es-ES" sz="1900" dirty="0" err="1"/>
                        <a:t>who</a:t>
                      </a:r>
                      <a:r>
                        <a:rPr lang="es-ES" sz="1900" dirty="0"/>
                        <a:t> </a:t>
                      </a:r>
                      <a:r>
                        <a:rPr lang="es-ES" sz="1900" dirty="0" err="1"/>
                        <a:t>agrees</a:t>
                      </a:r>
                      <a:r>
                        <a:rPr lang="es-ES" sz="1900" dirty="0"/>
                        <a:t> </a:t>
                      </a:r>
                      <a:r>
                        <a:rPr lang="es-ES" sz="1900" dirty="0" err="1"/>
                        <a:t>to</a:t>
                      </a:r>
                      <a:r>
                        <a:rPr lang="es-ES" sz="1900" dirty="0"/>
                        <a:t> be hit </a:t>
                      </a:r>
                      <a:r>
                        <a:rPr lang="es-ES" sz="1900" dirty="0" err="1"/>
                        <a:t>by</a:t>
                      </a:r>
                      <a:r>
                        <a:rPr lang="es-ES" sz="1900" dirty="0"/>
                        <a:t> </a:t>
                      </a:r>
                      <a:r>
                        <a:rPr lang="es-ES" sz="1900" dirty="0" err="1"/>
                        <a:t>his</a:t>
                      </a:r>
                      <a:r>
                        <a:rPr lang="es-ES" sz="1900" dirty="0"/>
                        <a:t> </a:t>
                      </a:r>
                      <a:r>
                        <a:rPr lang="es-ES" sz="1900" dirty="0" err="1"/>
                        <a:t>opponent</a:t>
                      </a:r>
                      <a:r>
                        <a:rPr lang="es-ES" sz="1900" dirty="0"/>
                        <a:t> and </a:t>
                      </a:r>
                      <a:r>
                        <a:rPr lang="es-ES" sz="1900" dirty="0" err="1"/>
                        <a:t>have</a:t>
                      </a:r>
                      <a:r>
                        <a:rPr lang="es-ES" sz="1900" dirty="0"/>
                        <a:t> </a:t>
                      </a:r>
                      <a:r>
                        <a:rPr lang="es-ES" sz="1900" dirty="0" err="1"/>
                        <a:t>his</a:t>
                      </a:r>
                      <a:r>
                        <a:rPr lang="es-ES" sz="1900" dirty="0"/>
                        <a:t> </a:t>
                      </a:r>
                      <a:r>
                        <a:rPr lang="es-ES" sz="1900" dirty="0" err="1"/>
                        <a:t>physical</a:t>
                      </a:r>
                      <a:r>
                        <a:rPr lang="es-ES" sz="1900" dirty="0"/>
                        <a:t> </a:t>
                      </a:r>
                      <a:r>
                        <a:rPr lang="es-ES" sz="1900" dirty="0" err="1"/>
                        <a:t>integrity</a:t>
                      </a:r>
                      <a:r>
                        <a:rPr lang="es-ES" sz="1900" dirty="0"/>
                        <a:t> </a:t>
                      </a:r>
                      <a:r>
                        <a:rPr lang="es-ES" sz="1900" dirty="0" err="1"/>
                        <a:t>violated</a:t>
                      </a:r>
                      <a:r>
                        <a:rPr lang="es-ES" sz="1900" dirty="0"/>
                        <a:t> </a:t>
                      </a:r>
                      <a:r>
                        <a:rPr lang="es-ES" sz="1900" dirty="0" err="1"/>
                        <a:t>before</a:t>
                      </a:r>
                      <a:r>
                        <a:rPr lang="es-ES" sz="1900" dirty="0"/>
                        <a:t> a </a:t>
                      </a:r>
                      <a:r>
                        <a:rPr lang="es-ES" sz="1900" dirty="0" err="1"/>
                        <a:t>fight</a:t>
                      </a:r>
                      <a:r>
                        <a:rPr lang="es-ES" sz="1900" dirty="0"/>
                        <a:t>.</a:t>
                      </a:r>
                      <a:endParaRPr lang="es-DE" sz="1900" dirty="0"/>
                    </a:p>
                  </a:txBody>
                  <a:tcPr>
                    <a:solidFill>
                      <a:schemeClr val="bg1"/>
                    </a:solidFill>
                  </a:tcPr>
                </a:tc>
                <a:extLst>
                  <a:ext uri="{0D108BD9-81ED-4DB2-BD59-A6C34878D82A}">
                    <a16:rowId xmlns:a16="http://schemas.microsoft.com/office/drawing/2014/main" val="1691359288"/>
                  </a:ext>
                </a:extLst>
              </a:tr>
            </a:tbl>
          </a:graphicData>
        </a:graphic>
      </p:graphicFrame>
    </p:spTree>
    <p:extLst>
      <p:ext uri="{BB962C8B-B14F-4D97-AF65-F5344CB8AC3E}">
        <p14:creationId xmlns:p14="http://schemas.microsoft.com/office/powerpoint/2010/main" val="1232006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07341-2E1E-939C-53D9-0ED72B4B785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204E0F-F018-C9F6-2D5E-91206D42DD6C}"/>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Hilgendorf/Valerius, Strafrecht AT, 3. Auflage, 5/33 ff. </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60267E80-7724-15AD-2605-780AC62022B9}"/>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3330F8CB-21DA-E438-3A69-04266F307538}"/>
              </a:ext>
            </a:extLst>
          </p:cNvPr>
          <p:cNvSpPr txBox="1"/>
          <p:nvPr/>
        </p:nvSpPr>
        <p:spPr>
          <a:xfrm>
            <a:off x="856570" y="1885239"/>
            <a:ext cx="11004885" cy="738664"/>
          </a:xfrm>
          <a:prstGeom prst="rect">
            <a:avLst/>
          </a:prstGeom>
          <a:noFill/>
        </p:spPr>
        <p:txBody>
          <a:bodyPr wrap="square" rtlCol="0">
            <a:spAutoFit/>
          </a:bodyPr>
          <a:lstStyle/>
          <a:p>
            <a:pPr marL="514350" indent="-514350">
              <a:buAutoNum type="arabicParenBoth"/>
            </a:pPr>
            <a:endParaRPr lang="es-ES" sz="2400" dirty="0"/>
          </a:p>
          <a:p>
            <a:endParaRPr lang="es-ES" dirty="0"/>
          </a:p>
        </p:txBody>
      </p:sp>
      <p:graphicFrame>
        <p:nvGraphicFramePr>
          <p:cNvPr id="9" name="Tabla 8">
            <a:extLst>
              <a:ext uri="{FF2B5EF4-FFF2-40B4-BE49-F238E27FC236}">
                <a16:creationId xmlns:a16="http://schemas.microsoft.com/office/drawing/2014/main" id="{9A9A3863-4C8F-3784-F518-D9EF7DB84F5D}"/>
              </a:ext>
            </a:extLst>
          </p:cNvPr>
          <p:cNvGraphicFramePr>
            <a:graphicFrameLocks noGrp="1"/>
          </p:cNvGraphicFramePr>
          <p:nvPr>
            <p:extLst>
              <p:ext uri="{D42A27DB-BD31-4B8C-83A1-F6EECF244321}">
                <p14:modId xmlns:p14="http://schemas.microsoft.com/office/powerpoint/2010/main" val="1396306589"/>
              </p:ext>
            </p:extLst>
          </p:nvPr>
        </p:nvGraphicFramePr>
        <p:xfrm>
          <a:off x="473587" y="1728789"/>
          <a:ext cx="11244826" cy="5129211"/>
        </p:xfrm>
        <a:graphic>
          <a:graphicData uri="http://schemas.openxmlformats.org/drawingml/2006/table">
            <a:tbl>
              <a:tblPr firstRow="1" bandRow="1">
                <a:tableStyleId>{5C22544A-7EE6-4342-B048-85BDC9FD1C3A}</a:tableStyleId>
              </a:tblPr>
              <a:tblGrid>
                <a:gridCol w="5622413">
                  <a:extLst>
                    <a:ext uri="{9D8B030D-6E8A-4147-A177-3AD203B41FA5}">
                      <a16:colId xmlns:a16="http://schemas.microsoft.com/office/drawing/2014/main" val="2640413484"/>
                    </a:ext>
                  </a:extLst>
                </a:gridCol>
                <a:gridCol w="5622413">
                  <a:extLst>
                    <a:ext uri="{9D8B030D-6E8A-4147-A177-3AD203B41FA5}">
                      <a16:colId xmlns:a16="http://schemas.microsoft.com/office/drawing/2014/main" val="3622502159"/>
                    </a:ext>
                  </a:extLst>
                </a:gridCol>
              </a:tblGrid>
              <a:tr h="366372">
                <a:tc>
                  <a:txBody>
                    <a:bodyPr/>
                    <a:lstStyle/>
                    <a:p>
                      <a:pPr algn="ctr"/>
                      <a:r>
                        <a:rPr lang="es-DE" dirty="0"/>
                        <a:t>Deutsch</a:t>
                      </a:r>
                    </a:p>
                  </a:txBody>
                  <a:tcPr/>
                </a:tc>
                <a:tc>
                  <a:txBody>
                    <a:bodyPr/>
                    <a:lstStyle/>
                    <a:p>
                      <a:pPr algn="ctr"/>
                      <a:r>
                        <a:rPr lang="es-DE" dirty="0"/>
                        <a:t>English</a:t>
                      </a:r>
                    </a:p>
                  </a:txBody>
                  <a:tcPr/>
                </a:tc>
                <a:extLst>
                  <a:ext uri="{0D108BD9-81ED-4DB2-BD59-A6C34878D82A}">
                    <a16:rowId xmlns:a16="http://schemas.microsoft.com/office/drawing/2014/main" val="941860941"/>
                  </a:ext>
                </a:extLst>
              </a:tr>
              <a:tr h="4762839">
                <a:tc>
                  <a:txBody>
                    <a:bodyPr/>
                    <a:lstStyle/>
                    <a:p>
                      <a:pPr algn="just"/>
                      <a:r>
                        <a:rPr lang="de-DE" sz="2100" kern="1200" dirty="0">
                          <a:solidFill>
                            <a:schemeClr val="dk1"/>
                          </a:solidFill>
                          <a:effectLst/>
                          <a:latin typeface="+mn-lt"/>
                          <a:ea typeface="+mn-ea"/>
                          <a:cs typeface="+mn-cs"/>
                        </a:rPr>
                        <a:t>Hingegen bewirken die Entschuldigungsgründe eine Herabstufung des (bestehenden) Unrechts- und Schuldgehalts einer Tat unter die Grenze der Strafwürdigkeit. </a:t>
                      </a:r>
                    </a:p>
                    <a:p>
                      <a:pPr algn="just"/>
                      <a:r>
                        <a:rPr lang="de-DE" sz="2100" kern="1200" dirty="0">
                          <a:solidFill>
                            <a:schemeClr val="dk1"/>
                          </a:solidFill>
                          <a:effectLst/>
                          <a:latin typeface="+mn-lt"/>
                          <a:ea typeface="+mn-ea"/>
                          <a:cs typeface="+mn-cs"/>
                        </a:rPr>
                        <a:t>Von einer Bestrafung des Täters wird in diesen Fällen daher abgesehen Anders als bei einem gerechtfertigten Verhalten kann gegen eine lediglich entschuldigte Handlung Notwehr geübt werden. Außerdem ist eine Teilnahme an der entschuldigten Handlung möglich.</a:t>
                      </a:r>
                    </a:p>
                    <a:p>
                      <a:pPr algn="just"/>
                      <a:r>
                        <a:rPr lang="de-DE" sz="2100" kern="1200" dirty="0">
                          <a:solidFill>
                            <a:schemeClr val="dk1"/>
                          </a:solidFill>
                          <a:effectLst/>
                          <a:latin typeface="+mn-lt"/>
                          <a:ea typeface="+mn-ea"/>
                          <a:cs typeface="+mn-cs"/>
                        </a:rPr>
                        <a:t>Entschuldigungsgründe haben mit den Rechtfertigungsgründen gemein, dass sie in einer bestimmten Situation ein bestimmtes Verhalten als nicht strafbar erscheinen lassen.</a:t>
                      </a:r>
                      <a:endParaRPr lang="es-DE" sz="2100" dirty="0"/>
                    </a:p>
                  </a:txBody>
                  <a:tcPr>
                    <a:solidFill>
                      <a:schemeClr val="bg1"/>
                    </a:solidFill>
                  </a:tcPr>
                </a:tc>
                <a:tc>
                  <a:txBody>
                    <a:bodyPr/>
                    <a:lstStyle/>
                    <a:p>
                      <a:r>
                        <a:rPr lang="es-ES" sz="2100" dirty="0" err="1"/>
                        <a:t>On</a:t>
                      </a:r>
                      <a:r>
                        <a:rPr lang="es-ES" sz="2100" dirty="0"/>
                        <a:t> </a:t>
                      </a:r>
                      <a:r>
                        <a:rPr lang="es-ES" sz="2100" dirty="0" err="1"/>
                        <a:t>the</a:t>
                      </a:r>
                      <a:r>
                        <a:rPr lang="es-ES" sz="2100" dirty="0"/>
                        <a:t> </a:t>
                      </a:r>
                      <a:r>
                        <a:rPr lang="es-ES" sz="2100" dirty="0" err="1"/>
                        <a:t>other</a:t>
                      </a:r>
                      <a:r>
                        <a:rPr lang="es-ES" sz="2100" dirty="0"/>
                        <a:t> </a:t>
                      </a:r>
                      <a:r>
                        <a:rPr lang="es-ES" sz="2100" dirty="0" err="1"/>
                        <a:t>hand</a:t>
                      </a:r>
                      <a:r>
                        <a:rPr lang="es-ES" sz="2100" dirty="0"/>
                        <a:t>, excuses can reduce </a:t>
                      </a:r>
                      <a:r>
                        <a:rPr lang="es-ES" sz="2100" dirty="0" err="1"/>
                        <a:t>the</a:t>
                      </a:r>
                      <a:r>
                        <a:rPr lang="es-ES" sz="2100" dirty="0"/>
                        <a:t> </a:t>
                      </a:r>
                      <a:r>
                        <a:rPr lang="es-ES" sz="2100" dirty="0" err="1"/>
                        <a:t>wrongfulness</a:t>
                      </a:r>
                      <a:r>
                        <a:rPr lang="es-ES" sz="2100" dirty="0"/>
                        <a:t> and </a:t>
                      </a:r>
                      <a:r>
                        <a:rPr lang="es-ES" sz="2100" dirty="0" err="1"/>
                        <a:t>culpability</a:t>
                      </a:r>
                      <a:r>
                        <a:rPr lang="es-ES" sz="2100" dirty="0"/>
                        <a:t> </a:t>
                      </a:r>
                      <a:r>
                        <a:rPr lang="es-ES" sz="2100" dirty="0" err="1"/>
                        <a:t>of</a:t>
                      </a:r>
                      <a:r>
                        <a:rPr lang="es-ES" sz="2100" dirty="0"/>
                        <a:t> </a:t>
                      </a:r>
                      <a:r>
                        <a:rPr lang="es-ES" sz="2100" dirty="0" err="1"/>
                        <a:t>an</a:t>
                      </a:r>
                      <a:r>
                        <a:rPr lang="es-ES" sz="2100" dirty="0"/>
                        <a:t> </a:t>
                      </a:r>
                      <a:r>
                        <a:rPr lang="es-ES" sz="2100" dirty="0" err="1"/>
                        <a:t>act</a:t>
                      </a:r>
                      <a:r>
                        <a:rPr lang="es-ES" sz="2100" dirty="0"/>
                        <a:t> </a:t>
                      </a:r>
                      <a:r>
                        <a:rPr lang="es-ES" sz="2100" dirty="0" err="1"/>
                        <a:t>below</a:t>
                      </a:r>
                      <a:r>
                        <a:rPr lang="es-ES" sz="2100" dirty="0"/>
                        <a:t> </a:t>
                      </a:r>
                      <a:r>
                        <a:rPr lang="es-ES" sz="2100" dirty="0" err="1"/>
                        <a:t>the</a:t>
                      </a:r>
                      <a:r>
                        <a:rPr lang="es-ES" sz="2100" dirty="0"/>
                        <a:t> </a:t>
                      </a:r>
                      <a:r>
                        <a:rPr lang="es-ES" sz="2100" dirty="0" err="1"/>
                        <a:t>threshold</a:t>
                      </a:r>
                      <a:r>
                        <a:rPr lang="es-ES" sz="2100" dirty="0"/>
                        <a:t> </a:t>
                      </a:r>
                      <a:r>
                        <a:rPr lang="es-ES" sz="2100" dirty="0" err="1"/>
                        <a:t>of</a:t>
                      </a:r>
                      <a:r>
                        <a:rPr lang="es-ES" sz="2100" dirty="0"/>
                        <a:t> </a:t>
                      </a:r>
                      <a:r>
                        <a:rPr lang="es-ES" sz="2100" dirty="0" err="1"/>
                        <a:t>deserved</a:t>
                      </a:r>
                      <a:r>
                        <a:rPr lang="es-ES" sz="2100" dirty="0"/>
                        <a:t> </a:t>
                      </a:r>
                      <a:r>
                        <a:rPr lang="es-ES" sz="2100" dirty="0" err="1"/>
                        <a:t>punishment</a:t>
                      </a:r>
                      <a:r>
                        <a:rPr lang="es-ES" sz="2100" dirty="0"/>
                        <a:t>. </a:t>
                      </a:r>
                    </a:p>
                    <a:p>
                      <a:r>
                        <a:rPr lang="es-ES" sz="2100" dirty="0"/>
                        <a:t>In </a:t>
                      </a:r>
                      <a:r>
                        <a:rPr lang="es-ES" sz="2100" dirty="0" err="1"/>
                        <a:t>such</a:t>
                      </a:r>
                      <a:r>
                        <a:rPr lang="es-ES" sz="2100" dirty="0"/>
                        <a:t> cases, </a:t>
                      </a:r>
                      <a:r>
                        <a:rPr lang="es-ES" sz="2100" dirty="0" err="1"/>
                        <a:t>the</a:t>
                      </a:r>
                      <a:r>
                        <a:rPr lang="es-ES" sz="2100" dirty="0"/>
                        <a:t> </a:t>
                      </a:r>
                      <a:r>
                        <a:rPr lang="es-ES" sz="2100" dirty="0" err="1"/>
                        <a:t>perpetrator</a:t>
                      </a:r>
                      <a:r>
                        <a:rPr lang="es-ES" sz="2100" dirty="0"/>
                        <a:t> </a:t>
                      </a:r>
                      <a:r>
                        <a:rPr lang="es-ES" sz="2100" dirty="0" err="1"/>
                        <a:t>is</a:t>
                      </a:r>
                      <a:r>
                        <a:rPr lang="es-ES" sz="2100" dirty="0"/>
                        <a:t> </a:t>
                      </a:r>
                      <a:r>
                        <a:rPr lang="es-ES" sz="2100" dirty="0" err="1"/>
                        <a:t>not</a:t>
                      </a:r>
                      <a:r>
                        <a:rPr lang="es-ES" sz="2100" dirty="0"/>
                        <a:t> </a:t>
                      </a:r>
                      <a:r>
                        <a:rPr lang="es-ES" sz="2100" dirty="0" err="1"/>
                        <a:t>punished</a:t>
                      </a:r>
                      <a:r>
                        <a:rPr lang="es-ES" sz="2100" dirty="0"/>
                        <a:t>. </a:t>
                      </a:r>
                      <a:r>
                        <a:rPr lang="es-ES" sz="2100" dirty="0" err="1"/>
                        <a:t>Unlike</a:t>
                      </a:r>
                      <a:r>
                        <a:rPr lang="es-ES" sz="2100" dirty="0"/>
                        <a:t> </a:t>
                      </a:r>
                      <a:r>
                        <a:rPr lang="es-ES" sz="2100" dirty="0" err="1"/>
                        <a:t>justified</a:t>
                      </a:r>
                      <a:r>
                        <a:rPr lang="es-ES" sz="2100" dirty="0"/>
                        <a:t> </a:t>
                      </a:r>
                      <a:r>
                        <a:rPr lang="es-ES" sz="2100" dirty="0" err="1"/>
                        <a:t>behavior</a:t>
                      </a:r>
                      <a:r>
                        <a:rPr lang="es-ES" sz="2100" dirty="0"/>
                        <a:t>, </a:t>
                      </a:r>
                      <a:r>
                        <a:rPr lang="es-ES" sz="2100" dirty="0" err="1"/>
                        <a:t>self</a:t>
                      </a:r>
                      <a:r>
                        <a:rPr lang="es-ES" sz="2100" dirty="0"/>
                        <a:t>-defense can be </a:t>
                      </a:r>
                      <a:r>
                        <a:rPr lang="es-ES" sz="2100" dirty="0" err="1"/>
                        <a:t>used</a:t>
                      </a:r>
                      <a:r>
                        <a:rPr lang="es-ES" sz="2100" dirty="0"/>
                        <a:t> in response </a:t>
                      </a:r>
                      <a:r>
                        <a:rPr lang="es-ES" sz="2100" dirty="0" err="1"/>
                        <a:t>to</a:t>
                      </a:r>
                      <a:r>
                        <a:rPr lang="es-ES" sz="2100" dirty="0"/>
                        <a:t> </a:t>
                      </a:r>
                      <a:r>
                        <a:rPr lang="es-ES" sz="2100" dirty="0" err="1"/>
                        <a:t>an</a:t>
                      </a:r>
                      <a:r>
                        <a:rPr lang="es-ES" sz="2100" dirty="0"/>
                        <a:t> </a:t>
                      </a:r>
                      <a:r>
                        <a:rPr lang="es-ES" sz="2100" dirty="0" err="1"/>
                        <a:t>act</a:t>
                      </a:r>
                      <a:r>
                        <a:rPr lang="es-ES" sz="2100" dirty="0"/>
                        <a:t> </a:t>
                      </a:r>
                      <a:r>
                        <a:rPr lang="es-ES" sz="2100" dirty="0" err="1"/>
                        <a:t>that</a:t>
                      </a:r>
                      <a:r>
                        <a:rPr lang="es-ES" sz="2100" dirty="0"/>
                        <a:t> </a:t>
                      </a:r>
                      <a:r>
                        <a:rPr lang="es-ES" sz="2100" dirty="0" err="1"/>
                        <a:t>is</a:t>
                      </a:r>
                      <a:r>
                        <a:rPr lang="es-ES" sz="2100" dirty="0"/>
                        <a:t> </a:t>
                      </a:r>
                      <a:r>
                        <a:rPr lang="es-ES" sz="2100" dirty="0" err="1"/>
                        <a:t>merely</a:t>
                      </a:r>
                      <a:r>
                        <a:rPr lang="es-ES" sz="2100" dirty="0"/>
                        <a:t> </a:t>
                      </a:r>
                      <a:r>
                        <a:rPr lang="es-ES" sz="2100" dirty="0" err="1"/>
                        <a:t>excused</a:t>
                      </a:r>
                      <a:r>
                        <a:rPr lang="es-ES" sz="2100" dirty="0"/>
                        <a:t>. </a:t>
                      </a:r>
                      <a:r>
                        <a:rPr lang="es-ES" sz="2100" dirty="0" err="1"/>
                        <a:t>Furthermore</a:t>
                      </a:r>
                      <a:r>
                        <a:rPr lang="es-ES" sz="2100" dirty="0"/>
                        <a:t>, </a:t>
                      </a:r>
                      <a:r>
                        <a:rPr lang="es-ES" sz="2100" dirty="0" err="1"/>
                        <a:t>participation</a:t>
                      </a:r>
                      <a:r>
                        <a:rPr lang="es-ES" sz="2100" dirty="0"/>
                        <a:t> in </a:t>
                      </a:r>
                      <a:r>
                        <a:rPr lang="es-ES" sz="2100" dirty="0" err="1"/>
                        <a:t>an</a:t>
                      </a:r>
                      <a:r>
                        <a:rPr lang="es-ES" sz="2100" dirty="0"/>
                        <a:t> </a:t>
                      </a:r>
                      <a:r>
                        <a:rPr lang="es-ES" sz="2100" dirty="0" err="1"/>
                        <a:t>excused</a:t>
                      </a:r>
                      <a:r>
                        <a:rPr lang="es-ES" sz="2100" dirty="0"/>
                        <a:t> </a:t>
                      </a:r>
                      <a:r>
                        <a:rPr lang="es-ES" sz="2100" dirty="0" err="1"/>
                        <a:t>crime</a:t>
                      </a:r>
                      <a:r>
                        <a:rPr lang="es-ES" sz="2100" dirty="0"/>
                        <a:t> </a:t>
                      </a:r>
                      <a:r>
                        <a:rPr lang="es-ES" sz="2100" dirty="0" err="1"/>
                        <a:t>is</a:t>
                      </a:r>
                      <a:r>
                        <a:rPr lang="es-ES" sz="2100" dirty="0"/>
                        <a:t> </a:t>
                      </a:r>
                      <a:r>
                        <a:rPr lang="es-ES" sz="2100" dirty="0" err="1"/>
                        <a:t>possible</a:t>
                      </a:r>
                      <a:r>
                        <a:rPr lang="es-ES" sz="2100" dirty="0"/>
                        <a:t>. </a:t>
                      </a:r>
                    </a:p>
                    <a:p>
                      <a:r>
                        <a:rPr lang="es-ES" sz="2100" dirty="0"/>
                        <a:t>Excuses and </a:t>
                      </a:r>
                      <a:r>
                        <a:rPr lang="es-ES" sz="2100" dirty="0" err="1"/>
                        <a:t>justifications</a:t>
                      </a:r>
                      <a:r>
                        <a:rPr lang="es-ES" sz="2100" dirty="0"/>
                        <a:t> </a:t>
                      </a:r>
                      <a:r>
                        <a:rPr lang="es-ES" sz="2100" dirty="0" err="1"/>
                        <a:t>have</a:t>
                      </a:r>
                      <a:r>
                        <a:rPr lang="es-ES" sz="2100" dirty="0"/>
                        <a:t> in </a:t>
                      </a:r>
                      <a:r>
                        <a:rPr lang="es-ES" sz="2100" dirty="0" err="1"/>
                        <a:t>common</a:t>
                      </a:r>
                      <a:r>
                        <a:rPr lang="es-ES" sz="2100" dirty="0"/>
                        <a:t> </a:t>
                      </a:r>
                      <a:r>
                        <a:rPr lang="es-ES" sz="2100" dirty="0" err="1"/>
                        <a:t>that</a:t>
                      </a:r>
                      <a:r>
                        <a:rPr lang="es-ES" sz="2100" dirty="0"/>
                        <a:t> </a:t>
                      </a:r>
                      <a:r>
                        <a:rPr lang="es-ES" sz="2100" dirty="0" err="1"/>
                        <a:t>they</a:t>
                      </a:r>
                      <a:r>
                        <a:rPr lang="es-ES" sz="2100" dirty="0"/>
                        <a:t> render </a:t>
                      </a:r>
                      <a:r>
                        <a:rPr lang="es-ES" sz="2100" dirty="0" err="1"/>
                        <a:t>certain</a:t>
                      </a:r>
                      <a:r>
                        <a:rPr lang="es-ES" sz="2100" dirty="0"/>
                        <a:t> </a:t>
                      </a:r>
                      <a:r>
                        <a:rPr lang="es-ES" sz="2100" dirty="0" err="1"/>
                        <a:t>behavior</a:t>
                      </a:r>
                      <a:r>
                        <a:rPr lang="es-ES" sz="2100" dirty="0"/>
                        <a:t> </a:t>
                      </a:r>
                      <a:r>
                        <a:rPr lang="es-ES" sz="2100" dirty="0" err="1"/>
                        <a:t>not</a:t>
                      </a:r>
                      <a:r>
                        <a:rPr lang="es-ES" sz="2100" dirty="0"/>
                        <a:t> </a:t>
                      </a:r>
                      <a:r>
                        <a:rPr lang="es-ES" sz="2100" dirty="0" err="1"/>
                        <a:t>punishable</a:t>
                      </a:r>
                      <a:r>
                        <a:rPr lang="es-ES" sz="2100" dirty="0"/>
                        <a:t> in a </a:t>
                      </a:r>
                      <a:r>
                        <a:rPr lang="es-ES" sz="2100" dirty="0" err="1"/>
                        <a:t>specific</a:t>
                      </a:r>
                      <a:r>
                        <a:rPr lang="es-ES" sz="2100" dirty="0"/>
                        <a:t> </a:t>
                      </a:r>
                      <a:r>
                        <a:rPr lang="es-ES" sz="2100" dirty="0" err="1"/>
                        <a:t>situation</a:t>
                      </a:r>
                      <a:r>
                        <a:rPr lang="es-ES" sz="2100" dirty="0"/>
                        <a:t>.</a:t>
                      </a:r>
                    </a:p>
                  </a:txBody>
                  <a:tcPr>
                    <a:solidFill>
                      <a:schemeClr val="bg1"/>
                    </a:solidFill>
                  </a:tcPr>
                </a:tc>
                <a:extLst>
                  <a:ext uri="{0D108BD9-81ED-4DB2-BD59-A6C34878D82A}">
                    <a16:rowId xmlns:a16="http://schemas.microsoft.com/office/drawing/2014/main" val="1691359288"/>
                  </a:ext>
                </a:extLst>
              </a:tr>
            </a:tbl>
          </a:graphicData>
        </a:graphic>
      </p:graphicFrame>
    </p:spTree>
    <p:extLst>
      <p:ext uri="{BB962C8B-B14F-4D97-AF65-F5344CB8AC3E}">
        <p14:creationId xmlns:p14="http://schemas.microsoft.com/office/powerpoint/2010/main" val="31892352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F9F05-0BF6-61DD-E7EB-73505390103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355F8B-2D26-4D59-2730-CC45014E3DFF}"/>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Video 1</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4A9D221-FCC8-F0E5-21BD-0869DD9397D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7566D65C-7EFF-47E9-93CD-D08EAFFF84A5}"/>
              </a:ext>
            </a:extLst>
          </p:cNvPr>
          <p:cNvSpPr txBox="1"/>
          <p:nvPr/>
        </p:nvSpPr>
        <p:spPr>
          <a:xfrm>
            <a:off x="856570" y="1885239"/>
            <a:ext cx="11004885" cy="1815882"/>
          </a:xfrm>
          <a:prstGeom prst="rect">
            <a:avLst/>
          </a:prstGeom>
          <a:noFill/>
        </p:spPr>
        <p:txBody>
          <a:bodyPr wrap="square" rtlCol="0">
            <a:spAutoFit/>
          </a:bodyPr>
          <a:lstStyle/>
          <a:p>
            <a:pPr>
              <a:buNone/>
            </a:pPr>
            <a:r>
              <a:rPr lang="en-US" sz="2800" kern="100" dirty="0" err="1">
                <a:latin typeface="Aptos" panose="020B0004020202020204" pitchFamily="34" charset="0"/>
                <a:cs typeface="Times New Roman" panose="02020603050405020304" pitchFamily="18" charset="0"/>
              </a:rPr>
              <a:t>JurClip</a:t>
            </a:r>
            <a:r>
              <a:rPr lang="en-US" sz="2800" kern="100" dirty="0">
                <a:latin typeface="Aptos" panose="020B0004020202020204" pitchFamily="34" charset="0"/>
                <a:cs typeface="Times New Roman" panose="02020603050405020304" pitchFamily="18" charset="0"/>
              </a:rPr>
              <a:t>, </a:t>
            </a:r>
            <a:r>
              <a:rPr lang="en-US" sz="2800" kern="100" noProof="0" dirty="0">
                <a:latin typeface="Aptos" panose="020B0004020202020204" pitchFamily="34" charset="0"/>
                <a:cs typeface="Times New Roman" panose="02020603050405020304" pitchFamily="18" charset="0"/>
              </a:rPr>
              <a:t>Universität Hannover</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Notwehr</a:t>
            </a:r>
            <a:r>
              <a:rPr lang="en-US" sz="2800" kern="100" dirty="0">
                <a:latin typeface="Aptos" panose="020B0004020202020204" pitchFamily="34" charset="0"/>
                <a:cs typeface="Times New Roman" panose="02020603050405020304" pitchFamily="18" charset="0"/>
              </a:rPr>
              <a:t> I (Self-Defense I) https://</a:t>
            </a:r>
            <a:r>
              <a:rPr lang="en-US" sz="2800" kern="100" dirty="0" err="1">
                <a:latin typeface="Aptos" panose="020B0004020202020204" pitchFamily="34" charset="0"/>
                <a:cs typeface="Times New Roman" panose="02020603050405020304" pitchFamily="18" charset="0"/>
              </a:rPr>
              <a:t>www.youtube.com</a:t>
            </a:r>
            <a:r>
              <a:rPr lang="en-US" sz="2800" kern="100" dirty="0">
                <a:latin typeface="Aptos" panose="020B0004020202020204" pitchFamily="34" charset="0"/>
                <a:cs typeface="Times New Roman" panose="02020603050405020304" pitchFamily="18" charset="0"/>
              </a:rPr>
              <a:t>/</a:t>
            </a:r>
            <a:r>
              <a:rPr lang="en-US" sz="2800" kern="100" dirty="0" err="1">
                <a:latin typeface="Aptos" panose="020B0004020202020204" pitchFamily="34" charset="0"/>
                <a:cs typeface="Times New Roman" panose="02020603050405020304" pitchFamily="18" charset="0"/>
              </a:rPr>
              <a:t>watch?v</a:t>
            </a:r>
            <a:r>
              <a:rPr lang="en-US" sz="2800" kern="100" dirty="0">
                <a:latin typeface="Aptos" panose="020B0004020202020204" pitchFamily="34" charset="0"/>
                <a:cs typeface="Times New Roman" panose="02020603050405020304" pitchFamily="18" charset="0"/>
              </a:rPr>
              <a:t>=Iz9KC-sd-Io</a:t>
            </a:r>
            <a:endParaRPr lang="en-US" sz="2800" kern="100" noProof="0" dirty="0">
              <a:latin typeface="Aptos" panose="020B0004020202020204" pitchFamily="34" charset="0"/>
              <a:cs typeface="Times New Roman" panose="02020603050405020304" pitchFamily="18" charset="0"/>
            </a:endParaRPr>
          </a:p>
          <a:p>
            <a:pPr algn="just">
              <a:buNone/>
            </a:pPr>
            <a:endParaRPr lang="en-US" sz="2800" kern="100" dirty="0">
              <a:latin typeface="Aptos" panose="020B0004020202020204" pitchFamily="34" charset="0"/>
              <a:cs typeface="Times New Roman" panose="02020603050405020304" pitchFamily="18" charset="0"/>
            </a:endParaRPr>
          </a:p>
          <a:p>
            <a:pPr algn="just">
              <a:buNone/>
            </a:pPr>
            <a:endParaRPr lang="en-US" sz="2800" kern="100" noProof="0" dirty="0">
              <a:latin typeface="Aptos" panose="020B0004020202020204" pitchFamily="34" charset="0"/>
              <a:cs typeface="Times New Roman" panose="02020603050405020304" pitchFamily="18" charset="0"/>
            </a:endParaRPr>
          </a:p>
        </p:txBody>
      </p:sp>
      <p:pic>
        <p:nvPicPr>
          <p:cNvPr id="3" name="Elementos multimedia en línea 2" descr="JurClip: Notwehr I (Grundlagen)">
            <a:hlinkClick r:id="" action="ppaction://media"/>
            <a:extLst>
              <a:ext uri="{FF2B5EF4-FFF2-40B4-BE49-F238E27FC236}">
                <a16:creationId xmlns:a16="http://schemas.microsoft.com/office/drawing/2014/main" id="{AD89073A-765C-2513-36BB-0D657533E52D}"/>
              </a:ext>
            </a:extLst>
          </p:cNvPr>
          <p:cNvPicPr>
            <a:picLocks noRot="1" noChangeAspect="1"/>
          </p:cNvPicPr>
          <p:nvPr>
            <a:videoFile r:link="rId1"/>
          </p:nvPr>
        </p:nvPicPr>
        <p:blipFill>
          <a:blip r:embed="rId3"/>
          <a:stretch>
            <a:fillRect/>
          </a:stretch>
        </p:blipFill>
        <p:spPr>
          <a:xfrm>
            <a:off x="3248089" y="3141134"/>
            <a:ext cx="5695821" cy="3218139"/>
          </a:xfrm>
          <a:prstGeom prst="rect">
            <a:avLst/>
          </a:prstGeom>
        </p:spPr>
      </p:pic>
    </p:spTree>
    <p:extLst>
      <p:ext uri="{BB962C8B-B14F-4D97-AF65-F5344CB8AC3E}">
        <p14:creationId xmlns:p14="http://schemas.microsoft.com/office/powerpoint/2010/main" val="131784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F9F05-0BF6-61DD-E7EB-73505390103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355F8B-2D26-4D59-2730-CC45014E3DFF}"/>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Video 2</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4A9D221-FCC8-F0E5-21BD-0869DD9397D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7566D65C-7EFF-47E9-93CD-D08EAFFF84A5}"/>
              </a:ext>
            </a:extLst>
          </p:cNvPr>
          <p:cNvSpPr txBox="1"/>
          <p:nvPr/>
        </p:nvSpPr>
        <p:spPr>
          <a:xfrm>
            <a:off x="856570" y="1885239"/>
            <a:ext cx="11004885" cy="1384995"/>
          </a:xfrm>
          <a:prstGeom prst="rect">
            <a:avLst/>
          </a:prstGeom>
          <a:noFill/>
        </p:spPr>
        <p:txBody>
          <a:bodyPr wrap="square" rtlCol="0">
            <a:spAutoFit/>
          </a:bodyPr>
          <a:lstStyle/>
          <a:p>
            <a:pPr>
              <a:buNone/>
            </a:pPr>
            <a:r>
              <a:rPr lang="en-US" sz="2800" kern="100" dirty="0" err="1">
                <a:latin typeface="Aptos" panose="020B0004020202020204" pitchFamily="34" charset="0"/>
                <a:cs typeface="Times New Roman" panose="02020603050405020304" pitchFamily="18" charset="0"/>
              </a:rPr>
              <a:t>JurClip</a:t>
            </a:r>
            <a:r>
              <a:rPr lang="en-US" sz="2800" kern="100" dirty="0">
                <a:latin typeface="Aptos" panose="020B0004020202020204" pitchFamily="34" charset="0"/>
                <a:cs typeface="Times New Roman" panose="02020603050405020304" pitchFamily="18" charset="0"/>
              </a:rPr>
              <a:t>, </a:t>
            </a:r>
            <a:r>
              <a:rPr lang="en-US" sz="2800" kern="100" noProof="0" dirty="0">
                <a:latin typeface="Aptos" panose="020B0004020202020204" pitchFamily="34" charset="0"/>
                <a:cs typeface="Times New Roman" panose="02020603050405020304" pitchFamily="18" charset="0"/>
              </a:rPr>
              <a:t>Universität Hannover</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Notwehr</a:t>
            </a:r>
            <a:r>
              <a:rPr lang="en-US" sz="2800" kern="100" dirty="0">
                <a:latin typeface="Aptos" panose="020B0004020202020204" pitchFamily="34" charset="0"/>
                <a:cs typeface="Times New Roman" panose="02020603050405020304" pitchFamily="18" charset="0"/>
              </a:rPr>
              <a:t> II (Self-Defense II) https://</a:t>
            </a:r>
            <a:r>
              <a:rPr lang="en-US" sz="2800" kern="100" dirty="0" err="1">
                <a:latin typeface="Aptos" panose="020B0004020202020204" pitchFamily="34" charset="0"/>
                <a:cs typeface="Times New Roman" panose="02020603050405020304" pitchFamily="18" charset="0"/>
              </a:rPr>
              <a:t>www.youtube.com</a:t>
            </a:r>
            <a:r>
              <a:rPr lang="en-US" sz="2800" kern="100" dirty="0">
                <a:latin typeface="Aptos" panose="020B0004020202020204" pitchFamily="34" charset="0"/>
                <a:cs typeface="Times New Roman" panose="02020603050405020304" pitchFamily="18" charset="0"/>
              </a:rPr>
              <a:t>/</a:t>
            </a:r>
            <a:r>
              <a:rPr lang="en-US" sz="2800" kern="100" dirty="0" err="1">
                <a:latin typeface="Aptos" panose="020B0004020202020204" pitchFamily="34" charset="0"/>
                <a:cs typeface="Times New Roman" panose="02020603050405020304" pitchFamily="18" charset="0"/>
              </a:rPr>
              <a:t>watch?v</a:t>
            </a:r>
            <a:r>
              <a:rPr lang="en-US" sz="2800" kern="100" dirty="0">
                <a:latin typeface="Aptos" panose="020B0004020202020204" pitchFamily="34" charset="0"/>
                <a:cs typeface="Times New Roman" panose="02020603050405020304" pitchFamily="18" charset="0"/>
              </a:rPr>
              <a:t>=RMZ7Lned_3I</a:t>
            </a:r>
          </a:p>
          <a:p>
            <a:pPr algn="just">
              <a:buNone/>
            </a:pPr>
            <a:endParaRPr lang="en-US" sz="2800" kern="100" noProof="0" dirty="0">
              <a:latin typeface="Aptos" panose="020B0004020202020204" pitchFamily="34" charset="0"/>
              <a:cs typeface="Times New Roman" panose="02020603050405020304" pitchFamily="18" charset="0"/>
            </a:endParaRPr>
          </a:p>
        </p:txBody>
      </p:sp>
      <p:pic>
        <p:nvPicPr>
          <p:cNvPr id="6" name="Elementos multimedia en línea 5" descr="JurClip: Notwehr II (Notwehrlage)">
            <a:hlinkClick r:id="" action="ppaction://media"/>
            <a:extLst>
              <a:ext uri="{FF2B5EF4-FFF2-40B4-BE49-F238E27FC236}">
                <a16:creationId xmlns:a16="http://schemas.microsoft.com/office/drawing/2014/main" id="{793066D2-BF71-138F-EF1E-7820E3782966}"/>
              </a:ext>
            </a:extLst>
          </p:cNvPr>
          <p:cNvPicPr>
            <a:picLocks noRot="1" noChangeAspect="1"/>
          </p:cNvPicPr>
          <p:nvPr>
            <a:videoFile r:link="rId1"/>
          </p:nvPr>
        </p:nvPicPr>
        <p:blipFill>
          <a:blip r:embed="rId3"/>
          <a:stretch>
            <a:fillRect/>
          </a:stretch>
        </p:blipFill>
        <p:spPr>
          <a:xfrm>
            <a:off x="3282013" y="3099389"/>
            <a:ext cx="5627973" cy="3179805"/>
          </a:xfrm>
          <a:prstGeom prst="rect">
            <a:avLst/>
          </a:prstGeom>
        </p:spPr>
      </p:pic>
    </p:spTree>
    <p:extLst>
      <p:ext uri="{BB962C8B-B14F-4D97-AF65-F5344CB8AC3E}">
        <p14:creationId xmlns:p14="http://schemas.microsoft.com/office/powerpoint/2010/main" val="1077668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F9F05-0BF6-61DD-E7EB-73505390103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E355F8B-2D26-4D59-2730-CC45014E3DFF}"/>
              </a:ext>
            </a:extLst>
          </p:cNvPr>
          <p:cNvSpPr>
            <a:spLocks noGrp="1"/>
          </p:cNvSpPr>
          <p:nvPr>
            <p:ph type="ctrTitle"/>
          </p:nvPr>
        </p:nvSpPr>
        <p:spPr>
          <a:xfrm>
            <a:off x="1524000" y="466181"/>
            <a:ext cx="9670026" cy="1598593"/>
          </a:xfrm>
        </p:spPr>
        <p:txBody>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Video 3</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C4A9D221-FCC8-F0E5-21BD-0869DD9397D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7566D65C-7EFF-47E9-93CD-D08EAFFF84A5}"/>
              </a:ext>
            </a:extLst>
          </p:cNvPr>
          <p:cNvSpPr txBox="1"/>
          <p:nvPr/>
        </p:nvSpPr>
        <p:spPr>
          <a:xfrm>
            <a:off x="856570" y="1885239"/>
            <a:ext cx="11004885" cy="1384995"/>
          </a:xfrm>
          <a:prstGeom prst="rect">
            <a:avLst/>
          </a:prstGeom>
          <a:noFill/>
        </p:spPr>
        <p:txBody>
          <a:bodyPr wrap="square" rtlCol="0">
            <a:spAutoFit/>
          </a:bodyPr>
          <a:lstStyle/>
          <a:p>
            <a:pPr>
              <a:buNone/>
            </a:pPr>
            <a:r>
              <a:rPr lang="en-US" sz="2800" kern="100" dirty="0" err="1">
                <a:latin typeface="Aptos" panose="020B0004020202020204" pitchFamily="34" charset="0"/>
                <a:cs typeface="Times New Roman" panose="02020603050405020304" pitchFamily="18" charset="0"/>
              </a:rPr>
              <a:t>JurClip</a:t>
            </a:r>
            <a:r>
              <a:rPr lang="en-US" sz="2800" kern="100" dirty="0">
                <a:latin typeface="Aptos" panose="020B0004020202020204" pitchFamily="34" charset="0"/>
                <a:cs typeface="Times New Roman" panose="02020603050405020304" pitchFamily="18" charset="0"/>
              </a:rPr>
              <a:t>, </a:t>
            </a:r>
            <a:r>
              <a:rPr lang="en-US" sz="2800" kern="100" noProof="0" dirty="0">
                <a:latin typeface="Aptos" panose="020B0004020202020204" pitchFamily="34" charset="0"/>
                <a:cs typeface="Times New Roman" panose="02020603050405020304" pitchFamily="18" charset="0"/>
              </a:rPr>
              <a:t>Universität Hannover</a:t>
            </a:r>
            <a:r>
              <a:rPr lang="en-US" sz="2800" kern="100" dirty="0">
                <a:latin typeface="Aptos" panose="020B0004020202020204" pitchFamily="34" charset="0"/>
                <a:cs typeface="Times New Roman" panose="02020603050405020304" pitchFamily="18" charset="0"/>
              </a:rPr>
              <a:t>, </a:t>
            </a:r>
            <a:r>
              <a:rPr lang="en-US" sz="2800" kern="100" dirty="0" err="1">
                <a:latin typeface="Aptos" panose="020B0004020202020204" pitchFamily="34" charset="0"/>
                <a:cs typeface="Times New Roman" panose="02020603050405020304" pitchFamily="18" charset="0"/>
              </a:rPr>
              <a:t>Notwehr</a:t>
            </a:r>
            <a:r>
              <a:rPr lang="en-US" sz="2800" kern="100" dirty="0">
                <a:latin typeface="Aptos" panose="020B0004020202020204" pitchFamily="34" charset="0"/>
                <a:cs typeface="Times New Roman" panose="02020603050405020304" pitchFamily="18" charset="0"/>
              </a:rPr>
              <a:t> III (self-defense III) https://</a:t>
            </a:r>
            <a:r>
              <a:rPr lang="en-US" sz="2800" kern="100" dirty="0" err="1">
                <a:latin typeface="Aptos" panose="020B0004020202020204" pitchFamily="34" charset="0"/>
                <a:cs typeface="Times New Roman" panose="02020603050405020304" pitchFamily="18" charset="0"/>
              </a:rPr>
              <a:t>www.youtube.com</a:t>
            </a:r>
            <a:r>
              <a:rPr lang="en-US" sz="2800" kern="100" dirty="0">
                <a:latin typeface="Aptos" panose="020B0004020202020204" pitchFamily="34" charset="0"/>
                <a:cs typeface="Times New Roman" panose="02020603050405020304" pitchFamily="18" charset="0"/>
              </a:rPr>
              <a:t>/</a:t>
            </a:r>
            <a:r>
              <a:rPr lang="en-US" sz="2800" kern="100" dirty="0" err="1">
                <a:latin typeface="Aptos" panose="020B0004020202020204" pitchFamily="34" charset="0"/>
                <a:cs typeface="Times New Roman" panose="02020603050405020304" pitchFamily="18" charset="0"/>
              </a:rPr>
              <a:t>watch?v</a:t>
            </a:r>
            <a:r>
              <a:rPr lang="en-US" sz="2800" kern="100" dirty="0">
                <a:latin typeface="Aptos" panose="020B0004020202020204" pitchFamily="34" charset="0"/>
                <a:cs typeface="Times New Roman" panose="02020603050405020304" pitchFamily="18" charset="0"/>
              </a:rPr>
              <a:t>=FCAa8hOeqlc</a:t>
            </a:r>
          </a:p>
          <a:p>
            <a:pPr algn="just">
              <a:buNone/>
            </a:pPr>
            <a:endParaRPr lang="en-US" sz="2800" kern="100" noProof="0" dirty="0">
              <a:latin typeface="Aptos" panose="020B0004020202020204" pitchFamily="34" charset="0"/>
              <a:cs typeface="Times New Roman" panose="02020603050405020304" pitchFamily="18" charset="0"/>
            </a:endParaRPr>
          </a:p>
        </p:txBody>
      </p:sp>
      <p:pic>
        <p:nvPicPr>
          <p:cNvPr id="3" name="Elementos multimedia en línea 2" descr="JurClip: Notwehr III (Notwehrhandlung)">
            <a:hlinkClick r:id="" action="ppaction://media"/>
            <a:extLst>
              <a:ext uri="{FF2B5EF4-FFF2-40B4-BE49-F238E27FC236}">
                <a16:creationId xmlns:a16="http://schemas.microsoft.com/office/drawing/2014/main" id="{E28C2E92-CB75-1B8C-85FB-1EE37D8CCFA4}"/>
              </a:ext>
            </a:extLst>
          </p:cNvPr>
          <p:cNvPicPr>
            <a:picLocks noRot="1" noChangeAspect="1"/>
          </p:cNvPicPr>
          <p:nvPr>
            <a:videoFile r:link="rId1"/>
          </p:nvPr>
        </p:nvPicPr>
        <p:blipFill>
          <a:blip r:embed="rId3"/>
          <a:stretch>
            <a:fillRect/>
          </a:stretch>
        </p:blipFill>
        <p:spPr>
          <a:xfrm>
            <a:off x="3210017" y="3130658"/>
            <a:ext cx="5771966" cy="3261161"/>
          </a:xfrm>
          <a:prstGeom prst="rect">
            <a:avLst/>
          </a:prstGeom>
        </p:spPr>
      </p:pic>
    </p:spTree>
    <p:extLst>
      <p:ext uri="{BB962C8B-B14F-4D97-AF65-F5344CB8AC3E}">
        <p14:creationId xmlns:p14="http://schemas.microsoft.com/office/powerpoint/2010/main" val="1992335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Imagen 4">
            <a:extLst>
              <a:ext uri="{FF2B5EF4-FFF2-40B4-BE49-F238E27FC236}">
                <a16:creationId xmlns:a16="http://schemas.microsoft.com/office/drawing/2014/main" id="{0312EB26-DBCB-698D-CAB1-A8B6052CDFE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7820" b="7820"/>
          <a:stretch/>
        </p:blipFill>
        <p:spPr>
          <a:xfrm>
            <a:off x="20" y="1282"/>
            <a:ext cx="12191980" cy="6856718"/>
          </a:xfrm>
          <a:prstGeom prst="rect">
            <a:avLst/>
          </a:prstGeom>
          <a:effectLst>
            <a:glow>
              <a:schemeClr val="accent1">
                <a:alpha val="40000"/>
              </a:schemeClr>
            </a:glow>
            <a:outerShdw blurRad="450256" sx="58000" sy="58000" algn="ctr" rotWithShape="0">
              <a:srgbClr val="000000">
                <a:alpha val="83941"/>
              </a:srgbClr>
            </a:outerShdw>
            <a:softEdge rad="0"/>
          </a:effectLst>
        </p:spPr>
      </p:pic>
      <p:sp>
        <p:nvSpPr>
          <p:cNvPr id="6" name="CuadroTexto 5">
            <a:extLst>
              <a:ext uri="{FF2B5EF4-FFF2-40B4-BE49-F238E27FC236}">
                <a16:creationId xmlns:a16="http://schemas.microsoft.com/office/drawing/2014/main" id="{9DACC98B-6387-9CE3-0379-9981E453E5FB}"/>
              </a:ext>
            </a:extLst>
          </p:cNvPr>
          <p:cNvSpPr txBox="1"/>
          <p:nvPr/>
        </p:nvSpPr>
        <p:spPr>
          <a:xfrm>
            <a:off x="482600" y="1600200"/>
            <a:ext cx="7721600" cy="1938992"/>
          </a:xfrm>
          <a:prstGeom prst="rect">
            <a:avLst/>
          </a:prstGeom>
          <a:solidFill>
            <a:schemeClr val="bg2">
              <a:lumMod val="90000"/>
              <a:alpha val="32370"/>
            </a:schemeClr>
          </a:solidFill>
        </p:spPr>
        <p:txBody>
          <a:bodyPr wrap="square" rtlCol="0">
            <a:spAutoFit/>
          </a:bodyPr>
          <a:lstStyle/>
          <a:p>
            <a:pPr algn="ctr"/>
            <a:r>
              <a:rPr lang="de-DE" sz="6000" b="1" noProof="0" dirty="0" err="1">
                <a:ln w="22225">
                  <a:solidFill>
                    <a:schemeClr val="accent2"/>
                  </a:solidFill>
                  <a:prstDash val="solid"/>
                </a:ln>
                <a:solidFill>
                  <a:schemeClr val="accent2">
                    <a:lumMod val="40000"/>
                    <a:lumOff val="60000"/>
                  </a:schemeClr>
                </a:solidFill>
              </a:rPr>
              <a:t>Thank</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you</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for</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your</a:t>
            </a:r>
            <a:r>
              <a:rPr lang="de-DE" sz="6000" b="1" noProof="0" dirty="0">
                <a:ln w="22225">
                  <a:solidFill>
                    <a:schemeClr val="accent2"/>
                  </a:solidFill>
                  <a:prstDash val="solid"/>
                </a:ln>
                <a:solidFill>
                  <a:schemeClr val="accent2">
                    <a:lumMod val="40000"/>
                    <a:lumOff val="60000"/>
                  </a:schemeClr>
                </a:solidFill>
              </a:rPr>
              <a:t> </a:t>
            </a:r>
            <a:r>
              <a:rPr lang="de-DE" sz="6000" b="1" noProof="0" dirty="0" err="1">
                <a:ln w="22225">
                  <a:solidFill>
                    <a:schemeClr val="accent2"/>
                  </a:solidFill>
                  <a:prstDash val="solid"/>
                </a:ln>
                <a:solidFill>
                  <a:schemeClr val="accent2">
                    <a:lumMod val="40000"/>
                    <a:lumOff val="60000"/>
                  </a:schemeClr>
                </a:solidFill>
              </a:rPr>
              <a:t>attention</a:t>
            </a:r>
            <a:r>
              <a:rPr lang="de-DE" sz="6000" b="1" noProof="0" dirty="0">
                <a:ln w="22225">
                  <a:solidFill>
                    <a:schemeClr val="accent2"/>
                  </a:solidFill>
                  <a:prstDash val="solid"/>
                </a:ln>
                <a:solidFill>
                  <a:schemeClr val="accent2">
                    <a:lumMod val="40000"/>
                    <a:lumOff val="60000"/>
                  </a:schemeClr>
                </a:solidFill>
              </a:rPr>
              <a:t>!</a:t>
            </a:r>
          </a:p>
        </p:txBody>
      </p:sp>
      <p:sp>
        <p:nvSpPr>
          <p:cNvPr id="2" name="CuadroTexto 1">
            <a:extLst>
              <a:ext uri="{FF2B5EF4-FFF2-40B4-BE49-F238E27FC236}">
                <a16:creationId xmlns:a16="http://schemas.microsoft.com/office/drawing/2014/main" id="{1A1C4EFA-86DB-7B6C-BAAF-46EDC926B1EC}"/>
              </a:ext>
            </a:extLst>
          </p:cNvPr>
          <p:cNvSpPr txBox="1"/>
          <p:nvPr/>
        </p:nvSpPr>
        <p:spPr>
          <a:xfrm>
            <a:off x="20" y="6858000"/>
            <a:ext cx="12191980" cy="230832"/>
          </a:xfrm>
          <a:prstGeom prst="rect">
            <a:avLst/>
          </a:prstGeom>
          <a:noFill/>
        </p:spPr>
        <p:txBody>
          <a:bodyPr wrap="square" rtlCol="0">
            <a:spAutoFit/>
          </a:bodyPr>
          <a:lstStyle/>
          <a:p>
            <a:r>
              <a:rPr lang="es-DE" sz="900">
                <a:hlinkClick r:id="rId3" tooltip="https://thebluediamondgallery.com/legal/criminal-law.html"/>
              </a:rPr>
              <a:t>Esta foto</a:t>
            </a:r>
            <a:r>
              <a:rPr lang="es-DE" sz="900"/>
              <a:t> de Autor desconocido está bajo licencia </a:t>
            </a:r>
            <a:r>
              <a:rPr lang="es-DE" sz="900">
                <a:hlinkClick r:id="rId4" tooltip="https://creativecommons.org/licenses/by-sa/3.0/"/>
              </a:rPr>
              <a:t>CC BY-SA</a:t>
            </a:r>
            <a:endParaRPr lang="es-DE" sz="900"/>
          </a:p>
        </p:txBody>
      </p:sp>
    </p:spTree>
    <p:extLst>
      <p:ext uri="{BB962C8B-B14F-4D97-AF65-F5344CB8AC3E}">
        <p14:creationId xmlns:p14="http://schemas.microsoft.com/office/powerpoint/2010/main" val="158141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C2696-BC09-0B32-253A-FBC4571685A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578EF80-CC37-EC6B-0506-065464CC5098}"/>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Criminal Responsibility / strafrechtliche Verantwortlichkeit</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B98282B7-6E8D-E9E3-1929-EC841B6B57E5}"/>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9EAB6607-0751-F94D-7B6B-65432C118024}"/>
              </a:ext>
            </a:extLst>
          </p:cNvPr>
          <p:cNvSpPr txBox="1"/>
          <p:nvPr/>
        </p:nvSpPr>
        <p:spPr>
          <a:xfrm>
            <a:off x="700088" y="1885239"/>
            <a:ext cx="11161367" cy="5262979"/>
          </a:xfrm>
          <a:prstGeom prst="rect">
            <a:avLst/>
          </a:prstGeom>
          <a:noFill/>
        </p:spPr>
        <p:txBody>
          <a:bodyPr wrap="square" rtlCol="0">
            <a:spAutoFit/>
          </a:bodyPr>
          <a:lstStyle/>
          <a:p>
            <a:pPr marL="457200" indent="-457200">
              <a:buFont typeface="Arial" panose="020B0604020202020204" pitchFamily="34" charset="0"/>
              <a:buChar char="•"/>
            </a:pPr>
            <a:r>
              <a:rPr lang="es-ES" sz="2800" b="1" dirty="0"/>
              <a:t>German </a:t>
            </a:r>
            <a:r>
              <a:rPr lang="es-ES" sz="2800" b="1" dirty="0" err="1"/>
              <a:t>crime-system</a:t>
            </a:r>
            <a:r>
              <a:rPr lang="es-ES" sz="2800" b="1" dirty="0"/>
              <a:t> </a:t>
            </a:r>
            <a:r>
              <a:rPr lang="es-ES" sz="2800" b="1" dirty="0" err="1"/>
              <a:t>of</a:t>
            </a:r>
            <a:r>
              <a:rPr lang="es-ES" sz="2800" b="1" dirty="0"/>
              <a:t> </a:t>
            </a:r>
            <a:r>
              <a:rPr lang="es-ES" sz="2800" b="1" dirty="0" err="1"/>
              <a:t>three</a:t>
            </a:r>
            <a:r>
              <a:rPr lang="es-ES" sz="2800" b="1" dirty="0"/>
              <a:t> </a:t>
            </a:r>
            <a:r>
              <a:rPr lang="es-ES" sz="2800" b="1" dirty="0" err="1"/>
              <a:t>stages</a:t>
            </a:r>
            <a:r>
              <a:rPr lang="es-ES" sz="2800" b="1" dirty="0"/>
              <a:t> (</a:t>
            </a:r>
            <a:r>
              <a:rPr lang="es-ES" sz="2800" b="1" dirty="0" err="1"/>
              <a:t>dreistufiger</a:t>
            </a:r>
            <a:r>
              <a:rPr lang="es-ES" sz="2800" b="1" dirty="0"/>
              <a:t> </a:t>
            </a:r>
            <a:r>
              <a:rPr lang="es-ES" sz="2800" b="1" dirty="0" err="1"/>
              <a:t>Verbrechensaufbau</a:t>
            </a:r>
            <a:r>
              <a:rPr lang="es-ES" sz="2800" b="1" dirty="0"/>
              <a:t>)</a:t>
            </a:r>
            <a:endParaRPr lang="es-ES" sz="2800" kern="100" noProof="0" dirty="0">
              <a:latin typeface="Aptos" panose="020B0004020202020204" pitchFamily="34" charset="0"/>
              <a:cs typeface="Times New Roman" panose="02020603050405020304" pitchFamily="18" charset="0"/>
            </a:endParaRPr>
          </a:p>
          <a:p>
            <a:pPr marL="514350" indent="-514350">
              <a:buFont typeface="+mj-lt"/>
              <a:buAutoNum type="arabicPeriod"/>
            </a:pPr>
            <a:r>
              <a:rPr lang="es-ES" sz="2800" kern="100" dirty="0" err="1">
                <a:latin typeface="Aptos" panose="020B0004020202020204" pitchFamily="34" charset="0"/>
                <a:cs typeface="Times New Roman" panose="02020603050405020304" pitchFamily="18" charset="0"/>
              </a:rPr>
              <a:t>Elements</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the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offense</a:t>
            </a:r>
            <a:r>
              <a:rPr lang="es-ES" sz="2800" kern="100" dirty="0">
                <a:latin typeface="Aptos" panose="020B0004020202020204" pitchFamily="34" charset="0"/>
                <a:cs typeface="Times New Roman" panose="02020603050405020304" pitchFamily="18" charset="0"/>
              </a:rPr>
              <a:t> (</a:t>
            </a:r>
            <a:r>
              <a:rPr lang="es-ES" sz="2800" i="1" kern="100" dirty="0">
                <a:highlight>
                  <a:srgbClr val="FF00FF"/>
                </a:highlight>
                <a:latin typeface="Aptos" panose="020B0004020202020204" pitchFamily="34" charset="0"/>
                <a:cs typeface="Times New Roman" panose="02020603050405020304" pitchFamily="18" charset="0"/>
              </a:rPr>
              <a:t>die</a:t>
            </a:r>
            <a:r>
              <a:rPr lang="es-ES" sz="2800" kern="100" dirty="0">
                <a:highlight>
                  <a:srgbClr val="FF00FF"/>
                </a:highlight>
                <a:latin typeface="Aptos" panose="020B0004020202020204" pitchFamily="34" charset="0"/>
                <a:cs typeface="Times New Roman" panose="02020603050405020304" pitchFamily="18" charset="0"/>
              </a:rPr>
              <a:t> </a:t>
            </a:r>
            <a:r>
              <a:rPr lang="es-ES" sz="2800" i="1" kern="100" dirty="0" err="1">
                <a:highlight>
                  <a:srgbClr val="FF00FF"/>
                </a:highlight>
                <a:latin typeface="Aptos" panose="020B0004020202020204" pitchFamily="34" charset="0"/>
                <a:cs typeface="Times New Roman" panose="02020603050405020304" pitchFamily="18" charset="0"/>
              </a:rPr>
              <a:t>Tatbestandsmäßigkeit</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objective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elements</a:t>
            </a:r>
            <a:r>
              <a:rPr lang="es-ES" sz="2800" kern="100" dirty="0">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der</a:t>
            </a:r>
            <a:r>
              <a:rPr lang="es-ES" sz="2800" kern="100" dirty="0">
                <a:highlight>
                  <a:srgbClr val="00FFFF"/>
                </a:highlight>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objektive</a:t>
            </a:r>
            <a:r>
              <a:rPr lang="es-ES" sz="2800" i="1" kern="100" dirty="0">
                <a:highlight>
                  <a:srgbClr val="00FFFF"/>
                </a:highlight>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Tatbestand</a:t>
            </a:r>
            <a:r>
              <a:rPr lang="es-ES" sz="2800" kern="100" dirty="0">
                <a:latin typeface="Aptos" panose="020B0004020202020204" pitchFamily="34" charset="0"/>
                <a:cs typeface="Times New Roman" panose="02020603050405020304" pitchFamily="18" charset="0"/>
              </a:rPr>
              <a:t>) + </a:t>
            </a:r>
            <a:r>
              <a:rPr lang="es-ES" sz="2800" kern="100" dirty="0" err="1">
                <a:latin typeface="Aptos" panose="020B0004020202020204" pitchFamily="34" charset="0"/>
                <a:cs typeface="Times New Roman" panose="02020603050405020304" pitchFamily="18" charset="0"/>
              </a:rPr>
              <a:t>subjective</a:t>
            </a:r>
            <a:r>
              <a:rPr lang="es-ES" sz="2800" kern="100" dirty="0">
                <a:latin typeface="Aptos" panose="020B0004020202020204" pitchFamily="34" charset="0"/>
                <a:cs typeface="Times New Roman" panose="02020603050405020304" pitchFamily="18" charset="0"/>
              </a:rPr>
              <a:t> </a:t>
            </a:r>
            <a:r>
              <a:rPr lang="es-ES" sz="2800" kern="100" dirty="0" err="1">
                <a:latin typeface="Aptos" panose="020B0004020202020204" pitchFamily="34" charset="0"/>
                <a:cs typeface="Times New Roman" panose="02020603050405020304" pitchFamily="18" charset="0"/>
              </a:rPr>
              <a:t>elements</a:t>
            </a:r>
            <a:r>
              <a:rPr lang="es-ES" sz="2800" kern="100" dirty="0">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der</a:t>
            </a:r>
            <a:r>
              <a:rPr lang="es-ES" sz="2800" kern="100" dirty="0">
                <a:highlight>
                  <a:srgbClr val="00FFFF"/>
                </a:highlight>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subjektive</a:t>
            </a:r>
            <a:r>
              <a:rPr lang="es-ES" sz="2800" i="1" kern="100" dirty="0">
                <a:highlight>
                  <a:srgbClr val="00FFFF"/>
                </a:highlight>
                <a:latin typeface="Aptos" panose="020B0004020202020204" pitchFamily="34" charset="0"/>
                <a:cs typeface="Times New Roman" panose="02020603050405020304" pitchFamily="18" charset="0"/>
              </a:rPr>
              <a:t> </a:t>
            </a:r>
            <a:r>
              <a:rPr lang="es-ES" sz="2800" i="1" kern="100" dirty="0" err="1">
                <a:highlight>
                  <a:srgbClr val="00FFFF"/>
                </a:highlight>
                <a:latin typeface="Aptos" panose="020B0004020202020204" pitchFamily="34" charset="0"/>
                <a:cs typeface="Times New Roman" panose="02020603050405020304" pitchFamily="18" charset="0"/>
              </a:rPr>
              <a:t>Tatbestand</a:t>
            </a:r>
            <a:r>
              <a:rPr lang="es-ES" sz="2800" kern="100" dirty="0">
                <a:latin typeface="Aptos" panose="020B0004020202020204" pitchFamily="34" charset="0"/>
                <a:cs typeface="Times New Roman" panose="02020603050405020304" pitchFamily="18" charset="0"/>
              </a:rPr>
              <a:t>)</a:t>
            </a:r>
          </a:p>
          <a:p>
            <a:pPr marL="514350" indent="-514350">
              <a:buFont typeface="+mj-lt"/>
              <a:buAutoNum type="arabicPeriod"/>
            </a:pPr>
            <a:r>
              <a:rPr lang="es-ES" sz="2800" kern="100" noProof="0" dirty="0" err="1">
                <a:latin typeface="Aptos" panose="020B0004020202020204" pitchFamily="34" charset="0"/>
                <a:cs typeface="Times New Roman" panose="02020603050405020304" pitchFamily="18" charset="0"/>
              </a:rPr>
              <a:t>Unlawfulness</a:t>
            </a:r>
            <a:r>
              <a:rPr lang="es-ES" sz="2800" kern="100" noProof="0" dirty="0">
                <a:latin typeface="Aptos" panose="020B0004020202020204" pitchFamily="34" charset="0"/>
                <a:cs typeface="Times New Roman" panose="02020603050405020304" pitchFamily="18" charset="0"/>
              </a:rPr>
              <a:t> (</a:t>
            </a:r>
            <a:r>
              <a:rPr lang="es-ES" sz="2800" i="1" kern="100" noProof="0" dirty="0">
                <a:highlight>
                  <a:srgbClr val="FF00FF"/>
                </a:highlight>
                <a:latin typeface="Aptos" panose="020B0004020202020204" pitchFamily="34" charset="0"/>
                <a:cs typeface="Times New Roman" panose="02020603050405020304" pitchFamily="18" charset="0"/>
              </a:rPr>
              <a:t>die</a:t>
            </a:r>
            <a:r>
              <a:rPr lang="es-ES" sz="2800" kern="100" noProof="0" dirty="0">
                <a:highlight>
                  <a:srgbClr val="FF00FF"/>
                </a:highlight>
                <a:latin typeface="Aptos" panose="020B0004020202020204" pitchFamily="34" charset="0"/>
                <a:cs typeface="Times New Roman" panose="02020603050405020304" pitchFamily="18" charset="0"/>
              </a:rPr>
              <a:t> </a:t>
            </a:r>
            <a:r>
              <a:rPr lang="es-ES" sz="2800" i="1" kern="100" noProof="0" dirty="0" err="1">
                <a:highlight>
                  <a:srgbClr val="FF00FF"/>
                </a:highlight>
                <a:latin typeface="Aptos" panose="020B0004020202020204" pitchFamily="34" charset="0"/>
                <a:cs typeface="Times New Roman" panose="02020603050405020304" pitchFamily="18" charset="0"/>
              </a:rPr>
              <a:t>Rechtswidrigkeit</a:t>
            </a:r>
            <a:r>
              <a:rPr lang="es-ES" sz="2800" kern="100" noProof="0" dirty="0">
                <a:latin typeface="Aptos" panose="020B0004020202020204" pitchFamily="34" charset="0"/>
                <a:cs typeface="Times New Roman" panose="02020603050405020304" pitchFamily="18" charset="0"/>
              </a:rPr>
              <a:t>)</a:t>
            </a:r>
          </a:p>
          <a:p>
            <a:pPr marL="514350" indent="-514350">
              <a:buFont typeface="+mj-lt"/>
              <a:buAutoNum type="arabicPeriod"/>
            </a:pPr>
            <a:r>
              <a:rPr lang="en-US" sz="2800" kern="100" noProof="0" dirty="0">
                <a:latin typeface="Aptos" panose="020B0004020202020204" pitchFamily="34" charset="0"/>
                <a:cs typeface="Times New Roman" panose="02020603050405020304" pitchFamily="18" charset="0"/>
              </a:rPr>
              <a:t>Culpability/Guilt (</a:t>
            </a:r>
            <a:r>
              <a:rPr lang="en-US" sz="2800" i="1" kern="100" noProof="0" dirty="0">
                <a:highlight>
                  <a:srgbClr val="FF00FF"/>
                </a:highlight>
                <a:latin typeface="Aptos" panose="020B0004020202020204" pitchFamily="34" charset="0"/>
                <a:cs typeface="Times New Roman" panose="02020603050405020304" pitchFamily="18" charset="0"/>
              </a:rPr>
              <a:t>die</a:t>
            </a:r>
            <a:r>
              <a:rPr lang="en-US" sz="2800" kern="100" noProof="0" dirty="0">
                <a:highlight>
                  <a:srgbClr val="FF00FF"/>
                </a:highlight>
                <a:latin typeface="Aptos" panose="020B0004020202020204" pitchFamily="34" charset="0"/>
                <a:cs typeface="Times New Roman" panose="02020603050405020304" pitchFamily="18" charset="0"/>
              </a:rPr>
              <a:t> </a:t>
            </a:r>
            <a:r>
              <a:rPr lang="en-US" sz="2800" i="1" kern="100" noProof="0" dirty="0">
                <a:highlight>
                  <a:srgbClr val="FF00FF"/>
                </a:highlight>
                <a:latin typeface="Aptos" panose="020B0004020202020204" pitchFamily="34" charset="0"/>
                <a:cs typeface="Times New Roman" panose="02020603050405020304" pitchFamily="18" charset="0"/>
              </a:rPr>
              <a:t>Schuld</a:t>
            </a:r>
            <a:r>
              <a:rPr lang="en-US" sz="2800" kern="100" noProof="0" dirty="0">
                <a:latin typeface="Aptos" panose="020B0004020202020204" pitchFamily="34" charset="0"/>
                <a:cs typeface="Times New Roman" panose="02020603050405020304" pitchFamily="18" charset="0"/>
              </a:rPr>
              <a:t>)</a:t>
            </a:r>
            <a:endParaRPr lang="en-US" sz="28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800" b="1" kern="100" dirty="0">
                <a:latin typeface="Aptos" panose="020B0004020202020204" pitchFamily="34" charset="0"/>
                <a:cs typeface="Times New Roman" panose="02020603050405020304" pitchFamily="18" charset="0"/>
              </a:rPr>
              <a:t>Special forms of criminal responsibility</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Omission liability (</a:t>
            </a:r>
            <a:r>
              <a:rPr lang="en-US" sz="2800" i="1" kern="100" dirty="0">
                <a:highlight>
                  <a:srgbClr val="00FF00"/>
                </a:highlight>
                <a:latin typeface="Aptos" panose="020B0004020202020204" pitchFamily="34" charset="0"/>
                <a:cs typeface="Times New Roman" panose="02020603050405020304" pitchFamily="18" charset="0"/>
              </a:rPr>
              <a:t>das</a:t>
            </a:r>
            <a:r>
              <a:rPr lang="en-US" sz="2800" kern="100" dirty="0">
                <a:highlight>
                  <a:srgbClr val="00FF00"/>
                </a:highlight>
                <a:latin typeface="Aptos" panose="020B0004020202020204" pitchFamily="34" charset="0"/>
                <a:cs typeface="Times New Roman" panose="02020603050405020304" pitchFamily="18" charset="0"/>
              </a:rPr>
              <a:t> </a:t>
            </a:r>
            <a:r>
              <a:rPr lang="en-US" sz="2800" i="1" kern="100" dirty="0" err="1">
                <a:highlight>
                  <a:srgbClr val="00FF00"/>
                </a:highlight>
                <a:latin typeface="Aptos" panose="020B0004020202020204" pitchFamily="34" charset="0"/>
                <a:cs typeface="Times New Roman" panose="02020603050405020304" pitchFamily="18" charset="0"/>
              </a:rPr>
              <a:t>Unterlassen</a:t>
            </a:r>
            <a:r>
              <a:rPr lang="en-US" sz="2800" kern="100" dirty="0">
                <a:latin typeface="Aptos" panose="020B0004020202020204" pitchFamily="34" charset="0"/>
                <a:cs typeface="Times New Roman" panose="02020603050405020304" pitchFamily="18" charset="0"/>
              </a:rPr>
              <a:t>)</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Inchoate liability (</a:t>
            </a:r>
            <a:r>
              <a:rPr lang="en-US" sz="2800" i="1" kern="100" dirty="0">
                <a:highlight>
                  <a:srgbClr val="00FFFF"/>
                </a:highlight>
                <a:latin typeface="Aptos" panose="020B0004020202020204" pitchFamily="34" charset="0"/>
                <a:cs typeface="Times New Roman" panose="02020603050405020304" pitchFamily="18" charset="0"/>
              </a:rPr>
              <a:t>der</a:t>
            </a:r>
            <a:r>
              <a:rPr lang="en-US" sz="2800" kern="100" dirty="0">
                <a:highlight>
                  <a:srgbClr val="00FFFF"/>
                </a:highlight>
                <a:latin typeface="Aptos" panose="020B0004020202020204" pitchFamily="34" charset="0"/>
                <a:cs typeface="Times New Roman" panose="02020603050405020304" pitchFamily="18" charset="0"/>
              </a:rPr>
              <a:t> </a:t>
            </a:r>
            <a:r>
              <a:rPr lang="en-US" sz="2800" i="1" kern="100" dirty="0" err="1">
                <a:highlight>
                  <a:srgbClr val="00FFFF"/>
                </a:highlight>
                <a:latin typeface="Aptos" panose="020B0004020202020204" pitchFamily="34" charset="0"/>
                <a:cs typeface="Times New Roman" panose="02020603050405020304" pitchFamily="18" charset="0"/>
              </a:rPr>
              <a:t>Versuch</a:t>
            </a:r>
            <a:r>
              <a:rPr lang="en-US" sz="2800" kern="100" dirty="0">
                <a:latin typeface="Aptos" panose="020B0004020202020204" pitchFamily="34" charset="0"/>
                <a:cs typeface="Times New Roman" panose="02020603050405020304" pitchFamily="18" charset="0"/>
              </a:rPr>
              <a:t>)</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Participation in crime </a:t>
            </a:r>
            <a:r>
              <a:rPr lang="en-US" sz="2800" i="1" kern="100" dirty="0">
                <a:latin typeface="Aptos" panose="020B0004020202020204" pitchFamily="34" charset="0"/>
                <a:cs typeface="Times New Roman" panose="02020603050405020304" pitchFamily="18" charset="0"/>
              </a:rPr>
              <a:t>(</a:t>
            </a:r>
            <a:r>
              <a:rPr lang="en-US" sz="2800" i="1" kern="100" dirty="0">
                <a:highlight>
                  <a:srgbClr val="FF00FF"/>
                </a:highlight>
                <a:latin typeface="Aptos" panose="020B0004020202020204" pitchFamily="34" charset="0"/>
                <a:cs typeface="Times New Roman" panose="02020603050405020304" pitchFamily="18" charset="0"/>
              </a:rPr>
              <a:t>die </a:t>
            </a:r>
            <a:r>
              <a:rPr lang="en-US" sz="2800" i="1" kern="100" dirty="0" err="1">
                <a:highlight>
                  <a:srgbClr val="FF00FF"/>
                </a:highlight>
                <a:latin typeface="Aptos" panose="020B0004020202020204" pitchFamily="34" charset="0"/>
                <a:cs typeface="Times New Roman" panose="02020603050405020304" pitchFamily="18" charset="0"/>
              </a:rPr>
              <a:t>Beteiligungslehre</a:t>
            </a:r>
            <a:r>
              <a:rPr lang="en-US" sz="2800" i="1" kern="100" dirty="0">
                <a:latin typeface="Aptos" panose="020B0004020202020204" pitchFamily="34" charset="0"/>
                <a:cs typeface="Times New Roman" panose="02020603050405020304" pitchFamily="18" charset="0"/>
              </a:rPr>
              <a:t>)</a:t>
            </a:r>
          </a:p>
          <a:p>
            <a:pPr marL="457200" indent="-457200">
              <a:buFont typeface="Wingdings" pitchFamily="2" charset="2"/>
              <a:buChar char="ü"/>
            </a:pPr>
            <a:r>
              <a:rPr lang="en-US" sz="2800" kern="100" dirty="0">
                <a:latin typeface="Aptos" panose="020B0004020202020204" pitchFamily="34" charset="0"/>
                <a:cs typeface="Times New Roman" panose="02020603050405020304" pitchFamily="18" charset="0"/>
              </a:rPr>
              <a:t>Negligence (</a:t>
            </a:r>
            <a:r>
              <a:rPr lang="en-US" sz="2800" i="1" kern="100" dirty="0">
                <a:highlight>
                  <a:srgbClr val="FF00FF"/>
                </a:highlight>
                <a:latin typeface="Aptos" panose="020B0004020202020204" pitchFamily="34" charset="0"/>
                <a:cs typeface="Times New Roman" panose="02020603050405020304" pitchFamily="18" charset="0"/>
              </a:rPr>
              <a:t>die</a:t>
            </a:r>
            <a:r>
              <a:rPr lang="en-US" sz="2800" kern="100" dirty="0">
                <a:highlight>
                  <a:srgbClr val="FF00FF"/>
                </a:highlight>
                <a:latin typeface="Aptos" panose="020B0004020202020204" pitchFamily="34" charset="0"/>
                <a:cs typeface="Times New Roman" panose="02020603050405020304" pitchFamily="18" charset="0"/>
              </a:rPr>
              <a:t> </a:t>
            </a:r>
            <a:r>
              <a:rPr lang="en-US" sz="2800" i="1" kern="100" dirty="0" err="1">
                <a:highlight>
                  <a:srgbClr val="FF00FF"/>
                </a:highlight>
                <a:latin typeface="Aptos" panose="020B0004020202020204" pitchFamily="34" charset="0"/>
                <a:cs typeface="Times New Roman" panose="02020603050405020304" pitchFamily="18" charset="0"/>
              </a:rPr>
              <a:t>Fahrlässigkeit</a:t>
            </a:r>
            <a:r>
              <a:rPr lang="en-US" sz="2800" kern="100" dirty="0">
                <a:latin typeface="Aptos" panose="020B0004020202020204" pitchFamily="34" charset="0"/>
                <a:cs typeface="Times New Roman" panose="02020603050405020304" pitchFamily="18" charset="0"/>
              </a:rPr>
              <a:t>)</a:t>
            </a:r>
          </a:p>
          <a:p>
            <a:pPr marL="514350" indent="-514350">
              <a:buFont typeface="+mj-lt"/>
              <a:buAutoNum type="arabicPeriod"/>
            </a:pPr>
            <a:endParaRPr lang="en-US" sz="28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77623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1F9EB-DB64-F578-4B8B-CEEE85B57CB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6E65ADA-5854-D51B-0529-7D8679F77A6F}"/>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Justification / Rechtfertigung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8C8A27DD-DF87-ED2A-7DB8-03A80121E0BC}"/>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FE5381DC-52BC-BF64-AC68-FA3C65255E2E}"/>
              </a:ext>
            </a:extLst>
          </p:cNvPr>
          <p:cNvSpPr txBox="1"/>
          <p:nvPr/>
        </p:nvSpPr>
        <p:spPr>
          <a:xfrm>
            <a:off x="856570" y="1885239"/>
            <a:ext cx="11004885" cy="3293209"/>
          </a:xfrm>
          <a:prstGeom prst="rect">
            <a:avLst/>
          </a:prstGeom>
          <a:noFill/>
        </p:spPr>
        <p:txBody>
          <a:bodyPr wrap="square" rtlCol="0">
            <a:spAutoFit/>
          </a:bodyPr>
          <a:lstStyle/>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Justifications are legal exceptions. </a:t>
            </a:r>
          </a:p>
          <a:p>
            <a:pPr marL="457200" indent="-457200">
              <a:buFont typeface="Arial" panose="020B0604020202020204" pitchFamily="34" charset="0"/>
              <a:buChar char="•"/>
            </a:pPr>
            <a:r>
              <a:rPr lang="en-US" sz="2600" kern="100" dirty="0" err="1">
                <a:highlight>
                  <a:srgbClr val="FFFF00"/>
                </a:highlight>
                <a:latin typeface="Aptos" panose="020B0004020202020204" pitchFamily="34" charset="0"/>
                <a:cs typeface="Times New Roman" panose="02020603050405020304" pitchFamily="18" charset="0"/>
              </a:rPr>
              <a:t>Rechtfertigungsgründe</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sind</a:t>
            </a:r>
            <a:r>
              <a:rPr lang="en-US" sz="2600" kern="100" dirty="0">
                <a:latin typeface="Aptos" panose="020B0004020202020204" pitchFamily="34" charset="0"/>
                <a:cs typeface="Times New Roman" panose="02020603050405020304" pitchFamily="18" charset="0"/>
              </a:rPr>
              <a:t> </a:t>
            </a:r>
            <a:r>
              <a:rPr lang="en-US" sz="2600" kern="100" dirty="0" err="1">
                <a:highlight>
                  <a:srgbClr val="C0C0C0"/>
                </a:highlight>
                <a:latin typeface="Aptos" panose="020B0004020202020204" pitchFamily="34" charset="0"/>
                <a:cs typeface="Times New Roman" panose="02020603050405020304" pitchFamily="18" charset="0"/>
              </a:rPr>
              <a:t>rechtliche</a:t>
            </a:r>
            <a:r>
              <a:rPr lang="en-US" sz="2600" kern="100" dirty="0">
                <a:latin typeface="Aptos" panose="020B0004020202020204" pitchFamily="34" charset="0"/>
                <a:cs typeface="Times New Roman" panose="02020603050405020304" pitchFamily="18" charset="0"/>
              </a:rPr>
              <a:t> </a:t>
            </a:r>
            <a:r>
              <a:rPr lang="en-US" sz="2600" kern="100" dirty="0" err="1">
                <a:highlight>
                  <a:srgbClr val="FFFF00"/>
                </a:highlight>
                <a:latin typeface="Aptos" panose="020B0004020202020204" pitchFamily="34" charset="0"/>
                <a:cs typeface="Times New Roman" panose="02020603050405020304" pitchFamily="18" charset="0"/>
              </a:rPr>
              <a:t>Ausnahmen</a:t>
            </a:r>
            <a:r>
              <a:rPr lang="en-US" sz="2600" kern="100" dirty="0">
                <a:latin typeface="Aptos" panose="020B0004020202020204" pitchFamily="34" charset="0"/>
                <a:cs typeface="Times New Roman" panose="02020603050405020304" pitchFamily="18" charset="0"/>
              </a:rPr>
              <a:t>.</a:t>
            </a:r>
          </a:p>
          <a:p>
            <a:endParaRPr lang="en-US" sz="26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While it is generally wrong to kill someone (homicide), it is permitted under exceptional circumstances, such as self-defense.</a:t>
            </a:r>
          </a:p>
          <a:p>
            <a:pPr marL="457200" indent="-457200">
              <a:buFont typeface="Arial" panose="020B0604020202020204" pitchFamily="34" charset="0"/>
              <a:buChar char="•"/>
            </a:pPr>
            <a:r>
              <a:rPr lang="en-US" sz="2600" kern="100" dirty="0" err="1">
                <a:latin typeface="Aptos" panose="020B0004020202020204" pitchFamily="34" charset="0"/>
                <a:cs typeface="Times New Roman" panose="02020603050405020304" pitchFamily="18" charset="0"/>
              </a:rPr>
              <a:t>Obwohl</a:t>
            </a:r>
            <a:r>
              <a:rPr lang="en-US" sz="2600" kern="100" dirty="0">
                <a:latin typeface="Aptos" panose="020B0004020202020204" pitchFamily="34" charset="0"/>
                <a:cs typeface="Times New Roman" panose="02020603050405020304" pitchFamily="18" charset="0"/>
              </a:rPr>
              <a:t> es </a:t>
            </a:r>
            <a:r>
              <a:rPr lang="en-US" sz="2600" kern="100" dirty="0" err="1">
                <a:latin typeface="Aptos" panose="020B0004020202020204" pitchFamily="34" charset="0"/>
                <a:cs typeface="Times New Roman" panose="02020603050405020304" pitchFamily="18" charset="0"/>
              </a:rPr>
              <a:t>im</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Allgemeinen</a:t>
            </a:r>
            <a:r>
              <a:rPr lang="en-US" sz="2600" kern="100" dirty="0">
                <a:latin typeface="Aptos" panose="020B0004020202020204" pitchFamily="34" charset="0"/>
                <a:cs typeface="Times New Roman" panose="02020603050405020304" pitchFamily="18" charset="0"/>
              </a:rPr>
              <a:t> </a:t>
            </a:r>
            <a:r>
              <a:rPr lang="en-US" sz="2600" kern="100" dirty="0" err="1">
                <a:highlight>
                  <a:srgbClr val="C0C0C0"/>
                </a:highlight>
                <a:latin typeface="Aptos" panose="020B0004020202020204" pitchFamily="34" charset="0"/>
                <a:cs typeface="Times New Roman" panose="02020603050405020304" pitchFamily="18" charset="0"/>
              </a:rPr>
              <a:t>unzulässig</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ist</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einen</a:t>
            </a:r>
            <a:r>
              <a:rPr lang="en-US" sz="2600" kern="100" dirty="0">
                <a:latin typeface="Aptos" panose="020B0004020202020204" pitchFamily="34" charset="0"/>
                <a:cs typeface="Times New Roman" panose="02020603050405020304" pitchFamily="18" charset="0"/>
              </a:rPr>
              <a:t> Menschen </a:t>
            </a:r>
            <a:r>
              <a:rPr lang="en-US" sz="2600" kern="100" dirty="0" err="1">
                <a:latin typeface="Aptos" panose="020B0004020202020204" pitchFamily="34" charset="0"/>
                <a:cs typeface="Times New Roman" panose="02020603050405020304" pitchFamily="18" charset="0"/>
              </a:rPr>
              <a:t>zu</a:t>
            </a:r>
            <a:r>
              <a:rPr lang="en-US" sz="2600" kern="100" dirty="0">
                <a:latin typeface="Aptos" panose="020B0004020202020204" pitchFamily="34" charset="0"/>
                <a:cs typeface="Times New Roman" panose="02020603050405020304" pitchFamily="18" charset="0"/>
              </a:rPr>
              <a:t> </a:t>
            </a:r>
            <a:r>
              <a:rPr lang="en-US" sz="2600" kern="100" dirty="0" err="1">
                <a:highlight>
                  <a:srgbClr val="C0C0C0"/>
                </a:highlight>
                <a:latin typeface="Aptos" panose="020B0004020202020204" pitchFamily="34" charset="0"/>
                <a:cs typeface="Times New Roman" panose="02020603050405020304" pitchFamily="18" charset="0"/>
              </a:rPr>
              <a:t>töten</a:t>
            </a:r>
            <a:r>
              <a:rPr lang="en-US" sz="2600" kern="100" dirty="0">
                <a:latin typeface="Aptos" panose="020B0004020202020204" pitchFamily="34" charset="0"/>
                <a:cs typeface="Times New Roman" panose="02020603050405020304" pitchFamily="18" charset="0"/>
              </a:rPr>
              <a:t> (</a:t>
            </a:r>
            <a:r>
              <a:rPr lang="en-US" sz="2600" kern="100" dirty="0" err="1">
                <a:highlight>
                  <a:srgbClr val="00FFFF"/>
                </a:highlight>
                <a:latin typeface="Aptos" panose="020B0004020202020204" pitchFamily="34" charset="0"/>
                <a:cs typeface="Times New Roman" panose="02020603050405020304" pitchFamily="18" charset="0"/>
              </a:rPr>
              <a:t>Totschlag</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ist</a:t>
            </a:r>
            <a:r>
              <a:rPr lang="en-US" sz="2600" kern="100" dirty="0">
                <a:latin typeface="Aptos" panose="020B0004020202020204" pitchFamily="34" charset="0"/>
                <a:cs typeface="Times New Roman" panose="02020603050405020304" pitchFamily="18" charset="0"/>
              </a:rPr>
              <a:t> dies </a:t>
            </a:r>
            <a:r>
              <a:rPr lang="en-US" sz="2600" kern="100" dirty="0" err="1">
                <a:latin typeface="Aptos" panose="020B0004020202020204" pitchFamily="34" charset="0"/>
                <a:cs typeface="Times New Roman" panose="02020603050405020304" pitchFamily="18" charset="0"/>
              </a:rPr>
              <a:t>unter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außergewöhnlichen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Umständen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wie</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beispielsweise</a:t>
            </a:r>
            <a:r>
              <a:rPr lang="en-US" sz="2600" kern="100" dirty="0">
                <a:latin typeface="Aptos" panose="020B0004020202020204" pitchFamily="34" charset="0"/>
                <a:cs typeface="Times New Roman" panose="02020603050405020304" pitchFamily="18" charset="0"/>
              </a:rPr>
              <a:t> in </a:t>
            </a:r>
            <a:r>
              <a:rPr lang="en-US" sz="2600" kern="100" dirty="0" err="1">
                <a:highlight>
                  <a:srgbClr val="FF00FF"/>
                </a:highlight>
                <a:latin typeface="Aptos" panose="020B0004020202020204" pitchFamily="34" charset="0"/>
                <a:cs typeface="Times New Roman" panose="02020603050405020304" pitchFamily="18" charset="0"/>
              </a:rPr>
              <a:t>Notwehr</a:t>
            </a:r>
            <a:r>
              <a:rPr lang="en-US" sz="2600" kern="100" dirty="0">
                <a:latin typeface="Aptos" panose="020B0004020202020204" pitchFamily="34" charset="0"/>
                <a:cs typeface="Times New Roman" panose="02020603050405020304" pitchFamily="18" charset="0"/>
              </a:rPr>
              <a:t>, </a:t>
            </a:r>
            <a:r>
              <a:rPr lang="en-US" sz="2600" kern="100" dirty="0" err="1">
                <a:highlight>
                  <a:srgbClr val="C0C0C0"/>
                </a:highlight>
                <a:latin typeface="Aptos" panose="020B0004020202020204" pitchFamily="34" charset="0"/>
                <a:cs typeface="Times New Roman" panose="02020603050405020304" pitchFamily="18" charset="0"/>
              </a:rPr>
              <a:t>erlaubt</a:t>
            </a:r>
            <a:r>
              <a:rPr lang="en-US" sz="2600" kern="100" dirty="0">
                <a:latin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1140618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A06F9-1518-0773-9653-344D6F7BF48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52156B9-444C-EAF6-231C-F01CEB808C16}"/>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Justification / Rechtfertigung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726CAB3B-EE0C-7AFD-0F83-91919DF31C27}"/>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5A62A332-946B-8AB9-F95F-E587F93281C9}"/>
              </a:ext>
            </a:extLst>
          </p:cNvPr>
          <p:cNvSpPr txBox="1"/>
          <p:nvPr/>
        </p:nvSpPr>
        <p:spPr>
          <a:xfrm>
            <a:off x="449452" y="1885239"/>
            <a:ext cx="11530738" cy="5201424"/>
          </a:xfrm>
          <a:prstGeom prst="rect">
            <a:avLst/>
          </a:prstGeom>
          <a:noFill/>
        </p:spPr>
        <p:txBody>
          <a:bodyPr wrap="square" rtlCol="0">
            <a:spAutoFit/>
          </a:bodyPr>
          <a:lstStyle/>
          <a:p>
            <a:pPr marL="457200" indent="-457200">
              <a:buFont typeface="Arial" panose="020B0604020202020204" pitchFamily="34" charset="0"/>
              <a:buChar char="•"/>
            </a:pPr>
            <a:r>
              <a:rPr lang="en-US" sz="2550" kern="100" dirty="0">
                <a:latin typeface="Aptos" panose="020B0004020202020204" pitchFamily="34" charset="0"/>
                <a:cs typeface="Times New Roman" panose="02020603050405020304" pitchFamily="18" charset="0"/>
              </a:rPr>
              <a:t>Justifications also function as procedural defenses. For example, the prosecutor must prove that you killed someone, but you can claim self-defense.</a:t>
            </a:r>
          </a:p>
          <a:p>
            <a:pPr marL="457200" indent="-457200">
              <a:buFont typeface="Arial" panose="020B0604020202020204" pitchFamily="34" charset="0"/>
              <a:buChar char="•"/>
            </a:pPr>
            <a:r>
              <a:rPr lang="en-US" sz="2550" kern="100" dirty="0" err="1">
                <a:highlight>
                  <a:srgbClr val="FFFF00"/>
                </a:highlight>
                <a:latin typeface="Aptos" panose="020B0004020202020204" pitchFamily="34" charset="0"/>
                <a:cs typeface="Times New Roman" panose="02020603050405020304" pitchFamily="18" charset="0"/>
              </a:rPr>
              <a:t>Rechtfertigungsgründe</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dienen</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auch</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als</a:t>
            </a:r>
            <a:r>
              <a:rPr lang="en-US" sz="2550" kern="100" dirty="0">
                <a:latin typeface="Aptos" panose="020B0004020202020204" pitchFamily="34" charset="0"/>
                <a:cs typeface="Times New Roman" panose="02020603050405020304" pitchFamily="18" charset="0"/>
              </a:rPr>
              <a:t> </a:t>
            </a:r>
            <a:r>
              <a:rPr lang="en-US" sz="2550" kern="100" dirty="0" err="1">
                <a:highlight>
                  <a:srgbClr val="C0C0C0"/>
                </a:highlight>
                <a:latin typeface="Aptos" panose="020B0004020202020204" pitchFamily="34" charset="0"/>
                <a:cs typeface="Times New Roman" panose="02020603050405020304" pitchFamily="18" charset="0"/>
              </a:rPr>
              <a:t>prozessuale</a:t>
            </a:r>
            <a:r>
              <a:rPr lang="en-US" sz="2550" kern="100" dirty="0">
                <a:latin typeface="Aptos" panose="020B0004020202020204" pitchFamily="34" charset="0"/>
                <a:cs typeface="Times New Roman" panose="02020603050405020304" pitchFamily="18" charset="0"/>
              </a:rPr>
              <a:t> </a:t>
            </a:r>
            <a:r>
              <a:rPr lang="en-US" sz="2550" kern="100" dirty="0" err="1">
                <a:highlight>
                  <a:srgbClr val="FFFF00"/>
                </a:highlight>
                <a:latin typeface="Aptos" panose="020B0004020202020204" pitchFamily="34" charset="0"/>
                <a:cs typeface="Times New Roman" panose="02020603050405020304" pitchFamily="18" charset="0"/>
              </a:rPr>
              <a:t>Verteidigungsargumente</a:t>
            </a:r>
            <a:r>
              <a:rPr lang="en-US" sz="2550" kern="100" dirty="0">
                <a:latin typeface="Aptos" panose="020B0004020202020204" pitchFamily="34" charset="0"/>
                <a:cs typeface="Times New Roman" panose="02020603050405020304" pitchFamily="18" charset="0"/>
              </a:rPr>
              <a:t>. So muss </a:t>
            </a:r>
            <a:r>
              <a:rPr lang="en-US" sz="2550" kern="100" dirty="0" err="1">
                <a:latin typeface="Aptos" panose="020B0004020202020204" pitchFamily="34" charset="0"/>
                <a:cs typeface="Times New Roman" panose="02020603050405020304" pitchFamily="18" charset="0"/>
              </a:rPr>
              <a:t>beispielsweise</a:t>
            </a:r>
            <a:r>
              <a:rPr lang="en-US" sz="2550" kern="100" dirty="0">
                <a:latin typeface="Aptos" panose="020B0004020202020204" pitchFamily="34" charset="0"/>
                <a:cs typeface="Times New Roman" panose="02020603050405020304" pitchFamily="18" charset="0"/>
              </a:rPr>
              <a:t> </a:t>
            </a:r>
            <a:r>
              <a:rPr lang="en-US" sz="2550" kern="100" dirty="0">
                <a:highlight>
                  <a:srgbClr val="00FFFF"/>
                </a:highlight>
                <a:latin typeface="Aptos" panose="020B0004020202020204" pitchFamily="34" charset="0"/>
                <a:cs typeface="Times New Roman" panose="02020603050405020304" pitchFamily="18" charset="0"/>
              </a:rPr>
              <a:t>der </a:t>
            </a:r>
            <a:r>
              <a:rPr lang="en-US" sz="2550" kern="100" dirty="0" err="1">
                <a:highlight>
                  <a:srgbClr val="00FFFF"/>
                </a:highlight>
                <a:latin typeface="Aptos" panose="020B0004020202020204" pitchFamily="34" charset="0"/>
                <a:cs typeface="Times New Roman" panose="02020603050405020304" pitchFamily="18" charset="0"/>
              </a:rPr>
              <a:t>Staatsanwalt</a:t>
            </a:r>
            <a:r>
              <a:rPr lang="en-US" sz="2550" kern="100" dirty="0">
                <a:highlight>
                  <a:srgbClr val="00FFFF"/>
                </a:highlight>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nachweisen</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dass</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jemand</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getötet</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wurde</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jedoch</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kann</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sich</a:t>
            </a:r>
            <a:r>
              <a:rPr lang="en-US" sz="2550" kern="100" dirty="0">
                <a:latin typeface="Aptos" panose="020B0004020202020204" pitchFamily="34" charset="0"/>
                <a:cs typeface="Times New Roman" panose="02020603050405020304" pitchFamily="18" charset="0"/>
              </a:rPr>
              <a:t> </a:t>
            </a:r>
            <a:r>
              <a:rPr lang="en-US" sz="2550" kern="100" dirty="0">
                <a:highlight>
                  <a:srgbClr val="00FFFF"/>
                </a:highlight>
                <a:latin typeface="Aptos" panose="020B0004020202020204" pitchFamily="34" charset="0"/>
                <a:cs typeface="Times New Roman" panose="02020603050405020304" pitchFamily="18" charset="0"/>
              </a:rPr>
              <a:t>der </a:t>
            </a:r>
            <a:r>
              <a:rPr lang="en-US" sz="2550" kern="100" dirty="0" err="1">
                <a:highlight>
                  <a:srgbClr val="00FFFF"/>
                </a:highlight>
                <a:latin typeface="Aptos" panose="020B0004020202020204" pitchFamily="34" charset="0"/>
                <a:cs typeface="Times New Roman" panose="02020603050405020304" pitchFamily="18" charset="0"/>
              </a:rPr>
              <a:t>Angeklagte</a:t>
            </a:r>
            <a:r>
              <a:rPr lang="en-US" sz="2550" kern="100" dirty="0">
                <a:highlight>
                  <a:srgbClr val="00FFFF"/>
                </a:highlight>
                <a:latin typeface="Aptos" panose="020B0004020202020204" pitchFamily="34" charset="0"/>
                <a:cs typeface="Times New Roman" panose="02020603050405020304" pitchFamily="18" charset="0"/>
              </a:rPr>
              <a:t> </a:t>
            </a:r>
            <a:r>
              <a:rPr lang="en-US" sz="2550" kern="100" dirty="0">
                <a:latin typeface="Aptos" panose="020B0004020202020204" pitchFamily="34" charset="0"/>
                <a:cs typeface="Times New Roman" panose="02020603050405020304" pitchFamily="18" charset="0"/>
              </a:rPr>
              <a:t>auf </a:t>
            </a:r>
            <a:r>
              <a:rPr lang="en-US" sz="2550" kern="100" dirty="0" err="1">
                <a:highlight>
                  <a:srgbClr val="FF00FF"/>
                </a:highlight>
                <a:latin typeface="Aptos" panose="020B0004020202020204" pitchFamily="34" charset="0"/>
                <a:cs typeface="Times New Roman" panose="02020603050405020304" pitchFamily="18" charset="0"/>
              </a:rPr>
              <a:t>Notwehr</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berufen</a:t>
            </a:r>
            <a:endParaRPr lang="en-US" sz="255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55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550" kern="100" dirty="0">
                <a:latin typeface="Aptos" panose="020B0004020202020204" pitchFamily="34" charset="0"/>
                <a:cs typeface="Times New Roman" panose="02020603050405020304" pitchFamily="18" charset="0"/>
              </a:rPr>
              <a:t>In Germany, examples of justifications include self-defense (Section 32 of the German Criminal Code) and necessity (Section 34 of the German Criminal Code).</a:t>
            </a:r>
          </a:p>
          <a:p>
            <a:pPr marL="457200" indent="-457200">
              <a:buFont typeface="Arial" panose="020B0604020202020204" pitchFamily="34" charset="0"/>
              <a:buChar char="•"/>
            </a:pPr>
            <a:r>
              <a:rPr lang="en-US" sz="2550" kern="100" dirty="0">
                <a:latin typeface="Aptos" panose="020B0004020202020204" pitchFamily="34" charset="0"/>
                <a:cs typeface="Times New Roman" panose="02020603050405020304" pitchFamily="18" charset="0"/>
              </a:rPr>
              <a:t>Zu den </a:t>
            </a:r>
            <a:r>
              <a:rPr lang="en-US" sz="2550" kern="100" dirty="0" err="1">
                <a:highlight>
                  <a:srgbClr val="FFFF00"/>
                </a:highlight>
                <a:latin typeface="Aptos" panose="020B0004020202020204" pitchFamily="34" charset="0"/>
                <a:cs typeface="Times New Roman" panose="02020603050405020304" pitchFamily="18" charset="0"/>
              </a:rPr>
              <a:t>Rechtfertigungsgründen</a:t>
            </a:r>
            <a:r>
              <a:rPr lang="en-US" sz="2550" kern="100" dirty="0">
                <a:latin typeface="Aptos" panose="020B0004020202020204" pitchFamily="34" charset="0"/>
                <a:cs typeface="Times New Roman" panose="02020603050405020304" pitchFamily="18" charset="0"/>
              </a:rPr>
              <a:t> </a:t>
            </a:r>
            <a:r>
              <a:rPr lang="en-US" sz="2550" kern="100" dirty="0" err="1">
                <a:latin typeface="Aptos" panose="020B0004020202020204" pitchFamily="34" charset="0"/>
                <a:cs typeface="Times New Roman" panose="02020603050405020304" pitchFamily="18" charset="0"/>
              </a:rPr>
              <a:t>zählen</a:t>
            </a:r>
            <a:r>
              <a:rPr lang="en-US" sz="2550" kern="100" dirty="0">
                <a:latin typeface="Aptos" panose="020B0004020202020204" pitchFamily="34" charset="0"/>
                <a:cs typeface="Times New Roman" panose="02020603050405020304" pitchFamily="18" charset="0"/>
              </a:rPr>
              <a:t> in Deutschland </a:t>
            </a:r>
            <a:r>
              <a:rPr lang="en-US" sz="2550" kern="100" dirty="0" err="1">
                <a:latin typeface="Aptos" panose="020B0004020202020204" pitchFamily="34" charset="0"/>
                <a:cs typeface="Times New Roman" panose="02020603050405020304" pitchFamily="18" charset="0"/>
              </a:rPr>
              <a:t>beispielsweise</a:t>
            </a:r>
            <a:r>
              <a:rPr lang="en-US" sz="2550" kern="100" dirty="0">
                <a:latin typeface="Aptos" panose="020B0004020202020204" pitchFamily="34" charset="0"/>
                <a:cs typeface="Times New Roman" panose="02020603050405020304" pitchFamily="18" charset="0"/>
              </a:rPr>
              <a:t> </a:t>
            </a:r>
            <a:r>
              <a:rPr lang="en-US" sz="2550" kern="100" dirty="0" err="1">
                <a:highlight>
                  <a:srgbClr val="FF00FF"/>
                </a:highlight>
                <a:latin typeface="Aptos" panose="020B0004020202020204" pitchFamily="34" charset="0"/>
                <a:cs typeface="Times New Roman" panose="02020603050405020304" pitchFamily="18" charset="0"/>
              </a:rPr>
              <a:t>Notwehr</a:t>
            </a:r>
            <a:r>
              <a:rPr lang="en-US" sz="2550" kern="100" dirty="0">
                <a:latin typeface="Aptos" panose="020B0004020202020204" pitchFamily="34" charset="0"/>
                <a:cs typeface="Times New Roman" panose="02020603050405020304" pitchFamily="18" charset="0"/>
              </a:rPr>
              <a:t> (§ 32 </a:t>
            </a:r>
            <a:r>
              <a:rPr lang="en-US" sz="2550" kern="100" dirty="0" err="1">
                <a:latin typeface="Aptos" panose="020B0004020202020204" pitchFamily="34" charset="0"/>
                <a:cs typeface="Times New Roman" panose="02020603050405020304" pitchFamily="18" charset="0"/>
              </a:rPr>
              <a:t>StGB</a:t>
            </a:r>
            <a:r>
              <a:rPr lang="en-US" sz="2550" kern="100" dirty="0">
                <a:latin typeface="Aptos" panose="020B0004020202020204" pitchFamily="34" charset="0"/>
                <a:cs typeface="Times New Roman" panose="02020603050405020304" pitchFamily="18" charset="0"/>
              </a:rPr>
              <a:t>) und </a:t>
            </a:r>
            <a:r>
              <a:rPr lang="en-US" sz="2550" kern="100" dirty="0" err="1">
                <a:highlight>
                  <a:srgbClr val="00FFFF"/>
                </a:highlight>
                <a:latin typeface="Aptos" panose="020B0004020202020204" pitchFamily="34" charset="0"/>
                <a:cs typeface="Times New Roman" panose="02020603050405020304" pitchFamily="18" charset="0"/>
              </a:rPr>
              <a:t>rechtfertigender</a:t>
            </a:r>
            <a:r>
              <a:rPr lang="en-US" sz="2550" kern="100" dirty="0">
                <a:highlight>
                  <a:srgbClr val="00FFFF"/>
                </a:highlight>
                <a:latin typeface="Aptos" panose="020B0004020202020204" pitchFamily="34" charset="0"/>
                <a:cs typeface="Times New Roman" panose="02020603050405020304" pitchFamily="18" charset="0"/>
              </a:rPr>
              <a:t> </a:t>
            </a:r>
            <a:r>
              <a:rPr lang="en-US" sz="2550" kern="100" dirty="0" err="1">
                <a:highlight>
                  <a:srgbClr val="00FFFF"/>
                </a:highlight>
                <a:latin typeface="Aptos" panose="020B0004020202020204" pitchFamily="34" charset="0"/>
                <a:cs typeface="Times New Roman" panose="02020603050405020304" pitchFamily="18" charset="0"/>
              </a:rPr>
              <a:t>Notstand</a:t>
            </a:r>
            <a:r>
              <a:rPr lang="en-US" sz="2550" kern="100" dirty="0">
                <a:highlight>
                  <a:srgbClr val="00FFFF"/>
                </a:highlight>
                <a:latin typeface="Aptos" panose="020B0004020202020204" pitchFamily="34" charset="0"/>
                <a:cs typeface="Times New Roman" panose="02020603050405020304" pitchFamily="18" charset="0"/>
              </a:rPr>
              <a:t> </a:t>
            </a:r>
            <a:r>
              <a:rPr lang="en-US" sz="2550" kern="100" dirty="0">
                <a:latin typeface="Aptos" panose="020B0004020202020204" pitchFamily="34" charset="0"/>
                <a:cs typeface="Times New Roman" panose="02020603050405020304" pitchFamily="18" charset="0"/>
              </a:rPr>
              <a:t>(§ 34 </a:t>
            </a:r>
            <a:r>
              <a:rPr lang="en-US" sz="2550" kern="100" dirty="0" err="1">
                <a:latin typeface="Aptos" panose="020B0004020202020204" pitchFamily="34" charset="0"/>
                <a:cs typeface="Times New Roman" panose="02020603050405020304" pitchFamily="18" charset="0"/>
              </a:rPr>
              <a:t>StGB</a:t>
            </a:r>
            <a:r>
              <a:rPr lang="en-US" sz="255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600" kern="10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8557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F3E2D-CAC5-1E86-264B-1731C45B26A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09E013D-609A-8757-B7E3-5AD7C3CE515A}"/>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Justification / Rechtfertigung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98C22AA6-E6C8-C584-4052-7DC70CE47518}"/>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6CF3D0CF-4E01-C718-0F7D-FBE4041FC56F}"/>
              </a:ext>
            </a:extLst>
          </p:cNvPr>
          <p:cNvSpPr txBox="1"/>
          <p:nvPr/>
        </p:nvSpPr>
        <p:spPr>
          <a:xfrm>
            <a:off x="856570" y="1885239"/>
            <a:ext cx="11004885" cy="4078039"/>
          </a:xfrm>
          <a:prstGeom prst="rect">
            <a:avLst/>
          </a:prstGeom>
          <a:noFill/>
        </p:spPr>
        <p:txBody>
          <a:bodyPr wrap="square" rtlCol="0">
            <a:spAutoFit/>
          </a:bodyPr>
          <a:lstStyle/>
          <a:p>
            <a:pPr algn="ctr"/>
            <a:r>
              <a:rPr lang="en-US" sz="2300" b="1" kern="100" dirty="0">
                <a:latin typeface="Aptos" panose="020B0004020202020204" pitchFamily="34" charset="0"/>
                <a:cs typeface="Times New Roman" panose="02020603050405020304" pitchFamily="18" charset="0"/>
              </a:rPr>
              <a:t>Section 32 Self-</a:t>
            </a:r>
            <a:r>
              <a:rPr lang="en-US" sz="2300" b="1" kern="100" dirty="0" err="1">
                <a:latin typeface="Aptos" panose="020B0004020202020204" pitchFamily="34" charset="0"/>
                <a:cs typeface="Times New Roman" panose="02020603050405020304" pitchFamily="18" charset="0"/>
              </a:rPr>
              <a:t>defence</a:t>
            </a:r>
            <a:r>
              <a:rPr lang="en-US" sz="2300" b="1" kern="100" dirty="0">
                <a:latin typeface="Aptos" panose="020B0004020202020204" pitchFamily="34" charset="0"/>
                <a:cs typeface="Times New Roman" panose="02020603050405020304" pitchFamily="18" charset="0"/>
              </a:rPr>
              <a:t> (Translation by Michael Bohlander)</a:t>
            </a:r>
          </a:p>
          <a:p>
            <a:pPr marL="514350" indent="-514350" algn="ctr">
              <a:buAutoNum type="arabicParenBoth"/>
            </a:pPr>
            <a:r>
              <a:rPr lang="en-US" sz="2300" kern="100" dirty="0">
                <a:latin typeface="Aptos" panose="020B0004020202020204" pitchFamily="34" charset="0"/>
                <a:cs typeface="Times New Roman" panose="02020603050405020304" pitchFamily="18" charset="0"/>
              </a:rPr>
              <a:t>Whoever commits an act in </a:t>
            </a:r>
            <a:r>
              <a:rPr lang="en-US" sz="2300" kern="100" dirty="0" err="1">
                <a:latin typeface="Aptos" panose="020B0004020202020204" pitchFamily="34" charset="0"/>
                <a:cs typeface="Times New Roman" panose="02020603050405020304" pitchFamily="18" charset="0"/>
              </a:rPr>
              <a:t>self-defence</a:t>
            </a:r>
            <a:r>
              <a:rPr lang="en-US" sz="2300" kern="100" dirty="0">
                <a:latin typeface="Aptos" panose="020B0004020202020204" pitchFamily="34" charset="0"/>
                <a:cs typeface="Times New Roman" panose="02020603050405020304" pitchFamily="18" charset="0"/>
              </a:rPr>
              <a:t> does not act unlawfully. </a:t>
            </a:r>
          </a:p>
          <a:p>
            <a:pPr algn="ctr"/>
            <a:r>
              <a:rPr lang="en-US" sz="2300" kern="100" dirty="0">
                <a:latin typeface="Aptos" panose="020B0004020202020204" pitchFamily="34" charset="0"/>
                <a:cs typeface="Times New Roman" panose="02020603050405020304" pitchFamily="18" charset="0"/>
              </a:rPr>
              <a:t>(2) ‘Self-</a:t>
            </a:r>
            <a:r>
              <a:rPr lang="en-US" sz="2300" kern="100" dirty="0" err="1">
                <a:latin typeface="Aptos" panose="020B0004020202020204" pitchFamily="34" charset="0"/>
                <a:cs typeface="Times New Roman" panose="02020603050405020304" pitchFamily="18" charset="0"/>
              </a:rPr>
              <a:t>defence</a:t>
            </a:r>
            <a:r>
              <a:rPr lang="en-US" sz="2300" kern="100" dirty="0">
                <a:latin typeface="Aptos" panose="020B0004020202020204" pitchFamily="34" charset="0"/>
                <a:cs typeface="Times New Roman" panose="02020603050405020304" pitchFamily="18" charset="0"/>
              </a:rPr>
              <a:t>’ means any defensive action which is necessary to avert a present unlawful attack on oneself or another.</a:t>
            </a:r>
          </a:p>
          <a:p>
            <a:pPr algn="ctr"/>
            <a:endParaRPr lang="en-US" sz="2300" kern="100" dirty="0">
              <a:latin typeface="Aptos" panose="020B0004020202020204" pitchFamily="34" charset="0"/>
              <a:cs typeface="Times New Roman" panose="02020603050405020304" pitchFamily="18" charset="0"/>
            </a:endParaRPr>
          </a:p>
          <a:p>
            <a:pPr algn="ctr"/>
            <a:r>
              <a:rPr lang="en-US" sz="2300" b="1" kern="100" dirty="0">
                <a:latin typeface="Aptos" panose="020B0004020202020204" pitchFamily="34" charset="0"/>
                <a:cs typeface="Times New Roman" panose="02020603050405020304" pitchFamily="18" charset="0"/>
              </a:rPr>
              <a:t>§ 32 </a:t>
            </a:r>
            <a:r>
              <a:rPr lang="en-US" sz="2300" b="1" kern="100" dirty="0" err="1">
                <a:latin typeface="Aptos" panose="020B0004020202020204" pitchFamily="34" charset="0"/>
                <a:cs typeface="Times New Roman" panose="02020603050405020304" pitchFamily="18" charset="0"/>
              </a:rPr>
              <a:t>Notwehr</a:t>
            </a:r>
            <a:r>
              <a:rPr lang="en-US" sz="2300" b="1" kern="100" dirty="0">
                <a:latin typeface="Aptos" panose="020B0004020202020204" pitchFamily="34" charset="0"/>
                <a:cs typeface="Times New Roman" panose="02020603050405020304" pitchFamily="18" charset="0"/>
              </a:rPr>
              <a:t> </a:t>
            </a:r>
          </a:p>
          <a:p>
            <a:pPr marL="457200" indent="-457200" algn="ctr">
              <a:buAutoNum type="arabicParenBoth"/>
            </a:pPr>
            <a:r>
              <a:rPr lang="en-US" sz="2300" kern="100" dirty="0" err="1">
                <a:latin typeface="Aptos" panose="020B0004020202020204" pitchFamily="34" charset="0"/>
                <a:cs typeface="Times New Roman" panose="02020603050405020304" pitchFamily="18" charset="0"/>
              </a:rPr>
              <a:t>Wer</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eine</a:t>
            </a:r>
            <a:r>
              <a:rPr lang="en-US" sz="2300" kern="100" dirty="0">
                <a:latin typeface="Aptos" panose="020B0004020202020204" pitchFamily="34" charset="0"/>
                <a:cs typeface="Times New Roman" panose="02020603050405020304" pitchFamily="18" charset="0"/>
              </a:rPr>
              <a:t> Tat </a:t>
            </a:r>
            <a:r>
              <a:rPr lang="en-US" sz="2300" kern="100" dirty="0" err="1">
                <a:latin typeface="Aptos" panose="020B0004020202020204" pitchFamily="34" charset="0"/>
                <a:cs typeface="Times New Roman" panose="02020603050405020304" pitchFamily="18" charset="0"/>
              </a:rPr>
              <a:t>begeht</a:t>
            </a:r>
            <a:r>
              <a:rPr lang="en-US" sz="2300" kern="100" dirty="0">
                <a:latin typeface="Aptos" panose="020B0004020202020204" pitchFamily="34" charset="0"/>
                <a:cs typeface="Times New Roman" panose="02020603050405020304" pitchFamily="18" charset="0"/>
              </a:rPr>
              <a:t>, die </a:t>
            </a:r>
            <a:r>
              <a:rPr lang="en-US" sz="2300" kern="100" dirty="0" err="1">
                <a:latin typeface="Aptos" panose="020B0004020202020204" pitchFamily="34" charset="0"/>
                <a:cs typeface="Times New Roman" panose="02020603050405020304" pitchFamily="18" charset="0"/>
              </a:rPr>
              <a:t>durch</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Notwehr</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geboten</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ist</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handelt</a:t>
            </a:r>
            <a:r>
              <a:rPr lang="en-US" sz="2300" kern="100" dirty="0">
                <a:latin typeface="Aptos" panose="020B0004020202020204" pitchFamily="34" charset="0"/>
                <a:cs typeface="Times New Roman" panose="02020603050405020304" pitchFamily="18" charset="0"/>
              </a:rPr>
              <a:t> nicht </a:t>
            </a:r>
            <a:r>
              <a:rPr lang="en-US" sz="2300" kern="100" dirty="0" err="1">
                <a:latin typeface="Aptos" panose="020B0004020202020204" pitchFamily="34" charset="0"/>
                <a:cs typeface="Times New Roman" panose="02020603050405020304" pitchFamily="18" charset="0"/>
              </a:rPr>
              <a:t>rechtswidrig</a:t>
            </a:r>
            <a:r>
              <a:rPr lang="en-US" sz="2300" kern="100" dirty="0">
                <a:latin typeface="Aptos" panose="020B0004020202020204" pitchFamily="34" charset="0"/>
                <a:cs typeface="Times New Roman" panose="02020603050405020304" pitchFamily="18" charset="0"/>
              </a:rPr>
              <a:t>. </a:t>
            </a:r>
          </a:p>
          <a:p>
            <a:pPr algn="ctr"/>
            <a:r>
              <a:rPr lang="en-US" sz="2300" kern="100" dirty="0">
                <a:latin typeface="Aptos" panose="020B0004020202020204" pitchFamily="34" charset="0"/>
                <a:cs typeface="Times New Roman" panose="02020603050405020304" pitchFamily="18" charset="0"/>
              </a:rPr>
              <a:t>(2) </a:t>
            </a:r>
            <a:r>
              <a:rPr lang="en-US" sz="2300" kern="100" dirty="0" err="1">
                <a:latin typeface="Aptos" panose="020B0004020202020204" pitchFamily="34" charset="0"/>
                <a:cs typeface="Times New Roman" panose="02020603050405020304" pitchFamily="18" charset="0"/>
              </a:rPr>
              <a:t>Notwehr</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ist</a:t>
            </a:r>
            <a:r>
              <a:rPr lang="en-US" sz="2300" kern="100" dirty="0">
                <a:latin typeface="Aptos" panose="020B0004020202020204" pitchFamily="34" charset="0"/>
                <a:cs typeface="Times New Roman" panose="02020603050405020304" pitchFamily="18" charset="0"/>
              </a:rPr>
              <a:t> die </a:t>
            </a:r>
            <a:r>
              <a:rPr lang="en-US" sz="2300" kern="100" dirty="0" err="1">
                <a:latin typeface="Aptos" panose="020B0004020202020204" pitchFamily="34" charset="0"/>
                <a:cs typeface="Times New Roman" panose="02020603050405020304" pitchFamily="18" charset="0"/>
              </a:rPr>
              <a:t>Verteidigung</a:t>
            </a:r>
            <a:r>
              <a:rPr lang="en-US" sz="2300" kern="100" dirty="0">
                <a:latin typeface="Aptos" panose="020B0004020202020204" pitchFamily="34" charset="0"/>
                <a:cs typeface="Times New Roman" panose="02020603050405020304" pitchFamily="18" charset="0"/>
              </a:rPr>
              <a:t>, die </a:t>
            </a:r>
            <a:r>
              <a:rPr lang="en-US" sz="2300" kern="100" dirty="0" err="1">
                <a:latin typeface="Aptos" panose="020B0004020202020204" pitchFamily="34" charset="0"/>
                <a:cs typeface="Times New Roman" panose="02020603050405020304" pitchFamily="18" charset="0"/>
              </a:rPr>
              <a:t>erforderlich</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ist</a:t>
            </a:r>
            <a:r>
              <a:rPr lang="en-US" sz="2300" kern="100" dirty="0">
                <a:latin typeface="Aptos" panose="020B0004020202020204" pitchFamily="34" charset="0"/>
                <a:cs typeface="Times New Roman" panose="02020603050405020304" pitchFamily="18" charset="0"/>
              </a:rPr>
              <a:t>, um </a:t>
            </a:r>
            <a:r>
              <a:rPr lang="en-US" sz="2300" kern="100" dirty="0" err="1">
                <a:latin typeface="Aptos" panose="020B0004020202020204" pitchFamily="34" charset="0"/>
                <a:cs typeface="Times New Roman" panose="02020603050405020304" pitchFamily="18" charset="0"/>
              </a:rPr>
              <a:t>einen</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gegenwärtigen</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rechtswidrigen</a:t>
            </a:r>
            <a:r>
              <a:rPr lang="en-US" sz="2300" kern="100" dirty="0">
                <a:latin typeface="Aptos" panose="020B0004020202020204" pitchFamily="34" charset="0"/>
                <a:cs typeface="Times New Roman" panose="02020603050405020304" pitchFamily="18" charset="0"/>
              </a:rPr>
              <a:t> Angriff von </a:t>
            </a:r>
            <a:r>
              <a:rPr lang="en-US" sz="2300" kern="100" dirty="0" err="1">
                <a:latin typeface="Aptos" panose="020B0004020202020204" pitchFamily="34" charset="0"/>
                <a:cs typeface="Times New Roman" panose="02020603050405020304" pitchFamily="18" charset="0"/>
              </a:rPr>
              <a:t>sich</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oder</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einem</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anderen</a:t>
            </a:r>
            <a:r>
              <a:rPr lang="en-US" sz="2300" kern="100" dirty="0">
                <a:latin typeface="Aptos" panose="020B0004020202020204" pitchFamily="34" charset="0"/>
                <a:cs typeface="Times New Roman" panose="02020603050405020304" pitchFamily="18" charset="0"/>
              </a:rPr>
              <a:t> </a:t>
            </a:r>
            <a:r>
              <a:rPr lang="en-US" sz="2300" kern="100" dirty="0" err="1">
                <a:latin typeface="Aptos" panose="020B0004020202020204" pitchFamily="34" charset="0"/>
                <a:cs typeface="Times New Roman" panose="02020603050405020304" pitchFamily="18" charset="0"/>
              </a:rPr>
              <a:t>abzuwenden</a:t>
            </a:r>
            <a:r>
              <a:rPr lang="en-US" sz="23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99991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92837-2232-46C2-487A-3AF0E9B360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A5779A1-34D2-AA64-E551-D455A37A285C}"/>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Justification / Rechtfertigung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851BCBF2-31C0-DDB0-1D33-08EC7A22E708}"/>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2329FF7B-797D-36E6-DD78-97D56E94D09F}"/>
              </a:ext>
            </a:extLst>
          </p:cNvPr>
          <p:cNvSpPr txBox="1"/>
          <p:nvPr/>
        </p:nvSpPr>
        <p:spPr>
          <a:xfrm>
            <a:off x="856570" y="1885239"/>
            <a:ext cx="11004885" cy="5740033"/>
          </a:xfrm>
          <a:prstGeom prst="rect">
            <a:avLst/>
          </a:prstGeom>
          <a:noFill/>
        </p:spPr>
        <p:txBody>
          <a:bodyPr wrap="square" rtlCol="0">
            <a:spAutoFit/>
          </a:bodyPr>
          <a:lstStyle/>
          <a:p>
            <a:pPr algn="ctr"/>
            <a:r>
              <a:rPr lang="en-US" sz="2100" b="1" kern="100" dirty="0">
                <a:latin typeface="Aptos" panose="020B0004020202020204" pitchFamily="34" charset="0"/>
                <a:cs typeface="Times New Roman" panose="02020603050405020304" pitchFamily="18" charset="0"/>
              </a:rPr>
              <a:t>Section 34 Necessity as justification [Translation by Michael Bohlander]</a:t>
            </a:r>
          </a:p>
          <a:p>
            <a:pPr algn="ctr"/>
            <a:r>
              <a:rPr lang="en-US" sz="2100" kern="100" dirty="0">
                <a:latin typeface="Aptos" panose="020B0004020202020204" pitchFamily="34" charset="0"/>
                <a:cs typeface="Times New Roman" panose="02020603050405020304" pitchFamily="18" charset="0"/>
              </a:rPr>
              <a:t>Whoever, when faced with a present danger to life, limb, liberty, </a:t>
            </a:r>
            <a:r>
              <a:rPr lang="en-US" sz="2100" kern="100" dirty="0" err="1">
                <a:latin typeface="Aptos" panose="020B0004020202020204" pitchFamily="34" charset="0"/>
                <a:cs typeface="Times New Roman" panose="02020603050405020304" pitchFamily="18" charset="0"/>
              </a:rPr>
              <a:t>honour</a:t>
            </a:r>
            <a:r>
              <a:rPr lang="en-US" sz="2100" kern="100" dirty="0">
                <a:latin typeface="Aptos" panose="020B0004020202020204" pitchFamily="34" charset="0"/>
                <a:cs typeface="Times New Roman" panose="02020603050405020304" pitchFamily="18" charset="0"/>
              </a:rPr>
              <a:t>, property or another legal interest which cannot otherwise be averted, commits an act to avert the danger from themselves or another is not deemed to act unlawfully if, upon weighing the conflicting interests, in particular the affected legal interests and the degree of the danger facing them, the protected interest substantially outweighs the one interfered with. However, this only applies to the extent that the act committed is an adequate means to avert the danger.</a:t>
            </a:r>
          </a:p>
          <a:p>
            <a:pPr algn="ctr"/>
            <a:endParaRPr lang="en-US" sz="2100" kern="100" dirty="0">
              <a:latin typeface="Aptos" panose="020B0004020202020204" pitchFamily="34" charset="0"/>
              <a:cs typeface="Times New Roman" panose="02020603050405020304" pitchFamily="18" charset="0"/>
            </a:endParaRPr>
          </a:p>
          <a:p>
            <a:pPr algn="ctr"/>
            <a:r>
              <a:rPr lang="en-US" sz="2100" b="1" kern="100" dirty="0">
                <a:latin typeface="Aptos" panose="020B0004020202020204" pitchFamily="34" charset="0"/>
                <a:cs typeface="Times New Roman" panose="02020603050405020304" pitchFamily="18" charset="0"/>
              </a:rPr>
              <a:t>§ 34 </a:t>
            </a:r>
            <a:r>
              <a:rPr lang="en-US" sz="2100" b="1" kern="100" dirty="0" err="1">
                <a:latin typeface="Aptos" panose="020B0004020202020204" pitchFamily="34" charset="0"/>
                <a:cs typeface="Times New Roman" panose="02020603050405020304" pitchFamily="18" charset="0"/>
              </a:rPr>
              <a:t>Rechtfertigender</a:t>
            </a:r>
            <a:r>
              <a:rPr lang="en-US" sz="2100" b="1" kern="100" dirty="0">
                <a:latin typeface="Aptos" panose="020B0004020202020204" pitchFamily="34" charset="0"/>
                <a:cs typeface="Times New Roman" panose="02020603050405020304" pitchFamily="18" charset="0"/>
              </a:rPr>
              <a:t> </a:t>
            </a:r>
            <a:r>
              <a:rPr lang="en-US" sz="2100" b="1" kern="100" dirty="0" err="1">
                <a:latin typeface="Aptos" panose="020B0004020202020204" pitchFamily="34" charset="0"/>
                <a:cs typeface="Times New Roman" panose="02020603050405020304" pitchFamily="18" charset="0"/>
              </a:rPr>
              <a:t>Notstand</a:t>
            </a:r>
            <a:r>
              <a:rPr lang="en-US" sz="2100" b="1" kern="100" dirty="0">
                <a:latin typeface="Aptos" panose="020B0004020202020204" pitchFamily="34" charset="0"/>
                <a:cs typeface="Times New Roman" panose="02020603050405020304" pitchFamily="18" charset="0"/>
              </a:rPr>
              <a:t> </a:t>
            </a:r>
          </a:p>
          <a:p>
            <a:pPr algn="ctr"/>
            <a:r>
              <a:rPr lang="en-US" sz="2100" kern="100" dirty="0" err="1">
                <a:latin typeface="Aptos" panose="020B0004020202020204" pitchFamily="34" charset="0"/>
                <a:cs typeface="Times New Roman" panose="02020603050405020304" pitchFamily="18" charset="0"/>
              </a:rPr>
              <a:t>Wer</a:t>
            </a:r>
            <a:r>
              <a:rPr lang="en-US" sz="2100" kern="100" dirty="0">
                <a:latin typeface="Aptos" panose="020B0004020202020204" pitchFamily="34" charset="0"/>
                <a:cs typeface="Times New Roman" panose="02020603050405020304" pitchFamily="18" charset="0"/>
              </a:rPr>
              <a:t> in </a:t>
            </a:r>
            <a:r>
              <a:rPr lang="en-US" sz="2100" kern="100" dirty="0" err="1">
                <a:latin typeface="Aptos" panose="020B0004020202020204" pitchFamily="34" charset="0"/>
                <a:cs typeface="Times New Roman" panose="02020603050405020304" pitchFamily="18" charset="0"/>
              </a:rPr>
              <a:t>einer</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gegenwärtigen</a:t>
            </a:r>
            <a:r>
              <a:rPr lang="en-US" sz="2100" kern="100" dirty="0">
                <a:latin typeface="Aptos" panose="020B0004020202020204" pitchFamily="34" charset="0"/>
                <a:cs typeface="Times New Roman" panose="02020603050405020304" pitchFamily="18" charset="0"/>
              </a:rPr>
              <a:t>, nicht </a:t>
            </a:r>
            <a:r>
              <a:rPr lang="en-US" sz="2100" kern="100" dirty="0" err="1">
                <a:latin typeface="Aptos" panose="020B0004020202020204" pitchFamily="34" charset="0"/>
                <a:cs typeface="Times New Roman" panose="02020603050405020304" pitchFamily="18" charset="0"/>
              </a:rPr>
              <a:t>anders</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abwendbaren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Gefahr</a:t>
            </a:r>
            <a:r>
              <a:rPr lang="en-US" sz="2100" kern="100" dirty="0">
                <a:latin typeface="Aptos" panose="020B0004020202020204" pitchFamily="34" charset="0"/>
                <a:cs typeface="Times New Roman" panose="02020603050405020304" pitchFamily="18" charset="0"/>
              </a:rPr>
              <a:t> für Leben, Leib, Freiheit, </a:t>
            </a:r>
            <a:r>
              <a:rPr lang="en-US" sz="2100" kern="100" dirty="0" err="1">
                <a:latin typeface="Aptos" panose="020B0004020202020204" pitchFamily="34" charset="0"/>
                <a:cs typeface="Times New Roman" panose="02020603050405020304" pitchFamily="18" charset="0"/>
              </a:rPr>
              <a:t>Ehre</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Eigentum</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oder</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ein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anderes</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Rechtsgut</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eine</a:t>
            </a:r>
            <a:r>
              <a:rPr lang="en-US" sz="2100" kern="100" dirty="0">
                <a:latin typeface="Aptos" panose="020B0004020202020204" pitchFamily="34" charset="0"/>
                <a:cs typeface="Times New Roman" panose="02020603050405020304" pitchFamily="18" charset="0"/>
              </a:rPr>
              <a:t> Tat </a:t>
            </a:r>
            <a:r>
              <a:rPr lang="en-US" sz="2100" kern="100" dirty="0" err="1">
                <a:latin typeface="Aptos" panose="020B0004020202020204" pitchFamily="34" charset="0"/>
                <a:cs typeface="Times New Roman" panose="02020603050405020304" pitchFamily="18" charset="0"/>
              </a:rPr>
              <a:t>begeht</a:t>
            </a:r>
            <a:r>
              <a:rPr lang="en-US" sz="2100" kern="100" dirty="0">
                <a:latin typeface="Aptos" panose="020B0004020202020204" pitchFamily="34" charset="0"/>
                <a:cs typeface="Times New Roman" panose="02020603050405020304" pitchFamily="18" charset="0"/>
              </a:rPr>
              <a:t>, um die </a:t>
            </a:r>
            <a:r>
              <a:rPr lang="en-US" sz="2100" kern="100" dirty="0" err="1">
                <a:latin typeface="Aptos" panose="020B0004020202020204" pitchFamily="34" charset="0"/>
                <a:cs typeface="Times New Roman" panose="02020603050405020304" pitchFamily="18" charset="0"/>
              </a:rPr>
              <a:t>Gefahr</a:t>
            </a:r>
            <a:r>
              <a:rPr lang="en-US" sz="2100" kern="100" dirty="0">
                <a:latin typeface="Aptos" panose="020B0004020202020204" pitchFamily="34" charset="0"/>
                <a:cs typeface="Times New Roman" panose="02020603050405020304" pitchFamily="18" charset="0"/>
              </a:rPr>
              <a:t> von </a:t>
            </a:r>
            <a:r>
              <a:rPr lang="en-US" sz="2100" kern="100" dirty="0" err="1">
                <a:latin typeface="Aptos" panose="020B0004020202020204" pitchFamily="34" charset="0"/>
                <a:cs typeface="Times New Roman" panose="02020603050405020304" pitchFamily="18" charset="0"/>
              </a:rPr>
              <a:t>sich</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oder</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einem</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anderen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abzuwenden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handelt</a:t>
            </a:r>
            <a:r>
              <a:rPr lang="en-US" sz="2100" kern="100" dirty="0">
                <a:latin typeface="Aptos" panose="020B0004020202020204" pitchFamily="34" charset="0"/>
                <a:cs typeface="Times New Roman" panose="02020603050405020304" pitchFamily="18" charset="0"/>
              </a:rPr>
              <a:t> nicht </a:t>
            </a:r>
            <a:r>
              <a:rPr lang="en-US" sz="2100" kern="100" dirty="0" err="1">
                <a:latin typeface="Aptos" panose="020B0004020202020204" pitchFamily="34" charset="0"/>
                <a:cs typeface="Times New Roman" panose="02020603050405020304" pitchFamily="18" charset="0"/>
              </a:rPr>
              <a:t>rechtswidrig</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wenn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bei</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Abwägung</a:t>
            </a:r>
            <a:r>
              <a:rPr lang="en-US" sz="2100" kern="100" dirty="0">
                <a:latin typeface="Aptos" panose="020B0004020202020204" pitchFamily="34" charset="0"/>
                <a:cs typeface="Times New Roman" panose="02020603050405020304" pitchFamily="18" charset="0"/>
              </a:rPr>
              <a:t> der </a:t>
            </a:r>
            <a:r>
              <a:rPr lang="en-US" sz="2100" kern="100" dirty="0" err="1">
                <a:latin typeface="Aptos" panose="020B0004020202020204" pitchFamily="34" charset="0"/>
                <a:cs typeface="Times New Roman" panose="02020603050405020304" pitchFamily="18" charset="0"/>
              </a:rPr>
              <a:t>widerstreitenden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Interessen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namentlich</a:t>
            </a:r>
            <a:r>
              <a:rPr lang="en-US" sz="2100" kern="100" dirty="0">
                <a:latin typeface="Aptos" panose="020B0004020202020204" pitchFamily="34" charset="0"/>
                <a:cs typeface="Times New Roman" panose="02020603050405020304" pitchFamily="18" charset="0"/>
              </a:rPr>
              <a:t> der </a:t>
            </a:r>
            <a:r>
              <a:rPr lang="en-US" sz="2100" kern="100" dirty="0" err="1">
                <a:latin typeface="Aptos" panose="020B0004020202020204" pitchFamily="34" charset="0"/>
                <a:cs typeface="Times New Roman" panose="02020603050405020304" pitchFamily="18" charset="0"/>
              </a:rPr>
              <a:t>betroffenen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Rechtsgüter</a:t>
            </a:r>
            <a:r>
              <a:rPr lang="en-US" sz="2100" kern="100" dirty="0">
                <a:latin typeface="Aptos" panose="020B0004020202020204" pitchFamily="34" charset="0"/>
                <a:cs typeface="Times New Roman" panose="02020603050405020304" pitchFamily="18" charset="0"/>
              </a:rPr>
              <a:t> und des Grades der </a:t>
            </a:r>
            <a:r>
              <a:rPr lang="en-US" sz="2100" kern="100" dirty="0" err="1">
                <a:latin typeface="Aptos" panose="020B0004020202020204" pitchFamily="34" charset="0"/>
                <a:cs typeface="Times New Roman" panose="02020603050405020304" pitchFamily="18" charset="0"/>
              </a:rPr>
              <a:t>ihnen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drohenden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Gefahren</a:t>
            </a:r>
            <a:r>
              <a:rPr lang="en-US" sz="2100" kern="100" dirty="0">
                <a:latin typeface="Aptos" panose="020B0004020202020204" pitchFamily="34" charset="0"/>
                <a:cs typeface="Times New Roman" panose="02020603050405020304" pitchFamily="18" charset="0"/>
              </a:rPr>
              <a:t>, das </a:t>
            </a:r>
            <a:r>
              <a:rPr lang="en-US" sz="2100" kern="100" dirty="0" err="1">
                <a:latin typeface="Aptos" panose="020B0004020202020204" pitchFamily="34" charset="0"/>
                <a:cs typeface="Times New Roman" panose="02020603050405020304" pitchFamily="18" charset="0"/>
              </a:rPr>
              <a:t>geschützte</a:t>
            </a:r>
            <a:r>
              <a:rPr lang="en-US" sz="2100" kern="100" dirty="0">
                <a:latin typeface="Aptos" panose="020B0004020202020204" pitchFamily="34" charset="0"/>
                <a:cs typeface="Times New Roman" panose="02020603050405020304" pitchFamily="18" charset="0"/>
              </a:rPr>
              <a:t> Interesse das </a:t>
            </a:r>
            <a:r>
              <a:rPr lang="en-US" sz="2100" kern="100" dirty="0" err="1">
                <a:latin typeface="Aptos" panose="020B0004020202020204" pitchFamily="34" charset="0"/>
                <a:cs typeface="Times New Roman" panose="02020603050405020304" pitchFamily="18" charset="0"/>
              </a:rPr>
              <a:t>beeinträchtigte</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wesentlich</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überwiegt</a:t>
            </a:r>
            <a:r>
              <a:rPr lang="en-US" sz="2100" kern="100" dirty="0">
                <a:latin typeface="Aptos" panose="020B0004020202020204" pitchFamily="34" charset="0"/>
                <a:cs typeface="Times New Roman" panose="02020603050405020304" pitchFamily="18" charset="0"/>
              </a:rPr>
              <a:t>. Dies gilt </a:t>
            </a:r>
            <a:r>
              <a:rPr lang="en-US" sz="2100" kern="100" dirty="0" err="1">
                <a:latin typeface="Aptos" panose="020B0004020202020204" pitchFamily="34" charset="0"/>
                <a:cs typeface="Times New Roman" panose="02020603050405020304" pitchFamily="18" charset="0"/>
              </a:rPr>
              <a:t>jedoch</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nur</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soweit</a:t>
            </a:r>
            <a:r>
              <a:rPr lang="en-US" sz="2100" kern="100" dirty="0">
                <a:latin typeface="Aptos" panose="020B0004020202020204" pitchFamily="34" charset="0"/>
                <a:cs typeface="Times New Roman" panose="02020603050405020304" pitchFamily="18" charset="0"/>
              </a:rPr>
              <a:t> die Tat </a:t>
            </a:r>
            <a:r>
              <a:rPr lang="en-US" sz="2100" kern="100" dirty="0" err="1">
                <a:latin typeface="Aptos" panose="020B0004020202020204" pitchFamily="34" charset="0"/>
                <a:cs typeface="Times New Roman" panose="02020603050405020304" pitchFamily="18" charset="0"/>
              </a:rPr>
              <a:t>ein</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angemessenes</a:t>
            </a:r>
            <a:r>
              <a:rPr lang="en-US" sz="2100" kern="100" dirty="0">
                <a:latin typeface="Aptos" panose="020B0004020202020204" pitchFamily="34" charset="0"/>
                <a:cs typeface="Times New Roman" panose="02020603050405020304" pitchFamily="18" charset="0"/>
              </a:rPr>
              <a:t> Mittel </a:t>
            </a:r>
            <a:r>
              <a:rPr lang="en-US" sz="2100" kern="100" dirty="0" err="1">
                <a:latin typeface="Aptos" panose="020B0004020202020204" pitchFamily="34" charset="0"/>
                <a:cs typeface="Times New Roman" panose="02020603050405020304" pitchFamily="18" charset="0"/>
              </a:rPr>
              <a:t>ist</a:t>
            </a:r>
            <a:r>
              <a:rPr lang="en-US" sz="2100" kern="100" dirty="0">
                <a:latin typeface="Aptos" panose="020B0004020202020204" pitchFamily="34" charset="0"/>
                <a:cs typeface="Times New Roman" panose="02020603050405020304" pitchFamily="18" charset="0"/>
              </a:rPr>
              <a:t>, die </a:t>
            </a:r>
            <a:r>
              <a:rPr lang="en-US" sz="2100" kern="100" dirty="0" err="1">
                <a:latin typeface="Aptos" panose="020B0004020202020204" pitchFamily="34" charset="0"/>
                <a:cs typeface="Times New Roman" panose="02020603050405020304" pitchFamily="18" charset="0"/>
              </a:rPr>
              <a:t>Gefahr</a:t>
            </a:r>
            <a:r>
              <a:rPr lang="en-US" sz="2100" kern="100" dirty="0">
                <a:latin typeface="Aptos" panose="020B0004020202020204" pitchFamily="34" charset="0"/>
                <a:cs typeface="Times New Roman" panose="02020603050405020304" pitchFamily="18" charset="0"/>
              </a:rPr>
              <a:t> </a:t>
            </a:r>
            <a:r>
              <a:rPr lang="en-US" sz="2100" kern="100" dirty="0" err="1">
                <a:latin typeface="Aptos" panose="020B0004020202020204" pitchFamily="34" charset="0"/>
                <a:cs typeface="Times New Roman" panose="02020603050405020304" pitchFamily="18" charset="0"/>
              </a:rPr>
              <a:t>abzuwenden</a:t>
            </a:r>
            <a:r>
              <a:rPr lang="en-US" sz="21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19774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1C431-C7F8-3067-0F3D-0E73BE2183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62CB595-E539-03CD-2A6A-4E1EA728A5AA}"/>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Excuses / Entschuldigung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E896AB07-6A7E-DE9C-5CA9-8DC3028DAC59}"/>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37C7FE90-8F93-00F6-82AD-3393EE86FD79}"/>
              </a:ext>
            </a:extLst>
          </p:cNvPr>
          <p:cNvSpPr txBox="1"/>
          <p:nvPr/>
        </p:nvSpPr>
        <p:spPr>
          <a:xfrm>
            <a:off x="856570" y="1885239"/>
            <a:ext cx="11004885" cy="4093428"/>
          </a:xfrm>
          <a:prstGeom prst="rect">
            <a:avLst/>
          </a:prstGeom>
          <a:noFill/>
        </p:spPr>
        <p:txBody>
          <a:bodyPr wrap="square" rtlCol="0">
            <a:spAutoFit/>
          </a:bodyPr>
          <a:lstStyle/>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Some instances of unlawful conduct can be excused.</a:t>
            </a:r>
          </a:p>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In </a:t>
            </a:r>
            <a:r>
              <a:rPr lang="en-US" sz="2600" kern="100" dirty="0" err="1">
                <a:latin typeface="Aptos" panose="020B0004020202020204" pitchFamily="34" charset="0"/>
                <a:cs typeface="Times New Roman" panose="02020603050405020304" pitchFamily="18" charset="0"/>
              </a:rPr>
              <a:t>einigen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Fällen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kann</a:t>
            </a:r>
            <a:r>
              <a:rPr lang="en-US" sz="2600" kern="100" dirty="0">
                <a:latin typeface="Aptos" panose="020B0004020202020204" pitchFamily="34" charset="0"/>
                <a:cs typeface="Times New Roman" panose="02020603050405020304" pitchFamily="18" charset="0"/>
              </a:rPr>
              <a:t> </a:t>
            </a:r>
            <a:r>
              <a:rPr lang="en-US" sz="2600" kern="100" dirty="0" err="1">
                <a:highlight>
                  <a:srgbClr val="C0C0C0"/>
                </a:highlight>
                <a:latin typeface="Aptos" panose="020B0004020202020204" pitchFamily="34" charset="0"/>
                <a:cs typeface="Times New Roman" panose="02020603050405020304" pitchFamily="18" charset="0"/>
              </a:rPr>
              <a:t>rechtswidriges</a:t>
            </a:r>
            <a:r>
              <a:rPr lang="en-US" sz="2600" kern="100" dirty="0">
                <a:latin typeface="Aptos" panose="020B0004020202020204" pitchFamily="34" charset="0"/>
                <a:cs typeface="Times New Roman" panose="02020603050405020304" pitchFamily="18" charset="0"/>
              </a:rPr>
              <a:t> </a:t>
            </a:r>
            <a:r>
              <a:rPr lang="en-US" sz="2600" kern="100" dirty="0" err="1">
                <a:highlight>
                  <a:srgbClr val="00FF00"/>
                </a:highlight>
                <a:latin typeface="Aptos" panose="020B0004020202020204" pitchFamily="34" charset="0"/>
                <a:cs typeface="Times New Roman" panose="02020603050405020304" pitchFamily="18" charset="0"/>
              </a:rPr>
              <a:t>Verhalten</a:t>
            </a:r>
            <a:r>
              <a:rPr lang="en-US" sz="2600" kern="100" dirty="0">
                <a:latin typeface="Aptos" panose="020B0004020202020204" pitchFamily="34" charset="0"/>
                <a:cs typeface="Times New Roman" panose="02020603050405020304" pitchFamily="18" charset="0"/>
              </a:rPr>
              <a:t> </a:t>
            </a:r>
            <a:r>
              <a:rPr lang="en-US" sz="2600" kern="100" dirty="0" err="1">
                <a:highlight>
                  <a:srgbClr val="C0C0C0"/>
                </a:highlight>
                <a:latin typeface="Aptos" panose="020B0004020202020204" pitchFamily="34" charset="0"/>
                <a:cs typeface="Times New Roman" panose="02020603050405020304" pitchFamily="18" charset="0"/>
              </a:rPr>
              <a:t>entschuldigt</a:t>
            </a:r>
            <a:r>
              <a:rPr lang="en-US" sz="2600" kern="100" dirty="0">
                <a:highlight>
                  <a:srgbClr val="C0C0C0"/>
                </a:highlight>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werden</a:t>
            </a:r>
            <a:r>
              <a:rPr lang="en-US" sz="26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6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In such cases, society understands the special circumstances that "forced" the perpetrator to commit a crime.</a:t>
            </a:r>
          </a:p>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In </a:t>
            </a:r>
            <a:r>
              <a:rPr lang="en-US" sz="2600" kern="100" dirty="0" err="1">
                <a:latin typeface="Aptos" panose="020B0004020202020204" pitchFamily="34" charset="0"/>
                <a:cs typeface="Times New Roman" panose="02020603050405020304" pitchFamily="18" charset="0"/>
              </a:rPr>
              <a:t>diesen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Situationen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berücksichtigt</a:t>
            </a:r>
            <a:r>
              <a:rPr lang="en-US" sz="2600" kern="100" dirty="0">
                <a:latin typeface="Aptos" panose="020B0004020202020204" pitchFamily="34" charset="0"/>
                <a:cs typeface="Times New Roman" panose="02020603050405020304" pitchFamily="18" charset="0"/>
              </a:rPr>
              <a:t> die Gesellschaft die </a:t>
            </a:r>
            <a:r>
              <a:rPr lang="en-US" sz="2600" kern="100" dirty="0" err="1">
                <a:latin typeface="Aptos" panose="020B0004020202020204" pitchFamily="34" charset="0"/>
                <a:cs typeface="Times New Roman" panose="02020603050405020304" pitchFamily="18" charset="0"/>
              </a:rPr>
              <a:t>besonderen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Umstände</a:t>
            </a:r>
            <a:r>
              <a:rPr lang="en-US" sz="2600" kern="100" dirty="0">
                <a:latin typeface="Aptos" panose="020B0004020202020204" pitchFamily="34" charset="0"/>
                <a:cs typeface="Times New Roman" panose="02020603050405020304" pitchFamily="18" charset="0"/>
              </a:rPr>
              <a:t>, die den </a:t>
            </a:r>
            <a:r>
              <a:rPr lang="en-US" sz="2600" kern="100" dirty="0" err="1">
                <a:highlight>
                  <a:srgbClr val="00FFFF"/>
                </a:highlight>
                <a:latin typeface="Aptos" panose="020B0004020202020204" pitchFamily="34" charset="0"/>
                <a:cs typeface="Times New Roman" panose="02020603050405020304" pitchFamily="18" charset="0"/>
              </a:rPr>
              <a:t>Täter</a:t>
            </a:r>
            <a:r>
              <a:rPr lang="en-US" sz="2600" kern="100" dirty="0">
                <a:highlight>
                  <a:srgbClr val="00FFFF"/>
                </a:highlight>
                <a:latin typeface="Aptos" panose="020B0004020202020204" pitchFamily="34" charset="0"/>
                <a:cs typeface="Times New Roman" panose="02020603050405020304" pitchFamily="18" charset="0"/>
              </a:rPr>
              <a:t> </a:t>
            </a:r>
            <a:r>
              <a:rPr lang="en-US" sz="2600" kern="100" dirty="0">
                <a:latin typeface="Aptos" panose="020B0004020202020204" pitchFamily="34" charset="0"/>
                <a:cs typeface="Times New Roman" panose="02020603050405020304" pitchFamily="18" charset="0"/>
              </a:rPr>
              <a:t>„</a:t>
            </a:r>
            <a:r>
              <a:rPr lang="en-US" sz="2600" kern="100" dirty="0" err="1">
                <a:latin typeface="Aptos" panose="020B0004020202020204" pitchFamily="34" charset="0"/>
                <a:cs typeface="Times New Roman" panose="02020603050405020304" pitchFamily="18" charset="0"/>
              </a:rPr>
              <a:t>gezwungen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haben</a:t>
            </a:r>
            <a:r>
              <a:rPr lang="en-US" sz="2600" kern="100" dirty="0">
                <a:latin typeface="Aptos" panose="020B0004020202020204" pitchFamily="34" charset="0"/>
                <a:cs typeface="Times New Roman" panose="02020603050405020304" pitchFamily="18" charset="0"/>
              </a:rPr>
              <a:t>, </a:t>
            </a:r>
            <a:r>
              <a:rPr lang="en-US" sz="2600" kern="100" dirty="0" err="1">
                <a:highlight>
                  <a:srgbClr val="FF00FF"/>
                </a:highlight>
                <a:latin typeface="Aptos" panose="020B0004020202020204" pitchFamily="34" charset="0"/>
                <a:cs typeface="Times New Roman" panose="02020603050405020304" pitchFamily="18" charset="0"/>
              </a:rPr>
              <a:t>eine</a:t>
            </a:r>
            <a:r>
              <a:rPr lang="en-US" sz="2600" kern="100" dirty="0">
                <a:highlight>
                  <a:srgbClr val="FF00FF"/>
                </a:highlight>
                <a:latin typeface="Aptos" panose="020B0004020202020204" pitchFamily="34" charset="0"/>
                <a:cs typeface="Times New Roman" panose="02020603050405020304" pitchFamily="18" charset="0"/>
              </a:rPr>
              <a:t> </a:t>
            </a:r>
            <a:r>
              <a:rPr lang="en-US" sz="2600" kern="100" dirty="0" err="1">
                <a:highlight>
                  <a:srgbClr val="FF00FF"/>
                </a:highlight>
                <a:latin typeface="Aptos" panose="020B0004020202020204" pitchFamily="34" charset="0"/>
                <a:cs typeface="Times New Roman" panose="02020603050405020304" pitchFamily="18" charset="0"/>
              </a:rPr>
              <a:t>Straftat</a:t>
            </a:r>
            <a:r>
              <a:rPr lang="en-US" sz="2600" kern="100" dirty="0">
                <a:highlight>
                  <a:srgbClr val="FF00FF"/>
                </a:highlight>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zu</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begehen</a:t>
            </a:r>
            <a:r>
              <a:rPr lang="en-US" sz="2600" kern="100" dirty="0">
                <a:latin typeface="Aptos" panose="020B0004020202020204" pitchFamily="34" charset="0"/>
                <a:cs typeface="Times New Roman" panose="02020603050405020304" pitchFamily="18" charset="0"/>
              </a:rPr>
              <a:t>.</a:t>
            </a:r>
          </a:p>
          <a:p>
            <a:endParaRPr lang="en-US" sz="26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66976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5A7BE-F5A2-671E-172C-91548BD753F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0DE3A8A-6909-D21E-CB45-6ED66A64AAEF}"/>
              </a:ext>
            </a:extLst>
          </p:cNvPr>
          <p:cNvSpPr>
            <a:spLocks noGrp="1"/>
          </p:cNvSpPr>
          <p:nvPr>
            <p:ph type="ctrTitle"/>
          </p:nvPr>
        </p:nvSpPr>
        <p:spPr>
          <a:xfrm>
            <a:off x="1524000" y="466181"/>
            <a:ext cx="9670026" cy="1598593"/>
          </a:xfrm>
        </p:spPr>
        <p:txBody>
          <a:bodyPr>
            <a:normAutofit fontScale="90000"/>
          </a:bodyPr>
          <a:lstStyle/>
          <a:p>
            <a:pPr algn="ctr">
              <a:lnSpc>
                <a:spcPct val="150000"/>
              </a:lnSpc>
            </a:pPr>
            <a:br>
              <a:rPr lang="es-419" sz="3200" b="1" kern="100" dirty="0">
                <a:latin typeface="Times New Roman" panose="02020603050405020304" pitchFamily="18" charset="0"/>
                <a:ea typeface="Aptos" panose="020B0004020202020204" pitchFamily="34" charset="0"/>
                <a:cs typeface="Times New Roman" panose="02020603050405020304" pitchFamily="18" charset="0"/>
              </a:rPr>
            </a:br>
            <a:r>
              <a:rPr lang="es-419" sz="3200" b="1" kern="100" dirty="0">
                <a:latin typeface="Times New Roman" panose="02020603050405020304" pitchFamily="18" charset="0"/>
                <a:ea typeface="Aptos" panose="020B0004020202020204" pitchFamily="34" charset="0"/>
                <a:cs typeface="Times New Roman" panose="02020603050405020304" pitchFamily="18" charset="0"/>
              </a:rPr>
              <a:t>Excuses / Entschuldigung</a:t>
            </a:r>
            <a:br>
              <a:rPr lang="en-US" sz="3200" b="1" kern="100" dirty="0">
                <a:latin typeface="Times New Roman" panose="02020603050405020304" pitchFamily="18" charset="0"/>
                <a:ea typeface="Aptos" panose="020B0004020202020204" pitchFamily="34" charset="0"/>
                <a:cs typeface="Times New Roman" panose="02020603050405020304" pitchFamily="18" charset="0"/>
              </a:rPr>
            </a:br>
            <a:endParaRPr lang="es-DE"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Bildplatzhalter 3">
            <a:extLst>
              <a:ext uri="{FF2B5EF4-FFF2-40B4-BE49-F238E27FC236}">
                <a16:creationId xmlns:a16="http://schemas.microsoft.com/office/drawing/2014/main" id="{FC86B16A-B2DF-AA7D-4E72-2B7E6B61318A}"/>
              </a:ext>
            </a:extLst>
          </p:cNvPr>
          <p:cNvSpPr>
            <a:spLocks noGrp="1"/>
          </p:cNvSpPr>
          <p:nvPr>
            <p:ph type="pic" sz="quarter" idx="13"/>
          </p:nvPr>
        </p:nvSpPr>
        <p:spPr>
          <a:xfrm>
            <a:off x="10309123" y="466181"/>
            <a:ext cx="1882877" cy="720000"/>
          </a:xfrm>
        </p:spPr>
        <p:txBody>
          <a:bodyPr/>
          <a:lstStyle/>
          <a:p>
            <a:endParaRPr lang="es-DE" dirty="0"/>
          </a:p>
        </p:txBody>
      </p:sp>
      <p:sp>
        <p:nvSpPr>
          <p:cNvPr id="5" name="CuadroTexto 4">
            <a:extLst>
              <a:ext uri="{FF2B5EF4-FFF2-40B4-BE49-F238E27FC236}">
                <a16:creationId xmlns:a16="http://schemas.microsoft.com/office/drawing/2014/main" id="{4DE67329-8096-A1D2-056F-F9037469AEA5}"/>
              </a:ext>
            </a:extLst>
          </p:cNvPr>
          <p:cNvSpPr txBox="1"/>
          <p:nvPr/>
        </p:nvSpPr>
        <p:spPr>
          <a:xfrm>
            <a:off x="856570" y="1885239"/>
            <a:ext cx="11004885" cy="4493538"/>
          </a:xfrm>
          <a:prstGeom prst="rect">
            <a:avLst/>
          </a:prstGeom>
          <a:noFill/>
        </p:spPr>
        <p:txBody>
          <a:bodyPr wrap="square" rtlCol="0">
            <a:spAutoFit/>
          </a:bodyPr>
          <a:lstStyle/>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Examples include mistake of law (Section 17), minors (Section 19), mental illness (Section 20), and duress ( 35 Section).</a:t>
            </a:r>
          </a:p>
          <a:p>
            <a:pPr marL="457200" indent="-457200">
              <a:buFont typeface="Arial" panose="020B0604020202020204" pitchFamily="34" charset="0"/>
              <a:buChar char="•"/>
            </a:pPr>
            <a:r>
              <a:rPr lang="en-US" sz="2600" kern="100" dirty="0" err="1">
                <a:latin typeface="Aptos" panose="020B0004020202020204" pitchFamily="34" charset="0"/>
                <a:cs typeface="Times New Roman" panose="02020603050405020304" pitchFamily="18" charset="0"/>
              </a:rPr>
              <a:t>Beispiele</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hierfür</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sind</a:t>
            </a:r>
            <a:r>
              <a:rPr lang="en-US" sz="2600" kern="100" dirty="0">
                <a:latin typeface="Aptos" panose="020B0004020202020204" pitchFamily="34" charset="0"/>
                <a:cs typeface="Times New Roman" panose="02020603050405020304" pitchFamily="18" charset="0"/>
              </a:rPr>
              <a:t> </a:t>
            </a:r>
            <a:r>
              <a:rPr lang="en-US" sz="2600" kern="100" dirty="0" err="1">
                <a:highlight>
                  <a:srgbClr val="00FFFF"/>
                </a:highlight>
                <a:latin typeface="Aptos" panose="020B0004020202020204" pitchFamily="34" charset="0"/>
                <a:cs typeface="Times New Roman" panose="02020603050405020304" pitchFamily="18" charset="0"/>
              </a:rPr>
              <a:t>Verbotsirrtum</a:t>
            </a:r>
            <a:r>
              <a:rPr lang="en-US" sz="2600" kern="100" dirty="0">
                <a:latin typeface="Aptos" panose="020B0004020202020204" pitchFamily="34" charset="0"/>
                <a:cs typeface="Times New Roman" panose="02020603050405020304" pitchFamily="18" charset="0"/>
              </a:rPr>
              <a:t> (§ 17 </a:t>
            </a:r>
            <a:r>
              <a:rPr lang="en-US" sz="2600" kern="100" dirty="0" err="1">
                <a:latin typeface="Aptos" panose="020B0004020202020204" pitchFamily="34" charset="0"/>
                <a:cs typeface="Times New Roman" panose="02020603050405020304" pitchFamily="18" charset="0"/>
              </a:rPr>
              <a:t>StGB</a:t>
            </a:r>
            <a:r>
              <a:rPr lang="en-US" sz="2600" kern="100" dirty="0">
                <a:latin typeface="Aptos" panose="020B0004020202020204" pitchFamily="34" charset="0"/>
                <a:cs typeface="Times New Roman" panose="02020603050405020304" pitchFamily="18" charset="0"/>
              </a:rPr>
              <a:t>) </a:t>
            </a:r>
            <a:r>
              <a:rPr lang="en-US" sz="2600" kern="100" dirty="0" err="1">
                <a:highlight>
                  <a:srgbClr val="FF00FF"/>
                </a:highlight>
                <a:latin typeface="Aptos" panose="020B0004020202020204" pitchFamily="34" charset="0"/>
                <a:cs typeface="Times New Roman" panose="02020603050405020304" pitchFamily="18" charset="0"/>
              </a:rPr>
              <a:t>Minderjährige</a:t>
            </a:r>
            <a:r>
              <a:rPr lang="en-US" sz="2600" kern="100" dirty="0">
                <a:latin typeface="Aptos" panose="020B0004020202020204" pitchFamily="34" charset="0"/>
                <a:cs typeface="Times New Roman" panose="02020603050405020304" pitchFamily="18" charset="0"/>
              </a:rPr>
              <a:t> (§ 19 </a:t>
            </a:r>
            <a:r>
              <a:rPr lang="en-US" sz="2600" kern="100" dirty="0" err="1">
                <a:latin typeface="Aptos" panose="020B0004020202020204" pitchFamily="34" charset="0"/>
                <a:cs typeface="Times New Roman" panose="02020603050405020304" pitchFamily="18" charset="0"/>
              </a:rPr>
              <a:t>StGB</a:t>
            </a:r>
            <a:r>
              <a:rPr lang="en-US" sz="2600" kern="100" dirty="0">
                <a:latin typeface="Aptos" panose="020B0004020202020204" pitchFamily="34" charset="0"/>
                <a:cs typeface="Times New Roman" panose="02020603050405020304" pitchFamily="18" charset="0"/>
              </a:rPr>
              <a:t>), </a:t>
            </a:r>
            <a:r>
              <a:rPr lang="en-US" sz="2600" kern="100" dirty="0" err="1">
                <a:highlight>
                  <a:srgbClr val="FFFF00"/>
                </a:highlight>
                <a:latin typeface="Aptos" panose="020B0004020202020204" pitchFamily="34" charset="0"/>
                <a:cs typeface="Times New Roman" panose="02020603050405020304" pitchFamily="18" charset="0"/>
              </a:rPr>
              <a:t>Personen</a:t>
            </a:r>
            <a:r>
              <a:rPr lang="en-US" sz="2600" kern="100" dirty="0">
                <a:highlight>
                  <a:srgbClr val="FFFF00"/>
                </a:highlight>
                <a:latin typeface="Aptos" panose="020B0004020202020204" pitchFamily="34" charset="0"/>
                <a:cs typeface="Times New Roman" panose="02020603050405020304" pitchFamily="18" charset="0"/>
              </a:rPr>
              <a:t> </a:t>
            </a:r>
            <a:r>
              <a:rPr lang="en-US" sz="2600" kern="100" dirty="0" err="1">
                <a:highlight>
                  <a:srgbClr val="FFFF00"/>
                </a:highlight>
                <a:latin typeface="Aptos" panose="020B0004020202020204" pitchFamily="34" charset="0"/>
                <a:cs typeface="Times New Roman" panose="02020603050405020304" pitchFamily="18" charset="0"/>
              </a:rPr>
              <a:t>mit</a:t>
            </a:r>
            <a:r>
              <a:rPr lang="en-US" sz="2600" kern="100" dirty="0">
                <a:highlight>
                  <a:srgbClr val="FFFF00"/>
                </a:highlight>
                <a:latin typeface="Aptos" panose="020B0004020202020204" pitchFamily="34" charset="0"/>
                <a:cs typeface="Times New Roman" panose="02020603050405020304" pitchFamily="18" charset="0"/>
              </a:rPr>
              <a:t> </a:t>
            </a:r>
            <a:r>
              <a:rPr lang="en-US" sz="2600" kern="100" dirty="0" err="1">
                <a:highlight>
                  <a:srgbClr val="FFFF00"/>
                </a:highlight>
                <a:latin typeface="Aptos" panose="020B0004020202020204" pitchFamily="34" charset="0"/>
                <a:cs typeface="Times New Roman" panose="02020603050405020304" pitchFamily="18" charset="0"/>
              </a:rPr>
              <a:t>psychischen</a:t>
            </a:r>
            <a:r>
              <a:rPr lang="en-US" sz="2600" kern="100" dirty="0">
                <a:highlight>
                  <a:srgbClr val="FFFF00"/>
                </a:highlight>
                <a:latin typeface="Aptos" panose="020B0004020202020204" pitchFamily="34" charset="0"/>
                <a:cs typeface="Times New Roman" panose="02020603050405020304" pitchFamily="18" charset="0"/>
              </a:rPr>
              <a:t> </a:t>
            </a:r>
            <a:r>
              <a:rPr lang="en-US" sz="2600" kern="100" dirty="0" err="1">
                <a:highlight>
                  <a:srgbClr val="FFFF00"/>
                </a:highlight>
                <a:latin typeface="Aptos" panose="020B0004020202020204" pitchFamily="34" charset="0"/>
                <a:cs typeface="Times New Roman" panose="02020603050405020304" pitchFamily="18" charset="0"/>
              </a:rPr>
              <a:t>Erkrankungen</a:t>
            </a:r>
            <a:r>
              <a:rPr lang="en-US" sz="2600" kern="100" dirty="0">
                <a:highlight>
                  <a:srgbClr val="FFFF00"/>
                </a:highlight>
                <a:latin typeface="Aptos" panose="020B0004020202020204" pitchFamily="34" charset="0"/>
                <a:cs typeface="Times New Roman" panose="02020603050405020304" pitchFamily="18" charset="0"/>
              </a:rPr>
              <a:t> </a:t>
            </a:r>
            <a:r>
              <a:rPr lang="en-US" sz="2600" kern="100" dirty="0">
                <a:latin typeface="Aptos" panose="020B0004020202020204" pitchFamily="34" charset="0"/>
                <a:cs typeface="Times New Roman" panose="02020603050405020304" pitchFamily="18" charset="0"/>
              </a:rPr>
              <a:t>(§ 20 </a:t>
            </a:r>
            <a:r>
              <a:rPr lang="en-US" sz="2600" kern="100" dirty="0" err="1">
                <a:latin typeface="Aptos" panose="020B0004020202020204" pitchFamily="34" charset="0"/>
                <a:cs typeface="Times New Roman" panose="02020603050405020304" pitchFamily="18" charset="0"/>
              </a:rPr>
              <a:t>StGB</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sowie</a:t>
            </a:r>
            <a:r>
              <a:rPr lang="en-US" sz="2600" kern="100" dirty="0">
                <a:latin typeface="Aptos" panose="020B0004020202020204" pitchFamily="34" charset="0"/>
                <a:cs typeface="Times New Roman" panose="02020603050405020304" pitchFamily="18" charset="0"/>
              </a:rPr>
              <a:t> </a:t>
            </a:r>
            <a:r>
              <a:rPr lang="en-US" sz="2600" kern="100" dirty="0">
                <a:highlight>
                  <a:srgbClr val="00FFFF"/>
                </a:highlight>
                <a:latin typeface="Aptos" panose="020B0004020202020204" pitchFamily="34" charset="0"/>
                <a:cs typeface="Times New Roman" panose="02020603050405020304" pitchFamily="18" charset="0"/>
              </a:rPr>
              <a:t>der </a:t>
            </a:r>
            <a:r>
              <a:rPr lang="en-US" sz="2600" kern="100" dirty="0" err="1">
                <a:highlight>
                  <a:srgbClr val="00FFFF"/>
                </a:highlight>
                <a:latin typeface="Aptos" panose="020B0004020202020204" pitchFamily="34" charset="0"/>
                <a:cs typeface="Times New Roman" panose="02020603050405020304" pitchFamily="18" charset="0"/>
              </a:rPr>
              <a:t>entschuldigende</a:t>
            </a:r>
            <a:r>
              <a:rPr lang="en-US" sz="2600" kern="100" dirty="0">
                <a:highlight>
                  <a:srgbClr val="00FFFF"/>
                </a:highlight>
                <a:latin typeface="Aptos" panose="020B0004020202020204" pitchFamily="34" charset="0"/>
                <a:cs typeface="Times New Roman" panose="02020603050405020304" pitchFamily="18" charset="0"/>
              </a:rPr>
              <a:t> </a:t>
            </a:r>
            <a:r>
              <a:rPr lang="en-US" sz="2600" kern="100" dirty="0" err="1">
                <a:highlight>
                  <a:srgbClr val="00FFFF"/>
                </a:highlight>
                <a:latin typeface="Aptos" panose="020B0004020202020204" pitchFamily="34" charset="0"/>
                <a:cs typeface="Times New Roman" panose="02020603050405020304" pitchFamily="18" charset="0"/>
              </a:rPr>
              <a:t>Notstand</a:t>
            </a:r>
            <a:r>
              <a:rPr lang="en-US" sz="2600" kern="100" dirty="0">
                <a:highlight>
                  <a:srgbClr val="00FFFF"/>
                </a:highlight>
                <a:latin typeface="Aptos" panose="020B0004020202020204" pitchFamily="34" charset="0"/>
                <a:cs typeface="Times New Roman" panose="02020603050405020304" pitchFamily="18" charset="0"/>
              </a:rPr>
              <a:t> </a:t>
            </a:r>
            <a:r>
              <a:rPr lang="en-US" sz="2600" kern="100" dirty="0">
                <a:latin typeface="Aptos" panose="020B0004020202020204" pitchFamily="34" charset="0"/>
                <a:cs typeface="Times New Roman" panose="02020603050405020304" pitchFamily="18" charset="0"/>
              </a:rPr>
              <a:t>(§ 35 </a:t>
            </a:r>
            <a:r>
              <a:rPr lang="en-US" sz="2600" kern="100" dirty="0" err="1">
                <a:latin typeface="Aptos" panose="020B0004020202020204" pitchFamily="34" charset="0"/>
                <a:cs typeface="Times New Roman" panose="02020603050405020304" pitchFamily="18" charset="0"/>
              </a:rPr>
              <a:t>StGB</a:t>
            </a:r>
            <a:r>
              <a:rPr lang="en-US" sz="2600" kern="100" dirty="0">
                <a:latin typeface="Aptos" panose="020B0004020202020204" pitchFamily="34" charset="0"/>
                <a:cs typeface="Times New Roman" panose="02020603050405020304" pitchFamily="18" charset="0"/>
              </a:rPr>
              <a:t>).</a:t>
            </a:r>
          </a:p>
          <a:p>
            <a:pPr marL="457200" indent="-457200">
              <a:buFont typeface="Arial" panose="020B0604020202020204" pitchFamily="34" charset="0"/>
              <a:buChar char="•"/>
            </a:pPr>
            <a:endParaRPr lang="en-US" sz="2600" kern="10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r>
              <a:rPr lang="en-US" sz="2600" kern="100" dirty="0">
                <a:latin typeface="Aptos" panose="020B0004020202020204" pitchFamily="34" charset="0"/>
                <a:cs typeface="Times New Roman" panose="02020603050405020304" pitchFamily="18" charset="0"/>
              </a:rPr>
              <a:t>Although the conduct is still unlawful and may result in compensation, the excused perpetrator will not be punished.</a:t>
            </a:r>
          </a:p>
          <a:p>
            <a:pPr marL="457200" indent="-457200">
              <a:buFont typeface="Arial" panose="020B0604020202020204" pitchFamily="34" charset="0"/>
              <a:buChar char="•"/>
            </a:pPr>
            <a:r>
              <a:rPr lang="en-US" sz="2600" kern="100" dirty="0" err="1">
                <a:latin typeface="Aptos" panose="020B0004020202020204" pitchFamily="34" charset="0"/>
                <a:cs typeface="Times New Roman" panose="02020603050405020304" pitchFamily="18" charset="0"/>
              </a:rPr>
              <a:t>Obwohl</a:t>
            </a:r>
            <a:r>
              <a:rPr lang="en-US" sz="2600" kern="100" dirty="0">
                <a:latin typeface="Aptos" panose="020B0004020202020204" pitchFamily="34" charset="0"/>
                <a:cs typeface="Times New Roman" panose="02020603050405020304" pitchFamily="18" charset="0"/>
              </a:rPr>
              <a:t> </a:t>
            </a:r>
            <a:r>
              <a:rPr lang="en-US" sz="2600" kern="100" dirty="0">
                <a:highlight>
                  <a:srgbClr val="00FF00"/>
                </a:highlight>
                <a:latin typeface="Aptos" panose="020B0004020202020204" pitchFamily="34" charset="0"/>
                <a:cs typeface="Times New Roman" panose="02020603050405020304" pitchFamily="18" charset="0"/>
              </a:rPr>
              <a:t>das </a:t>
            </a:r>
            <a:r>
              <a:rPr lang="en-US" sz="2600" kern="100" dirty="0" err="1">
                <a:highlight>
                  <a:srgbClr val="00FF00"/>
                </a:highlight>
                <a:latin typeface="Aptos" panose="020B0004020202020204" pitchFamily="34" charset="0"/>
                <a:cs typeface="Times New Roman" panose="02020603050405020304" pitchFamily="18" charset="0"/>
              </a:rPr>
              <a:t>Verhalten</a:t>
            </a:r>
            <a:r>
              <a:rPr lang="en-US" sz="2600" kern="100" dirty="0">
                <a:highlight>
                  <a:srgbClr val="00FF00"/>
                </a:highlight>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weiterhin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rechtswidrig</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ist</a:t>
            </a:r>
            <a:r>
              <a:rPr lang="en-US" sz="2600" kern="100" dirty="0">
                <a:latin typeface="Aptos" panose="020B0004020202020204" pitchFamily="34" charset="0"/>
                <a:cs typeface="Times New Roman" panose="02020603050405020304" pitchFamily="18" charset="0"/>
              </a:rPr>
              <a:t> und </a:t>
            </a:r>
            <a:r>
              <a:rPr lang="en-US" sz="2600" kern="100" dirty="0" err="1">
                <a:latin typeface="Aptos" panose="020B0004020202020204" pitchFamily="34" charset="0"/>
                <a:cs typeface="Times New Roman" panose="02020603050405020304" pitchFamily="18" charset="0"/>
              </a:rPr>
              <a:t>zu</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Schadenersatz</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führen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kann</a:t>
            </a:r>
            <a:r>
              <a:rPr lang="en-US" sz="2600" kern="100" dirty="0">
                <a:latin typeface="Aptos" panose="020B0004020202020204" pitchFamily="34" charset="0"/>
                <a:cs typeface="Times New Roman" panose="02020603050405020304" pitchFamily="18" charset="0"/>
              </a:rPr>
              <a:t>, </a:t>
            </a:r>
            <a:r>
              <a:rPr lang="en-US" sz="2600" kern="100" dirty="0" err="1">
                <a:latin typeface="Aptos" panose="020B0004020202020204" pitchFamily="34" charset="0"/>
                <a:cs typeface="Times New Roman" panose="02020603050405020304" pitchFamily="18" charset="0"/>
              </a:rPr>
              <a:t>wird</a:t>
            </a:r>
            <a:r>
              <a:rPr lang="en-US" sz="2600" kern="100" dirty="0">
                <a:latin typeface="Aptos" panose="020B0004020202020204" pitchFamily="34" charset="0"/>
                <a:cs typeface="Times New Roman" panose="02020603050405020304" pitchFamily="18" charset="0"/>
              </a:rPr>
              <a:t> der </a:t>
            </a:r>
            <a:r>
              <a:rPr lang="en-US" sz="2600" kern="100" dirty="0" err="1">
                <a:highlight>
                  <a:srgbClr val="C0C0C0"/>
                </a:highlight>
                <a:latin typeface="Aptos" panose="020B0004020202020204" pitchFamily="34" charset="0"/>
                <a:cs typeface="Times New Roman" panose="02020603050405020304" pitchFamily="18" charset="0"/>
              </a:rPr>
              <a:t>entschuldigte</a:t>
            </a:r>
            <a:r>
              <a:rPr lang="en-US" sz="2600" kern="100" dirty="0">
                <a:latin typeface="Aptos" panose="020B0004020202020204" pitchFamily="34" charset="0"/>
                <a:cs typeface="Times New Roman" panose="02020603050405020304" pitchFamily="18" charset="0"/>
              </a:rPr>
              <a:t> </a:t>
            </a:r>
            <a:r>
              <a:rPr lang="en-US" sz="2600" kern="100" dirty="0" err="1">
                <a:highlight>
                  <a:srgbClr val="00FFFF"/>
                </a:highlight>
                <a:latin typeface="Aptos" panose="020B0004020202020204" pitchFamily="34" charset="0"/>
                <a:cs typeface="Times New Roman" panose="02020603050405020304" pitchFamily="18" charset="0"/>
              </a:rPr>
              <a:t>Täter</a:t>
            </a:r>
            <a:r>
              <a:rPr lang="en-US" sz="2600" kern="100" dirty="0">
                <a:latin typeface="Aptos" panose="020B0004020202020204" pitchFamily="34" charset="0"/>
                <a:cs typeface="Times New Roman" panose="02020603050405020304" pitchFamily="18" charset="0"/>
              </a:rPr>
              <a:t> nicht </a:t>
            </a:r>
            <a:r>
              <a:rPr lang="en-US" sz="2600" kern="100" dirty="0" err="1">
                <a:highlight>
                  <a:srgbClr val="C0C0C0"/>
                </a:highlight>
                <a:latin typeface="Aptos" panose="020B0004020202020204" pitchFamily="34" charset="0"/>
                <a:cs typeface="Times New Roman" panose="02020603050405020304" pitchFamily="18" charset="0"/>
              </a:rPr>
              <a:t>bestraft</a:t>
            </a:r>
            <a:r>
              <a:rPr lang="en-US" sz="2600" kern="100" dirty="0">
                <a:latin typeface="Aptos" panose="020B0004020202020204" pitchFamily="34" charset="0"/>
                <a:cs typeface="Times New Roman" panose="02020603050405020304" pitchFamily="18" charset="0"/>
              </a:rPr>
              <a:t>.</a:t>
            </a:r>
            <a:endParaRPr lang="en-US" sz="2600" kern="100" noProof="0" dirty="0">
              <a:latin typeface="Aptos" panose="020B0004020202020204" pitchFamily="34" charset="0"/>
              <a:cs typeface="Times New Roman" panose="02020603050405020304" pitchFamily="18" charset="0"/>
            </a:endParaRPr>
          </a:p>
          <a:p>
            <a:pPr marL="457200" indent="-457200">
              <a:buFont typeface="Arial" panose="020B0604020202020204" pitchFamily="34" charset="0"/>
              <a:buChar char="•"/>
            </a:pPr>
            <a:endParaRPr lang="en-US" sz="2600" kern="100" noProof="0" dirty="0">
              <a:latin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1647629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2" id="{6AB6A1AF-1264-4C15-B3CD-B8ABD5B838C8}" vid="{FE4529FA-01E5-4052-9908-252D788A546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Template>
  <TotalTime>1911</TotalTime>
  <Words>2923</Words>
  <Application>Microsoft Macintosh PowerPoint</Application>
  <PresentationFormat>Panorámica</PresentationFormat>
  <Paragraphs>181</Paragraphs>
  <Slides>28</Slides>
  <Notes>1</Notes>
  <HiddenSlides>0</HiddenSlides>
  <MMClips>3</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28</vt:i4>
      </vt:variant>
    </vt:vector>
  </HeadingPairs>
  <TitlesOfParts>
    <vt:vector size="37" baseType="lpstr">
      <vt:lpstr>Aptos</vt:lpstr>
      <vt:lpstr>Arial</vt:lpstr>
      <vt:lpstr>Copperplate</vt:lpstr>
      <vt:lpstr>MetaBold-Roman</vt:lpstr>
      <vt:lpstr>MetaNormal-Roman</vt:lpstr>
      <vt:lpstr>Perpetua</vt:lpstr>
      <vt:lpstr>Times New Roman</vt:lpstr>
      <vt:lpstr>Wingdings</vt:lpstr>
      <vt:lpstr>Office</vt:lpstr>
      <vt:lpstr>Rechtsdeutsch I - strafrechtliche Verantwortlichkeit/ Criminal Responsibility (2)</vt:lpstr>
      <vt:lpstr> Colors </vt:lpstr>
      <vt:lpstr>  Criminal Responsibility / strafrechtliche Verantwortlichkeit </vt:lpstr>
      <vt:lpstr> Justification / Rechtfertigung </vt:lpstr>
      <vt:lpstr> Justification / Rechtfertigung </vt:lpstr>
      <vt:lpstr>  Justification / Rechtfertigung </vt:lpstr>
      <vt:lpstr>  Justification / Rechtfertigung </vt:lpstr>
      <vt:lpstr> Excuses / Entschuldigung </vt:lpstr>
      <vt:lpstr> Excuses / Entschuldigung </vt:lpstr>
      <vt:lpstr> Excuses / Entschuldigung </vt:lpstr>
      <vt:lpstr> Excuses / Entschuldigung </vt:lpstr>
      <vt:lpstr> Excuses / Entschuldigung </vt:lpstr>
      <vt:lpstr> Excuses / Entschuldigung </vt:lpstr>
      <vt:lpstr> Attempt liability / Versuchsstrafbarkeit </vt:lpstr>
      <vt:lpstr> Attempt liability / Versuchsstrafbarkeit </vt:lpstr>
      <vt:lpstr> Omission / Unterlassung </vt:lpstr>
      <vt:lpstr> Omission / Unterlassung </vt:lpstr>
      <vt:lpstr> Participation in Crime / Beteiligungslehre </vt:lpstr>
      <vt:lpstr> Participation in Crime / Beteiligungslehre </vt:lpstr>
      <vt:lpstr> Participation in Crime / Beteiligungslehre </vt:lpstr>
      <vt:lpstr> Negligence / Fahrlässigkeit </vt:lpstr>
      <vt:lpstr> Negligence / Fahrlässigkeit </vt:lpstr>
      <vt:lpstr> Hilgendorf/Valerius, Strafrecht AT, 3. Auflage, 5/10 ff.  </vt:lpstr>
      <vt:lpstr> Hilgendorf/Valerius, Strafrecht AT, 3. Auflage, 5/33 ff.  </vt:lpstr>
      <vt:lpstr> Video 1 </vt:lpstr>
      <vt:lpstr> Video 2 </vt:lpstr>
      <vt:lpstr> Video 3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Criminalization of Enforced Disappearances in Argentina</dc:title>
  <dc:creator>Leandro Alberto Dias Leston</dc:creator>
  <cp:lastModifiedBy>Leandro Alberto Dias Leston</cp:lastModifiedBy>
  <cp:revision>38</cp:revision>
  <dcterms:created xsi:type="dcterms:W3CDTF">2024-06-26T07:28:25Z</dcterms:created>
  <dcterms:modified xsi:type="dcterms:W3CDTF">2026-01-13T16:26:49Z</dcterms:modified>
</cp:coreProperties>
</file>