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328" r:id="rId3"/>
    <p:sldId id="322" r:id="rId4"/>
    <p:sldId id="334" r:id="rId5"/>
    <p:sldId id="335" r:id="rId6"/>
    <p:sldId id="336" r:id="rId7"/>
    <p:sldId id="337" r:id="rId8"/>
    <p:sldId id="338" r:id="rId9"/>
    <p:sldId id="339" r:id="rId10"/>
    <p:sldId id="325" r:id="rId11"/>
    <p:sldId id="331" r:id="rId12"/>
    <p:sldId id="330" r:id="rId13"/>
    <p:sldId id="340" r:id="rId14"/>
    <p:sldId id="333" r:id="rId15"/>
    <p:sldId id="343" r:id="rId16"/>
    <p:sldId id="345" r:id="rId17"/>
    <p:sldId id="346" r:id="rId18"/>
    <p:sldId id="332" r:id="rId19"/>
    <p:sldId id="347" r:id="rId20"/>
    <p:sldId id="348" r:id="rId21"/>
    <p:sldId id="299"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D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59" autoAdjust="0"/>
    <p:restoredTop sz="94991" autoAdjust="0"/>
  </p:normalViewPr>
  <p:slideViewPr>
    <p:cSldViewPr snapToGrid="0">
      <p:cViewPr varScale="1">
        <p:scale>
          <a:sx n="90" d="100"/>
          <a:sy n="90" d="100"/>
        </p:scale>
        <p:origin x="304" y="20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D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C2DD29-FCC4-424C-807A-F2F04815172C}" type="datetimeFigureOut">
              <a:rPr lang="es-DE" smtClean="0"/>
              <a:t>16.12.25</a:t>
            </a:fld>
            <a:endParaRPr lang="es-D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D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D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AA3303-F0F3-1646-8580-28CFB7463CD1}" type="slidenum">
              <a:rPr lang="es-DE" smtClean="0"/>
              <a:t>‹Nº›</a:t>
            </a:fld>
            <a:endParaRPr lang="es-DE"/>
          </a:p>
        </p:txBody>
      </p:sp>
    </p:spTree>
    <p:extLst>
      <p:ext uri="{BB962C8B-B14F-4D97-AF65-F5344CB8AC3E}">
        <p14:creationId xmlns:p14="http://schemas.microsoft.com/office/powerpoint/2010/main" val="798315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DE" dirty="0"/>
          </a:p>
        </p:txBody>
      </p:sp>
      <p:sp>
        <p:nvSpPr>
          <p:cNvPr id="4" name="Marcador de número de diapositiva 3"/>
          <p:cNvSpPr>
            <a:spLocks noGrp="1"/>
          </p:cNvSpPr>
          <p:nvPr>
            <p:ph type="sldNum" sz="quarter" idx="5"/>
          </p:nvPr>
        </p:nvSpPr>
        <p:spPr/>
        <p:txBody>
          <a:bodyPr/>
          <a:lstStyle/>
          <a:p>
            <a:fld id="{6BAA3303-F0F3-1646-8580-28CFB7463CD1}" type="slidenum">
              <a:rPr lang="es-DE" smtClean="0"/>
              <a:t>2</a:t>
            </a:fld>
            <a:endParaRPr lang="es-DE"/>
          </a:p>
        </p:txBody>
      </p:sp>
    </p:spTree>
    <p:extLst>
      <p:ext uri="{BB962C8B-B14F-4D97-AF65-F5344CB8AC3E}">
        <p14:creationId xmlns:p14="http://schemas.microsoft.com/office/powerpoint/2010/main" val="3379195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Titel 1"/>
          <p:cNvSpPr>
            <a:spLocks noGrp="1"/>
          </p:cNvSpPr>
          <p:nvPr>
            <p:ph type="ctrTitle" hasCustomPrompt="1"/>
          </p:nvPr>
        </p:nvSpPr>
        <p:spPr>
          <a:xfrm>
            <a:off x="1524000" y="2019981"/>
            <a:ext cx="9144000" cy="2387600"/>
          </a:xfrm>
          <a:prstGeom prst="rect">
            <a:avLst/>
          </a:prstGeom>
        </p:spPr>
        <p:txBody>
          <a:bodyPr anchor="b"/>
          <a:lstStyle>
            <a:lvl1pPr algn="l">
              <a:defRPr sz="6000" baseline="0">
                <a:solidFill>
                  <a:schemeClr val="tx1"/>
                </a:solidFill>
                <a:latin typeface="MetaBold-Roman" panose="02000803000000000000" pitchFamily="2" charset="0"/>
              </a:defRPr>
            </a:lvl1pPr>
          </a:lstStyle>
          <a:p>
            <a:r>
              <a:rPr lang="de-DE" dirty="0"/>
              <a:t>Überschrift einfügen</a:t>
            </a:r>
          </a:p>
        </p:txBody>
      </p:sp>
      <p:sp>
        <p:nvSpPr>
          <p:cNvPr id="5" name="Untertitel 2"/>
          <p:cNvSpPr>
            <a:spLocks noGrp="1"/>
          </p:cNvSpPr>
          <p:nvPr>
            <p:ph type="subTitle" idx="1" hasCustomPrompt="1"/>
          </p:nvPr>
        </p:nvSpPr>
        <p:spPr>
          <a:xfrm>
            <a:off x="1524000" y="4407581"/>
            <a:ext cx="9144000" cy="1655762"/>
          </a:xfrm>
          <a:prstGeom prst="rect">
            <a:avLst/>
          </a:prstGeom>
        </p:spPr>
        <p:txBody>
          <a:bodyPr/>
          <a:lstStyle>
            <a:lvl1pPr marL="0" indent="0" algn="l">
              <a:buNone/>
              <a:defRPr sz="2400">
                <a:solidFill>
                  <a:schemeClr val="tx1"/>
                </a:solidFill>
                <a:latin typeface="MetaBold-Roman" panose="02000803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Unterüberschrift einfügen</a:t>
            </a:r>
          </a:p>
        </p:txBody>
      </p:sp>
      <p:sp>
        <p:nvSpPr>
          <p:cNvPr id="6" name="Bildplatzhalter 11"/>
          <p:cNvSpPr>
            <a:spLocks noGrp="1"/>
          </p:cNvSpPr>
          <p:nvPr>
            <p:ph type="pic" sz="quarter" idx="13" hasCustomPrompt="1"/>
          </p:nvPr>
        </p:nvSpPr>
        <p:spPr>
          <a:xfrm>
            <a:off x="10392000" y="466181"/>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7" name="Datumsplatzhalter 1">
            <a:extLst>
              <a:ext uri="{FF2B5EF4-FFF2-40B4-BE49-F238E27FC236}">
                <a16:creationId xmlns:a16="http://schemas.microsoft.com/office/drawing/2014/main" id="{29903D7B-F151-4E61-AA70-CEC1D66B7D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16.12.25</a:t>
            </a:fld>
            <a:endParaRPr lang="de-DE" dirty="0"/>
          </a:p>
        </p:txBody>
      </p:sp>
      <p:sp>
        <p:nvSpPr>
          <p:cNvPr id="8" name="Foliennummernplatzhalter 2">
            <a:extLst>
              <a:ext uri="{FF2B5EF4-FFF2-40B4-BE49-F238E27FC236}">
                <a16:creationId xmlns:a16="http://schemas.microsoft.com/office/drawing/2014/main" id="{D7F393EA-16AF-4F26-B488-895C8841EB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9" name="Fußzeilenplatzhalter 3">
            <a:extLst>
              <a:ext uri="{FF2B5EF4-FFF2-40B4-BE49-F238E27FC236}">
                <a16:creationId xmlns:a16="http://schemas.microsoft.com/office/drawing/2014/main" id="{6EEF4804-11BE-4565-9AFC-7D97F5EEA7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3483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4" name="Titel 1"/>
          <p:cNvSpPr>
            <a:spLocks noGrp="1"/>
          </p:cNvSpPr>
          <p:nvPr>
            <p:ph type="title" hasCustomPrompt="1"/>
          </p:nvPr>
        </p:nvSpPr>
        <p:spPr>
          <a:xfrm>
            <a:off x="1807028" y="1045027"/>
            <a:ext cx="9612086" cy="1219505"/>
          </a:xfrm>
          <a:prstGeom prst="rect">
            <a:avLst/>
          </a:prstGeom>
        </p:spPr>
        <p:txBody>
          <a:bodyPr/>
          <a:lstStyle>
            <a:lvl1pPr>
              <a:defRPr sz="3600" baseline="0">
                <a:solidFill>
                  <a:schemeClr val="tx1"/>
                </a:solidFill>
                <a:latin typeface="MetaBold-Roman" panose="02000803000000000000" pitchFamily="2" charset="0"/>
              </a:defRPr>
            </a:lvl1pPr>
          </a:lstStyle>
          <a:p>
            <a:r>
              <a:rPr lang="de-DE" dirty="0"/>
              <a:t>Überschrift einfügen</a:t>
            </a:r>
          </a:p>
        </p:txBody>
      </p:sp>
      <p:sp>
        <p:nvSpPr>
          <p:cNvPr id="5" name="Inhaltsplatzhalter 2"/>
          <p:cNvSpPr>
            <a:spLocks noGrp="1"/>
          </p:cNvSpPr>
          <p:nvPr>
            <p:ph idx="1" hasCustomPrompt="1"/>
          </p:nvPr>
        </p:nvSpPr>
        <p:spPr>
          <a:xfrm>
            <a:off x="1807028" y="2177143"/>
            <a:ext cx="9612086" cy="4103914"/>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Aufzählungspunkte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7" name="Datumsplatzhalter 1">
            <a:extLst>
              <a:ext uri="{FF2B5EF4-FFF2-40B4-BE49-F238E27FC236}">
                <a16:creationId xmlns:a16="http://schemas.microsoft.com/office/drawing/2014/main" id="{2488D28E-3BE1-4EFA-A936-23BDC8D67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16.12.25</a:t>
            </a:fld>
            <a:endParaRPr lang="de-DE" dirty="0"/>
          </a:p>
        </p:txBody>
      </p:sp>
      <p:sp>
        <p:nvSpPr>
          <p:cNvPr id="8" name="Foliennummernplatzhalter 2">
            <a:extLst>
              <a:ext uri="{FF2B5EF4-FFF2-40B4-BE49-F238E27FC236}">
                <a16:creationId xmlns:a16="http://schemas.microsoft.com/office/drawing/2014/main" id="{E8AF195E-2644-45E3-BF20-0638534200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9" name="Fußzeilenplatzhalter 3">
            <a:extLst>
              <a:ext uri="{FF2B5EF4-FFF2-40B4-BE49-F238E27FC236}">
                <a16:creationId xmlns:a16="http://schemas.microsoft.com/office/drawing/2014/main" id="{8744EB25-22EA-47EB-9777-0E8DEBFBE3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318172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1709057" y="1066799"/>
            <a:ext cx="9612086" cy="1049478"/>
          </a:xfrm>
          <a:prstGeom prst="rect">
            <a:avLst/>
          </a:prstGeom>
        </p:spPr>
        <p:txBody>
          <a:bodyPr/>
          <a:lstStyle>
            <a:lvl1pPr>
              <a:defRPr sz="3600" baseline="0">
                <a:solidFill>
                  <a:schemeClr val="tx1"/>
                </a:solidFill>
                <a:latin typeface="MetaBold-Roman" panose="02000803000000000000" pitchFamily="2" charset="0"/>
              </a:defRPr>
            </a:lvl1pPr>
          </a:lstStyle>
          <a:p>
            <a:r>
              <a:rPr lang="de-DE" dirty="0"/>
              <a:t>Überschrift einfügen</a:t>
            </a:r>
          </a:p>
        </p:txBody>
      </p:sp>
      <p:sp>
        <p:nvSpPr>
          <p:cNvPr id="6" name="Inhaltsplatzhalter 2"/>
          <p:cNvSpPr>
            <a:spLocks noGrp="1"/>
          </p:cNvSpPr>
          <p:nvPr>
            <p:ph idx="1" hasCustomPrompt="1"/>
          </p:nvPr>
        </p:nvSpPr>
        <p:spPr>
          <a:xfrm>
            <a:off x="1709057" y="2198914"/>
            <a:ext cx="4680857" cy="3962400"/>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Erste Ebene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Inhaltsplatzhalter 2"/>
          <p:cNvSpPr>
            <a:spLocks noGrp="1"/>
          </p:cNvSpPr>
          <p:nvPr>
            <p:ph idx="14" hasCustomPrompt="1"/>
          </p:nvPr>
        </p:nvSpPr>
        <p:spPr>
          <a:xfrm>
            <a:off x="6596744" y="2198914"/>
            <a:ext cx="4724400" cy="3962400"/>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Erste Ebene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8" name="Datumsplatzhalter 1">
            <a:extLst>
              <a:ext uri="{FF2B5EF4-FFF2-40B4-BE49-F238E27FC236}">
                <a16:creationId xmlns:a16="http://schemas.microsoft.com/office/drawing/2014/main" id="{1ED45DC7-3177-48CF-9E94-6C4EF83CE3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16.12.25</a:t>
            </a:fld>
            <a:endParaRPr lang="de-DE" dirty="0"/>
          </a:p>
        </p:txBody>
      </p:sp>
      <p:sp>
        <p:nvSpPr>
          <p:cNvPr id="10" name="Foliennummernplatzhalter 2">
            <a:extLst>
              <a:ext uri="{FF2B5EF4-FFF2-40B4-BE49-F238E27FC236}">
                <a16:creationId xmlns:a16="http://schemas.microsoft.com/office/drawing/2014/main" id="{3A6D4D15-FFD5-4517-AC37-2959871049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11" name="Fußzeilenplatzhalter 3">
            <a:extLst>
              <a:ext uri="{FF2B5EF4-FFF2-40B4-BE49-F238E27FC236}">
                <a16:creationId xmlns:a16="http://schemas.microsoft.com/office/drawing/2014/main" id="{4090E129-45B7-4A9E-9B77-89D885EC07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29826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3" name="Titel 1"/>
          <p:cNvSpPr>
            <a:spLocks noGrp="1"/>
          </p:cNvSpPr>
          <p:nvPr>
            <p:ph type="title" hasCustomPrompt="1"/>
          </p:nvPr>
        </p:nvSpPr>
        <p:spPr>
          <a:xfrm>
            <a:off x="838199" y="3043011"/>
            <a:ext cx="10515600" cy="1325563"/>
          </a:xfrm>
          <a:prstGeom prst="rect">
            <a:avLst/>
          </a:prstGeom>
        </p:spPr>
        <p:txBody>
          <a:bodyPr/>
          <a:lstStyle>
            <a:lvl1pPr algn="ctr">
              <a:defRPr>
                <a:solidFill>
                  <a:schemeClr val="tx1"/>
                </a:solidFill>
                <a:latin typeface="MetaBold-Roman" panose="02000803000000000000" pitchFamily="2" charset="0"/>
              </a:defRPr>
            </a:lvl1pPr>
          </a:lstStyle>
          <a:p>
            <a:r>
              <a:rPr lang="de-DE" dirty="0"/>
              <a:t>Überschrift einfügen</a:t>
            </a:r>
          </a:p>
        </p:txBody>
      </p:sp>
      <p:sp>
        <p:nvSpPr>
          <p:cNvPr id="5"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4" name="Datumsplatzhalter 1">
            <a:extLst>
              <a:ext uri="{FF2B5EF4-FFF2-40B4-BE49-F238E27FC236}">
                <a16:creationId xmlns:a16="http://schemas.microsoft.com/office/drawing/2014/main" id="{43B84461-3744-44CB-9D9A-AE3F3A4C60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16.12.25</a:t>
            </a:fld>
            <a:endParaRPr lang="de-DE" dirty="0"/>
          </a:p>
        </p:txBody>
      </p:sp>
      <p:sp>
        <p:nvSpPr>
          <p:cNvPr id="6" name="Foliennummernplatzhalter 2">
            <a:extLst>
              <a:ext uri="{FF2B5EF4-FFF2-40B4-BE49-F238E27FC236}">
                <a16:creationId xmlns:a16="http://schemas.microsoft.com/office/drawing/2014/main" id="{F175A0FC-50BD-44F0-A4B6-BAD4197849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7" name="Fußzeilenplatzhalter 3">
            <a:extLst>
              <a:ext uri="{FF2B5EF4-FFF2-40B4-BE49-F238E27FC236}">
                <a16:creationId xmlns:a16="http://schemas.microsoft.com/office/drawing/2014/main" id="{57713D7F-52D4-43E5-81BC-1387D0CE7F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2680804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3"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4" name="Datumsplatzhalter 1">
            <a:extLst>
              <a:ext uri="{FF2B5EF4-FFF2-40B4-BE49-F238E27FC236}">
                <a16:creationId xmlns:a16="http://schemas.microsoft.com/office/drawing/2014/main" id="{6299B2AD-5689-46A3-A61A-BA2305B017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16.12.25</a:t>
            </a:fld>
            <a:endParaRPr lang="de-DE" dirty="0"/>
          </a:p>
        </p:txBody>
      </p:sp>
      <p:sp>
        <p:nvSpPr>
          <p:cNvPr id="5" name="Foliennummernplatzhalter 2">
            <a:extLst>
              <a:ext uri="{FF2B5EF4-FFF2-40B4-BE49-F238E27FC236}">
                <a16:creationId xmlns:a16="http://schemas.microsoft.com/office/drawing/2014/main" id="{D5894530-6E49-4212-9CF8-0009C1C715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6" name="Fußzeilenplatzhalter 3">
            <a:extLst>
              <a:ext uri="{FF2B5EF4-FFF2-40B4-BE49-F238E27FC236}">
                <a16:creationId xmlns:a16="http://schemas.microsoft.com/office/drawing/2014/main" id="{87B6B827-3252-4BDE-BC46-932B51630B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2593367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1382486" y="2062415"/>
            <a:ext cx="4467226" cy="1207886"/>
          </a:xfrm>
          <a:prstGeom prst="rect">
            <a:avLst/>
          </a:prstGeom>
        </p:spPr>
        <p:txBody>
          <a:bodyPr anchor="b"/>
          <a:lstStyle>
            <a:lvl1pPr>
              <a:defRPr sz="3200">
                <a:solidFill>
                  <a:schemeClr val="tx1"/>
                </a:solidFill>
                <a:latin typeface="MetaBold-Roman" panose="02000803000000000000" pitchFamily="2" charset="0"/>
              </a:defRPr>
            </a:lvl1pPr>
          </a:lstStyle>
          <a:p>
            <a:r>
              <a:rPr lang="de-DE" dirty="0"/>
              <a:t>Überschrift einfügen</a:t>
            </a:r>
          </a:p>
        </p:txBody>
      </p:sp>
      <p:sp>
        <p:nvSpPr>
          <p:cNvPr id="6" name="Bildplatzhalter 2"/>
          <p:cNvSpPr>
            <a:spLocks noGrp="1"/>
          </p:cNvSpPr>
          <p:nvPr>
            <p:ph type="pic" idx="1" hasCustomPrompt="1"/>
          </p:nvPr>
        </p:nvSpPr>
        <p:spPr>
          <a:xfrm>
            <a:off x="6291941" y="2062415"/>
            <a:ext cx="5455331" cy="3609042"/>
          </a:xfrm>
          <a:prstGeom prst="rect">
            <a:avLst/>
          </a:prstGeom>
        </p:spPr>
        <p:txBody>
          <a:bodyPr/>
          <a:lstStyle>
            <a:lvl1pPr marL="0" indent="0">
              <a:buNone/>
              <a:defRPr sz="3200" baseline="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einfügen</a:t>
            </a:r>
          </a:p>
        </p:txBody>
      </p:sp>
      <p:sp>
        <p:nvSpPr>
          <p:cNvPr id="7" name="Textplatzhalter 3"/>
          <p:cNvSpPr>
            <a:spLocks noGrp="1"/>
          </p:cNvSpPr>
          <p:nvPr>
            <p:ph type="body" sz="half" idx="2" hasCustomPrompt="1"/>
          </p:nvPr>
        </p:nvSpPr>
        <p:spPr>
          <a:xfrm>
            <a:off x="1382486" y="3382535"/>
            <a:ext cx="4467226" cy="2810102"/>
          </a:xfrm>
          <a:prstGeom prst="rect">
            <a:avLst/>
          </a:prstGeom>
        </p:spPr>
        <p:txBody>
          <a:bodyPr/>
          <a:lstStyle>
            <a:lvl1pPr marL="0" indent="0">
              <a:lnSpc>
                <a:spcPct val="100000"/>
              </a:lnSpc>
              <a:buNone/>
              <a:defRPr lang="de-DE" sz="1800" dirty="0" smtClean="0">
                <a:solidFill>
                  <a:schemeClr val="tx1"/>
                </a:solidFill>
                <a:latin typeface="MetaNormal-Roman" panose="02000503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 ipsum dolor sit </a:t>
            </a:r>
            <a:r>
              <a:rPr lang="en-US" dirty="0" err="1"/>
              <a:t>amet</a:t>
            </a:r>
            <a:r>
              <a:rPr lang="en-US" dirty="0"/>
              <a:t>, sniff catnip and act crazy. Purr paw your face to wake you up in the morning </a:t>
            </a:r>
            <a:r>
              <a:rPr lang="en-US" dirty="0" err="1"/>
              <a:t>furball</a:t>
            </a:r>
            <a:r>
              <a:rPr lang="en-US" dirty="0"/>
              <a:t> roll </a:t>
            </a:r>
            <a:r>
              <a:rPr lang="en-US" dirty="0" err="1"/>
              <a:t>roll</a:t>
            </a:r>
            <a:r>
              <a:rPr lang="en-US" dirty="0"/>
              <a:t> </a:t>
            </a:r>
            <a:r>
              <a:rPr lang="en-US" dirty="0" err="1"/>
              <a:t>roll</a:t>
            </a:r>
            <a:r>
              <a:rPr lang="en-US" dirty="0"/>
              <a:t>. Howl on top of tall thing. What a cat-ass-trophy! immediately regret falling into bathtub yet is good you understand your place in my world eat fish on floor. Cat playing a fiddle in hey diddle </a:t>
            </a:r>
            <a:r>
              <a:rPr lang="en-US" dirty="0" err="1"/>
              <a:t>diddle</a:t>
            </a:r>
            <a:r>
              <a:rPr lang="en-US" dirty="0"/>
              <a:t>? </a:t>
            </a:r>
            <a:endParaRPr lang="de-DE" dirty="0"/>
          </a:p>
        </p:txBody>
      </p:sp>
      <p:sp>
        <p:nvSpPr>
          <p:cNvPr id="9"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11" name="Textplatzhalter 3"/>
          <p:cNvSpPr>
            <a:spLocks noGrp="1"/>
          </p:cNvSpPr>
          <p:nvPr>
            <p:ph type="body" sz="half" idx="14" hasCustomPrompt="1"/>
          </p:nvPr>
        </p:nvSpPr>
        <p:spPr>
          <a:xfrm>
            <a:off x="6291940" y="5671457"/>
            <a:ext cx="5455331" cy="521180"/>
          </a:xfrm>
          <a:prstGeom prst="rect">
            <a:avLst/>
          </a:prstGeom>
        </p:spPr>
        <p:txBody>
          <a:bodyPr/>
          <a:lstStyle>
            <a:lvl1pPr marL="0" indent="0">
              <a:lnSpc>
                <a:spcPct val="100000"/>
              </a:lnSpc>
              <a:buNone/>
              <a:defRPr lang="de-DE" sz="1400" dirty="0" smtClean="0">
                <a:solidFill>
                  <a:schemeClr val="tx1"/>
                </a:solidFill>
                <a:latin typeface="MetaNormal-Roman" panose="02000503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Bildnachweis</a:t>
            </a:r>
            <a:endParaRPr lang="de-DE" dirty="0"/>
          </a:p>
        </p:txBody>
      </p:sp>
      <p:sp>
        <p:nvSpPr>
          <p:cNvPr id="8" name="Datumsplatzhalter 1">
            <a:extLst>
              <a:ext uri="{FF2B5EF4-FFF2-40B4-BE49-F238E27FC236}">
                <a16:creationId xmlns:a16="http://schemas.microsoft.com/office/drawing/2014/main" id="{E78ABCA3-08AD-4960-8C4E-B91A5828F73F}"/>
              </a:ext>
            </a:extLst>
          </p:cNvPr>
          <p:cNvSpPr>
            <a:spLocks noGrp="1"/>
          </p:cNvSpPr>
          <p:nvPr>
            <p:ph type="dt" sz="half" idx="15"/>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16.12.25</a:t>
            </a:fld>
            <a:endParaRPr lang="de-DE" dirty="0"/>
          </a:p>
        </p:txBody>
      </p:sp>
      <p:sp>
        <p:nvSpPr>
          <p:cNvPr id="10" name="Foliennummernplatzhalter 2">
            <a:extLst>
              <a:ext uri="{FF2B5EF4-FFF2-40B4-BE49-F238E27FC236}">
                <a16:creationId xmlns:a16="http://schemas.microsoft.com/office/drawing/2014/main" id="{4B55DE42-454D-4DA5-B8A0-160633A4BC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12" name="Fußzeilenplatzhalter 3">
            <a:extLst>
              <a:ext uri="{FF2B5EF4-FFF2-40B4-BE49-F238E27FC236}">
                <a16:creationId xmlns:a16="http://schemas.microsoft.com/office/drawing/2014/main" id="{9AE0D92C-A3E3-4915-B8E9-A26EB9644C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385876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Grafik 7"/>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0" y="524256"/>
            <a:ext cx="1291844" cy="1291844"/>
          </a:xfrm>
          <a:prstGeom prst="rect">
            <a:avLst/>
          </a:prstGeom>
        </p:spPr>
      </p:pic>
      <p:sp>
        <p:nvSpPr>
          <p:cNvPr id="2" name="Datumsplatzhalter 1">
            <a:extLst>
              <a:ext uri="{FF2B5EF4-FFF2-40B4-BE49-F238E27FC236}">
                <a16:creationId xmlns:a16="http://schemas.microsoft.com/office/drawing/2014/main" id="{C2D5F647-0736-4AB9-8E87-935DDEB4C0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16.12.25</a:t>
            </a:fld>
            <a:endParaRPr lang="de-DE" dirty="0"/>
          </a:p>
        </p:txBody>
      </p:sp>
      <p:sp>
        <p:nvSpPr>
          <p:cNvPr id="3" name="Foliennummernplatzhalter 2">
            <a:extLst>
              <a:ext uri="{FF2B5EF4-FFF2-40B4-BE49-F238E27FC236}">
                <a16:creationId xmlns:a16="http://schemas.microsoft.com/office/drawing/2014/main" id="{1B109A0D-4694-4027-820E-3EE2989D9D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4" name="Fußzeilenplatzhalter 3">
            <a:extLst>
              <a:ext uri="{FF2B5EF4-FFF2-40B4-BE49-F238E27FC236}">
                <a16:creationId xmlns:a16="http://schemas.microsoft.com/office/drawing/2014/main" id="{5B9FBD35-87CF-4E23-BD84-62DD0650D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324436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8" r:id="rId4"/>
    <p:sldLayoutId id="2147483655" r:id="rId5"/>
    <p:sldLayoutId id="2147483657"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ethe.de/ins/cz/de/kul/the/thr/sup/20887972.html"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creativecommons.org/licenses/by-nd/3.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ideo" Target="https://www.youtube.com/embed/FitR7mVpZiw?start=35&amp;feature=oembed"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video" Target="https://www.youtube.com/embed/Hpoi3VMndzI?feature=oembed"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xml"/><Relationship Id="rId1" Type="http://schemas.openxmlformats.org/officeDocument/2006/relationships/video" Target="https://www.youtube.com/embed/BroQ08xzFXg?feature=oembed"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thebluediamondgallery.com/legal/criminal-law.html" TargetMode="External"/><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noProof="0" dirty="0"/>
          </a:p>
        </p:txBody>
      </p:sp>
      <p:pic>
        <p:nvPicPr>
          <p:cNvPr id="20" name="Imagen 19">
            <a:extLst>
              <a:ext uri="{FF2B5EF4-FFF2-40B4-BE49-F238E27FC236}">
                <a16:creationId xmlns:a16="http://schemas.microsoft.com/office/drawing/2014/main" id="{541950D8-AA59-2920-D15E-6BD11DEC623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6260" r="16260"/>
          <a:stretch/>
        </p:blipFill>
        <p:spPr>
          <a:xfrm>
            <a:off x="-1504" y="0"/>
            <a:ext cx="12191980" cy="7798904"/>
          </a:xfrm>
          <a:prstGeom prst="rect">
            <a:avLst/>
          </a:prstGeom>
          <a:effectLst>
            <a:outerShdw blurRad="50800" dist="38100" dir="5400000" algn="t" rotWithShape="0">
              <a:prstClr val="black">
                <a:alpha val="40000"/>
              </a:prstClr>
            </a:outerShdw>
          </a:effectLst>
        </p:spPr>
      </p:pic>
      <p:sp>
        <p:nvSpPr>
          <p:cNvPr id="23" name="Titel 1">
            <a:extLst>
              <a:ext uri="{FF2B5EF4-FFF2-40B4-BE49-F238E27FC236}">
                <a16:creationId xmlns:a16="http://schemas.microsoft.com/office/drawing/2014/main" id="{F8F86940-FDCF-2F09-2690-AED6A4387511}"/>
              </a:ext>
            </a:extLst>
          </p:cNvPr>
          <p:cNvSpPr>
            <a:spLocks noGrp="1"/>
          </p:cNvSpPr>
          <p:nvPr>
            <p:ph type="ctrTitle"/>
          </p:nvPr>
        </p:nvSpPr>
        <p:spPr>
          <a:xfrm>
            <a:off x="254998" y="1511852"/>
            <a:ext cx="11043976" cy="2387600"/>
          </a:xfrm>
          <a:noFill/>
        </p:spPr>
        <p:txBody>
          <a:bodyPr/>
          <a:lstStyle/>
          <a:p>
            <a:pPr algn="ctr"/>
            <a:r>
              <a:rPr lang="en-US" sz="5600" b="1" noProof="0" dirty="0" err="1">
                <a:solidFill>
                  <a:schemeClr val="bg1"/>
                </a:solidFill>
                <a:latin typeface="Copperplate" panose="02000504000000020004" pitchFamily="2" charset="77"/>
                <a:cs typeface="Times New Roman" panose="02020603050405020304" pitchFamily="18" charset="0"/>
              </a:rPr>
              <a:t>Rechtsdeutsch</a:t>
            </a:r>
            <a:r>
              <a:rPr lang="en-US" sz="5600" b="1" noProof="0" dirty="0">
                <a:solidFill>
                  <a:schemeClr val="bg1"/>
                </a:solidFill>
                <a:latin typeface="Copperplate" panose="02000504000000020004" pitchFamily="2" charset="77"/>
                <a:cs typeface="Times New Roman" panose="02020603050405020304" pitchFamily="18" charset="0"/>
              </a:rPr>
              <a:t> I -</a:t>
            </a:r>
            <a:br>
              <a:rPr lang="en-US" sz="5600" b="1" noProof="0" dirty="0">
                <a:solidFill>
                  <a:schemeClr val="bg1"/>
                </a:solidFill>
                <a:latin typeface="Copperplate" panose="02000504000000020004" pitchFamily="2" charset="77"/>
                <a:cs typeface="Times New Roman" panose="02020603050405020304" pitchFamily="18" charset="0"/>
              </a:rPr>
            </a:br>
            <a:r>
              <a:rPr lang="en-US" sz="5600" b="1" noProof="0" dirty="0" err="1">
                <a:solidFill>
                  <a:schemeClr val="bg1"/>
                </a:solidFill>
                <a:latin typeface="Copperplate" panose="02000504000000020004" pitchFamily="2" charset="77"/>
                <a:cs typeface="Times New Roman" panose="02020603050405020304" pitchFamily="18" charset="0"/>
              </a:rPr>
              <a:t>strafrechtliche</a:t>
            </a:r>
            <a:r>
              <a:rPr lang="en-US" sz="5600" b="1" noProof="0" dirty="0">
                <a:solidFill>
                  <a:schemeClr val="bg1"/>
                </a:solidFill>
                <a:latin typeface="Copperplate" panose="02000504000000020004" pitchFamily="2" charset="77"/>
                <a:cs typeface="Times New Roman" panose="02020603050405020304" pitchFamily="18" charset="0"/>
              </a:rPr>
              <a:t> </a:t>
            </a:r>
            <a:r>
              <a:rPr lang="en-US" sz="5600" b="1" noProof="0" dirty="0" err="1">
                <a:solidFill>
                  <a:schemeClr val="bg1"/>
                </a:solidFill>
                <a:latin typeface="Copperplate" panose="02000504000000020004" pitchFamily="2" charset="77"/>
                <a:cs typeface="Times New Roman" panose="02020603050405020304" pitchFamily="18" charset="0"/>
              </a:rPr>
              <a:t>Verantwortlichkeit</a:t>
            </a:r>
            <a:r>
              <a:rPr lang="en-US" sz="5600" b="1" noProof="0" dirty="0">
                <a:solidFill>
                  <a:schemeClr val="bg1"/>
                </a:solidFill>
                <a:latin typeface="Copperplate" panose="02000504000000020004" pitchFamily="2" charset="77"/>
                <a:cs typeface="Times New Roman" panose="02020603050405020304" pitchFamily="18" charset="0"/>
              </a:rPr>
              <a:t>/ Criminal Responsibility</a:t>
            </a:r>
            <a:endParaRPr lang="en-US" sz="5600" noProof="0" dirty="0">
              <a:solidFill>
                <a:schemeClr val="bg1"/>
              </a:solidFill>
              <a:latin typeface="Copperplate" panose="02000504000000020004" pitchFamily="2" charset="77"/>
              <a:cs typeface="Times New Roman" panose="02020603050405020304" pitchFamily="18" charset="0"/>
            </a:endParaRPr>
          </a:p>
        </p:txBody>
      </p:sp>
      <p:sp>
        <p:nvSpPr>
          <p:cNvPr id="24" name="CuadroTexto 23">
            <a:extLst>
              <a:ext uri="{FF2B5EF4-FFF2-40B4-BE49-F238E27FC236}">
                <a16:creationId xmlns:a16="http://schemas.microsoft.com/office/drawing/2014/main" id="{712EE737-D4D7-9707-2B6E-BC697BCE4234}"/>
              </a:ext>
            </a:extLst>
          </p:cNvPr>
          <p:cNvSpPr txBox="1"/>
          <p:nvPr/>
        </p:nvSpPr>
        <p:spPr>
          <a:xfrm>
            <a:off x="8028526" y="5624493"/>
            <a:ext cx="3961342" cy="1077218"/>
          </a:xfrm>
          <a:prstGeom prst="rect">
            <a:avLst/>
          </a:prstGeom>
          <a:solidFill>
            <a:schemeClr val="tx1">
              <a:alpha val="55293"/>
            </a:schemeClr>
          </a:solidFill>
        </p:spPr>
        <p:txBody>
          <a:bodyPr wrap="none" rtlCol="0">
            <a:spAutoFit/>
          </a:bodyPr>
          <a:lstStyle/>
          <a:p>
            <a:pPr algn="ctr"/>
            <a:r>
              <a:rPr lang="en-US" sz="3200" b="1" noProof="0" dirty="0">
                <a:solidFill>
                  <a:schemeClr val="bg1"/>
                </a:solidFill>
                <a:latin typeface="Perpetua" panose="02020502060401020303" pitchFamily="18" charset="77"/>
                <a:cs typeface="Times New Roman" panose="02020603050405020304" pitchFamily="18" charset="0"/>
              </a:rPr>
              <a:t>Leandro Dias </a:t>
            </a:r>
          </a:p>
          <a:p>
            <a:pPr algn="ctr"/>
            <a:r>
              <a:rPr lang="en-US" sz="3200" b="1" noProof="0" dirty="0">
                <a:solidFill>
                  <a:schemeClr val="bg1"/>
                </a:solidFill>
                <a:latin typeface="Perpetua" panose="02020502060401020303" pitchFamily="18" charset="77"/>
                <a:cs typeface="Times New Roman" panose="02020603050405020304" pitchFamily="18" charset="0"/>
              </a:rPr>
              <a:t>Universität Würzburg</a:t>
            </a:r>
            <a:endParaRPr lang="en-US" sz="2800" b="1" noProof="0" dirty="0">
              <a:solidFill>
                <a:schemeClr val="bg1"/>
              </a:solidFill>
              <a:latin typeface="Perpetua" panose="02020502060401020303" pitchFamily="18" charset="77"/>
              <a:cs typeface="Times New Roman" panose="02020603050405020304" pitchFamily="18" charset="0"/>
            </a:endParaRPr>
          </a:p>
        </p:txBody>
      </p:sp>
      <p:sp>
        <p:nvSpPr>
          <p:cNvPr id="2" name="CuadroTexto 1">
            <a:extLst>
              <a:ext uri="{FF2B5EF4-FFF2-40B4-BE49-F238E27FC236}">
                <a16:creationId xmlns:a16="http://schemas.microsoft.com/office/drawing/2014/main" id="{23C3F142-6D5A-B47E-8151-7C105A74E05A}"/>
              </a:ext>
            </a:extLst>
          </p:cNvPr>
          <p:cNvSpPr txBox="1"/>
          <p:nvPr/>
        </p:nvSpPr>
        <p:spPr>
          <a:xfrm>
            <a:off x="-1504" y="7798904"/>
            <a:ext cx="12191980" cy="230832"/>
          </a:xfrm>
          <a:prstGeom prst="rect">
            <a:avLst/>
          </a:prstGeom>
          <a:noFill/>
        </p:spPr>
        <p:txBody>
          <a:bodyPr wrap="square" rtlCol="0">
            <a:spAutoFit/>
          </a:bodyPr>
          <a:lstStyle/>
          <a:p>
            <a:r>
              <a:rPr lang="es-DE" sz="900">
                <a:hlinkClick r:id="rId3" tooltip="https://www.goethe.de/ins/cz/de/kul/the/thr/sup/20887972.html"/>
              </a:rPr>
              <a:t>Esta foto</a:t>
            </a:r>
            <a:r>
              <a:rPr lang="es-DE" sz="900"/>
              <a:t> de Autor desconocido está bajo licencia </a:t>
            </a:r>
            <a:r>
              <a:rPr lang="es-DE" sz="900">
                <a:hlinkClick r:id="rId4" tooltip="https://creativecommons.org/licenses/by-nd/3.0/"/>
              </a:rPr>
              <a:t>CC BY-ND</a:t>
            </a:r>
            <a:endParaRPr lang="es-DE" sz="900"/>
          </a:p>
        </p:txBody>
      </p:sp>
    </p:spTree>
    <p:extLst>
      <p:ext uri="{BB962C8B-B14F-4D97-AF65-F5344CB8AC3E}">
        <p14:creationId xmlns:p14="http://schemas.microsoft.com/office/powerpoint/2010/main" val="3955786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6B0C5-71B7-001F-34D8-05E2B5C752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85BEBD0-B364-58F0-44F1-FD2FF663027C}"/>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Actus reus / objektiver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70B3A8F5-30AC-B323-43B1-119DD3FDB682}"/>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3D6FC36-CB6A-2BF9-35D9-A1734A90D46B}"/>
              </a:ext>
            </a:extLst>
          </p:cNvPr>
          <p:cNvSpPr txBox="1"/>
          <p:nvPr/>
        </p:nvSpPr>
        <p:spPr>
          <a:xfrm>
            <a:off x="856570" y="1885239"/>
            <a:ext cx="11004885" cy="4893647"/>
          </a:xfrm>
          <a:prstGeom prst="rect">
            <a:avLst/>
          </a:prstGeom>
          <a:noFill/>
        </p:spPr>
        <p:txBody>
          <a:bodyPr wrap="square" rtlCol="0">
            <a:spAutoFit/>
          </a:bodyPr>
          <a:lstStyle/>
          <a:p>
            <a:pPr marL="457200" indent="-457200">
              <a:buFont typeface="Arial" panose="020B0604020202020204" pitchFamily="34" charset="0"/>
              <a:buChar char="•"/>
            </a:pPr>
            <a:r>
              <a:rPr lang="es-ES" sz="2400" kern="100" dirty="0" err="1">
                <a:latin typeface="Aptos" panose="020B0004020202020204" pitchFamily="34" charset="0"/>
                <a:cs typeface="Times New Roman" panose="02020603050405020304" pitchFamily="18" charset="0"/>
              </a:rPr>
              <a:t>Partial</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exceptions</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to</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the</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actus</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reus</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requirement</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inchoate</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offenses</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like</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attempts</a:t>
            </a:r>
            <a:r>
              <a:rPr lang="es-ES" sz="2400" kern="100" dirty="0">
                <a:latin typeface="Aptos" panose="020B0004020202020204" pitchFamily="34" charset="0"/>
                <a:cs typeface="Times New Roman" panose="02020603050405020304" pitchFamily="18" charset="0"/>
              </a:rPr>
              <a:t>), as </a:t>
            </a:r>
            <a:r>
              <a:rPr lang="es-ES" sz="2400" kern="100" dirty="0" err="1">
                <a:latin typeface="Aptos" panose="020B0004020202020204" pitchFamily="34" charset="0"/>
                <a:cs typeface="Times New Roman" panose="02020603050405020304" pitchFamily="18" charset="0"/>
              </a:rPr>
              <a:t>well</a:t>
            </a:r>
            <a:r>
              <a:rPr lang="es-ES" sz="2400" kern="100" dirty="0">
                <a:latin typeface="Aptos" panose="020B0004020202020204" pitchFamily="34" charset="0"/>
                <a:cs typeface="Times New Roman" panose="02020603050405020304" pitchFamily="18" charset="0"/>
              </a:rPr>
              <a:t> as </a:t>
            </a:r>
            <a:r>
              <a:rPr lang="es-ES" sz="2400" kern="100" dirty="0" err="1">
                <a:latin typeface="Aptos" panose="020B0004020202020204" pitchFamily="34" charset="0"/>
                <a:cs typeface="Times New Roman" panose="02020603050405020304" pitchFamily="18" charset="0"/>
              </a:rPr>
              <a:t>omission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liability</a:t>
            </a:r>
            <a:r>
              <a:rPr lang="es-ES" sz="24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r>
              <a:rPr lang="es-ES" sz="2400" kern="100" dirty="0" err="1">
                <a:highlight>
                  <a:srgbClr val="FFFF00"/>
                </a:highlight>
                <a:latin typeface="Aptos" panose="020B0004020202020204" pitchFamily="34" charset="0"/>
                <a:cs typeface="Times New Roman" panose="02020603050405020304" pitchFamily="18" charset="0"/>
              </a:rPr>
              <a:t>Teilweise</a:t>
            </a:r>
            <a:r>
              <a:rPr lang="es-ES" sz="2400" kern="100" dirty="0">
                <a:highlight>
                  <a:srgbClr val="FFFF00"/>
                </a:highlight>
                <a:latin typeface="Aptos" panose="020B0004020202020204" pitchFamily="34" charset="0"/>
                <a:cs typeface="Times New Roman" panose="02020603050405020304" pitchFamily="18" charset="0"/>
              </a:rPr>
              <a:t> </a:t>
            </a:r>
            <a:r>
              <a:rPr lang="es-ES" sz="2400" kern="100" dirty="0" err="1">
                <a:highlight>
                  <a:srgbClr val="FFFF00"/>
                </a:highlight>
                <a:latin typeface="Aptos" panose="020B0004020202020204" pitchFamily="34" charset="0"/>
                <a:cs typeface="Times New Roman" panose="02020603050405020304" pitchFamily="18" charset="0"/>
              </a:rPr>
              <a:t>Ausnahmen</a:t>
            </a:r>
            <a:r>
              <a:rPr lang="es-ES" sz="2400" kern="100" dirty="0">
                <a:highlight>
                  <a:srgbClr val="FFFF00"/>
                </a:highlight>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von</a:t>
            </a:r>
            <a:r>
              <a:rPr lang="es-ES" sz="2400" kern="100" dirty="0">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der</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objektiven</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Tatbestand</a:t>
            </a:r>
            <a:r>
              <a:rPr lang="es-ES" sz="2400" kern="100" dirty="0">
                <a:highlight>
                  <a:srgbClr val="00FFFF"/>
                </a:highlight>
                <a:latin typeface="Aptos" panose="020B0004020202020204" pitchFamily="34" charset="0"/>
                <a:cs typeface="Times New Roman" panose="02020603050405020304" pitchFamily="18" charset="0"/>
              </a:rPr>
              <a:t>”-</a:t>
            </a:r>
            <a:r>
              <a:rPr lang="es-ES" sz="2400" kern="100" dirty="0" err="1">
                <a:latin typeface="Aptos" panose="020B0004020202020204" pitchFamily="34" charset="0"/>
                <a:cs typeface="Times New Roman" panose="02020603050405020304" pitchFamily="18" charset="0"/>
              </a:rPr>
              <a:t>Anforderung</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unvollendete</a:t>
            </a:r>
            <a:r>
              <a:rPr lang="es-ES" sz="2400" kern="100" dirty="0">
                <a:latin typeface="Aptos" panose="020B0004020202020204" pitchFamily="34" charset="0"/>
                <a:cs typeface="Times New Roman" panose="02020603050405020304" pitchFamily="18" charset="0"/>
              </a:rPr>
              <a:t> </a:t>
            </a:r>
            <a:r>
              <a:rPr lang="es-ES" sz="2400" kern="100" dirty="0" err="1">
                <a:highlight>
                  <a:srgbClr val="FFFF00"/>
                </a:highlight>
                <a:latin typeface="Aptos" panose="020B0004020202020204" pitchFamily="34" charset="0"/>
                <a:cs typeface="Times New Roman" panose="02020603050405020304" pitchFamily="18" charset="0"/>
              </a:rPr>
              <a:t>Straftaten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wie</a:t>
            </a:r>
            <a:r>
              <a:rPr lang="es-ES" sz="2400" kern="100" dirty="0">
                <a:latin typeface="Aptos" panose="020B0004020202020204" pitchFamily="34" charset="0"/>
                <a:cs typeface="Times New Roman" panose="02020603050405020304" pitchFamily="18" charset="0"/>
              </a:rPr>
              <a:t> </a:t>
            </a:r>
            <a:r>
              <a:rPr lang="es-ES" sz="2400" kern="100" dirty="0" err="1">
                <a:highlight>
                  <a:srgbClr val="FFFF00"/>
                </a:highlight>
                <a:latin typeface="Aptos" panose="020B0004020202020204" pitchFamily="34" charset="0"/>
                <a:cs typeface="Times New Roman" panose="02020603050405020304" pitchFamily="18" charset="0"/>
              </a:rPr>
              <a:t>Versuche</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sowie</a:t>
            </a:r>
            <a:r>
              <a:rPr lang="es-ES" sz="2400" kern="100" dirty="0">
                <a:latin typeface="Aptos" panose="020B0004020202020204" pitchFamily="34" charset="0"/>
                <a:cs typeface="Times New Roman" panose="02020603050405020304" pitchFamily="18" charset="0"/>
              </a:rPr>
              <a:t> </a:t>
            </a:r>
            <a:r>
              <a:rPr lang="es-ES" sz="2400" kern="100" dirty="0" err="1">
                <a:highlight>
                  <a:srgbClr val="FF00FF"/>
                </a:highlight>
                <a:latin typeface="Aptos" panose="020B0004020202020204" pitchFamily="34" charset="0"/>
                <a:cs typeface="Times New Roman" panose="02020603050405020304" pitchFamily="18" charset="0"/>
              </a:rPr>
              <a:t>Strafbarkeit</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aufgrund</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von</a:t>
            </a:r>
            <a:r>
              <a:rPr lang="es-ES" sz="2400" kern="100" dirty="0">
                <a:latin typeface="Aptos" panose="020B0004020202020204" pitchFamily="34" charset="0"/>
                <a:cs typeface="Times New Roman" panose="02020603050405020304" pitchFamily="18" charset="0"/>
              </a:rPr>
              <a:t> </a:t>
            </a:r>
            <a:r>
              <a:rPr lang="es-ES" sz="2400" kern="100" dirty="0" err="1">
                <a:highlight>
                  <a:srgbClr val="FF00FF"/>
                </a:highlight>
                <a:latin typeface="Aptos" panose="020B0004020202020204" pitchFamily="34" charset="0"/>
                <a:cs typeface="Times New Roman" panose="02020603050405020304" pitchFamily="18" charset="0"/>
              </a:rPr>
              <a:t>Unterlassung</a:t>
            </a:r>
            <a:r>
              <a:rPr lang="es-ES" sz="24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s-ES" sz="24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s-ES" sz="2400" kern="100" dirty="0" err="1">
                <a:latin typeface="Aptos" panose="020B0004020202020204" pitchFamily="34" charset="0"/>
                <a:cs typeface="Times New Roman" panose="02020603050405020304" pitchFamily="18" charset="0"/>
              </a:rPr>
              <a:t>Problematic</a:t>
            </a:r>
            <a:r>
              <a:rPr lang="es-ES" sz="2400" kern="100" dirty="0">
                <a:latin typeface="Aptos" panose="020B0004020202020204" pitchFamily="34" charset="0"/>
                <a:cs typeface="Times New Roman" panose="02020603050405020304" pitchFamily="18" charset="0"/>
              </a:rPr>
              <a:t> cases: </a:t>
            </a:r>
            <a:r>
              <a:rPr lang="es-ES" sz="2400" kern="100" dirty="0" err="1">
                <a:latin typeface="Aptos" panose="020B0004020202020204" pitchFamily="34" charset="0"/>
                <a:cs typeface="Times New Roman" panose="02020603050405020304" pitchFamily="18" charset="0"/>
              </a:rPr>
              <a:t>crimes</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of</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possession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or</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even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wrongful</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observation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There</a:t>
            </a:r>
            <a:r>
              <a:rPr lang="es-ES" sz="2400" kern="100" dirty="0">
                <a:latin typeface="Aptos" panose="020B0004020202020204" pitchFamily="34" charset="0"/>
                <a:cs typeface="Times New Roman" panose="02020603050405020304" pitchFamily="18" charset="0"/>
              </a:rPr>
              <a:t>, no </a:t>
            </a:r>
            <a:r>
              <a:rPr lang="es-ES" sz="2400" kern="100" dirty="0" err="1">
                <a:latin typeface="Aptos" panose="020B0004020202020204" pitchFamily="34" charset="0"/>
                <a:cs typeface="Times New Roman" panose="02020603050405020304" pitchFamily="18" charset="0"/>
              </a:rPr>
              <a:t>act</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takes</a:t>
            </a:r>
            <a:r>
              <a:rPr lang="es-ES" sz="2400" kern="100" dirty="0">
                <a:latin typeface="Aptos" panose="020B0004020202020204" pitchFamily="34" charset="0"/>
                <a:cs typeface="Times New Roman" panose="02020603050405020304" pitchFamily="18" charset="0"/>
              </a:rPr>
              <a:t> place, </a:t>
            </a:r>
            <a:r>
              <a:rPr lang="es-ES" sz="2400" kern="100" dirty="0" err="1">
                <a:latin typeface="Aptos" panose="020B0004020202020204" pitchFamily="34" charset="0"/>
                <a:cs typeface="Times New Roman" panose="02020603050405020304" pitchFamily="18" charset="0"/>
              </a:rPr>
              <a:t>nor</a:t>
            </a:r>
            <a:r>
              <a:rPr lang="es-ES" sz="2400" kern="100" dirty="0">
                <a:latin typeface="Aptos" panose="020B0004020202020204" pitchFamily="34" charset="0"/>
                <a:cs typeface="Times New Roman" panose="02020603050405020304" pitchFamily="18" charset="0"/>
              </a:rPr>
              <a:t> a criminal </a:t>
            </a:r>
            <a:r>
              <a:rPr lang="es-ES" sz="2400" kern="100" dirty="0" err="1">
                <a:latin typeface="Aptos" panose="020B0004020202020204" pitchFamily="34" charset="0"/>
                <a:cs typeface="Times New Roman" panose="02020603050405020304" pitchFamily="18" charset="0"/>
              </a:rPr>
              <a:t>result</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is</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caused</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Examples</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possession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of</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illegal</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pornographic</a:t>
            </a:r>
            <a:r>
              <a:rPr lang="es-ES" sz="2400" kern="100" dirty="0">
                <a:latin typeface="Aptos" panose="020B0004020202020204" pitchFamily="34" charset="0"/>
                <a:cs typeface="Times New Roman" panose="02020603050405020304" pitchFamily="18" charset="0"/>
              </a:rPr>
              <a:t> material.</a:t>
            </a:r>
          </a:p>
          <a:p>
            <a:pPr marL="457200" indent="-457200">
              <a:buFont typeface="Arial" panose="020B0604020202020204" pitchFamily="34" charset="0"/>
              <a:buChar char="•"/>
            </a:pPr>
            <a:r>
              <a:rPr lang="es-ES" sz="2400" kern="100" dirty="0" err="1">
                <a:latin typeface="Aptos" panose="020B0004020202020204" pitchFamily="34" charset="0"/>
                <a:cs typeface="Times New Roman" panose="02020603050405020304" pitchFamily="18" charset="0"/>
              </a:rPr>
              <a:t>Problematische</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Fälle</a:t>
            </a:r>
            <a:r>
              <a:rPr lang="es-ES" sz="2400" kern="100" dirty="0">
                <a:latin typeface="Aptos" panose="020B0004020202020204" pitchFamily="34" charset="0"/>
                <a:cs typeface="Times New Roman" panose="02020603050405020304" pitchFamily="18" charset="0"/>
              </a:rPr>
              <a:t>: </a:t>
            </a:r>
            <a:r>
              <a:rPr lang="es-ES" sz="2400" kern="100" dirty="0" err="1">
                <a:highlight>
                  <a:srgbClr val="FFFF00"/>
                </a:highlight>
                <a:latin typeface="Aptos" panose="020B0004020202020204" pitchFamily="34" charset="0"/>
                <a:cs typeface="Times New Roman" panose="02020603050405020304" pitchFamily="18" charset="0"/>
              </a:rPr>
              <a:t>Straftaten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im</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Zusammenhang</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mit</a:t>
            </a:r>
            <a:r>
              <a:rPr lang="es-ES" sz="2400" kern="100" dirty="0">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Besitz</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oder</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sogar</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rechtswidriger</a:t>
            </a:r>
            <a:r>
              <a:rPr lang="es-ES" sz="2400" kern="100" dirty="0">
                <a:latin typeface="Aptos" panose="020B0004020202020204" pitchFamily="34" charset="0"/>
                <a:cs typeface="Times New Roman" panose="02020603050405020304" pitchFamily="18" charset="0"/>
              </a:rPr>
              <a:t> </a:t>
            </a:r>
            <a:r>
              <a:rPr lang="es-ES" sz="2400" kern="100" dirty="0" err="1">
                <a:highlight>
                  <a:srgbClr val="FF00FF"/>
                </a:highlight>
                <a:latin typeface="Aptos" panose="020B0004020202020204" pitchFamily="34" charset="0"/>
                <a:cs typeface="Times New Roman" panose="02020603050405020304" pitchFamily="18" charset="0"/>
              </a:rPr>
              <a:t>Beobachtung</a:t>
            </a:r>
            <a:r>
              <a:rPr lang="es-ES" sz="2400" kern="100" dirty="0">
                <a:latin typeface="Aptos" panose="020B0004020202020204" pitchFamily="34" charset="0"/>
                <a:cs typeface="Times New Roman" panose="02020603050405020304" pitchFamily="18" charset="0"/>
              </a:rPr>
              <a:t>. In diesen </a:t>
            </a:r>
            <a:r>
              <a:rPr lang="es-ES" sz="2400" kern="100" dirty="0" err="1">
                <a:latin typeface="Aptos" panose="020B0004020202020204" pitchFamily="34" charset="0"/>
                <a:cs typeface="Times New Roman" panose="02020603050405020304" pitchFamily="18" charset="0"/>
              </a:rPr>
              <a:t>Fällen</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findet</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weder</a:t>
            </a:r>
            <a:r>
              <a:rPr lang="es-ES" sz="2400" kern="100" dirty="0">
                <a:latin typeface="Aptos" panose="020B0004020202020204" pitchFamily="34" charset="0"/>
                <a:cs typeface="Times New Roman" panose="02020603050405020304" pitchFamily="18" charset="0"/>
              </a:rPr>
              <a:t> </a:t>
            </a:r>
            <a:r>
              <a:rPr lang="es-ES" sz="2400" kern="100" dirty="0" err="1">
                <a:highlight>
                  <a:srgbClr val="FF00FF"/>
                </a:highlight>
                <a:latin typeface="Aptos" panose="020B0004020202020204" pitchFamily="34" charset="0"/>
                <a:cs typeface="Times New Roman" panose="02020603050405020304" pitchFamily="18" charset="0"/>
              </a:rPr>
              <a:t>eine</a:t>
            </a:r>
            <a:r>
              <a:rPr lang="es-ES" sz="2400" kern="100" dirty="0">
                <a:highlight>
                  <a:srgbClr val="FF00FF"/>
                </a:highlight>
                <a:latin typeface="Aptos" panose="020B0004020202020204" pitchFamily="34" charset="0"/>
                <a:cs typeface="Times New Roman" panose="02020603050405020304" pitchFamily="18" charset="0"/>
              </a:rPr>
              <a:t> </a:t>
            </a:r>
            <a:r>
              <a:rPr lang="es-ES" sz="2400" kern="100" dirty="0" err="1">
                <a:highlight>
                  <a:srgbClr val="FF00FF"/>
                </a:highlight>
                <a:latin typeface="Aptos" panose="020B0004020202020204" pitchFamily="34" charset="0"/>
                <a:cs typeface="Times New Roman" panose="02020603050405020304" pitchFamily="18" charset="0"/>
              </a:rPr>
              <a:t>Handlung</a:t>
            </a:r>
            <a:r>
              <a:rPr lang="es-ES" sz="2400" kern="100" dirty="0">
                <a:highlight>
                  <a:srgbClr val="FF00FF"/>
                </a:highlight>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statt</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noch</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wird</a:t>
            </a:r>
            <a:r>
              <a:rPr lang="es-ES" sz="2400" kern="100" dirty="0">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ein</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tatbestandsmäßiger</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Erfolg</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verursacht</a:t>
            </a:r>
            <a:r>
              <a:rPr lang="es-ES" sz="2400" kern="100" dirty="0">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Beispiele</a:t>
            </a:r>
            <a:r>
              <a:rPr lang="es-ES" sz="2400" kern="100" dirty="0">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Besitz</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latin typeface="Aptos" panose="020B0004020202020204" pitchFamily="34" charset="0"/>
                <a:cs typeface="Times New Roman" panose="02020603050405020304" pitchFamily="18" charset="0"/>
              </a:rPr>
              <a:t>von</a:t>
            </a:r>
            <a:r>
              <a:rPr lang="es-ES" sz="2400" kern="100" dirty="0">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rechtswidrigem</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pornografischem</a:t>
            </a:r>
            <a:r>
              <a:rPr lang="es-ES" sz="2400" kern="100" dirty="0">
                <a:highlight>
                  <a:srgbClr val="00FFFF"/>
                </a:highlight>
                <a:latin typeface="Aptos" panose="020B0004020202020204" pitchFamily="34" charset="0"/>
                <a:cs typeface="Times New Roman" panose="02020603050405020304" pitchFamily="18" charset="0"/>
              </a:rPr>
              <a:t> </a:t>
            </a:r>
            <a:r>
              <a:rPr lang="es-ES" sz="2400" kern="100" dirty="0" err="1">
                <a:highlight>
                  <a:srgbClr val="00FFFF"/>
                </a:highlight>
                <a:latin typeface="Aptos" panose="020B0004020202020204" pitchFamily="34" charset="0"/>
                <a:cs typeface="Times New Roman" panose="02020603050405020304" pitchFamily="18" charset="0"/>
              </a:rPr>
              <a:t>Inhalt</a:t>
            </a:r>
            <a:r>
              <a:rPr lang="es-ES" sz="2400" kern="100" dirty="0">
                <a:latin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727167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60B19-03CB-A452-910E-8A821112BC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BC1DA1-43F5-8421-3E25-5C8FD8E0EDF5}"/>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Mens rea / subjektiver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D577820A-1717-B3C8-E44B-1F272F3D8B43}"/>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4107A1B-9416-74EE-0335-39D436A3561B}"/>
              </a:ext>
            </a:extLst>
          </p:cNvPr>
          <p:cNvSpPr txBox="1"/>
          <p:nvPr/>
        </p:nvSpPr>
        <p:spPr>
          <a:xfrm>
            <a:off x="799420" y="1913670"/>
            <a:ext cx="11004885" cy="6247864"/>
          </a:xfrm>
          <a:prstGeom prst="rect">
            <a:avLst/>
          </a:prstGeom>
          <a:noFill/>
        </p:spPr>
        <p:txBody>
          <a:bodyPr wrap="square" rtlCol="0">
            <a:spAutoFit/>
          </a:bodyPr>
          <a:lstStyle/>
          <a:p>
            <a:pPr marL="457200" indent="-457200">
              <a:buFont typeface="Arial" panose="020B0604020202020204" pitchFamily="34" charset="0"/>
              <a:buChar char="•"/>
            </a:pPr>
            <a:r>
              <a:rPr lang="en-US" sz="2300" b="1" kern="100" dirty="0">
                <a:latin typeface="Aptos" panose="020B0004020202020204" pitchFamily="34" charset="0"/>
                <a:cs typeface="Times New Roman" panose="02020603050405020304" pitchFamily="18" charset="0"/>
              </a:rPr>
              <a:t>Criminal responsibility in Civil Law countries also requires a culpable mental state / </a:t>
            </a:r>
            <a:r>
              <a:rPr lang="en-US" sz="2300" b="1" kern="100" dirty="0">
                <a:highlight>
                  <a:srgbClr val="FF00FF"/>
                </a:highlight>
                <a:latin typeface="Aptos" panose="020B0004020202020204" pitchFamily="34" charset="0"/>
                <a:cs typeface="Times New Roman" panose="02020603050405020304" pitchFamily="18" charset="0"/>
              </a:rPr>
              <a:t>Die </a:t>
            </a:r>
            <a:r>
              <a:rPr lang="en-US" sz="2300" b="1" kern="100" dirty="0" err="1">
                <a:highlight>
                  <a:srgbClr val="FF00FF"/>
                </a:highlight>
                <a:latin typeface="Aptos" panose="020B0004020202020204" pitchFamily="34" charset="0"/>
                <a:cs typeface="Times New Roman" panose="02020603050405020304" pitchFamily="18" charset="0"/>
              </a:rPr>
              <a:t>strafrechtliche</a:t>
            </a:r>
            <a:r>
              <a:rPr lang="en-US" sz="2300" b="1" kern="100" dirty="0">
                <a:highlight>
                  <a:srgbClr val="FF00FF"/>
                </a:highlight>
                <a:latin typeface="Aptos" panose="020B0004020202020204" pitchFamily="34" charset="0"/>
                <a:cs typeface="Times New Roman" panose="02020603050405020304" pitchFamily="18" charset="0"/>
              </a:rPr>
              <a:t> </a:t>
            </a:r>
            <a:r>
              <a:rPr lang="en-US" sz="2300" b="1" kern="100" dirty="0" err="1">
                <a:highlight>
                  <a:srgbClr val="FF00FF"/>
                </a:highlight>
                <a:latin typeface="Aptos" panose="020B0004020202020204" pitchFamily="34" charset="0"/>
                <a:cs typeface="Times New Roman" panose="02020603050405020304" pitchFamily="18" charset="0"/>
              </a:rPr>
              <a:t>Verantwortlichkeit</a:t>
            </a:r>
            <a:r>
              <a:rPr lang="en-US" sz="2300" b="1" kern="100" dirty="0">
                <a:highlight>
                  <a:srgbClr val="FF00FF"/>
                </a:highlight>
                <a:latin typeface="Aptos" panose="020B0004020202020204" pitchFamily="34" charset="0"/>
                <a:cs typeface="Times New Roman" panose="02020603050405020304" pitchFamily="18" charset="0"/>
              </a:rPr>
              <a:t> </a:t>
            </a:r>
            <a:r>
              <a:rPr lang="en-US" sz="2300" b="1" kern="100" dirty="0">
                <a:latin typeface="Aptos" panose="020B0004020202020204" pitchFamily="34" charset="0"/>
                <a:cs typeface="Times New Roman" panose="02020603050405020304" pitchFamily="18" charset="0"/>
              </a:rPr>
              <a:t>in </a:t>
            </a:r>
            <a:r>
              <a:rPr lang="en-US" sz="2300" b="1" kern="100" dirty="0" err="1">
                <a:latin typeface="Aptos" panose="020B0004020202020204" pitchFamily="34" charset="0"/>
                <a:cs typeface="Times New Roman" panose="02020603050405020304" pitchFamily="18" charset="0"/>
              </a:rPr>
              <a:t>Ländern</a:t>
            </a:r>
            <a:r>
              <a:rPr lang="en-US" sz="2300" b="1" kern="100" dirty="0">
                <a:latin typeface="Aptos" panose="020B0004020202020204" pitchFamily="34" charset="0"/>
                <a:cs typeface="Times New Roman" panose="02020603050405020304" pitchFamily="18" charset="0"/>
              </a:rPr>
              <a:t> </a:t>
            </a:r>
            <a:r>
              <a:rPr lang="en-US" sz="2300" b="1" kern="100" dirty="0" err="1">
                <a:latin typeface="Aptos" panose="020B0004020202020204" pitchFamily="34" charset="0"/>
                <a:cs typeface="Times New Roman" panose="02020603050405020304" pitchFamily="18" charset="0"/>
              </a:rPr>
              <a:t>mit</a:t>
            </a:r>
            <a:r>
              <a:rPr lang="en-US" sz="2300" b="1" kern="100" dirty="0">
                <a:latin typeface="Aptos" panose="020B0004020202020204" pitchFamily="34" charset="0"/>
                <a:cs typeface="Times New Roman" panose="02020603050405020304" pitchFamily="18" charset="0"/>
              </a:rPr>
              <a:t> </a:t>
            </a:r>
            <a:r>
              <a:rPr lang="en-US" sz="2300" b="1" kern="100" dirty="0" err="1">
                <a:highlight>
                  <a:srgbClr val="00FF00"/>
                </a:highlight>
                <a:latin typeface="Aptos" panose="020B0004020202020204" pitchFamily="34" charset="0"/>
                <a:cs typeface="Times New Roman" panose="02020603050405020304" pitchFamily="18" charset="0"/>
              </a:rPr>
              <a:t>kontinentaleuropäischem</a:t>
            </a:r>
            <a:r>
              <a:rPr lang="en-US" sz="2300" b="1" kern="100" dirty="0">
                <a:highlight>
                  <a:srgbClr val="00FF00"/>
                </a:highlight>
                <a:latin typeface="Aptos" panose="020B0004020202020204" pitchFamily="34" charset="0"/>
                <a:cs typeface="Times New Roman" panose="02020603050405020304" pitchFamily="18" charset="0"/>
              </a:rPr>
              <a:t> </a:t>
            </a:r>
            <a:r>
              <a:rPr lang="en-US" sz="2300" b="1" kern="100" dirty="0" err="1">
                <a:highlight>
                  <a:srgbClr val="00FF00"/>
                </a:highlight>
                <a:latin typeface="Aptos" panose="020B0004020202020204" pitchFamily="34" charset="0"/>
                <a:cs typeface="Times New Roman" panose="02020603050405020304" pitchFamily="18" charset="0"/>
              </a:rPr>
              <a:t>Rechtssystem</a:t>
            </a:r>
            <a:r>
              <a:rPr lang="en-US" sz="2300" b="1" kern="100" dirty="0">
                <a:highlight>
                  <a:srgbClr val="00FF00"/>
                </a:highlight>
                <a:latin typeface="Aptos" panose="020B0004020202020204" pitchFamily="34" charset="0"/>
                <a:cs typeface="Times New Roman" panose="02020603050405020304" pitchFamily="18" charset="0"/>
              </a:rPr>
              <a:t> </a:t>
            </a:r>
            <a:r>
              <a:rPr lang="en-US" sz="2300" b="1" kern="100" dirty="0" err="1">
                <a:latin typeface="Aptos" panose="020B0004020202020204" pitchFamily="34" charset="0"/>
                <a:cs typeface="Times New Roman" panose="02020603050405020304" pitchFamily="18" charset="0"/>
              </a:rPr>
              <a:t>erfordert</a:t>
            </a:r>
            <a:r>
              <a:rPr lang="en-US" sz="2300" b="1" kern="100" dirty="0">
                <a:latin typeface="Aptos" panose="020B0004020202020204" pitchFamily="34" charset="0"/>
                <a:cs typeface="Times New Roman" panose="02020603050405020304" pitchFamily="18" charset="0"/>
              </a:rPr>
              <a:t> </a:t>
            </a:r>
            <a:r>
              <a:rPr lang="en-US" sz="2300" b="1" kern="100" dirty="0" err="1">
                <a:latin typeface="Aptos" panose="020B0004020202020204" pitchFamily="34" charset="0"/>
                <a:cs typeface="Times New Roman" panose="02020603050405020304" pitchFamily="18" charset="0"/>
              </a:rPr>
              <a:t>außerdem</a:t>
            </a:r>
            <a:r>
              <a:rPr lang="en-US" sz="2300" b="1" kern="100" dirty="0">
                <a:latin typeface="Aptos" panose="020B0004020202020204" pitchFamily="34" charset="0"/>
                <a:cs typeface="Times New Roman" panose="02020603050405020304" pitchFamily="18" charset="0"/>
              </a:rPr>
              <a:t> </a:t>
            </a:r>
            <a:r>
              <a:rPr lang="en-US" sz="2300" b="1" kern="100" dirty="0" err="1">
                <a:latin typeface="Aptos" panose="020B0004020202020204" pitchFamily="34" charset="0"/>
                <a:cs typeface="Times New Roman" panose="02020603050405020304" pitchFamily="18" charset="0"/>
              </a:rPr>
              <a:t>einen</a:t>
            </a:r>
            <a:r>
              <a:rPr lang="en-US" sz="2300" b="1" kern="100" dirty="0">
                <a:latin typeface="Aptos" panose="020B0004020202020204" pitchFamily="34" charset="0"/>
                <a:cs typeface="Times New Roman" panose="02020603050405020304" pitchFamily="18" charset="0"/>
              </a:rPr>
              <a:t> </a:t>
            </a:r>
            <a:r>
              <a:rPr lang="en-US" sz="2300" b="1" kern="100" dirty="0" err="1">
                <a:highlight>
                  <a:srgbClr val="00FFFF"/>
                </a:highlight>
                <a:latin typeface="Aptos" panose="020B0004020202020204" pitchFamily="34" charset="0"/>
                <a:cs typeface="Times New Roman" panose="02020603050405020304" pitchFamily="18" charset="0"/>
              </a:rPr>
              <a:t>schuldhaften</a:t>
            </a:r>
            <a:r>
              <a:rPr lang="en-US" sz="2300" b="1" kern="100" dirty="0">
                <a:highlight>
                  <a:srgbClr val="00FFFF"/>
                </a:highlight>
                <a:latin typeface="Aptos" panose="020B0004020202020204" pitchFamily="34" charset="0"/>
                <a:cs typeface="Times New Roman" panose="02020603050405020304" pitchFamily="18" charset="0"/>
              </a:rPr>
              <a:t> </a:t>
            </a:r>
            <a:r>
              <a:rPr lang="en-US" sz="2300" b="1" kern="100" dirty="0" err="1">
                <a:highlight>
                  <a:srgbClr val="00FFFF"/>
                </a:highlight>
                <a:latin typeface="Aptos" panose="020B0004020202020204" pitchFamily="34" charset="0"/>
                <a:cs typeface="Times New Roman" panose="02020603050405020304" pitchFamily="18" charset="0"/>
              </a:rPr>
              <a:t>Geisteszustand</a:t>
            </a:r>
            <a:r>
              <a:rPr lang="en-US" sz="2300" b="1" kern="100" dirty="0">
                <a:latin typeface="Aptos" panose="020B0004020202020204" pitchFamily="34" charset="0"/>
                <a:cs typeface="Times New Roman" panose="02020603050405020304" pitchFamily="18" charset="0"/>
              </a:rPr>
              <a:t>:</a:t>
            </a:r>
          </a:p>
          <a:p>
            <a:pPr marL="514350" indent="-514350">
              <a:buFont typeface="+mj-lt"/>
              <a:buAutoNum type="arabicPeriod"/>
            </a:pPr>
            <a:r>
              <a:rPr lang="en-US" sz="2300" kern="100" dirty="0">
                <a:latin typeface="Aptos" panose="020B0004020202020204" pitchFamily="34" charset="0"/>
                <a:cs typeface="Times New Roman" panose="02020603050405020304" pitchFamily="18" charset="0"/>
              </a:rPr>
              <a:t>Intent (</a:t>
            </a:r>
            <a:r>
              <a:rPr lang="en-US" sz="2300" kern="100" dirty="0">
                <a:highlight>
                  <a:srgbClr val="00FFFF"/>
                </a:highlight>
                <a:latin typeface="Aptos" panose="020B0004020202020204" pitchFamily="34" charset="0"/>
                <a:cs typeface="Times New Roman" panose="02020603050405020304" pitchFamily="18" charset="0"/>
              </a:rPr>
              <a:t>der </a:t>
            </a:r>
            <a:r>
              <a:rPr lang="en-US" sz="2300" kern="100" dirty="0" err="1">
                <a:highlight>
                  <a:srgbClr val="00FFFF"/>
                </a:highlight>
                <a:latin typeface="Aptos" panose="020B0004020202020204" pitchFamily="34" charset="0"/>
                <a:cs typeface="Times New Roman" panose="02020603050405020304" pitchFamily="18" charset="0"/>
              </a:rPr>
              <a:t>Vorsatz</a:t>
            </a:r>
            <a:r>
              <a:rPr lang="en-US" sz="2300" kern="100" dirty="0">
                <a:latin typeface="Aptos" panose="020B0004020202020204" pitchFamily="34" charset="0"/>
                <a:cs typeface="Times New Roman" panose="02020603050405020304" pitchFamily="18" charset="0"/>
              </a:rPr>
              <a:t>): direct intention [</a:t>
            </a:r>
            <a:r>
              <a:rPr lang="en-US" sz="2300" kern="100" dirty="0">
                <a:highlight>
                  <a:srgbClr val="FF00FF"/>
                </a:highlight>
                <a:latin typeface="Aptos" panose="020B0004020202020204" pitchFamily="34" charset="0"/>
                <a:cs typeface="Times New Roman" panose="02020603050405020304" pitchFamily="18" charset="0"/>
              </a:rPr>
              <a:t>die </a:t>
            </a:r>
            <a:r>
              <a:rPr lang="en-US" sz="2300" kern="100" dirty="0" err="1">
                <a:highlight>
                  <a:srgbClr val="FF00FF"/>
                </a:highlight>
                <a:latin typeface="Aptos" panose="020B0004020202020204" pitchFamily="34" charset="0"/>
                <a:cs typeface="Times New Roman" panose="02020603050405020304" pitchFamily="18" charset="0"/>
              </a:rPr>
              <a:t>Absicht</a:t>
            </a:r>
            <a:r>
              <a:rPr lang="en-US" sz="2300" kern="100" dirty="0">
                <a:latin typeface="Aptos" panose="020B0004020202020204" pitchFamily="34" charset="0"/>
                <a:cs typeface="Times New Roman" panose="02020603050405020304" pitchFamily="18" charset="0"/>
              </a:rPr>
              <a:t>], knowledge [</a:t>
            </a:r>
            <a:r>
              <a:rPr lang="en-US" sz="2300" kern="100" dirty="0">
                <a:highlight>
                  <a:srgbClr val="FF00FF"/>
                </a:highlight>
                <a:latin typeface="Aptos" panose="020B0004020202020204" pitchFamily="34" charset="0"/>
                <a:cs typeface="Times New Roman" panose="02020603050405020304" pitchFamily="18" charset="0"/>
              </a:rPr>
              <a:t>die </a:t>
            </a:r>
            <a:r>
              <a:rPr lang="en-US" sz="2300" kern="100" dirty="0" err="1">
                <a:highlight>
                  <a:srgbClr val="FF00FF"/>
                </a:highlight>
                <a:latin typeface="Aptos" panose="020B0004020202020204" pitchFamily="34" charset="0"/>
                <a:cs typeface="Times New Roman" panose="02020603050405020304" pitchFamily="18" charset="0"/>
              </a:rPr>
              <a:t>Wissentlichkeit</a:t>
            </a:r>
            <a:r>
              <a:rPr lang="en-US" sz="2300" kern="100" dirty="0">
                <a:latin typeface="Aptos" panose="020B0004020202020204" pitchFamily="34" charset="0"/>
                <a:cs typeface="Times New Roman" panose="02020603050405020304" pitchFamily="18" charset="0"/>
              </a:rPr>
              <a:t>], conditional intent (</a:t>
            </a:r>
            <a:r>
              <a:rPr lang="en-US" sz="2300" kern="100" dirty="0">
                <a:highlight>
                  <a:srgbClr val="00FFFF"/>
                </a:highlight>
                <a:latin typeface="Aptos" panose="020B0004020202020204" pitchFamily="34" charset="0"/>
                <a:cs typeface="Times New Roman" panose="02020603050405020304" pitchFamily="18" charset="0"/>
              </a:rPr>
              <a:t>der </a:t>
            </a:r>
            <a:r>
              <a:rPr lang="en-US" sz="2300" kern="100" dirty="0" err="1">
                <a:highlight>
                  <a:srgbClr val="00FFFF"/>
                </a:highlight>
                <a:latin typeface="Aptos" panose="020B0004020202020204" pitchFamily="34" charset="0"/>
                <a:cs typeface="Times New Roman" panose="02020603050405020304" pitchFamily="18" charset="0"/>
              </a:rPr>
              <a:t>Eventualvorsatz</a:t>
            </a:r>
            <a:r>
              <a:rPr lang="en-US" sz="2300" kern="100" dirty="0">
                <a:highlight>
                  <a:srgbClr val="00FFFF"/>
                </a:highlight>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oder</a:t>
            </a:r>
            <a:r>
              <a:rPr lang="en-US" sz="2300" kern="100" dirty="0">
                <a:latin typeface="Aptos" panose="020B0004020202020204" pitchFamily="34" charset="0"/>
                <a:cs typeface="Times New Roman" panose="02020603050405020304" pitchFamily="18" charset="0"/>
              </a:rPr>
              <a:t> dolus </a:t>
            </a:r>
            <a:r>
              <a:rPr lang="en-US" sz="2300" kern="100" dirty="0" err="1">
                <a:latin typeface="Aptos" panose="020B0004020202020204" pitchFamily="34" charset="0"/>
                <a:cs typeface="Times New Roman" panose="02020603050405020304" pitchFamily="18" charset="0"/>
              </a:rPr>
              <a:t>eventualis</a:t>
            </a:r>
            <a:r>
              <a:rPr lang="en-US" sz="2300" kern="100" dirty="0">
                <a:latin typeface="Aptos" panose="020B0004020202020204" pitchFamily="34" charset="0"/>
                <a:cs typeface="Times New Roman" panose="02020603050405020304" pitchFamily="18" charset="0"/>
              </a:rPr>
              <a:t>).</a:t>
            </a:r>
          </a:p>
          <a:p>
            <a:pPr marL="514350" indent="-514350">
              <a:buFont typeface="+mj-lt"/>
              <a:buAutoNum type="arabicPeriod"/>
            </a:pPr>
            <a:r>
              <a:rPr lang="en-US" sz="2300" kern="100" dirty="0">
                <a:latin typeface="Aptos" panose="020B0004020202020204" pitchFamily="34" charset="0"/>
                <a:cs typeface="Times New Roman" panose="02020603050405020304" pitchFamily="18" charset="0"/>
              </a:rPr>
              <a:t>Negligence [</a:t>
            </a:r>
            <a:r>
              <a:rPr lang="en-US" sz="2300" kern="100" dirty="0">
                <a:highlight>
                  <a:srgbClr val="FF00FF"/>
                </a:highlight>
                <a:latin typeface="Aptos" panose="020B0004020202020204" pitchFamily="34" charset="0"/>
                <a:cs typeface="Times New Roman" panose="02020603050405020304" pitchFamily="18" charset="0"/>
              </a:rPr>
              <a:t>die </a:t>
            </a:r>
            <a:r>
              <a:rPr lang="en-US" sz="2300" kern="100" dirty="0" err="1">
                <a:highlight>
                  <a:srgbClr val="FF00FF"/>
                </a:highlight>
                <a:latin typeface="Aptos" panose="020B0004020202020204" pitchFamily="34" charset="0"/>
                <a:cs typeface="Times New Roman" panose="02020603050405020304" pitchFamily="18" charset="0"/>
              </a:rPr>
              <a:t>Fahrlässigkeit</a:t>
            </a:r>
            <a:r>
              <a:rPr lang="en-US" sz="2300" kern="100" dirty="0">
                <a:latin typeface="Aptos" panose="020B0004020202020204" pitchFamily="34" charset="0"/>
                <a:cs typeface="Times New Roman" panose="02020603050405020304" pitchFamily="18" charset="0"/>
              </a:rPr>
              <a:t>]: conscious negligence [</a:t>
            </a:r>
            <a:r>
              <a:rPr lang="en-US" sz="2300" kern="100" dirty="0">
                <a:highlight>
                  <a:srgbClr val="FF00FF"/>
                </a:highlight>
                <a:latin typeface="Aptos" panose="020B0004020202020204" pitchFamily="34" charset="0"/>
                <a:cs typeface="Times New Roman" panose="02020603050405020304" pitchFamily="18" charset="0"/>
              </a:rPr>
              <a:t>die </a:t>
            </a:r>
            <a:r>
              <a:rPr lang="en-US" sz="2300" kern="100" dirty="0" err="1">
                <a:highlight>
                  <a:srgbClr val="FF00FF"/>
                </a:highlight>
                <a:latin typeface="Aptos" panose="020B0004020202020204" pitchFamily="34" charset="0"/>
                <a:cs typeface="Times New Roman" panose="02020603050405020304" pitchFamily="18" charset="0"/>
              </a:rPr>
              <a:t>bewusste</a:t>
            </a:r>
            <a:r>
              <a:rPr lang="en-US" sz="2300" kern="100" dirty="0">
                <a:highlight>
                  <a:srgbClr val="FF00FF"/>
                </a:highlight>
                <a:latin typeface="Aptos" panose="020B0004020202020204" pitchFamily="34" charset="0"/>
                <a:cs typeface="Times New Roman" panose="02020603050405020304" pitchFamily="18" charset="0"/>
              </a:rPr>
              <a:t> </a:t>
            </a:r>
            <a:r>
              <a:rPr lang="en-US" sz="2300" kern="100" dirty="0" err="1">
                <a:highlight>
                  <a:srgbClr val="FF00FF"/>
                </a:highlight>
                <a:latin typeface="Aptos" panose="020B0004020202020204" pitchFamily="34" charset="0"/>
                <a:cs typeface="Times New Roman" panose="02020603050405020304" pitchFamily="18" charset="0"/>
              </a:rPr>
              <a:t>Fahrlässigkeit</a:t>
            </a:r>
            <a:r>
              <a:rPr lang="en-US" sz="2300" kern="100" dirty="0">
                <a:latin typeface="Aptos" panose="020B0004020202020204" pitchFamily="34" charset="0"/>
                <a:cs typeface="Times New Roman" panose="02020603050405020304" pitchFamily="18" charset="0"/>
              </a:rPr>
              <a:t>], unconscious negligence [</a:t>
            </a:r>
            <a:r>
              <a:rPr lang="en-US" sz="2300" kern="100" dirty="0">
                <a:highlight>
                  <a:srgbClr val="FF00FF"/>
                </a:highlight>
                <a:latin typeface="Aptos" panose="020B0004020202020204" pitchFamily="34" charset="0"/>
                <a:cs typeface="Times New Roman" panose="02020603050405020304" pitchFamily="18" charset="0"/>
              </a:rPr>
              <a:t>die </a:t>
            </a:r>
            <a:r>
              <a:rPr lang="en-US" sz="2300" kern="100" dirty="0" err="1">
                <a:highlight>
                  <a:srgbClr val="FF00FF"/>
                </a:highlight>
                <a:latin typeface="Aptos" panose="020B0004020202020204" pitchFamily="34" charset="0"/>
                <a:cs typeface="Times New Roman" panose="02020603050405020304" pitchFamily="18" charset="0"/>
              </a:rPr>
              <a:t>unbewusste</a:t>
            </a:r>
            <a:r>
              <a:rPr lang="en-US" sz="2300" kern="100" dirty="0">
                <a:highlight>
                  <a:srgbClr val="FF00FF"/>
                </a:highlight>
                <a:latin typeface="Aptos" panose="020B0004020202020204" pitchFamily="34" charset="0"/>
                <a:cs typeface="Times New Roman" panose="02020603050405020304" pitchFamily="18" charset="0"/>
              </a:rPr>
              <a:t> </a:t>
            </a:r>
            <a:r>
              <a:rPr lang="en-US" sz="2300" kern="100" dirty="0" err="1">
                <a:highlight>
                  <a:srgbClr val="FF00FF"/>
                </a:highlight>
                <a:latin typeface="Aptos" panose="020B0004020202020204" pitchFamily="34" charset="0"/>
                <a:cs typeface="Times New Roman" panose="02020603050405020304" pitchFamily="18" charset="0"/>
              </a:rPr>
              <a:t>Fahrlässigkeit</a:t>
            </a:r>
            <a:r>
              <a:rPr lang="en-US" sz="2300" kern="100" dirty="0">
                <a:latin typeface="Aptos" panose="020B0004020202020204" pitchFamily="34" charset="0"/>
                <a:cs typeface="Times New Roman" panose="02020603050405020304" pitchFamily="18" charset="0"/>
              </a:rPr>
              <a:t>].</a:t>
            </a:r>
          </a:p>
          <a:p>
            <a:r>
              <a:rPr lang="en-US" sz="2300" kern="100" dirty="0">
                <a:latin typeface="Aptos" panose="020B0004020202020204" pitchFamily="34" charset="0"/>
                <a:cs typeface="Times New Roman" panose="02020603050405020304" pitchFamily="18" charset="0"/>
              </a:rPr>
              <a:t>+ special </a:t>
            </a:r>
            <a:r>
              <a:rPr lang="en-US" sz="2300" kern="100" dirty="0" err="1">
                <a:latin typeface="Aptos" panose="020B0004020202020204" pitchFamily="34" charset="0"/>
                <a:cs typeface="Times New Roman" panose="02020603050405020304" pitchFamily="18" charset="0"/>
              </a:rPr>
              <a:t>mens</a:t>
            </a:r>
            <a:r>
              <a:rPr lang="en-US" sz="2300" kern="100" dirty="0">
                <a:latin typeface="Aptos" panose="020B0004020202020204" pitchFamily="34" charset="0"/>
                <a:cs typeface="Times New Roman" panose="02020603050405020304" pitchFamily="18" charset="0"/>
              </a:rPr>
              <a:t> rea elements such as intent to enrich yourself (</a:t>
            </a:r>
            <a:r>
              <a:rPr lang="en-US" sz="2300" kern="100" dirty="0">
                <a:highlight>
                  <a:srgbClr val="FF00FF"/>
                </a:highlight>
                <a:latin typeface="Aptos" panose="020B0004020202020204" pitchFamily="34" charset="0"/>
                <a:cs typeface="Times New Roman" panose="02020603050405020304" pitchFamily="18" charset="0"/>
              </a:rPr>
              <a:t>die </a:t>
            </a:r>
            <a:r>
              <a:rPr lang="en-US" sz="2300" kern="100" dirty="0" err="1">
                <a:highlight>
                  <a:srgbClr val="FF00FF"/>
                </a:highlight>
                <a:latin typeface="Aptos" panose="020B0004020202020204" pitchFamily="34" charset="0"/>
                <a:cs typeface="Times New Roman" panose="02020603050405020304" pitchFamily="18" charset="0"/>
              </a:rPr>
              <a:t>Bereicherungsabsicht</a:t>
            </a:r>
            <a:r>
              <a:rPr lang="en-US" sz="2300" kern="100" dirty="0">
                <a:latin typeface="Aptos" panose="020B0004020202020204" pitchFamily="34" charset="0"/>
                <a:cs typeface="Times New Roman" panose="02020603050405020304" pitchFamily="18" charset="0"/>
              </a:rPr>
              <a:t>).</a:t>
            </a:r>
          </a:p>
          <a:p>
            <a:endParaRPr lang="en-US" sz="23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300" b="1" kern="100" dirty="0">
                <a:latin typeface="Aptos" panose="020B0004020202020204" pitchFamily="34" charset="0"/>
                <a:cs typeface="Times New Roman" panose="02020603050405020304" pitchFamily="18" charset="0"/>
              </a:rPr>
              <a:t>There are no strict liability offenses in Civil Law jurisdictions / </a:t>
            </a:r>
            <a:r>
              <a:rPr lang="en-US" sz="2300" b="1" kern="100" dirty="0">
                <a:highlight>
                  <a:srgbClr val="FFFF00"/>
                </a:highlight>
                <a:latin typeface="Aptos" panose="020B0004020202020204" pitchFamily="34" charset="0"/>
                <a:cs typeface="Times New Roman" panose="02020603050405020304" pitchFamily="18" charset="0"/>
              </a:rPr>
              <a:t>In den </a:t>
            </a:r>
            <a:r>
              <a:rPr lang="en-US" sz="2300" b="1" kern="100" dirty="0" err="1">
                <a:highlight>
                  <a:srgbClr val="FFFF00"/>
                </a:highlight>
                <a:latin typeface="Aptos" panose="020B0004020202020204" pitchFamily="34" charset="0"/>
                <a:cs typeface="Times New Roman" panose="02020603050405020304" pitchFamily="18" charset="0"/>
              </a:rPr>
              <a:t>kontinentaleuropäischen</a:t>
            </a:r>
            <a:r>
              <a:rPr lang="en-US" sz="2300" b="1" kern="100" dirty="0">
                <a:highlight>
                  <a:srgbClr val="FFFF00"/>
                </a:highlight>
                <a:latin typeface="Aptos" panose="020B0004020202020204" pitchFamily="34" charset="0"/>
                <a:cs typeface="Times New Roman" panose="02020603050405020304" pitchFamily="18" charset="0"/>
              </a:rPr>
              <a:t> </a:t>
            </a:r>
            <a:r>
              <a:rPr lang="en-US" sz="2300" b="1" kern="100" dirty="0" err="1">
                <a:highlight>
                  <a:srgbClr val="FFFF00"/>
                </a:highlight>
                <a:latin typeface="Aptos" panose="020B0004020202020204" pitchFamily="34" charset="0"/>
                <a:cs typeface="Times New Roman" panose="02020603050405020304" pitchFamily="18" charset="0"/>
              </a:rPr>
              <a:t>Rechtsordnungen</a:t>
            </a:r>
            <a:r>
              <a:rPr lang="en-US" sz="2300" b="1" kern="100" dirty="0">
                <a:highlight>
                  <a:srgbClr val="FFFF00"/>
                </a:highlight>
                <a:latin typeface="Aptos" panose="020B0004020202020204" pitchFamily="34" charset="0"/>
                <a:cs typeface="Times New Roman" panose="02020603050405020304" pitchFamily="18" charset="0"/>
              </a:rPr>
              <a:t> </a:t>
            </a:r>
            <a:r>
              <a:rPr lang="en-US" sz="2300" b="1" kern="100" dirty="0" err="1">
                <a:latin typeface="Aptos" panose="020B0004020202020204" pitchFamily="34" charset="0"/>
                <a:cs typeface="Times New Roman" panose="02020603050405020304" pitchFamily="18" charset="0"/>
              </a:rPr>
              <a:t>gibt</a:t>
            </a:r>
            <a:r>
              <a:rPr lang="en-US" sz="2300" b="1" kern="100" dirty="0">
                <a:latin typeface="Aptos" panose="020B0004020202020204" pitchFamily="34" charset="0"/>
                <a:cs typeface="Times New Roman" panose="02020603050405020304" pitchFamily="18" charset="0"/>
              </a:rPr>
              <a:t> es </a:t>
            </a:r>
            <a:r>
              <a:rPr lang="en-US" sz="2300" b="1" kern="100" dirty="0" err="1">
                <a:latin typeface="Aptos" panose="020B0004020202020204" pitchFamily="34" charset="0"/>
                <a:cs typeface="Times New Roman" panose="02020603050405020304" pitchFamily="18" charset="0"/>
              </a:rPr>
              <a:t>keine</a:t>
            </a:r>
            <a:r>
              <a:rPr lang="en-US" sz="2300" b="1" kern="100" dirty="0">
                <a:latin typeface="Aptos" panose="020B0004020202020204" pitchFamily="34" charset="0"/>
                <a:cs typeface="Times New Roman" panose="02020603050405020304" pitchFamily="18" charset="0"/>
              </a:rPr>
              <a:t> </a:t>
            </a:r>
            <a:r>
              <a:rPr lang="en-US" sz="2300" b="1" kern="100" dirty="0" err="1">
                <a:highlight>
                  <a:srgbClr val="FFFF00"/>
                </a:highlight>
                <a:latin typeface="Aptos" panose="020B0004020202020204" pitchFamily="34" charset="0"/>
                <a:cs typeface="Times New Roman" panose="02020603050405020304" pitchFamily="18" charset="0"/>
              </a:rPr>
              <a:t>Straftaten</a:t>
            </a:r>
            <a:r>
              <a:rPr lang="en-US" sz="2300" b="1" kern="100" dirty="0">
                <a:latin typeface="Aptos" panose="020B0004020202020204" pitchFamily="34" charset="0"/>
                <a:cs typeface="Times New Roman" panose="02020603050405020304" pitchFamily="18" charset="0"/>
              </a:rPr>
              <a:t> </a:t>
            </a:r>
            <a:r>
              <a:rPr lang="en-US" sz="2300" b="1" kern="100" dirty="0" err="1">
                <a:latin typeface="Aptos" panose="020B0004020202020204" pitchFamily="34" charset="0"/>
                <a:cs typeface="Times New Roman" panose="02020603050405020304" pitchFamily="18" charset="0"/>
              </a:rPr>
              <a:t>mit</a:t>
            </a:r>
            <a:r>
              <a:rPr lang="en-US" sz="2300" b="1" kern="100" dirty="0">
                <a:latin typeface="Aptos" panose="020B0004020202020204" pitchFamily="34" charset="0"/>
                <a:cs typeface="Times New Roman" panose="02020603050405020304" pitchFamily="18" charset="0"/>
              </a:rPr>
              <a:t> </a:t>
            </a:r>
            <a:r>
              <a:rPr lang="en-US" sz="2300" b="1" kern="100" dirty="0" err="1">
                <a:highlight>
                  <a:srgbClr val="FF00FF"/>
                </a:highlight>
                <a:latin typeface="Aptos" panose="020B0004020202020204" pitchFamily="34" charset="0"/>
                <a:cs typeface="Times New Roman" panose="02020603050405020304" pitchFamily="18" charset="0"/>
              </a:rPr>
              <a:t>verschuldensunabhängiger</a:t>
            </a:r>
            <a:r>
              <a:rPr lang="en-US" sz="2300" b="1" kern="100" dirty="0">
                <a:highlight>
                  <a:srgbClr val="FF00FF"/>
                </a:highlight>
                <a:latin typeface="Aptos" panose="020B0004020202020204" pitchFamily="34" charset="0"/>
                <a:cs typeface="Times New Roman" panose="02020603050405020304" pitchFamily="18" charset="0"/>
              </a:rPr>
              <a:t> </a:t>
            </a:r>
            <a:r>
              <a:rPr lang="en-US" sz="2300" b="1" kern="100" dirty="0" err="1">
                <a:highlight>
                  <a:srgbClr val="FF00FF"/>
                </a:highlight>
                <a:latin typeface="Aptos" panose="020B0004020202020204" pitchFamily="34" charset="0"/>
                <a:cs typeface="Times New Roman" panose="02020603050405020304" pitchFamily="18" charset="0"/>
              </a:rPr>
              <a:t>Haftung</a:t>
            </a:r>
            <a:r>
              <a:rPr lang="en-US" sz="2300" b="1" kern="100" dirty="0">
                <a:latin typeface="Aptos" panose="020B0004020202020204" pitchFamily="34" charset="0"/>
                <a:cs typeface="Times New Roman" panose="02020603050405020304" pitchFamily="18" charset="0"/>
              </a:rPr>
              <a:t>.</a:t>
            </a:r>
          </a:p>
          <a:p>
            <a:endParaRPr lang="en-US" sz="26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7154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BC5A5-51B0-F8C1-8922-D6D5F7C3CA5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D0B77AA-605A-54C9-E47F-B13BDE6185B5}"/>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Mens rea / subjektiver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54E9A3A-0F02-0B6F-B96C-4A074BBD2197}"/>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03A8A755-BDBA-1170-A02F-67B6C95D77B2}"/>
              </a:ext>
            </a:extLst>
          </p:cNvPr>
          <p:cNvSpPr txBox="1"/>
          <p:nvPr/>
        </p:nvSpPr>
        <p:spPr>
          <a:xfrm>
            <a:off x="856570" y="1885239"/>
            <a:ext cx="11004885" cy="4093428"/>
          </a:xfrm>
          <a:prstGeom prst="rect">
            <a:avLst/>
          </a:prstGeom>
          <a:noFill/>
        </p:spPr>
        <p:txBody>
          <a:bodyPr wrap="square" rtlCol="0">
            <a:spAutoFit/>
          </a:bodyPr>
          <a:lstStyle/>
          <a:p>
            <a:r>
              <a:rPr lang="en-US" sz="2600" b="1" kern="100" dirty="0">
                <a:latin typeface="Aptos" panose="020B0004020202020204" pitchFamily="34" charset="0"/>
                <a:cs typeface="Times New Roman" panose="02020603050405020304" pitchFamily="18" charset="0"/>
              </a:rPr>
              <a:t>Foundations (1): Culpability principle / </a:t>
            </a:r>
            <a:r>
              <a:rPr lang="en-US" sz="2600" b="1" kern="100" dirty="0" err="1">
                <a:highlight>
                  <a:srgbClr val="FFFF00"/>
                </a:highlight>
                <a:latin typeface="Aptos" panose="020B0004020202020204" pitchFamily="34" charset="0"/>
                <a:cs typeface="Times New Roman" panose="02020603050405020304" pitchFamily="18" charset="0"/>
              </a:rPr>
              <a:t>Grundlagen</a:t>
            </a:r>
            <a:r>
              <a:rPr lang="en-US" sz="2600" b="1" kern="100" dirty="0">
                <a:latin typeface="Aptos" panose="020B0004020202020204" pitchFamily="34" charset="0"/>
                <a:cs typeface="Times New Roman" panose="02020603050405020304" pitchFamily="18" charset="0"/>
              </a:rPr>
              <a:t> (1): </a:t>
            </a:r>
            <a:r>
              <a:rPr lang="en-US" sz="2600" b="1" kern="100" dirty="0" err="1">
                <a:highlight>
                  <a:srgbClr val="00FF00"/>
                </a:highlight>
                <a:latin typeface="Aptos" panose="020B0004020202020204" pitchFamily="34" charset="0"/>
                <a:cs typeface="Times New Roman" panose="02020603050405020304" pitchFamily="18" charset="0"/>
              </a:rPr>
              <a:t>Schuldprinzip</a:t>
            </a:r>
            <a:endParaRPr lang="en-US" sz="2600" b="1" kern="100" dirty="0">
              <a:highlight>
                <a:srgbClr val="00FF00"/>
              </a:highlight>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Culpability entails moral fault or moral blameworthiness. </a:t>
            </a:r>
          </a:p>
          <a:p>
            <a:pPr marL="457200" indent="-457200">
              <a:buFont typeface="Arial" panose="020B0604020202020204" pitchFamily="34" charset="0"/>
              <a:buChar char="•"/>
            </a:pPr>
            <a:r>
              <a:rPr lang="en-US" sz="2600" kern="100" dirty="0">
                <a:highlight>
                  <a:srgbClr val="FF00FF"/>
                </a:highlight>
                <a:latin typeface="Aptos" panose="020B0004020202020204" pitchFamily="34" charset="0"/>
                <a:cs typeface="Times New Roman" panose="02020603050405020304" pitchFamily="18" charset="0"/>
              </a:rPr>
              <a:t>Schuld</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beinhaltet</a:t>
            </a:r>
            <a:r>
              <a:rPr lang="en-US" sz="2600" kern="100" dirty="0">
                <a:latin typeface="Aptos" panose="020B0004020202020204" pitchFamily="34" charset="0"/>
                <a:cs typeface="Times New Roman" panose="02020603050405020304" pitchFamily="18" charset="0"/>
              </a:rPr>
              <a:t> </a:t>
            </a:r>
            <a:r>
              <a:rPr lang="en-US" sz="2600" kern="100" dirty="0" err="1">
                <a:highlight>
                  <a:srgbClr val="00FF00"/>
                </a:highlight>
                <a:latin typeface="Aptos" panose="020B0004020202020204" pitchFamily="34" charset="0"/>
                <a:cs typeface="Times New Roman" panose="02020603050405020304" pitchFamily="18" charset="0"/>
              </a:rPr>
              <a:t>moralisches</a:t>
            </a:r>
            <a:r>
              <a:rPr lang="en-US" sz="2600" kern="100" dirty="0">
                <a:highlight>
                  <a:srgbClr val="00FF00"/>
                </a:highlight>
                <a:latin typeface="Aptos" panose="020B0004020202020204" pitchFamily="34" charset="0"/>
                <a:cs typeface="Times New Roman" panose="02020603050405020304" pitchFamily="18" charset="0"/>
              </a:rPr>
              <a:t> </a:t>
            </a:r>
            <a:r>
              <a:rPr lang="en-US" sz="2600" kern="100" dirty="0" err="1">
                <a:highlight>
                  <a:srgbClr val="00FF00"/>
                </a:highlight>
                <a:latin typeface="Aptos" panose="020B0004020202020204" pitchFamily="34" charset="0"/>
                <a:cs typeface="Times New Roman" panose="02020603050405020304" pitchFamily="18" charset="0"/>
              </a:rPr>
              <a:t>Verschulden</a:t>
            </a:r>
            <a:r>
              <a:rPr lang="en-US" sz="2600" kern="100" dirty="0">
                <a:highlight>
                  <a:srgbClr val="00FF00"/>
                </a:highlight>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oder</a:t>
            </a:r>
            <a:r>
              <a:rPr lang="en-US" sz="2600" kern="100" dirty="0">
                <a:latin typeface="Aptos" panose="020B0004020202020204" pitchFamily="34" charset="0"/>
                <a:cs typeface="Times New Roman" panose="02020603050405020304" pitchFamily="18" charset="0"/>
              </a:rPr>
              <a:t> </a:t>
            </a:r>
            <a:r>
              <a:rPr lang="en-US" sz="2600" kern="100" dirty="0" err="1">
                <a:highlight>
                  <a:srgbClr val="FF00FF"/>
                </a:highlight>
                <a:latin typeface="Aptos" panose="020B0004020202020204" pitchFamily="34" charset="0"/>
                <a:cs typeface="Times New Roman" panose="02020603050405020304" pitchFamily="18" charset="0"/>
              </a:rPr>
              <a:t>moralische</a:t>
            </a:r>
            <a:r>
              <a:rPr lang="en-US" sz="2600" kern="100" dirty="0">
                <a:highlight>
                  <a:srgbClr val="FF00FF"/>
                </a:highlight>
                <a:latin typeface="Aptos" panose="020B0004020202020204" pitchFamily="34" charset="0"/>
                <a:cs typeface="Times New Roman" panose="02020603050405020304" pitchFamily="18" charset="0"/>
              </a:rPr>
              <a:t> </a:t>
            </a:r>
            <a:r>
              <a:rPr lang="en-US" sz="2600" kern="100" dirty="0" err="1">
                <a:highlight>
                  <a:srgbClr val="FF00FF"/>
                </a:highlight>
                <a:latin typeface="Aptos" panose="020B0004020202020204" pitchFamily="34" charset="0"/>
                <a:cs typeface="Times New Roman" panose="02020603050405020304" pitchFamily="18" charset="0"/>
              </a:rPr>
              <a:t>Vorwerfbarkeit</a:t>
            </a:r>
            <a:r>
              <a:rPr lang="en-US" sz="26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You can only be culpable if you act with a morally relevant (culpable) state of mind. </a:t>
            </a: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Man </a:t>
            </a:r>
            <a:r>
              <a:rPr lang="en-US" sz="2600" kern="100" dirty="0" err="1">
                <a:latin typeface="Aptos" panose="020B0004020202020204" pitchFamily="34" charset="0"/>
                <a:cs typeface="Times New Roman" panose="02020603050405020304" pitchFamily="18" charset="0"/>
              </a:rPr>
              <a:t>kann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nur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dann</a:t>
            </a:r>
            <a:r>
              <a:rPr lang="en-US" sz="2600" kern="100" dirty="0">
                <a:latin typeface="Aptos" panose="020B0004020202020204" pitchFamily="34" charset="0"/>
                <a:cs typeface="Times New Roman" panose="02020603050405020304" pitchFamily="18" charset="0"/>
              </a:rPr>
              <a:t> </a:t>
            </a:r>
            <a:r>
              <a:rPr lang="en-US" sz="2600" kern="100" dirty="0" err="1">
                <a:highlight>
                  <a:srgbClr val="C0C0C0"/>
                </a:highlight>
                <a:latin typeface="Aptos" panose="020B0004020202020204" pitchFamily="34" charset="0"/>
                <a:cs typeface="Times New Roman" panose="02020603050405020304" pitchFamily="18" charset="0"/>
              </a:rPr>
              <a:t>schuldig</a:t>
            </a:r>
            <a:r>
              <a:rPr lang="en-US" sz="2600" kern="100" dirty="0">
                <a:latin typeface="Aptos" panose="020B0004020202020204" pitchFamily="34" charset="0"/>
                <a:cs typeface="Times New Roman" panose="02020603050405020304" pitchFamily="18" charset="0"/>
              </a:rPr>
              <a:t> sein, </a:t>
            </a:r>
            <a:r>
              <a:rPr lang="en-US" sz="2600" kern="100" dirty="0" err="1">
                <a:latin typeface="Aptos" panose="020B0004020202020204" pitchFamily="34" charset="0"/>
                <a:cs typeface="Times New Roman" panose="02020603050405020304" pitchFamily="18" charset="0"/>
              </a:rPr>
              <a:t>wenn</a:t>
            </a:r>
            <a:r>
              <a:rPr lang="en-US" sz="2600" kern="100" dirty="0">
                <a:latin typeface="Aptos" panose="020B0004020202020204" pitchFamily="34" charset="0"/>
                <a:cs typeface="Times New Roman" panose="02020603050405020304" pitchFamily="18" charset="0"/>
              </a:rPr>
              <a:t> man </a:t>
            </a:r>
            <a:r>
              <a:rPr lang="en-US" sz="2600" kern="100" dirty="0">
                <a:highlight>
                  <a:srgbClr val="00FFFF"/>
                </a:highlight>
                <a:latin typeface="Aptos" panose="020B0004020202020204" pitchFamily="34" charset="0"/>
                <a:cs typeface="Times New Roman" panose="02020603050405020304" pitchFamily="18" charset="0"/>
              </a:rPr>
              <a:t>in </a:t>
            </a:r>
            <a:r>
              <a:rPr lang="en-US" sz="2600" kern="100" dirty="0" err="1">
                <a:highlight>
                  <a:srgbClr val="00FFFF"/>
                </a:highlight>
                <a:latin typeface="Aptos" panose="020B0004020202020204" pitchFamily="34" charset="0"/>
                <a:cs typeface="Times New Roman" panose="02020603050405020304" pitchFamily="18" charset="0"/>
              </a:rPr>
              <a:t>einem</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moralisch</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relevanten</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schuldhaften</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Geisteszustand</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handelt</a:t>
            </a:r>
            <a:r>
              <a:rPr lang="en-US" sz="26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30401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4010B-CEA4-BA9A-34DF-ADAB1F7D2C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FBE0E6-A39E-ED73-6984-07FD128FEF3C}"/>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Mens rea / subjektiver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7D5E7851-AA2D-9FB7-6540-50CBD04BD3AA}"/>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DC3CAD27-D6D8-7341-DE04-AD9CA0333C38}"/>
              </a:ext>
            </a:extLst>
          </p:cNvPr>
          <p:cNvSpPr txBox="1"/>
          <p:nvPr/>
        </p:nvSpPr>
        <p:spPr>
          <a:xfrm>
            <a:off x="856570" y="1885239"/>
            <a:ext cx="11004885" cy="5539978"/>
          </a:xfrm>
          <a:prstGeom prst="rect">
            <a:avLst/>
          </a:prstGeom>
          <a:noFill/>
        </p:spPr>
        <p:txBody>
          <a:bodyPr wrap="square" rtlCol="0">
            <a:spAutoFit/>
          </a:bodyPr>
          <a:lstStyle/>
          <a:p>
            <a:r>
              <a:rPr lang="en-US" sz="2600" b="1" kern="100" dirty="0">
                <a:latin typeface="Aptos" panose="020B0004020202020204" pitchFamily="34" charset="0"/>
                <a:cs typeface="Times New Roman" panose="02020603050405020304" pitchFamily="18" charset="0"/>
              </a:rPr>
              <a:t>Foundations (2): Rule of Law / </a:t>
            </a:r>
            <a:r>
              <a:rPr lang="es-ES" sz="2600" b="1" dirty="0" err="1">
                <a:highlight>
                  <a:srgbClr val="FFFF00"/>
                </a:highlight>
              </a:rPr>
              <a:t>Grundlagen</a:t>
            </a:r>
            <a:r>
              <a:rPr lang="es-ES" sz="2600" b="1" dirty="0"/>
              <a:t> (2): </a:t>
            </a:r>
            <a:r>
              <a:rPr lang="es-ES" sz="2600" b="1" dirty="0" err="1">
                <a:highlight>
                  <a:srgbClr val="FF00FF"/>
                </a:highlight>
              </a:rPr>
              <a:t>Rechtsstaatlichkeit</a:t>
            </a:r>
            <a:endParaRPr lang="en-US" sz="2600" b="1" kern="100" dirty="0">
              <a:highlight>
                <a:srgbClr val="FF00FF"/>
              </a:highlight>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500" kern="100" dirty="0">
                <a:latin typeface="Aptos" panose="020B0004020202020204" pitchFamily="34" charset="0"/>
                <a:cs typeface="Times New Roman" panose="02020603050405020304" pitchFamily="18" charset="0"/>
              </a:rPr>
              <a:t>The defendant must be aware of those aspects of her actions that make them of interest to the criminal law, so she can avoid criminal prosecution.</a:t>
            </a:r>
          </a:p>
          <a:p>
            <a:pPr marL="457200" indent="-457200">
              <a:buFont typeface="Arial" panose="020B0604020202020204" pitchFamily="34" charset="0"/>
              <a:buChar char="•"/>
            </a:pPr>
            <a:r>
              <a:rPr lang="en-US" sz="2500" kern="100" dirty="0">
                <a:highlight>
                  <a:srgbClr val="00FFFF"/>
                </a:highlight>
                <a:latin typeface="Aptos" panose="020B0004020202020204" pitchFamily="34" charset="0"/>
                <a:cs typeface="Times New Roman" panose="02020603050405020304" pitchFamily="18" charset="0"/>
              </a:rPr>
              <a:t>Der </a:t>
            </a:r>
            <a:r>
              <a:rPr lang="en-US" sz="2500" kern="100" dirty="0" err="1">
                <a:highlight>
                  <a:srgbClr val="00FFFF"/>
                </a:highlight>
                <a:latin typeface="Aptos" panose="020B0004020202020204" pitchFamily="34" charset="0"/>
                <a:cs typeface="Times New Roman" panose="02020603050405020304" pitchFamily="18" charset="0"/>
              </a:rPr>
              <a:t>Angeklagte</a:t>
            </a:r>
            <a:r>
              <a:rPr lang="en-US" sz="2500" kern="100" dirty="0">
                <a:highlight>
                  <a:srgbClr val="00FFFF"/>
                </a:highlight>
                <a:latin typeface="Aptos" panose="020B0004020202020204" pitchFamily="34" charset="0"/>
                <a:cs typeface="Times New Roman" panose="02020603050405020304" pitchFamily="18" charset="0"/>
              </a:rPr>
              <a:t> </a:t>
            </a:r>
            <a:r>
              <a:rPr lang="en-US" sz="2500" kern="100" dirty="0">
                <a:latin typeface="Aptos" panose="020B0004020202020204" pitchFamily="34" charset="0"/>
                <a:cs typeface="Times New Roman" panose="02020603050405020304" pitchFamily="18" charset="0"/>
              </a:rPr>
              <a:t>muss </a:t>
            </a:r>
            <a:r>
              <a:rPr lang="en-US" sz="2500" kern="100" dirty="0" err="1">
                <a:latin typeface="Aptos" panose="020B0004020202020204" pitchFamily="34" charset="0"/>
                <a:cs typeface="Times New Roman" panose="02020603050405020304" pitchFamily="18" charset="0"/>
              </a:rPr>
              <a:t>sich</a:t>
            </a:r>
            <a:r>
              <a:rPr lang="en-US" sz="2500" kern="100" dirty="0">
                <a:latin typeface="Aptos" panose="020B0004020202020204" pitchFamily="34" charset="0"/>
                <a:cs typeface="Times New Roman" panose="02020603050405020304" pitchFamily="18" charset="0"/>
              </a:rPr>
              <a:t> </a:t>
            </a:r>
            <a:r>
              <a:rPr lang="en-US" sz="2500" kern="100" dirty="0">
                <a:highlight>
                  <a:srgbClr val="FFFF00"/>
                </a:highlight>
                <a:latin typeface="Aptos" panose="020B0004020202020204" pitchFamily="34" charset="0"/>
                <a:cs typeface="Times New Roman" panose="02020603050405020304" pitchFamily="18" charset="0"/>
              </a:rPr>
              <a:t>der </a:t>
            </a:r>
            <a:r>
              <a:rPr lang="en-US" sz="2500" kern="100" dirty="0" err="1">
                <a:highlight>
                  <a:srgbClr val="FFFF00"/>
                </a:highlight>
                <a:latin typeface="Aptos" panose="020B0004020202020204" pitchFamily="34" charset="0"/>
                <a:cs typeface="Times New Roman" panose="02020603050405020304" pitchFamily="18" charset="0"/>
              </a:rPr>
              <a:t>strafrechtlich</a:t>
            </a:r>
            <a:r>
              <a:rPr lang="en-US" sz="2500" kern="100" dirty="0">
                <a:highlight>
                  <a:srgbClr val="FFFF00"/>
                </a:highlight>
                <a:latin typeface="Aptos" panose="020B0004020202020204" pitchFamily="34" charset="0"/>
                <a:cs typeface="Times New Roman" panose="02020603050405020304" pitchFamily="18" charset="0"/>
              </a:rPr>
              <a:t> </a:t>
            </a:r>
            <a:r>
              <a:rPr lang="en-US" sz="2500" kern="100" dirty="0" err="1">
                <a:highlight>
                  <a:srgbClr val="FFFF00"/>
                </a:highlight>
                <a:latin typeface="Aptos" panose="020B0004020202020204" pitchFamily="34" charset="0"/>
                <a:cs typeface="Times New Roman" panose="02020603050405020304" pitchFamily="18" charset="0"/>
              </a:rPr>
              <a:t>relevanten</a:t>
            </a:r>
            <a:r>
              <a:rPr lang="en-US" sz="2500" kern="100" dirty="0">
                <a:highlight>
                  <a:srgbClr val="FFFF00"/>
                </a:highlight>
                <a:latin typeface="Aptos" panose="020B0004020202020204" pitchFamily="34" charset="0"/>
                <a:cs typeface="Times New Roman" panose="02020603050405020304" pitchFamily="18" charset="0"/>
              </a:rPr>
              <a:t> </a:t>
            </a:r>
            <a:r>
              <a:rPr lang="en-US" sz="2500" kern="100" dirty="0" err="1">
                <a:highlight>
                  <a:srgbClr val="FFFF00"/>
                </a:highlight>
                <a:latin typeface="Aptos" panose="020B0004020202020204" pitchFamily="34" charset="0"/>
                <a:cs typeface="Times New Roman" panose="02020603050405020304" pitchFamily="18" charset="0"/>
              </a:rPr>
              <a:t>Aspekte</a:t>
            </a:r>
            <a:r>
              <a:rPr lang="en-US" sz="2500" kern="100" dirty="0">
                <a:highlight>
                  <a:srgbClr val="FFFF00"/>
                </a:highlight>
                <a:latin typeface="Aptos" panose="020B0004020202020204" pitchFamily="34" charset="0"/>
                <a:cs typeface="Times New Roman" panose="02020603050405020304" pitchFamily="18" charset="0"/>
              </a:rPr>
              <a:t> </a:t>
            </a:r>
            <a:r>
              <a:rPr lang="en-US" sz="2500" kern="100" dirty="0">
                <a:latin typeface="Aptos" panose="020B0004020202020204" pitchFamily="34" charset="0"/>
                <a:cs typeface="Times New Roman" panose="02020603050405020304" pitchFamily="18" charset="0"/>
              </a:rPr>
              <a:t>seiner </a:t>
            </a:r>
            <a:r>
              <a:rPr lang="en-US" sz="2500" kern="100" dirty="0" err="1">
                <a:highlight>
                  <a:srgbClr val="FFFF00"/>
                </a:highlight>
                <a:latin typeface="Aptos" panose="020B0004020202020204" pitchFamily="34" charset="0"/>
                <a:cs typeface="Times New Roman" panose="02020603050405020304" pitchFamily="18" charset="0"/>
              </a:rPr>
              <a:t>Handlungen</a:t>
            </a:r>
            <a:r>
              <a:rPr lang="en-US" sz="2500" kern="100" dirty="0">
                <a:highlight>
                  <a:srgbClr val="FFFF00"/>
                </a:highlight>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bewusst</a:t>
            </a:r>
            <a:r>
              <a:rPr lang="en-US" sz="2500" kern="100" dirty="0">
                <a:latin typeface="Aptos" panose="020B0004020202020204" pitchFamily="34" charset="0"/>
                <a:cs typeface="Times New Roman" panose="02020603050405020304" pitchFamily="18" charset="0"/>
              </a:rPr>
              <a:t> sein, um </a:t>
            </a:r>
            <a:r>
              <a:rPr lang="en-US" sz="2500" kern="100" dirty="0" err="1">
                <a:highlight>
                  <a:srgbClr val="FF00FF"/>
                </a:highlight>
                <a:latin typeface="Aptos" panose="020B0004020202020204" pitchFamily="34" charset="0"/>
                <a:cs typeface="Times New Roman" panose="02020603050405020304" pitchFamily="18" charset="0"/>
              </a:rPr>
              <a:t>eine</a:t>
            </a:r>
            <a:r>
              <a:rPr lang="en-US" sz="2500" kern="100" dirty="0">
                <a:highlight>
                  <a:srgbClr val="FF00FF"/>
                </a:highlight>
                <a:latin typeface="Aptos" panose="020B0004020202020204" pitchFamily="34" charset="0"/>
                <a:cs typeface="Times New Roman" panose="02020603050405020304" pitchFamily="18" charset="0"/>
              </a:rPr>
              <a:t> </a:t>
            </a:r>
            <a:r>
              <a:rPr lang="en-US" sz="2500" kern="100" dirty="0" err="1">
                <a:highlight>
                  <a:srgbClr val="FF00FF"/>
                </a:highlight>
                <a:latin typeface="Aptos" panose="020B0004020202020204" pitchFamily="34" charset="0"/>
                <a:cs typeface="Times New Roman" panose="02020603050405020304" pitchFamily="18" charset="0"/>
              </a:rPr>
              <a:t>strafrechtliche</a:t>
            </a:r>
            <a:r>
              <a:rPr lang="en-US" sz="2500" kern="100" dirty="0">
                <a:highlight>
                  <a:srgbClr val="FF00FF"/>
                </a:highlight>
                <a:latin typeface="Aptos" panose="020B0004020202020204" pitchFamily="34" charset="0"/>
                <a:cs typeface="Times New Roman" panose="02020603050405020304" pitchFamily="18" charset="0"/>
              </a:rPr>
              <a:t> </a:t>
            </a:r>
            <a:r>
              <a:rPr lang="en-US" sz="2500" kern="100" dirty="0" err="1">
                <a:highlight>
                  <a:srgbClr val="FF00FF"/>
                </a:highlight>
                <a:latin typeface="Aptos" panose="020B0004020202020204" pitchFamily="34" charset="0"/>
                <a:cs typeface="Times New Roman" panose="02020603050405020304" pitchFamily="18" charset="0"/>
              </a:rPr>
              <a:t>Verfolgung</a:t>
            </a:r>
            <a:r>
              <a:rPr lang="en-US" sz="2500" kern="100" dirty="0">
                <a:highlight>
                  <a:srgbClr val="FF00FF"/>
                </a:highlight>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zu</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vermeiden</a:t>
            </a:r>
            <a:r>
              <a:rPr lang="en-US" sz="25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5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500" kern="100" dirty="0" err="1">
                <a:latin typeface="Aptos" panose="020B0004020202020204" pitchFamily="34" charset="0"/>
                <a:cs typeface="Times New Roman" panose="02020603050405020304" pitchFamily="18" charset="0"/>
              </a:rPr>
              <a:t>Mens</a:t>
            </a:r>
            <a:r>
              <a:rPr lang="en-US" sz="2500" kern="100" dirty="0">
                <a:latin typeface="Aptos" panose="020B0004020202020204" pitchFamily="34" charset="0"/>
                <a:cs typeface="Times New Roman" panose="02020603050405020304" pitchFamily="18" charset="0"/>
              </a:rPr>
              <a:t> rea also contributes to personal autonomy by increasing our ability to steer our lives away from criminal conviction and punishment</a:t>
            </a:r>
          </a:p>
          <a:p>
            <a:pPr marL="457200" indent="-457200">
              <a:buFont typeface="Arial" panose="020B0604020202020204" pitchFamily="34" charset="0"/>
              <a:buChar char="•"/>
            </a:pPr>
            <a:r>
              <a:rPr lang="en-US" sz="2500" kern="100" dirty="0">
                <a:highlight>
                  <a:srgbClr val="00FFFF"/>
                </a:highlight>
                <a:latin typeface="Aptos" panose="020B0004020202020204" pitchFamily="34" charset="0"/>
                <a:cs typeface="Times New Roman" panose="02020603050405020304" pitchFamily="18" charset="0"/>
              </a:rPr>
              <a:t>Der </a:t>
            </a:r>
            <a:r>
              <a:rPr lang="en-US" sz="2500" kern="100" dirty="0" err="1">
                <a:highlight>
                  <a:srgbClr val="00FFFF"/>
                </a:highlight>
                <a:latin typeface="Aptos" panose="020B0004020202020204" pitchFamily="34" charset="0"/>
                <a:cs typeface="Times New Roman" panose="02020603050405020304" pitchFamily="18" charset="0"/>
              </a:rPr>
              <a:t>Vorsatz</a:t>
            </a:r>
            <a:r>
              <a:rPr lang="en-US" sz="2500" kern="100" dirty="0">
                <a:highlight>
                  <a:srgbClr val="00FFFF"/>
                </a:highlight>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trägt</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auch</a:t>
            </a:r>
            <a:r>
              <a:rPr lang="en-US" sz="2500" kern="100" dirty="0">
                <a:latin typeface="Aptos" panose="020B0004020202020204" pitchFamily="34" charset="0"/>
                <a:cs typeface="Times New Roman" panose="02020603050405020304" pitchFamily="18" charset="0"/>
              </a:rPr>
              <a:t> </a:t>
            </a:r>
            <a:r>
              <a:rPr lang="en-US" sz="2500" kern="100" dirty="0" err="1">
                <a:highlight>
                  <a:srgbClr val="FF00FF"/>
                </a:highlight>
                <a:latin typeface="Aptos" panose="020B0004020202020204" pitchFamily="34" charset="0"/>
                <a:cs typeface="Times New Roman" panose="02020603050405020304" pitchFamily="18" charset="0"/>
              </a:rPr>
              <a:t>zur</a:t>
            </a:r>
            <a:r>
              <a:rPr lang="en-US" sz="2500" kern="100" dirty="0">
                <a:highlight>
                  <a:srgbClr val="FF00FF"/>
                </a:highlight>
                <a:latin typeface="Aptos" panose="020B0004020202020204" pitchFamily="34" charset="0"/>
                <a:cs typeface="Times New Roman" panose="02020603050405020304" pitchFamily="18" charset="0"/>
              </a:rPr>
              <a:t> </a:t>
            </a:r>
            <a:r>
              <a:rPr lang="en-US" sz="2500" kern="100" dirty="0" err="1">
                <a:highlight>
                  <a:srgbClr val="FF00FF"/>
                </a:highlight>
                <a:latin typeface="Aptos" panose="020B0004020202020204" pitchFamily="34" charset="0"/>
                <a:cs typeface="Times New Roman" panose="02020603050405020304" pitchFamily="18" charset="0"/>
              </a:rPr>
              <a:t>persönlichen</a:t>
            </a:r>
            <a:r>
              <a:rPr lang="en-US" sz="2500" kern="100" dirty="0">
                <a:highlight>
                  <a:srgbClr val="FF00FF"/>
                </a:highlight>
                <a:latin typeface="Aptos" panose="020B0004020202020204" pitchFamily="34" charset="0"/>
                <a:cs typeface="Times New Roman" panose="02020603050405020304" pitchFamily="18" charset="0"/>
              </a:rPr>
              <a:t> </a:t>
            </a:r>
            <a:r>
              <a:rPr lang="en-US" sz="2500" kern="100" dirty="0" err="1">
                <a:highlight>
                  <a:srgbClr val="FF00FF"/>
                </a:highlight>
                <a:latin typeface="Aptos" panose="020B0004020202020204" pitchFamily="34" charset="0"/>
                <a:cs typeface="Times New Roman" panose="02020603050405020304" pitchFamily="18" charset="0"/>
              </a:rPr>
              <a:t>Autonomie</a:t>
            </a:r>
            <a:r>
              <a:rPr lang="en-US" sz="2500" kern="100" dirty="0">
                <a:highlight>
                  <a:srgbClr val="FF00FF"/>
                </a:highlight>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bei</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indem</a:t>
            </a:r>
            <a:r>
              <a:rPr lang="en-US" sz="2500" kern="100" dirty="0">
                <a:latin typeface="Aptos" panose="020B0004020202020204" pitchFamily="34" charset="0"/>
                <a:cs typeface="Times New Roman" panose="02020603050405020304" pitchFamily="18" charset="0"/>
              </a:rPr>
              <a:t> er </a:t>
            </a:r>
            <a:r>
              <a:rPr lang="en-US" sz="2500" kern="100" dirty="0" err="1">
                <a:latin typeface="Aptos" panose="020B0004020202020204" pitchFamily="34" charset="0"/>
                <a:cs typeface="Times New Roman" panose="02020603050405020304" pitchFamily="18" charset="0"/>
              </a:rPr>
              <a:t>unsere</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Fähigkeit</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erhöht</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unser</a:t>
            </a:r>
            <a:r>
              <a:rPr lang="en-US" sz="2500" kern="100" dirty="0">
                <a:latin typeface="Aptos" panose="020B0004020202020204" pitchFamily="34" charset="0"/>
                <a:cs typeface="Times New Roman" panose="02020603050405020304" pitchFamily="18" charset="0"/>
              </a:rPr>
              <a:t> Leben so </a:t>
            </a:r>
            <a:r>
              <a:rPr lang="en-US" sz="2500" kern="100" dirty="0" err="1">
                <a:latin typeface="Aptos" panose="020B0004020202020204" pitchFamily="34" charset="0"/>
                <a:cs typeface="Times New Roman" panose="02020603050405020304" pitchFamily="18" charset="0"/>
              </a:rPr>
              <a:t>zu</a:t>
            </a:r>
            <a:r>
              <a:rPr lang="en-US" sz="2500" kern="100" dirty="0">
                <a:latin typeface="Aptos" panose="020B0004020202020204" pitchFamily="34" charset="0"/>
                <a:cs typeface="Times New Roman" panose="02020603050405020304" pitchFamily="18" charset="0"/>
              </a:rPr>
              <a:t> gestalten, </a:t>
            </a:r>
            <a:r>
              <a:rPr lang="en-US" sz="2500" kern="100" dirty="0" err="1">
                <a:latin typeface="Aptos" panose="020B0004020202020204" pitchFamily="34" charset="0"/>
                <a:cs typeface="Times New Roman" panose="02020603050405020304" pitchFamily="18" charset="0"/>
              </a:rPr>
              <a:t>dass</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wir</a:t>
            </a:r>
            <a:r>
              <a:rPr lang="en-US" sz="2500" kern="100" dirty="0">
                <a:latin typeface="Aptos" panose="020B0004020202020204" pitchFamily="34" charset="0"/>
                <a:cs typeface="Times New Roman" panose="02020603050405020304" pitchFamily="18" charset="0"/>
              </a:rPr>
              <a:t> </a:t>
            </a:r>
            <a:r>
              <a:rPr lang="en-US" sz="2500" kern="100" dirty="0" err="1">
                <a:highlight>
                  <a:srgbClr val="FFFF00"/>
                </a:highlight>
                <a:latin typeface="Aptos" panose="020B0004020202020204" pitchFamily="34" charset="0"/>
                <a:cs typeface="Times New Roman" panose="02020603050405020304" pitchFamily="18" charset="0"/>
              </a:rPr>
              <a:t>strafrechtliche</a:t>
            </a:r>
            <a:r>
              <a:rPr lang="en-US" sz="2500" kern="100" dirty="0">
                <a:highlight>
                  <a:srgbClr val="FFFF00"/>
                </a:highlight>
                <a:latin typeface="Aptos" panose="020B0004020202020204" pitchFamily="34" charset="0"/>
                <a:cs typeface="Times New Roman" panose="02020603050405020304" pitchFamily="18" charset="0"/>
              </a:rPr>
              <a:t> </a:t>
            </a:r>
            <a:r>
              <a:rPr lang="en-US" sz="2500" kern="100" dirty="0" err="1">
                <a:highlight>
                  <a:srgbClr val="FFFF00"/>
                </a:highlight>
                <a:latin typeface="Aptos" panose="020B0004020202020204" pitchFamily="34" charset="0"/>
                <a:cs typeface="Times New Roman" panose="02020603050405020304" pitchFamily="18" charset="0"/>
              </a:rPr>
              <a:t>Verurteilungen</a:t>
            </a:r>
            <a:r>
              <a:rPr lang="en-US" sz="2500" kern="100" dirty="0">
                <a:highlight>
                  <a:srgbClr val="FFFF00"/>
                </a:highlight>
                <a:latin typeface="Aptos" panose="020B0004020202020204" pitchFamily="34" charset="0"/>
                <a:cs typeface="Times New Roman" panose="02020603050405020304" pitchFamily="18" charset="0"/>
              </a:rPr>
              <a:t> </a:t>
            </a:r>
            <a:r>
              <a:rPr lang="en-US" sz="2500" kern="100" dirty="0">
                <a:latin typeface="Aptos" panose="020B0004020202020204" pitchFamily="34" charset="0"/>
                <a:cs typeface="Times New Roman" panose="02020603050405020304" pitchFamily="18" charset="0"/>
              </a:rPr>
              <a:t>und </a:t>
            </a:r>
            <a:r>
              <a:rPr lang="en-US" sz="2500" kern="100" dirty="0" err="1">
                <a:highlight>
                  <a:srgbClr val="FFFF00"/>
                </a:highlight>
                <a:latin typeface="Aptos" panose="020B0004020202020204" pitchFamily="34" charset="0"/>
                <a:cs typeface="Times New Roman" panose="02020603050405020304" pitchFamily="18" charset="0"/>
              </a:rPr>
              <a:t>Strafen</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vermeiden</a:t>
            </a:r>
            <a:r>
              <a:rPr lang="en-US" sz="2500" kern="100" dirty="0">
                <a:latin typeface="Aptos" panose="020B0004020202020204" pitchFamily="34" charset="0"/>
                <a:cs typeface="Times New Roman" panose="02020603050405020304" pitchFamily="18" charset="0"/>
              </a:rPr>
              <a:t> </a:t>
            </a:r>
            <a:r>
              <a:rPr lang="en-US" sz="2500" kern="100" dirty="0" err="1">
                <a:latin typeface="Aptos" panose="020B0004020202020204" pitchFamily="34" charset="0"/>
                <a:cs typeface="Times New Roman" panose="02020603050405020304" pitchFamily="18" charset="0"/>
              </a:rPr>
              <a:t>können</a:t>
            </a:r>
            <a:r>
              <a:rPr lang="en-US" sz="2500" kern="100" dirty="0">
                <a:latin typeface="Aptos" panose="020B0004020202020204" pitchFamily="34" charset="0"/>
                <a:cs typeface="Times New Roman" panose="02020603050405020304" pitchFamily="18" charset="0"/>
              </a:rPr>
              <a:t>.</a:t>
            </a:r>
          </a:p>
          <a:p>
            <a:endParaRPr lang="en-US" sz="26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86970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D78CD-7751-C912-62F4-0A02518B63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72E46A-B52F-4B2A-F18C-7980EF8CAF73}"/>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Mens rea / subjektiver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711DAF1D-459B-EA7B-6E93-EA9BC1440089}"/>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DEBC59D0-9C4C-DA60-6E7D-CD710264DE1A}"/>
              </a:ext>
            </a:extLst>
          </p:cNvPr>
          <p:cNvSpPr txBox="1"/>
          <p:nvPr/>
        </p:nvSpPr>
        <p:spPr>
          <a:xfrm>
            <a:off x="856570" y="1885239"/>
            <a:ext cx="11004885" cy="4431983"/>
          </a:xfrm>
          <a:prstGeom prst="rect">
            <a:avLst/>
          </a:prstGeom>
          <a:noFill/>
        </p:spPr>
        <p:txBody>
          <a:bodyPr wrap="square" rtlCol="0">
            <a:spAutoFit/>
          </a:bodyPr>
          <a:lstStyle/>
          <a:p>
            <a:pPr algn="ctr"/>
            <a:r>
              <a:rPr lang="es-ES" sz="2400" b="1" dirty="0" err="1"/>
              <a:t>Section</a:t>
            </a:r>
            <a:r>
              <a:rPr lang="es-ES" sz="2400" b="1" dirty="0"/>
              <a:t> 15 </a:t>
            </a:r>
          </a:p>
          <a:p>
            <a:pPr algn="ctr"/>
            <a:r>
              <a:rPr lang="es-ES" sz="2400" b="1" dirty="0" err="1"/>
              <a:t>Intentional</a:t>
            </a:r>
            <a:r>
              <a:rPr lang="es-ES" sz="2400" b="1" dirty="0"/>
              <a:t> and </a:t>
            </a:r>
            <a:r>
              <a:rPr lang="es-ES" sz="2400" b="1" dirty="0" err="1"/>
              <a:t>negligent</a:t>
            </a:r>
            <a:r>
              <a:rPr lang="es-ES" sz="2400" b="1" dirty="0"/>
              <a:t> </a:t>
            </a:r>
            <a:r>
              <a:rPr lang="es-ES" sz="2400" b="1" dirty="0" err="1"/>
              <a:t>conduct</a:t>
            </a:r>
            <a:r>
              <a:rPr lang="es-ES" sz="2400" b="1" dirty="0"/>
              <a:t> </a:t>
            </a:r>
          </a:p>
          <a:p>
            <a:pPr algn="ctr"/>
            <a:r>
              <a:rPr lang="es-ES" sz="2400" dirty="0" err="1"/>
              <a:t>Unless</a:t>
            </a:r>
            <a:r>
              <a:rPr lang="es-ES" sz="2400" dirty="0"/>
              <a:t> </a:t>
            </a:r>
            <a:r>
              <a:rPr lang="es-ES" sz="2400" dirty="0" err="1"/>
              <a:t>the</a:t>
            </a:r>
            <a:r>
              <a:rPr lang="es-ES" sz="2400" dirty="0"/>
              <a:t> </a:t>
            </a:r>
            <a:r>
              <a:rPr lang="es-ES" sz="2400" dirty="0" err="1"/>
              <a:t>law</a:t>
            </a:r>
            <a:r>
              <a:rPr lang="es-ES" sz="2400" dirty="0"/>
              <a:t> </a:t>
            </a:r>
            <a:r>
              <a:rPr lang="es-ES" sz="2400" dirty="0" err="1"/>
              <a:t>expressly</a:t>
            </a:r>
            <a:r>
              <a:rPr lang="es-ES" sz="2400" dirty="0"/>
              <a:t> </a:t>
            </a:r>
            <a:r>
              <a:rPr lang="es-ES" sz="2400" dirty="0" err="1"/>
              <a:t>provides</a:t>
            </a:r>
            <a:r>
              <a:rPr lang="es-ES" sz="2400" dirty="0"/>
              <a:t> </a:t>
            </a:r>
            <a:r>
              <a:rPr lang="es-ES" sz="2400" dirty="0" err="1"/>
              <a:t>for</a:t>
            </a:r>
            <a:r>
              <a:rPr lang="es-ES" sz="2400" dirty="0"/>
              <a:t> criminal </a:t>
            </a:r>
            <a:r>
              <a:rPr lang="es-ES" sz="2400" dirty="0" err="1"/>
              <a:t>liability</a:t>
            </a:r>
            <a:r>
              <a:rPr lang="es-ES" sz="2400" dirty="0"/>
              <a:t> </a:t>
            </a:r>
            <a:r>
              <a:rPr lang="es-ES" sz="2400" dirty="0" err="1"/>
              <a:t>for</a:t>
            </a:r>
            <a:r>
              <a:rPr lang="es-ES" sz="2400" dirty="0"/>
              <a:t> </a:t>
            </a:r>
            <a:r>
              <a:rPr lang="es-ES" sz="2400" dirty="0" err="1"/>
              <a:t>negligent</a:t>
            </a:r>
            <a:r>
              <a:rPr lang="es-ES" sz="2400" dirty="0"/>
              <a:t> </a:t>
            </a:r>
            <a:r>
              <a:rPr lang="es-ES" sz="2400" dirty="0" err="1"/>
              <a:t>conduct</a:t>
            </a:r>
            <a:r>
              <a:rPr lang="es-ES" sz="2400" dirty="0"/>
              <a:t>, </a:t>
            </a:r>
            <a:r>
              <a:rPr lang="es-ES" sz="2400" dirty="0" err="1"/>
              <a:t>only</a:t>
            </a:r>
            <a:r>
              <a:rPr lang="es-ES" sz="2400" dirty="0"/>
              <a:t> </a:t>
            </a:r>
            <a:r>
              <a:rPr lang="es-ES" sz="2400" dirty="0" err="1"/>
              <a:t>intentional</a:t>
            </a:r>
            <a:r>
              <a:rPr lang="es-ES" sz="2400" dirty="0"/>
              <a:t> </a:t>
            </a:r>
            <a:r>
              <a:rPr lang="es-ES" sz="2400" dirty="0" err="1"/>
              <a:t>conduct</a:t>
            </a:r>
            <a:r>
              <a:rPr lang="es-ES" sz="2400" dirty="0"/>
              <a:t> </a:t>
            </a:r>
            <a:r>
              <a:rPr lang="es-ES" sz="2400" dirty="0" err="1"/>
              <a:t>attracts</a:t>
            </a:r>
            <a:r>
              <a:rPr lang="es-ES" sz="2400" dirty="0"/>
              <a:t> criminal </a:t>
            </a:r>
            <a:r>
              <a:rPr lang="es-ES" sz="2400" dirty="0" err="1"/>
              <a:t>liability</a:t>
            </a:r>
            <a:r>
              <a:rPr lang="es-ES" sz="2400" dirty="0"/>
              <a:t>.</a:t>
            </a:r>
          </a:p>
          <a:p>
            <a:pPr algn="ctr"/>
            <a:endParaRPr lang="es-ES" sz="2400" dirty="0"/>
          </a:p>
          <a:p>
            <a:pPr algn="ctr"/>
            <a:r>
              <a:rPr lang="es-ES" sz="2400" b="1" dirty="0"/>
              <a:t>§ 15 </a:t>
            </a:r>
          </a:p>
          <a:p>
            <a:pPr algn="ctr"/>
            <a:r>
              <a:rPr lang="es-ES" sz="2400" b="1" dirty="0" err="1">
                <a:highlight>
                  <a:srgbClr val="00FF00"/>
                </a:highlight>
              </a:rPr>
              <a:t>Vorsätzliches</a:t>
            </a:r>
            <a:r>
              <a:rPr lang="es-ES" sz="2400" b="1" dirty="0">
                <a:highlight>
                  <a:srgbClr val="00FF00"/>
                </a:highlight>
              </a:rPr>
              <a:t> </a:t>
            </a:r>
            <a:r>
              <a:rPr lang="es-ES" sz="2400" b="1" dirty="0" err="1">
                <a:highlight>
                  <a:srgbClr val="00FF00"/>
                </a:highlight>
              </a:rPr>
              <a:t>und</a:t>
            </a:r>
            <a:r>
              <a:rPr lang="es-ES" sz="2400" b="1" dirty="0">
                <a:highlight>
                  <a:srgbClr val="00FF00"/>
                </a:highlight>
              </a:rPr>
              <a:t> </a:t>
            </a:r>
            <a:r>
              <a:rPr lang="es-ES" sz="2400" b="1" dirty="0" err="1">
                <a:highlight>
                  <a:srgbClr val="00FF00"/>
                </a:highlight>
              </a:rPr>
              <a:t>fahrlässiges</a:t>
            </a:r>
            <a:r>
              <a:rPr lang="es-ES" sz="2400" b="1" dirty="0">
                <a:highlight>
                  <a:srgbClr val="00FF00"/>
                </a:highlight>
              </a:rPr>
              <a:t> </a:t>
            </a:r>
            <a:r>
              <a:rPr lang="es-ES" sz="2400" b="1" dirty="0" err="1">
                <a:highlight>
                  <a:srgbClr val="00FF00"/>
                </a:highlight>
              </a:rPr>
              <a:t>Handeln</a:t>
            </a:r>
            <a:r>
              <a:rPr lang="es-ES" sz="2400" b="1" dirty="0">
                <a:highlight>
                  <a:srgbClr val="00FF00"/>
                </a:highlight>
              </a:rPr>
              <a:t> </a:t>
            </a:r>
          </a:p>
          <a:p>
            <a:pPr algn="ctr"/>
            <a:r>
              <a:rPr lang="es-ES" sz="2400" dirty="0" err="1"/>
              <a:t>Strafbar</a:t>
            </a:r>
            <a:r>
              <a:rPr lang="es-ES" sz="2400" dirty="0"/>
              <a:t> </a:t>
            </a:r>
            <a:r>
              <a:rPr lang="es-ES" sz="2400" dirty="0" err="1"/>
              <a:t>ist</a:t>
            </a:r>
            <a:r>
              <a:rPr lang="es-ES" sz="2400" dirty="0"/>
              <a:t> </a:t>
            </a:r>
            <a:r>
              <a:rPr lang="es-ES" sz="2400" dirty="0" err="1"/>
              <a:t>nur</a:t>
            </a:r>
            <a:r>
              <a:rPr lang="es-ES" sz="2400" dirty="0"/>
              <a:t> </a:t>
            </a:r>
            <a:r>
              <a:rPr lang="es-ES" sz="2400" dirty="0" err="1">
                <a:highlight>
                  <a:srgbClr val="00FF00"/>
                </a:highlight>
              </a:rPr>
              <a:t>vorsätzliches</a:t>
            </a:r>
            <a:r>
              <a:rPr lang="es-ES" sz="2400" dirty="0">
                <a:highlight>
                  <a:srgbClr val="00FF00"/>
                </a:highlight>
              </a:rPr>
              <a:t> </a:t>
            </a:r>
            <a:r>
              <a:rPr lang="es-ES" sz="2400" dirty="0" err="1">
                <a:highlight>
                  <a:srgbClr val="00FF00"/>
                </a:highlight>
              </a:rPr>
              <a:t>Handeln</a:t>
            </a:r>
            <a:r>
              <a:rPr lang="es-ES" sz="2400" dirty="0"/>
              <a:t>, </a:t>
            </a:r>
            <a:r>
              <a:rPr lang="es-ES" sz="2400" dirty="0" err="1"/>
              <a:t>wenn</a:t>
            </a:r>
            <a:r>
              <a:rPr lang="es-ES" sz="2400" dirty="0"/>
              <a:t> </a:t>
            </a:r>
            <a:r>
              <a:rPr lang="es-ES" sz="2400" dirty="0" err="1"/>
              <a:t>nicht</a:t>
            </a:r>
            <a:r>
              <a:rPr lang="es-ES" sz="2400" dirty="0"/>
              <a:t> </a:t>
            </a:r>
            <a:r>
              <a:rPr lang="es-ES" sz="2400" dirty="0">
                <a:highlight>
                  <a:srgbClr val="00FF00"/>
                </a:highlight>
              </a:rPr>
              <a:t>das </a:t>
            </a:r>
            <a:r>
              <a:rPr lang="es-ES" sz="2400" dirty="0" err="1">
                <a:highlight>
                  <a:srgbClr val="00FF00"/>
                </a:highlight>
              </a:rPr>
              <a:t>Gesetz</a:t>
            </a:r>
            <a:r>
              <a:rPr lang="es-ES" sz="2400" dirty="0">
                <a:highlight>
                  <a:srgbClr val="00FF00"/>
                </a:highlight>
              </a:rPr>
              <a:t> </a:t>
            </a:r>
            <a:r>
              <a:rPr lang="es-ES" sz="2400" dirty="0" err="1"/>
              <a:t>fahrlässiges</a:t>
            </a:r>
            <a:r>
              <a:rPr lang="es-ES" sz="2400" dirty="0"/>
              <a:t> </a:t>
            </a:r>
            <a:r>
              <a:rPr lang="es-ES" sz="2400" dirty="0" err="1"/>
              <a:t>Handeln</a:t>
            </a:r>
            <a:r>
              <a:rPr lang="es-ES" sz="2400" dirty="0"/>
              <a:t> </a:t>
            </a:r>
            <a:r>
              <a:rPr lang="es-ES" sz="2400" dirty="0" err="1"/>
              <a:t>ausdrücklich</a:t>
            </a:r>
            <a:r>
              <a:rPr lang="es-ES" sz="2400" dirty="0"/>
              <a:t> </a:t>
            </a:r>
            <a:r>
              <a:rPr lang="es-ES" sz="2400" dirty="0" err="1"/>
              <a:t>mit</a:t>
            </a:r>
            <a:r>
              <a:rPr lang="es-ES" sz="2400" dirty="0"/>
              <a:t> </a:t>
            </a:r>
            <a:r>
              <a:rPr lang="es-ES" sz="2400" dirty="0" err="1">
                <a:highlight>
                  <a:srgbClr val="FF00FF"/>
                </a:highlight>
              </a:rPr>
              <a:t>Strafe</a:t>
            </a:r>
            <a:r>
              <a:rPr lang="es-ES" sz="2400" dirty="0"/>
              <a:t> </a:t>
            </a:r>
            <a:r>
              <a:rPr lang="es-ES" sz="2400" dirty="0" err="1">
                <a:highlight>
                  <a:srgbClr val="C0C0C0"/>
                </a:highlight>
              </a:rPr>
              <a:t>bedroht</a:t>
            </a:r>
            <a:r>
              <a:rPr lang="es-ES" sz="2400" dirty="0"/>
              <a:t>.</a:t>
            </a:r>
          </a:p>
          <a:p>
            <a:pPr marL="514350" indent="-514350">
              <a:buAutoNum type="arabicParenBoth"/>
            </a:pPr>
            <a:endParaRPr lang="es-ES" sz="2400" dirty="0"/>
          </a:p>
          <a:p>
            <a:pPr marL="514350" indent="-514350">
              <a:buAutoNum type="arabicParenBoth"/>
            </a:pPr>
            <a:endParaRPr lang="es-ES" sz="2400" dirty="0"/>
          </a:p>
          <a:p>
            <a:endParaRPr lang="es-ES" dirty="0"/>
          </a:p>
        </p:txBody>
      </p:sp>
    </p:spTree>
    <p:extLst>
      <p:ext uri="{BB962C8B-B14F-4D97-AF65-F5344CB8AC3E}">
        <p14:creationId xmlns:p14="http://schemas.microsoft.com/office/powerpoint/2010/main" val="1954697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FE684-B976-4DD8-DDA0-81C5A2AAE8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F63742-5ACE-F7D5-4734-0E6E84C755F3}"/>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Mens rea / subjektiver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67CB7411-25B0-77DA-3F23-078E025228F3}"/>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2B859AA6-0B21-83D6-7818-604BAD06E1DF}"/>
              </a:ext>
            </a:extLst>
          </p:cNvPr>
          <p:cNvSpPr txBox="1"/>
          <p:nvPr/>
        </p:nvSpPr>
        <p:spPr>
          <a:xfrm>
            <a:off x="856570" y="1885239"/>
            <a:ext cx="11004885" cy="4062651"/>
          </a:xfrm>
          <a:prstGeom prst="rect">
            <a:avLst/>
          </a:prstGeom>
          <a:noFill/>
        </p:spPr>
        <p:txBody>
          <a:bodyPr wrap="square" rtlCol="0">
            <a:spAutoFit/>
          </a:bodyPr>
          <a:lstStyle/>
          <a:p>
            <a:pPr algn="ctr"/>
            <a:r>
              <a:rPr lang="es-ES" sz="2400" b="1" dirty="0" err="1"/>
              <a:t>Section</a:t>
            </a:r>
            <a:r>
              <a:rPr lang="es-ES" sz="2400" b="1" dirty="0"/>
              <a:t> 222 </a:t>
            </a:r>
          </a:p>
          <a:p>
            <a:pPr algn="ctr"/>
            <a:r>
              <a:rPr lang="es-ES" sz="2400" b="1" dirty="0" err="1"/>
              <a:t>Negligent</a:t>
            </a:r>
            <a:r>
              <a:rPr lang="es-ES" sz="2400" b="1" dirty="0"/>
              <a:t> </a:t>
            </a:r>
            <a:r>
              <a:rPr lang="es-ES" sz="2400" b="1" dirty="0" err="1"/>
              <a:t>killing</a:t>
            </a:r>
            <a:r>
              <a:rPr lang="es-ES" sz="2400" b="1" dirty="0"/>
              <a:t> </a:t>
            </a:r>
          </a:p>
          <a:p>
            <a:pPr algn="ctr"/>
            <a:r>
              <a:rPr lang="es-ES" sz="2400" dirty="0" err="1"/>
              <a:t>Whoever</a:t>
            </a:r>
            <a:r>
              <a:rPr lang="es-ES" sz="2400" dirty="0"/>
              <a:t> causes a </a:t>
            </a:r>
            <a:r>
              <a:rPr lang="es-ES" sz="2400" dirty="0" err="1"/>
              <a:t>person’s</a:t>
            </a:r>
            <a:r>
              <a:rPr lang="es-ES" sz="2400" dirty="0"/>
              <a:t> </a:t>
            </a:r>
            <a:r>
              <a:rPr lang="es-ES" sz="2400" dirty="0" err="1"/>
              <a:t>death</a:t>
            </a:r>
            <a:r>
              <a:rPr lang="es-ES" sz="2400" dirty="0"/>
              <a:t> </a:t>
            </a:r>
            <a:r>
              <a:rPr lang="es-ES" sz="2400" dirty="0" err="1"/>
              <a:t>by</a:t>
            </a:r>
            <a:r>
              <a:rPr lang="es-ES" sz="2400" dirty="0"/>
              <a:t> </a:t>
            </a:r>
            <a:r>
              <a:rPr lang="es-ES" sz="2400" dirty="0" err="1"/>
              <a:t>negligence</a:t>
            </a:r>
            <a:r>
              <a:rPr lang="es-ES" sz="2400" dirty="0"/>
              <a:t> </a:t>
            </a:r>
            <a:r>
              <a:rPr lang="es-ES" sz="2400" dirty="0" err="1"/>
              <a:t>incurs</a:t>
            </a:r>
            <a:r>
              <a:rPr lang="es-ES" sz="2400" dirty="0"/>
              <a:t> a </a:t>
            </a:r>
            <a:r>
              <a:rPr lang="es-ES" sz="2400" dirty="0" err="1"/>
              <a:t>penalty</a:t>
            </a:r>
            <a:r>
              <a:rPr lang="es-ES" sz="2400" dirty="0"/>
              <a:t> </a:t>
            </a:r>
            <a:r>
              <a:rPr lang="es-ES" sz="2400" dirty="0" err="1"/>
              <a:t>of</a:t>
            </a:r>
            <a:r>
              <a:rPr lang="es-ES" sz="2400" dirty="0"/>
              <a:t> </a:t>
            </a:r>
            <a:r>
              <a:rPr lang="es-ES" sz="2400" dirty="0" err="1"/>
              <a:t>imprisonment</a:t>
            </a:r>
            <a:r>
              <a:rPr lang="es-ES" sz="2400" dirty="0"/>
              <a:t> </a:t>
            </a:r>
            <a:r>
              <a:rPr lang="es-ES" sz="2400" dirty="0" err="1"/>
              <a:t>for</a:t>
            </a:r>
            <a:r>
              <a:rPr lang="es-ES" sz="2400" dirty="0"/>
              <a:t> a </a:t>
            </a:r>
            <a:r>
              <a:rPr lang="es-ES" sz="2400" dirty="0" err="1"/>
              <a:t>term</a:t>
            </a:r>
            <a:r>
              <a:rPr lang="es-ES" sz="2400" dirty="0"/>
              <a:t> </a:t>
            </a:r>
            <a:r>
              <a:rPr lang="es-ES" sz="2400" dirty="0" err="1"/>
              <a:t>not</a:t>
            </a:r>
            <a:r>
              <a:rPr lang="es-ES" sz="2400" dirty="0"/>
              <a:t> </a:t>
            </a:r>
            <a:r>
              <a:rPr lang="es-ES" sz="2400" dirty="0" err="1"/>
              <a:t>exceeding</a:t>
            </a:r>
            <a:r>
              <a:rPr lang="es-ES" sz="2400" dirty="0"/>
              <a:t> </a:t>
            </a:r>
            <a:r>
              <a:rPr lang="es-ES" sz="2400" dirty="0" err="1"/>
              <a:t>five</a:t>
            </a:r>
            <a:r>
              <a:rPr lang="es-ES" sz="2400" dirty="0"/>
              <a:t> </a:t>
            </a:r>
            <a:r>
              <a:rPr lang="es-ES" sz="2400" dirty="0" err="1"/>
              <a:t>years</a:t>
            </a:r>
            <a:r>
              <a:rPr lang="es-ES" sz="2400" dirty="0"/>
              <a:t> </a:t>
            </a:r>
            <a:r>
              <a:rPr lang="es-ES" sz="2400" dirty="0" err="1"/>
              <a:t>or</a:t>
            </a:r>
            <a:r>
              <a:rPr lang="es-ES" sz="2400" dirty="0"/>
              <a:t> a fine.</a:t>
            </a:r>
          </a:p>
          <a:p>
            <a:pPr algn="ctr"/>
            <a:endParaRPr lang="es-ES" sz="2400" dirty="0"/>
          </a:p>
          <a:p>
            <a:pPr algn="ctr"/>
            <a:r>
              <a:rPr lang="es-ES" sz="2400" b="1" dirty="0"/>
              <a:t>§ 222 </a:t>
            </a:r>
          </a:p>
          <a:p>
            <a:pPr algn="ctr"/>
            <a:r>
              <a:rPr lang="es-ES" sz="2400" b="1" dirty="0" err="1">
                <a:highlight>
                  <a:srgbClr val="FF00FF"/>
                </a:highlight>
              </a:rPr>
              <a:t>Fahrlässige</a:t>
            </a:r>
            <a:r>
              <a:rPr lang="es-ES" sz="2400" b="1" dirty="0">
                <a:highlight>
                  <a:srgbClr val="FF00FF"/>
                </a:highlight>
              </a:rPr>
              <a:t> </a:t>
            </a:r>
            <a:r>
              <a:rPr lang="es-ES" sz="2400" b="1" dirty="0" err="1">
                <a:highlight>
                  <a:srgbClr val="FF00FF"/>
                </a:highlight>
              </a:rPr>
              <a:t>Tötung</a:t>
            </a:r>
            <a:r>
              <a:rPr lang="es-ES" sz="2400" b="1" dirty="0">
                <a:highlight>
                  <a:srgbClr val="FF00FF"/>
                </a:highlight>
              </a:rPr>
              <a:t> </a:t>
            </a:r>
          </a:p>
          <a:p>
            <a:pPr algn="ctr"/>
            <a:r>
              <a:rPr lang="es-ES" sz="2400" dirty="0" err="1"/>
              <a:t>Wer</a:t>
            </a:r>
            <a:r>
              <a:rPr lang="es-ES" sz="2400" dirty="0"/>
              <a:t> </a:t>
            </a:r>
            <a:r>
              <a:rPr lang="es-ES" sz="2400" dirty="0" err="1"/>
              <a:t>durch</a:t>
            </a:r>
            <a:r>
              <a:rPr lang="es-ES" sz="2400" dirty="0"/>
              <a:t> </a:t>
            </a:r>
            <a:r>
              <a:rPr lang="es-ES" sz="2400" dirty="0" err="1">
                <a:highlight>
                  <a:srgbClr val="FF00FF"/>
                </a:highlight>
              </a:rPr>
              <a:t>Fahrlässigkeit</a:t>
            </a:r>
            <a:r>
              <a:rPr lang="es-ES" sz="2400" dirty="0"/>
              <a:t> </a:t>
            </a:r>
            <a:r>
              <a:rPr lang="es-ES" sz="2400" dirty="0">
                <a:highlight>
                  <a:srgbClr val="00FFFF"/>
                </a:highlight>
              </a:rPr>
              <a:t>den </a:t>
            </a:r>
            <a:r>
              <a:rPr lang="es-ES" sz="2400" dirty="0" err="1">
                <a:highlight>
                  <a:srgbClr val="00FFFF"/>
                </a:highlight>
              </a:rPr>
              <a:t>Tod</a:t>
            </a:r>
            <a:r>
              <a:rPr lang="es-ES" sz="2400" dirty="0">
                <a:highlight>
                  <a:srgbClr val="00FFFF"/>
                </a:highlight>
              </a:rPr>
              <a:t> </a:t>
            </a:r>
            <a:r>
              <a:rPr lang="es-ES" sz="2400" dirty="0" err="1"/>
              <a:t>eines</a:t>
            </a:r>
            <a:r>
              <a:rPr lang="es-ES" sz="2400" dirty="0"/>
              <a:t> </a:t>
            </a:r>
            <a:r>
              <a:rPr lang="es-ES" sz="2400" dirty="0" err="1"/>
              <a:t>Menschen</a:t>
            </a:r>
            <a:r>
              <a:rPr lang="es-ES" sz="2400" dirty="0"/>
              <a:t> </a:t>
            </a:r>
            <a:r>
              <a:rPr lang="es-ES" sz="2400" dirty="0" err="1"/>
              <a:t>verursacht</a:t>
            </a:r>
            <a:r>
              <a:rPr lang="es-ES" sz="2400" dirty="0"/>
              <a:t>, </a:t>
            </a:r>
            <a:r>
              <a:rPr lang="es-ES" sz="2400" dirty="0" err="1"/>
              <a:t>wird</a:t>
            </a:r>
            <a:r>
              <a:rPr lang="es-ES" sz="2400" dirty="0"/>
              <a:t> </a:t>
            </a:r>
            <a:r>
              <a:rPr lang="es-ES" sz="2400" dirty="0" err="1"/>
              <a:t>mit</a:t>
            </a:r>
            <a:r>
              <a:rPr lang="es-ES" sz="2400" dirty="0"/>
              <a:t> </a:t>
            </a:r>
            <a:r>
              <a:rPr lang="es-ES" sz="2400" dirty="0" err="1">
                <a:highlight>
                  <a:srgbClr val="FF00FF"/>
                </a:highlight>
              </a:rPr>
              <a:t>Freiheitsstrafe</a:t>
            </a:r>
            <a:r>
              <a:rPr lang="es-ES" sz="2400" dirty="0"/>
              <a:t> bis </a:t>
            </a:r>
            <a:r>
              <a:rPr lang="es-ES" sz="2400" dirty="0" err="1"/>
              <a:t>zu</a:t>
            </a:r>
            <a:r>
              <a:rPr lang="es-ES" sz="2400" dirty="0"/>
              <a:t> </a:t>
            </a:r>
            <a:r>
              <a:rPr lang="es-ES" sz="2400" dirty="0" err="1"/>
              <a:t>fünf</a:t>
            </a:r>
            <a:r>
              <a:rPr lang="es-ES" sz="2400" dirty="0"/>
              <a:t> </a:t>
            </a:r>
            <a:r>
              <a:rPr lang="es-ES" sz="2400" dirty="0" err="1"/>
              <a:t>Jahren</a:t>
            </a:r>
            <a:r>
              <a:rPr lang="es-ES" sz="2400" dirty="0"/>
              <a:t> </a:t>
            </a:r>
            <a:r>
              <a:rPr lang="es-ES" sz="2400" dirty="0" err="1"/>
              <a:t>oder</a:t>
            </a:r>
            <a:r>
              <a:rPr lang="es-ES" sz="2400" dirty="0"/>
              <a:t> </a:t>
            </a:r>
            <a:r>
              <a:rPr lang="es-ES" sz="2400" dirty="0" err="1"/>
              <a:t>mit</a:t>
            </a:r>
            <a:r>
              <a:rPr lang="es-ES" sz="2400" dirty="0"/>
              <a:t> </a:t>
            </a:r>
            <a:r>
              <a:rPr lang="es-ES" sz="2400" dirty="0" err="1">
                <a:highlight>
                  <a:srgbClr val="FF00FF"/>
                </a:highlight>
              </a:rPr>
              <a:t>Geldstrafe</a:t>
            </a:r>
            <a:r>
              <a:rPr lang="es-ES" sz="2400" dirty="0"/>
              <a:t> </a:t>
            </a:r>
            <a:r>
              <a:rPr lang="es-ES" sz="2400" dirty="0" err="1"/>
              <a:t>bestraft</a:t>
            </a:r>
            <a:r>
              <a:rPr lang="es-ES" sz="2400" dirty="0"/>
              <a:t>.</a:t>
            </a:r>
          </a:p>
          <a:p>
            <a:pPr marL="514350" indent="-514350">
              <a:buAutoNum type="arabicParenBoth"/>
            </a:pPr>
            <a:endParaRPr lang="es-ES" sz="2400" dirty="0"/>
          </a:p>
          <a:p>
            <a:endParaRPr lang="es-ES" dirty="0"/>
          </a:p>
        </p:txBody>
      </p:sp>
    </p:spTree>
    <p:extLst>
      <p:ext uri="{BB962C8B-B14F-4D97-AF65-F5344CB8AC3E}">
        <p14:creationId xmlns:p14="http://schemas.microsoft.com/office/powerpoint/2010/main" val="1904681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645D3-47B4-8054-41C7-C1CBF6C1413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A505297-5B48-011F-853D-E1B0F0482089}"/>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Hilgendorf/Valerius, Strafrecht AT, 3. Auflage, 1/1 </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D342C505-3559-3343-7A73-B37EC637E224}"/>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C359C15B-8E53-CBDE-D1E6-B63DFB8C6A7B}"/>
              </a:ext>
            </a:extLst>
          </p:cNvPr>
          <p:cNvSpPr txBox="1"/>
          <p:nvPr/>
        </p:nvSpPr>
        <p:spPr>
          <a:xfrm>
            <a:off x="856570" y="1885239"/>
            <a:ext cx="11004885" cy="738664"/>
          </a:xfrm>
          <a:prstGeom prst="rect">
            <a:avLst/>
          </a:prstGeom>
          <a:noFill/>
        </p:spPr>
        <p:txBody>
          <a:bodyPr wrap="square" rtlCol="0">
            <a:spAutoFit/>
          </a:bodyPr>
          <a:lstStyle/>
          <a:p>
            <a:pPr marL="514350" indent="-514350">
              <a:buAutoNum type="arabicParenBoth"/>
            </a:pPr>
            <a:endParaRPr lang="es-ES" sz="2400" dirty="0"/>
          </a:p>
          <a:p>
            <a:endParaRPr lang="es-ES" dirty="0"/>
          </a:p>
        </p:txBody>
      </p:sp>
      <p:graphicFrame>
        <p:nvGraphicFramePr>
          <p:cNvPr id="9" name="Tabla 8">
            <a:extLst>
              <a:ext uri="{FF2B5EF4-FFF2-40B4-BE49-F238E27FC236}">
                <a16:creationId xmlns:a16="http://schemas.microsoft.com/office/drawing/2014/main" id="{EA4750CD-6D44-D0FE-4C37-D476E25EDBF8}"/>
              </a:ext>
            </a:extLst>
          </p:cNvPr>
          <p:cNvGraphicFramePr>
            <a:graphicFrameLocks noGrp="1"/>
          </p:cNvGraphicFramePr>
          <p:nvPr>
            <p:extLst>
              <p:ext uri="{D42A27DB-BD31-4B8C-83A1-F6EECF244321}">
                <p14:modId xmlns:p14="http://schemas.microsoft.com/office/powerpoint/2010/main" val="3435461213"/>
              </p:ext>
            </p:extLst>
          </p:nvPr>
        </p:nvGraphicFramePr>
        <p:xfrm>
          <a:off x="457200" y="1728789"/>
          <a:ext cx="11244826" cy="5129211"/>
        </p:xfrm>
        <a:graphic>
          <a:graphicData uri="http://schemas.openxmlformats.org/drawingml/2006/table">
            <a:tbl>
              <a:tblPr firstRow="1" bandRow="1">
                <a:effectLst>
                  <a:outerShdw blurRad="50800" dist="50800" dir="5400000" algn="ctr" rotWithShape="0">
                    <a:schemeClr val="tx1"/>
                  </a:outerShdw>
                </a:effectLst>
                <a:tableStyleId>{5C22544A-7EE6-4342-B048-85BDC9FD1C3A}</a:tableStyleId>
              </a:tblPr>
              <a:tblGrid>
                <a:gridCol w="5622413">
                  <a:extLst>
                    <a:ext uri="{9D8B030D-6E8A-4147-A177-3AD203B41FA5}">
                      <a16:colId xmlns:a16="http://schemas.microsoft.com/office/drawing/2014/main" val="2640413484"/>
                    </a:ext>
                  </a:extLst>
                </a:gridCol>
                <a:gridCol w="5622413">
                  <a:extLst>
                    <a:ext uri="{9D8B030D-6E8A-4147-A177-3AD203B41FA5}">
                      <a16:colId xmlns:a16="http://schemas.microsoft.com/office/drawing/2014/main" val="3622502159"/>
                    </a:ext>
                  </a:extLst>
                </a:gridCol>
              </a:tblGrid>
              <a:tr h="366372">
                <a:tc>
                  <a:txBody>
                    <a:bodyPr/>
                    <a:lstStyle/>
                    <a:p>
                      <a:pPr algn="ctr"/>
                      <a:r>
                        <a:rPr lang="es-DE" dirty="0"/>
                        <a:t>Deutsch</a:t>
                      </a:r>
                    </a:p>
                  </a:txBody>
                  <a:tcPr>
                    <a:solidFill>
                      <a:schemeClr val="accent1"/>
                    </a:solidFill>
                  </a:tcPr>
                </a:tc>
                <a:tc>
                  <a:txBody>
                    <a:bodyPr/>
                    <a:lstStyle/>
                    <a:p>
                      <a:pPr algn="ctr"/>
                      <a:r>
                        <a:rPr lang="es-DE" dirty="0"/>
                        <a:t>English</a:t>
                      </a:r>
                    </a:p>
                  </a:txBody>
                  <a:tcPr/>
                </a:tc>
                <a:extLst>
                  <a:ext uri="{0D108BD9-81ED-4DB2-BD59-A6C34878D82A}">
                    <a16:rowId xmlns:a16="http://schemas.microsoft.com/office/drawing/2014/main" val="941860941"/>
                  </a:ext>
                </a:extLst>
              </a:tr>
              <a:tr h="4762839">
                <a:tc>
                  <a:txBody>
                    <a:bodyPr/>
                    <a:lstStyle/>
                    <a:p>
                      <a:pPr algn="just"/>
                      <a:r>
                        <a:rPr lang="de-DE" sz="1800" kern="1200" dirty="0">
                          <a:solidFill>
                            <a:schemeClr val="dk1"/>
                          </a:solidFill>
                          <a:effectLst/>
                          <a:latin typeface="+mn-lt"/>
                          <a:ea typeface="+mn-ea"/>
                          <a:cs typeface="+mn-cs"/>
                        </a:rPr>
                        <a:t>Das Strafrecht im weiten Sinne umfasst das materielle Strafrecht und das Strafverfahrensrecht. Das </a:t>
                      </a:r>
                      <a:r>
                        <a:rPr lang="de-DE" sz="1800" i="1" kern="1200" dirty="0">
                          <a:solidFill>
                            <a:schemeClr val="dk1"/>
                          </a:solidFill>
                          <a:effectLst/>
                          <a:latin typeface="+mn-lt"/>
                          <a:ea typeface="+mn-ea"/>
                          <a:cs typeface="+mn-cs"/>
                        </a:rPr>
                        <a:t>materielle Strafrecht</a:t>
                      </a:r>
                      <a:r>
                        <a:rPr lang="de-DE" sz="1800" kern="1200" dirty="0">
                          <a:solidFill>
                            <a:schemeClr val="dk1"/>
                          </a:solidFill>
                          <a:effectLst/>
                          <a:latin typeface="+mn-lt"/>
                          <a:ea typeface="+mn-ea"/>
                          <a:cs typeface="+mn-cs"/>
                        </a:rPr>
                        <a:t> regelt die Voraussetzungen und Rechtsfolgen einer Straftat. Es bestimmt, welches sozialschädliche Verhalten welche strafrechtlichen Konsequenzen nach sich zieht. So normiert § 303 StGB, dass eine Beschädigung oder Zerstörung einer fremden Sache (Voraussetzungen) mit Freiheitsstrafe bis zu zwei Jahren oder Geldstrafe (Rechtsfolgen) bestraft wird. Der aus einem strafbaren Verhalten resultierende Strafanspruch steht aber nicht dem Verletzten wie </a:t>
                      </a:r>
                      <a:r>
                        <a:rPr lang="de-DE" sz="1800" kern="1200" dirty="0" err="1">
                          <a:solidFill>
                            <a:schemeClr val="dk1"/>
                          </a:solidFill>
                          <a:effectLst/>
                          <a:latin typeface="+mn-lt"/>
                          <a:ea typeface="+mn-ea"/>
                          <a:cs typeface="+mn-cs"/>
                        </a:rPr>
                        <a:t>zB</a:t>
                      </a:r>
                      <a:r>
                        <a:rPr lang="de-DE" sz="1800" kern="1200" dirty="0">
                          <a:solidFill>
                            <a:schemeClr val="dk1"/>
                          </a:solidFill>
                          <a:effectLst/>
                          <a:latin typeface="+mn-lt"/>
                          <a:ea typeface="+mn-ea"/>
                          <a:cs typeface="+mn-cs"/>
                        </a:rPr>
                        <a:t> dem Eigentümer der beschädigten oder zerstörten Sache zu. Vielmehr ist der Staat Inhaber des Strafanspruchs, den er – nicht zuletzt um Selbstjustiz zu vermeiden – grundsätzlich selbst festzustellen und durchzusetzen hat. Wie der Staat im Einzelnen Straftaten verfolgen darf, richtet sich nach dem formellen Strafrecht oder auch </a:t>
                      </a:r>
                      <a:r>
                        <a:rPr lang="de-DE" sz="1800" i="1" kern="1200" dirty="0">
                          <a:solidFill>
                            <a:schemeClr val="dk1"/>
                          </a:solidFill>
                          <a:effectLst/>
                          <a:latin typeface="+mn-lt"/>
                          <a:ea typeface="+mn-ea"/>
                          <a:cs typeface="+mn-cs"/>
                        </a:rPr>
                        <a:t>Strafverfahrensrecht</a:t>
                      </a:r>
                      <a:r>
                        <a:rPr lang="de-DE" sz="1800" kern="1200" dirty="0">
                          <a:solidFill>
                            <a:schemeClr val="dk1"/>
                          </a:solidFill>
                          <a:effectLst/>
                          <a:latin typeface="+mn-lt"/>
                          <a:ea typeface="+mn-ea"/>
                          <a:cs typeface="+mn-cs"/>
                        </a:rPr>
                        <a:t>.</a:t>
                      </a:r>
                      <a:r>
                        <a:rPr lang="es-DE" dirty="0">
                          <a:effectLst/>
                        </a:rPr>
                        <a:t> </a:t>
                      </a:r>
                      <a:endParaRPr lang="es-DE" dirty="0"/>
                    </a:p>
                  </a:txBody>
                  <a:tcPr>
                    <a:solidFill>
                      <a:schemeClr val="bg1"/>
                    </a:solidFill>
                  </a:tcPr>
                </a:tc>
                <a:tc>
                  <a:txBody>
                    <a:bodyPr/>
                    <a:lstStyle/>
                    <a:p>
                      <a:r>
                        <a:rPr lang="es-ES" dirty="0"/>
                        <a:t>Criminal </a:t>
                      </a:r>
                      <a:r>
                        <a:rPr lang="es-ES" dirty="0" err="1"/>
                        <a:t>law</a:t>
                      </a:r>
                      <a:r>
                        <a:rPr lang="es-ES" dirty="0"/>
                        <a:t>, in </a:t>
                      </a:r>
                      <a:r>
                        <a:rPr lang="es-ES" dirty="0" err="1"/>
                        <a:t>the</a:t>
                      </a:r>
                      <a:r>
                        <a:rPr lang="es-ES" dirty="0"/>
                        <a:t> </a:t>
                      </a:r>
                      <a:r>
                        <a:rPr lang="es-ES" dirty="0" err="1"/>
                        <a:t>broad</a:t>
                      </a:r>
                      <a:r>
                        <a:rPr lang="es-ES" dirty="0"/>
                        <a:t> </a:t>
                      </a:r>
                      <a:r>
                        <a:rPr lang="es-ES" dirty="0" err="1"/>
                        <a:t>sense</a:t>
                      </a:r>
                      <a:r>
                        <a:rPr lang="es-ES" dirty="0"/>
                        <a:t>, </a:t>
                      </a:r>
                      <a:r>
                        <a:rPr lang="es-ES" dirty="0" err="1"/>
                        <a:t>encompasses</a:t>
                      </a:r>
                      <a:r>
                        <a:rPr lang="es-ES" dirty="0"/>
                        <a:t> substantive criminal </a:t>
                      </a:r>
                      <a:r>
                        <a:rPr lang="es-ES" dirty="0" err="1"/>
                        <a:t>law</a:t>
                      </a:r>
                      <a:r>
                        <a:rPr lang="es-ES" dirty="0"/>
                        <a:t> and criminal </a:t>
                      </a:r>
                      <a:r>
                        <a:rPr lang="es-ES" dirty="0" err="1"/>
                        <a:t>procedure</a:t>
                      </a:r>
                      <a:r>
                        <a:rPr lang="es-ES" dirty="0"/>
                        <a:t> </a:t>
                      </a:r>
                      <a:r>
                        <a:rPr lang="es-ES" dirty="0" err="1"/>
                        <a:t>law</a:t>
                      </a:r>
                      <a:r>
                        <a:rPr lang="es-ES" dirty="0"/>
                        <a:t>. </a:t>
                      </a:r>
                      <a:r>
                        <a:rPr lang="es-ES" i="1" dirty="0"/>
                        <a:t>Substantive criminal </a:t>
                      </a:r>
                      <a:r>
                        <a:rPr lang="es-ES" i="1" dirty="0" err="1"/>
                        <a:t>law</a:t>
                      </a:r>
                      <a:r>
                        <a:rPr lang="es-ES" i="1" dirty="0"/>
                        <a:t> </a:t>
                      </a:r>
                      <a:r>
                        <a:rPr lang="es-ES" dirty="0" err="1"/>
                        <a:t>regulates</a:t>
                      </a:r>
                      <a:r>
                        <a:rPr lang="es-ES" dirty="0"/>
                        <a:t> </a:t>
                      </a:r>
                      <a:r>
                        <a:rPr lang="es-ES" dirty="0" err="1"/>
                        <a:t>the</a:t>
                      </a:r>
                      <a:r>
                        <a:rPr lang="es-ES" dirty="0"/>
                        <a:t> </a:t>
                      </a:r>
                      <a:r>
                        <a:rPr lang="es-ES" dirty="0" err="1"/>
                        <a:t>conditions</a:t>
                      </a:r>
                      <a:r>
                        <a:rPr lang="es-ES" dirty="0"/>
                        <a:t> and legal </a:t>
                      </a:r>
                      <a:r>
                        <a:rPr lang="es-ES" dirty="0" err="1"/>
                        <a:t>consequences</a:t>
                      </a:r>
                      <a:r>
                        <a:rPr lang="es-ES" dirty="0"/>
                        <a:t> </a:t>
                      </a:r>
                      <a:r>
                        <a:rPr lang="es-ES" dirty="0" err="1"/>
                        <a:t>of</a:t>
                      </a:r>
                      <a:r>
                        <a:rPr lang="es-ES" dirty="0"/>
                        <a:t> a criminal </a:t>
                      </a:r>
                      <a:r>
                        <a:rPr lang="es-ES" dirty="0" err="1"/>
                        <a:t>offense</a:t>
                      </a:r>
                      <a:r>
                        <a:rPr lang="es-ES" dirty="0"/>
                        <a:t>. </a:t>
                      </a:r>
                      <a:r>
                        <a:rPr lang="es-ES" dirty="0" err="1"/>
                        <a:t>It</a:t>
                      </a:r>
                      <a:r>
                        <a:rPr lang="es-ES" dirty="0"/>
                        <a:t> determines </a:t>
                      </a:r>
                      <a:r>
                        <a:rPr lang="es-ES" dirty="0" err="1"/>
                        <a:t>which</a:t>
                      </a:r>
                      <a:r>
                        <a:rPr lang="es-ES" dirty="0"/>
                        <a:t> </a:t>
                      </a:r>
                      <a:r>
                        <a:rPr lang="es-ES" dirty="0" err="1"/>
                        <a:t>socially</a:t>
                      </a:r>
                      <a:r>
                        <a:rPr lang="es-ES" dirty="0"/>
                        <a:t> </a:t>
                      </a:r>
                      <a:r>
                        <a:rPr lang="es-ES" dirty="0" err="1"/>
                        <a:t>harmful</a:t>
                      </a:r>
                      <a:r>
                        <a:rPr lang="es-ES" dirty="0"/>
                        <a:t> </a:t>
                      </a:r>
                      <a:r>
                        <a:rPr lang="es-ES" dirty="0" err="1"/>
                        <a:t>behavior</a:t>
                      </a:r>
                      <a:r>
                        <a:rPr lang="es-ES" dirty="0"/>
                        <a:t> </a:t>
                      </a:r>
                      <a:r>
                        <a:rPr lang="es-ES" dirty="0" err="1"/>
                        <a:t>entails</a:t>
                      </a:r>
                      <a:r>
                        <a:rPr lang="es-ES" dirty="0"/>
                        <a:t> </a:t>
                      </a:r>
                      <a:r>
                        <a:rPr lang="es-ES" dirty="0" err="1"/>
                        <a:t>which</a:t>
                      </a:r>
                      <a:r>
                        <a:rPr lang="es-ES" dirty="0"/>
                        <a:t> criminal </a:t>
                      </a:r>
                      <a:r>
                        <a:rPr lang="es-ES" dirty="0" err="1"/>
                        <a:t>consequences</a:t>
                      </a:r>
                      <a:r>
                        <a:rPr lang="es-ES" dirty="0"/>
                        <a:t>. </a:t>
                      </a:r>
                      <a:r>
                        <a:rPr lang="es-ES" dirty="0" err="1"/>
                        <a:t>For</a:t>
                      </a:r>
                      <a:r>
                        <a:rPr lang="es-ES" dirty="0"/>
                        <a:t> </a:t>
                      </a:r>
                      <a:r>
                        <a:rPr lang="es-ES" dirty="0" err="1"/>
                        <a:t>example</a:t>
                      </a:r>
                      <a:r>
                        <a:rPr lang="es-ES" dirty="0"/>
                        <a:t>, </a:t>
                      </a:r>
                      <a:r>
                        <a:rPr lang="es-ES" dirty="0" err="1"/>
                        <a:t>Section</a:t>
                      </a:r>
                      <a:r>
                        <a:rPr lang="es-ES" dirty="0"/>
                        <a:t> 303 </a:t>
                      </a:r>
                      <a:r>
                        <a:rPr lang="es-ES" dirty="0" err="1"/>
                        <a:t>of</a:t>
                      </a:r>
                      <a:r>
                        <a:rPr lang="es-ES" dirty="0"/>
                        <a:t> </a:t>
                      </a:r>
                      <a:r>
                        <a:rPr lang="es-ES" dirty="0" err="1"/>
                        <a:t>the</a:t>
                      </a:r>
                      <a:r>
                        <a:rPr lang="es-ES" dirty="0"/>
                        <a:t> German Criminal </a:t>
                      </a:r>
                      <a:r>
                        <a:rPr lang="es-ES" dirty="0" err="1"/>
                        <a:t>Code</a:t>
                      </a:r>
                      <a:r>
                        <a:rPr lang="es-ES" dirty="0"/>
                        <a:t> </a:t>
                      </a:r>
                      <a:r>
                        <a:rPr lang="es-ES" dirty="0" err="1"/>
                        <a:t>stipulates</a:t>
                      </a:r>
                      <a:r>
                        <a:rPr lang="es-ES" dirty="0"/>
                        <a:t> </a:t>
                      </a:r>
                      <a:r>
                        <a:rPr lang="es-ES" dirty="0" err="1"/>
                        <a:t>that</a:t>
                      </a:r>
                      <a:r>
                        <a:rPr lang="es-ES" dirty="0"/>
                        <a:t> </a:t>
                      </a:r>
                      <a:r>
                        <a:rPr lang="es-ES" dirty="0" err="1"/>
                        <a:t>damage</a:t>
                      </a:r>
                      <a:r>
                        <a:rPr lang="es-ES" dirty="0"/>
                        <a:t> </a:t>
                      </a:r>
                      <a:r>
                        <a:rPr lang="es-ES" dirty="0" err="1"/>
                        <a:t>to</a:t>
                      </a:r>
                      <a:r>
                        <a:rPr lang="es-ES" dirty="0"/>
                        <a:t> </a:t>
                      </a:r>
                      <a:r>
                        <a:rPr lang="es-ES" dirty="0" err="1"/>
                        <a:t>or</a:t>
                      </a:r>
                      <a:r>
                        <a:rPr lang="es-ES" dirty="0"/>
                        <a:t> </a:t>
                      </a:r>
                      <a:r>
                        <a:rPr lang="es-ES" dirty="0" err="1"/>
                        <a:t>destruction</a:t>
                      </a:r>
                      <a:r>
                        <a:rPr lang="es-ES" dirty="0"/>
                        <a:t> </a:t>
                      </a:r>
                      <a:r>
                        <a:rPr lang="es-ES" dirty="0" err="1"/>
                        <a:t>of</a:t>
                      </a:r>
                      <a:r>
                        <a:rPr lang="es-ES" dirty="0"/>
                        <a:t> </a:t>
                      </a:r>
                      <a:r>
                        <a:rPr lang="es-ES" dirty="0" err="1"/>
                        <a:t>another</a:t>
                      </a:r>
                      <a:r>
                        <a:rPr lang="es-ES" dirty="0"/>
                        <a:t> </a:t>
                      </a:r>
                      <a:r>
                        <a:rPr lang="es-ES" dirty="0" err="1"/>
                        <a:t>person's</a:t>
                      </a:r>
                      <a:r>
                        <a:rPr lang="es-ES" dirty="0"/>
                        <a:t> </a:t>
                      </a:r>
                      <a:r>
                        <a:rPr lang="es-ES" dirty="0" err="1"/>
                        <a:t>property</a:t>
                      </a:r>
                      <a:r>
                        <a:rPr lang="es-ES" dirty="0"/>
                        <a:t> (</a:t>
                      </a:r>
                      <a:r>
                        <a:rPr lang="es-ES" dirty="0" err="1"/>
                        <a:t>prerequisite</a:t>
                      </a:r>
                      <a:r>
                        <a:rPr lang="es-ES" dirty="0"/>
                        <a:t>) </a:t>
                      </a:r>
                      <a:r>
                        <a:rPr lang="es-ES" dirty="0" err="1"/>
                        <a:t>is</a:t>
                      </a:r>
                      <a:r>
                        <a:rPr lang="es-ES" dirty="0"/>
                        <a:t> </a:t>
                      </a:r>
                      <a:r>
                        <a:rPr lang="es-ES" dirty="0" err="1"/>
                        <a:t>punishable</a:t>
                      </a:r>
                      <a:r>
                        <a:rPr lang="es-ES" dirty="0"/>
                        <a:t> </a:t>
                      </a:r>
                      <a:r>
                        <a:rPr lang="es-ES" dirty="0" err="1"/>
                        <a:t>by</a:t>
                      </a:r>
                      <a:r>
                        <a:rPr lang="es-ES" dirty="0"/>
                        <a:t> </a:t>
                      </a:r>
                      <a:r>
                        <a:rPr lang="es-ES" dirty="0" err="1"/>
                        <a:t>imprisonment</a:t>
                      </a:r>
                      <a:r>
                        <a:rPr lang="es-ES" dirty="0"/>
                        <a:t> </a:t>
                      </a:r>
                      <a:r>
                        <a:rPr lang="es-ES" dirty="0" err="1"/>
                        <a:t>of</a:t>
                      </a:r>
                      <a:r>
                        <a:rPr lang="es-ES" dirty="0"/>
                        <a:t> up </a:t>
                      </a:r>
                      <a:r>
                        <a:rPr lang="es-ES" dirty="0" err="1"/>
                        <a:t>to</a:t>
                      </a:r>
                      <a:r>
                        <a:rPr lang="es-ES" dirty="0"/>
                        <a:t> </a:t>
                      </a:r>
                      <a:r>
                        <a:rPr lang="es-ES" dirty="0" err="1"/>
                        <a:t>two</a:t>
                      </a:r>
                      <a:r>
                        <a:rPr lang="es-ES" dirty="0"/>
                        <a:t> </a:t>
                      </a:r>
                      <a:r>
                        <a:rPr lang="es-ES" dirty="0" err="1"/>
                        <a:t>years</a:t>
                      </a:r>
                      <a:r>
                        <a:rPr lang="es-ES" dirty="0"/>
                        <a:t> </a:t>
                      </a:r>
                      <a:r>
                        <a:rPr lang="es-ES" dirty="0" err="1"/>
                        <a:t>or</a:t>
                      </a:r>
                      <a:r>
                        <a:rPr lang="es-ES" dirty="0"/>
                        <a:t> a fine (legal </a:t>
                      </a:r>
                      <a:r>
                        <a:rPr lang="es-ES" dirty="0" err="1"/>
                        <a:t>consequence</a:t>
                      </a:r>
                      <a:r>
                        <a:rPr lang="es-ES" dirty="0"/>
                        <a:t>). </a:t>
                      </a:r>
                      <a:r>
                        <a:rPr lang="es-ES" dirty="0" err="1"/>
                        <a:t>However</a:t>
                      </a:r>
                      <a:r>
                        <a:rPr lang="es-ES" dirty="0"/>
                        <a:t>, </a:t>
                      </a:r>
                      <a:r>
                        <a:rPr lang="es-ES" dirty="0" err="1"/>
                        <a:t>the</a:t>
                      </a:r>
                      <a:r>
                        <a:rPr lang="es-ES" dirty="0"/>
                        <a:t> </a:t>
                      </a:r>
                      <a:r>
                        <a:rPr lang="es-ES" dirty="0" err="1"/>
                        <a:t>right</a:t>
                      </a:r>
                      <a:r>
                        <a:rPr lang="es-ES" dirty="0"/>
                        <a:t> </a:t>
                      </a:r>
                      <a:r>
                        <a:rPr lang="es-ES" dirty="0" err="1"/>
                        <a:t>to</a:t>
                      </a:r>
                      <a:r>
                        <a:rPr lang="es-ES" dirty="0"/>
                        <a:t> </a:t>
                      </a:r>
                      <a:r>
                        <a:rPr lang="es-ES" dirty="0" err="1"/>
                        <a:t>punishment</a:t>
                      </a:r>
                      <a:r>
                        <a:rPr lang="es-ES" dirty="0"/>
                        <a:t> </a:t>
                      </a:r>
                      <a:r>
                        <a:rPr lang="es-ES" dirty="0" err="1"/>
                        <a:t>resulting</a:t>
                      </a:r>
                      <a:r>
                        <a:rPr lang="es-ES" dirty="0"/>
                        <a:t> </a:t>
                      </a:r>
                      <a:r>
                        <a:rPr lang="es-ES" dirty="0" err="1"/>
                        <a:t>from</a:t>
                      </a:r>
                      <a:r>
                        <a:rPr lang="es-ES" dirty="0"/>
                        <a:t> criminal </a:t>
                      </a:r>
                      <a:r>
                        <a:rPr lang="es-ES" dirty="0" err="1"/>
                        <a:t>behavior</a:t>
                      </a:r>
                      <a:r>
                        <a:rPr lang="es-ES" dirty="0"/>
                        <a:t> </a:t>
                      </a:r>
                      <a:r>
                        <a:rPr lang="es-ES" dirty="0" err="1"/>
                        <a:t>does</a:t>
                      </a:r>
                      <a:r>
                        <a:rPr lang="es-ES" dirty="0"/>
                        <a:t> </a:t>
                      </a:r>
                      <a:r>
                        <a:rPr lang="es-ES" dirty="0" err="1"/>
                        <a:t>not</a:t>
                      </a:r>
                      <a:r>
                        <a:rPr lang="es-ES" dirty="0"/>
                        <a:t> </a:t>
                      </a:r>
                      <a:r>
                        <a:rPr lang="es-ES" dirty="0" err="1"/>
                        <a:t>belong</a:t>
                      </a:r>
                      <a:r>
                        <a:rPr lang="es-ES" dirty="0"/>
                        <a:t> </a:t>
                      </a:r>
                      <a:r>
                        <a:rPr lang="es-ES" dirty="0" err="1"/>
                        <a:t>to</a:t>
                      </a:r>
                      <a:r>
                        <a:rPr lang="es-ES" dirty="0"/>
                        <a:t> </a:t>
                      </a:r>
                      <a:r>
                        <a:rPr lang="es-ES" dirty="0" err="1"/>
                        <a:t>the</a:t>
                      </a:r>
                      <a:r>
                        <a:rPr lang="es-ES" dirty="0"/>
                        <a:t> </a:t>
                      </a:r>
                      <a:r>
                        <a:rPr lang="es-ES" dirty="0" err="1"/>
                        <a:t>injured</a:t>
                      </a:r>
                      <a:r>
                        <a:rPr lang="es-ES" dirty="0"/>
                        <a:t> </a:t>
                      </a:r>
                      <a:r>
                        <a:rPr lang="es-ES" dirty="0" err="1"/>
                        <a:t>party</a:t>
                      </a:r>
                      <a:r>
                        <a:rPr lang="es-ES" dirty="0"/>
                        <a:t>, </a:t>
                      </a:r>
                      <a:r>
                        <a:rPr lang="es-ES" dirty="0" err="1"/>
                        <a:t>such</a:t>
                      </a:r>
                      <a:r>
                        <a:rPr lang="es-ES" dirty="0"/>
                        <a:t> as </a:t>
                      </a:r>
                      <a:r>
                        <a:rPr lang="es-ES" dirty="0" err="1"/>
                        <a:t>the</a:t>
                      </a:r>
                      <a:r>
                        <a:rPr lang="es-ES" dirty="0"/>
                        <a:t> </a:t>
                      </a:r>
                      <a:r>
                        <a:rPr lang="es-ES" dirty="0" err="1"/>
                        <a:t>owner</a:t>
                      </a:r>
                      <a:r>
                        <a:rPr lang="es-ES" dirty="0"/>
                        <a:t> </a:t>
                      </a:r>
                      <a:r>
                        <a:rPr lang="es-ES" dirty="0" err="1"/>
                        <a:t>of</a:t>
                      </a:r>
                      <a:r>
                        <a:rPr lang="es-ES" dirty="0"/>
                        <a:t> </a:t>
                      </a:r>
                      <a:r>
                        <a:rPr lang="es-ES" dirty="0" err="1"/>
                        <a:t>the</a:t>
                      </a:r>
                      <a:r>
                        <a:rPr lang="es-ES" dirty="0"/>
                        <a:t> </a:t>
                      </a:r>
                      <a:r>
                        <a:rPr lang="es-ES" dirty="0" err="1"/>
                        <a:t>damaged</a:t>
                      </a:r>
                      <a:r>
                        <a:rPr lang="es-ES" dirty="0"/>
                        <a:t> </a:t>
                      </a:r>
                      <a:r>
                        <a:rPr lang="es-ES" dirty="0" err="1"/>
                        <a:t>or</a:t>
                      </a:r>
                      <a:r>
                        <a:rPr lang="es-ES" dirty="0"/>
                        <a:t> </a:t>
                      </a:r>
                      <a:r>
                        <a:rPr lang="es-ES" dirty="0" err="1"/>
                        <a:t>destroyed</a:t>
                      </a:r>
                      <a:r>
                        <a:rPr lang="es-ES" dirty="0"/>
                        <a:t> </a:t>
                      </a:r>
                      <a:r>
                        <a:rPr lang="es-ES" dirty="0" err="1"/>
                        <a:t>property</a:t>
                      </a:r>
                      <a:r>
                        <a:rPr lang="es-ES" dirty="0"/>
                        <a:t>. </a:t>
                      </a:r>
                      <a:r>
                        <a:rPr lang="es-ES" dirty="0" err="1"/>
                        <a:t>Rather</a:t>
                      </a:r>
                      <a:r>
                        <a:rPr lang="es-ES" dirty="0"/>
                        <a:t>, </a:t>
                      </a:r>
                      <a:r>
                        <a:rPr lang="es-ES" dirty="0" err="1"/>
                        <a:t>the</a:t>
                      </a:r>
                      <a:r>
                        <a:rPr lang="es-ES" dirty="0"/>
                        <a:t> </a:t>
                      </a:r>
                      <a:r>
                        <a:rPr lang="es-ES" dirty="0" err="1"/>
                        <a:t>State</a:t>
                      </a:r>
                      <a:r>
                        <a:rPr lang="es-ES" dirty="0"/>
                        <a:t> </a:t>
                      </a:r>
                      <a:r>
                        <a:rPr lang="es-ES" dirty="0" err="1"/>
                        <a:t>is</a:t>
                      </a:r>
                      <a:r>
                        <a:rPr lang="es-ES" dirty="0"/>
                        <a:t> </a:t>
                      </a:r>
                      <a:r>
                        <a:rPr lang="es-ES" dirty="0" err="1"/>
                        <a:t>the</a:t>
                      </a:r>
                      <a:r>
                        <a:rPr lang="es-ES" dirty="0"/>
                        <a:t> </a:t>
                      </a:r>
                      <a:r>
                        <a:rPr lang="es-ES" dirty="0" err="1"/>
                        <a:t>holder</a:t>
                      </a:r>
                      <a:r>
                        <a:rPr lang="es-ES" dirty="0"/>
                        <a:t> </a:t>
                      </a:r>
                      <a:r>
                        <a:rPr lang="es-ES" dirty="0" err="1"/>
                        <a:t>of</a:t>
                      </a:r>
                      <a:r>
                        <a:rPr lang="es-ES" dirty="0"/>
                        <a:t> </a:t>
                      </a:r>
                      <a:r>
                        <a:rPr lang="es-ES" dirty="0" err="1"/>
                        <a:t>the</a:t>
                      </a:r>
                      <a:r>
                        <a:rPr lang="es-ES" dirty="0"/>
                        <a:t> </a:t>
                      </a:r>
                      <a:r>
                        <a:rPr lang="es-ES" dirty="0" err="1"/>
                        <a:t>right</a:t>
                      </a:r>
                      <a:r>
                        <a:rPr lang="es-ES" dirty="0"/>
                        <a:t> </a:t>
                      </a:r>
                      <a:r>
                        <a:rPr lang="es-ES" dirty="0" err="1"/>
                        <a:t>to</a:t>
                      </a:r>
                      <a:r>
                        <a:rPr lang="es-ES" dirty="0"/>
                        <a:t> </a:t>
                      </a:r>
                      <a:r>
                        <a:rPr lang="es-ES" dirty="0" err="1"/>
                        <a:t>punishment</a:t>
                      </a:r>
                      <a:r>
                        <a:rPr lang="es-ES" dirty="0"/>
                        <a:t>, </a:t>
                      </a:r>
                      <a:r>
                        <a:rPr lang="es-ES" dirty="0" err="1"/>
                        <a:t>which</a:t>
                      </a:r>
                      <a:r>
                        <a:rPr lang="es-ES" dirty="0"/>
                        <a:t> </a:t>
                      </a:r>
                      <a:r>
                        <a:rPr lang="es-ES" dirty="0" err="1"/>
                        <a:t>it</a:t>
                      </a:r>
                      <a:r>
                        <a:rPr lang="es-ES" dirty="0"/>
                        <a:t> </a:t>
                      </a:r>
                      <a:r>
                        <a:rPr lang="es-ES" dirty="0" err="1"/>
                        <a:t>must</a:t>
                      </a:r>
                      <a:r>
                        <a:rPr lang="es-ES" dirty="0"/>
                        <a:t> determine and </a:t>
                      </a:r>
                      <a:r>
                        <a:rPr lang="es-ES" dirty="0" err="1"/>
                        <a:t>enforce</a:t>
                      </a:r>
                      <a:r>
                        <a:rPr lang="es-ES" dirty="0"/>
                        <a:t> </a:t>
                      </a:r>
                      <a:r>
                        <a:rPr lang="es-ES" dirty="0" err="1"/>
                        <a:t>itself</a:t>
                      </a:r>
                      <a:r>
                        <a:rPr lang="es-ES" dirty="0"/>
                        <a:t>, </a:t>
                      </a:r>
                      <a:r>
                        <a:rPr lang="es-ES" dirty="0" err="1"/>
                        <a:t>not</a:t>
                      </a:r>
                      <a:r>
                        <a:rPr lang="es-ES" dirty="0"/>
                        <a:t> </a:t>
                      </a:r>
                      <a:r>
                        <a:rPr lang="es-ES" dirty="0" err="1"/>
                        <a:t>least</a:t>
                      </a:r>
                      <a:r>
                        <a:rPr lang="es-ES" dirty="0"/>
                        <a:t> </a:t>
                      </a:r>
                      <a:r>
                        <a:rPr lang="es-ES" dirty="0" err="1"/>
                        <a:t>to</a:t>
                      </a:r>
                      <a:r>
                        <a:rPr lang="es-ES" dirty="0"/>
                        <a:t> </a:t>
                      </a:r>
                      <a:r>
                        <a:rPr lang="es-ES" dirty="0" err="1"/>
                        <a:t>avoid</a:t>
                      </a:r>
                      <a:r>
                        <a:rPr lang="es-ES" dirty="0"/>
                        <a:t> vigilante </a:t>
                      </a:r>
                      <a:r>
                        <a:rPr lang="es-ES" dirty="0" err="1"/>
                        <a:t>justice</a:t>
                      </a:r>
                      <a:r>
                        <a:rPr lang="es-ES" dirty="0"/>
                        <a:t>. </a:t>
                      </a:r>
                      <a:r>
                        <a:rPr lang="es-ES" dirty="0" err="1"/>
                        <a:t>How</a:t>
                      </a:r>
                      <a:r>
                        <a:rPr lang="es-ES" dirty="0"/>
                        <a:t> </a:t>
                      </a:r>
                      <a:r>
                        <a:rPr lang="es-ES" dirty="0" err="1"/>
                        <a:t>the</a:t>
                      </a:r>
                      <a:r>
                        <a:rPr lang="es-ES" dirty="0"/>
                        <a:t> </a:t>
                      </a:r>
                      <a:r>
                        <a:rPr lang="es-ES" dirty="0" err="1"/>
                        <a:t>state</a:t>
                      </a:r>
                      <a:r>
                        <a:rPr lang="es-ES" dirty="0"/>
                        <a:t> </a:t>
                      </a:r>
                      <a:r>
                        <a:rPr lang="es-ES" dirty="0" err="1"/>
                        <a:t>may</a:t>
                      </a:r>
                      <a:r>
                        <a:rPr lang="es-ES" dirty="0"/>
                        <a:t> </a:t>
                      </a:r>
                      <a:r>
                        <a:rPr lang="es-ES" dirty="0" err="1"/>
                        <a:t>prosecute</a:t>
                      </a:r>
                      <a:r>
                        <a:rPr lang="es-ES" dirty="0"/>
                        <a:t> criminal </a:t>
                      </a:r>
                      <a:r>
                        <a:rPr lang="es-ES" dirty="0" err="1"/>
                        <a:t>offenses</a:t>
                      </a:r>
                      <a:r>
                        <a:rPr lang="es-ES" dirty="0"/>
                        <a:t> in </a:t>
                      </a:r>
                      <a:r>
                        <a:rPr lang="es-ES" dirty="0" err="1"/>
                        <a:t>detail</a:t>
                      </a:r>
                      <a:r>
                        <a:rPr lang="es-ES" dirty="0"/>
                        <a:t> </a:t>
                      </a:r>
                      <a:r>
                        <a:rPr lang="es-ES" dirty="0" err="1"/>
                        <a:t>is</a:t>
                      </a:r>
                      <a:r>
                        <a:rPr lang="es-ES" dirty="0"/>
                        <a:t> </a:t>
                      </a:r>
                      <a:r>
                        <a:rPr lang="es-ES" dirty="0" err="1"/>
                        <a:t>governed</a:t>
                      </a:r>
                      <a:r>
                        <a:rPr lang="es-ES" dirty="0"/>
                        <a:t> </a:t>
                      </a:r>
                      <a:r>
                        <a:rPr lang="es-ES" dirty="0" err="1"/>
                        <a:t>by</a:t>
                      </a:r>
                      <a:r>
                        <a:rPr lang="es-ES" dirty="0"/>
                        <a:t> formal criminal </a:t>
                      </a:r>
                      <a:r>
                        <a:rPr lang="es-ES" dirty="0" err="1"/>
                        <a:t>law</a:t>
                      </a:r>
                      <a:r>
                        <a:rPr lang="es-ES" dirty="0"/>
                        <a:t>, </a:t>
                      </a:r>
                      <a:r>
                        <a:rPr lang="es-ES" dirty="0" err="1"/>
                        <a:t>or</a:t>
                      </a:r>
                      <a:r>
                        <a:rPr lang="es-ES" dirty="0"/>
                        <a:t> </a:t>
                      </a:r>
                      <a:r>
                        <a:rPr lang="es-ES" i="1" dirty="0"/>
                        <a:t>criminal </a:t>
                      </a:r>
                      <a:r>
                        <a:rPr lang="es-ES" i="1" dirty="0" err="1"/>
                        <a:t>procedure</a:t>
                      </a:r>
                      <a:r>
                        <a:rPr lang="es-ES" i="1" dirty="0"/>
                        <a:t> </a:t>
                      </a:r>
                      <a:r>
                        <a:rPr lang="es-ES" i="1" dirty="0" err="1"/>
                        <a:t>law</a:t>
                      </a:r>
                      <a:r>
                        <a:rPr lang="es-ES" dirty="0"/>
                        <a:t>.</a:t>
                      </a:r>
                      <a:endParaRPr lang="es-DE" dirty="0"/>
                    </a:p>
                  </a:txBody>
                  <a:tcPr>
                    <a:solidFill>
                      <a:schemeClr val="bg1"/>
                    </a:solidFill>
                  </a:tcPr>
                </a:tc>
                <a:extLst>
                  <a:ext uri="{0D108BD9-81ED-4DB2-BD59-A6C34878D82A}">
                    <a16:rowId xmlns:a16="http://schemas.microsoft.com/office/drawing/2014/main" val="1691359288"/>
                  </a:ext>
                </a:extLst>
              </a:tr>
            </a:tbl>
          </a:graphicData>
        </a:graphic>
      </p:graphicFrame>
    </p:spTree>
    <p:extLst>
      <p:ext uri="{BB962C8B-B14F-4D97-AF65-F5344CB8AC3E}">
        <p14:creationId xmlns:p14="http://schemas.microsoft.com/office/powerpoint/2010/main" val="1232006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07341-2E1E-939C-53D9-0ED72B4B785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204E0F-F018-C9F6-2D5E-91206D42DD6C}"/>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Hilgendorf/Valerius, Strafrecht AT, 3. Auflage, 1/5 </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60267E80-7724-15AD-2605-780AC62022B9}"/>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3330F8CB-21DA-E438-3A69-04266F307538}"/>
              </a:ext>
            </a:extLst>
          </p:cNvPr>
          <p:cNvSpPr txBox="1"/>
          <p:nvPr/>
        </p:nvSpPr>
        <p:spPr>
          <a:xfrm>
            <a:off x="856570" y="1885239"/>
            <a:ext cx="11004885" cy="738664"/>
          </a:xfrm>
          <a:prstGeom prst="rect">
            <a:avLst/>
          </a:prstGeom>
          <a:noFill/>
        </p:spPr>
        <p:txBody>
          <a:bodyPr wrap="square" rtlCol="0">
            <a:spAutoFit/>
          </a:bodyPr>
          <a:lstStyle/>
          <a:p>
            <a:pPr marL="514350" indent="-514350">
              <a:buAutoNum type="arabicParenBoth"/>
            </a:pPr>
            <a:endParaRPr lang="es-ES" sz="2400" dirty="0"/>
          </a:p>
          <a:p>
            <a:endParaRPr lang="es-ES" dirty="0"/>
          </a:p>
        </p:txBody>
      </p:sp>
      <p:graphicFrame>
        <p:nvGraphicFramePr>
          <p:cNvPr id="9" name="Tabla 8">
            <a:extLst>
              <a:ext uri="{FF2B5EF4-FFF2-40B4-BE49-F238E27FC236}">
                <a16:creationId xmlns:a16="http://schemas.microsoft.com/office/drawing/2014/main" id="{9A9A3863-4C8F-3784-F518-D9EF7DB84F5D}"/>
              </a:ext>
            </a:extLst>
          </p:cNvPr>
          <p:cNvGraphicFramePr>
            <a:graphicFrameLocks noGrp="1"/>
          </p:cNvGraphicFramePr>
          <p:nvPr>
            <p:extLst>
              <p:ext uri="{D42A27DB-BD31-4B8C-83A1-F6EECF244321}">
                <p14:modId xmlns:p14="http://schemas.microsoft.com/office/powerpoint/2010/main" val="785256616"/>
              </p:ext>
            </p:extLst>
          </p:nvPr>
        </p:nvGraphicFramePr>
        <p:xfrm>
          <a:off x="473587" y="1728789"/>
          <a:ext cx="11244826" cy="5129211"/>
        </p:xfrm>
        <a:graphic>
          <a:graphicData uri="http://schemas.openxmlformats.org/drawingml/2006/table">
            <a:tbl>
              <a:tblPr firstRow="1" bandRow="1">
                <a:tableStyleId>{5C22544A-7EE6-4342-B048-85BDC9FD1C3A}</a:tableStyleId>
              </a:tblPr>
              <a:tblGrid>
                <a:gridCol w="5622413">
                  <a:extLst>
                    <a:ext uri="{9D8B030D-6E8A-4147-A177-3AD203B41FA5}">
                      <a16:colId xmlns:a16="http://schemas.microsoft.com/office/drawing/2014/main" val="2640413484"/>
                    </a:ext>
                  </a:extLst>
                </a:gridCol>
                <a:gridCol w="5622413">
                  <a:extLst>
                    <a:ext uri="{9D8B030D-6E8A-4147-A177-3AD203B41FA5}">
                      <a16:colId xmlns:a16="http://schemas.microsoft.com/office/drawing/2014/main" val="3622502159"/>
                    </a:ext>
                  </a:extLst>
                </a:gridCol>
              </a:tblGrid>
              <a:tr h="366372">
                <a:tc>
                  <a:txBody>
                    <a:bodyPr/>
                    <a:lstStyle/>
                    <a:p>
                      <a:pPr algn="ctr"/>
                      <a:r>
                        <a:rPr lang="es-DE" dirty="0"/>
                        <a:t>Deutsch</a:t>
                      </a:r>
                    </a:p>
                  </a:txBody>
                  <a:tcPr/>
                </a:tc>
                <a:tc>
                  <a:txBody>
                    <a:bodyPr/>
                    <a:lstStyle/>
                    <a:p>
                      <a:pPr algn="ctr"/>
                      <a:r>
                        <a:rPr lang="es-DE" dirty="0"/>
                        <a:t>English</a:t>
                      </a:r>
                    </a:p>
                  </a:txBody>
                  <a:tcPr/>
                </a:tc>
                <a:extLst>
                  <a:ext uri="{0D108BD9-81ED-4DB2-BD59-A6C34878D82A}">
                    <a16:rowId xmlns:a16="http://schemas.microsoft.com/office/drawing/2014/main" val="941860941"/>
                  </a:ext>
                </a:extLst>
              </a:tr>
              <a:tr h="4762839">
                <a:tc>
                  <a:txBody>
                    <a:bodyPr/>
                    <a:lstStyle/>
                    <a:p>
                      <a:pPr algn="just"/>
                      <a:r>
                        <a:rPr lang="de-DE" sz="1800" kern="1200" dirty="0">
                          <a:solidFill>
                            <a:schemeClr val="dk1"/>
                          </a:solidFill>
                          <a:effectLst/>
                          <a:latin typeface="+mn-lt"/>
                          <a:ea typeface="+mn-ea"/>
                          <a:cs typeface="+mn-cs"/>
                        </a:rPr>
                        <a:t>Das Strafgesetzbuch ist in einen Allgemeinen Teil (§§ 1–79b StGB) und in einen Besonderen Teil (§§ 80–358 StGB) untergliedert. Der </a:t>
                      </a:r>
                      <a:r>
                        <a:rPr lang="de-DE" sz="1800" i="1" kern="1200" dirty="0">
                          <a:solidFill>
                            <a:schemeClr val="dk1"/>
                          </a:solidFill>
                          <a:effectLst/>
                          <a:latin typeface="+mn-lt"/>
                          <a:ea typeface="+mn-ea"/>
                          <a:cs typeface="+mn-cs"/>
                        </a:rPr>
                        <a:t>Besondere Teil </a:t>
                      </a:r>
                      <a:r>
                        <a:rPr lang="de-DE" sz="1800" kern="1200" dirty="0">
                          <a:solidFill>
                            <a:schemeClr val="dk1"/>
                          </a:solidFill>
                          <a:effectLst/>
                          <a:latin typeface="+mn-lt"/>
                          <a:ea typeface="+mn-ea"/>
                          <a:cs typeface="+mn-cs"/>
                        </a:rPr>
                        <a:t>enthält einzelne Straftatbestände, die strafbares Verhalten umschreiben, wie etwa Totschlag (§ 212 StGB), Körperverletzung (§ 223 StGB), Diebstahl (§ 242 StGB) und Sachbeschädigung (§ 303 StGB). Hingegen stellt der </a:t>
                      </a:r>
                      <a:r>
                        <a:rPr lang="de-DE" sz="1800" i="1" kern="1200" dirty="0">
                          <a:solidFill>
                            <a:schemeClr val="dk1"/>
                          </a:solidFill>
                          <a:effectLst/>
                          <a:latin typeface="+mn-lt"/>
                          <a:ea typeface="+mn-ea"/>
                          <a:cs typeface="+mn-cs"/>
                        </a:rPr>
                        <a:t>Allgemeine Teil</a:t>
                      </a:r>
                      <a:r>
                        <a:rPr lang="de-DE" sz="1800" kern="1200" dirty="0">
                          <a:solidFill>
                            <a:schemeClr val="dk1"/>
                          </a:solidFill>
                          <a:effectLst/>
                          <a:latin typeface="+mn-lt"/>
                          <a:ea typeface="+mn-ea"/>
                          <a:cs typeface="+mn-cs"/>
                        </a:rPr>
                        <a:t> Grundsätze auf, die für sämtliche Delikte des Besonderen Teils gelten und daher im Strafgesetzbuch vorab geregelt sind. Der Allgemeine Teil ist somit gewissermaßen – wie das gleichnamige erste Buch des Bürgerlichen Gesetzbuches (BGB) – vor die Klammer gezogen. Er behandelt beispielsweise, wann ein tatbestandsgemäßes, </a:t>
                      </a:r>
                      <a:r>
                        <a:rPr lang="de-DE" sz="1800" kern="1200" dirty="0" err="1">
                          <a:solidFill>
                            <a:schemeClr val="dk1"/>
                          </a:solidFill>
                          <a:effectLst/>
                          <a:latin typeface="+mn-lt"/>
                          <a:ea typeface="+mn-ea"/>
                          <a:cs typeface="+mn-cs"/>
                        </a:rPr>
                        <a:t>dh</a:t>
                      </a:r>
                      <a:r>
                        <a:rPr lang="de-DE" sz="1800" kern="1200" dirty="0">
                          <a:solidFill>
                            <a:schemeClr val="dk1"/>
                          </a:solidFill>
                          <a:effectLst/>
                          <a:latin typeface="+mn-lt"/>
                          <a:ea typeface="+mn-ea"/>
                          <a:cs typeface="+mn-cs"/>
                        </a:rPr>
                        <a:t> die Voraussetzungen einer Strafvorschrift </a:t>
                      </a:r>
                      <a:r>
                        <a:rPr lang="de-DE" sz="1800" kern="1200" dirty="0" err="1">
                          <a:solidFill>
                            <a:schemeClr val="dk1"/>
                          </a:solidFill>
                          <a:effectLst/>
                          <a:latin typeface="+mn-lt"/>
                          <a:ea typeface="+mn-ea"/>
                          <a:cs typeface="+mn-cs"/>
                        </a:rPr>
                        <a:t>zB</a:t>
                      </a:r>
                      <a:r>
                        <a:rPr lang="de-DE" sz="1800" kern="1200" dirty="0">
                          <a:solidFill>
                            <a:schemeClr val="dk1"/>
                          </a:solidFill>
                          <a:effectLst/>
                          <a:latin typeface="+mn-lt"/>
                          <a:ea typeface="+mn-ea"/>
                          <a:cs typeface="+mn-cs"/>
                        </a:rPr>
                        <a:t> aus dem Besonderen Teil des StGB erfüllendes Verhalten gerechtfertigt und somit insoweit nicht strafbar ist (</a:t>
                      </a:r>
                      <a:r>
                        <a:rPr lang="de-DE" sz="1800" kern="1200" dirty="0" err="1">
                          <a:solidFill>
                            <a:schemeClr val="dk1"/>
                          </a:solidFill>
                          <a:effectLst/>
                          <a:latin typeface="+mn-lt"/>
                          <a:ea typeface="+mn-ea"/>
                          <a:cs typeface="+mn-cs"/>
                        </a:rPr>
                        <a:t>zB</a:t>
                      </a:r>
                      <a:r>
                        <a:rPr lang="de-DE" sz="1800" kern="1200" dirty="0">
                          <a:solidFill>
                            <a:schemeClr val="dk1"/>
                          </a:solidFill>
                          <a:effectLst/>
                          <a:latin typeface="+mn-lt"/>
                          <a:ea typeface="+mn-ea"/>
                          <a:cs typeface="+mn-cs"/>
                        </a:rPr>
                        <a:t> der in Notwehr abgegebene tödliche Schuss). </a:t>
                      </a:r>
                      <a:endParaRPr lang="es-DE" dirty="0"/>
                    </a:p>
                  </a:txBody>
                  <a:tcPr>
                    <a:solidFill>
                      <a:schemeClr val="bg1"/>
                    </a:solidFill>
                  </a:tcPr>
                </a:tc>
                <a:tc>
                  <a:txBody>
                    <a:bodyPr/>
                    <a:lstStyle/>
                    <a:p>
                      <a:r>
                        <a:rPr lang="es-ES" dirty="0" err="1"/>
                        <a:t>The</a:t>
                      </a:r>
                      <a:r>
                        <a:rPr lang="es-ES" dirty="0"/>
                        <a:t> Criminal </a:t>
                      </a:r>
                      <a:r>
                        <a:rPr lang="es-ES" dirty="0" err="1"/>
                        <a:t>Code</a:t>
                      </a:r>
                      <a:r>
                        <a:rPr lang="es-ES" dirty="0"/>
                        <a:t> </a:t>
                      </a:r>
                      <a:r>
                        <a:rPr lang="es-ES" dirty="0" err="1"/>
                        <a:t>is</a:t>
                      </a:r>
                      <a:r>
                        <a:rPr lang="es-ES" dirty="0"/>
                        <a:t> </a:t>
                      </a:r>
                      <a:r>
                        <a:rPr lang="es-ES" dirty="0" err="1"/>
                        <a:t>divided</a:t>
                      </a:r>
                      <a:r>
                        <a:rPr lang="es-ES" dirty="0"/>
                        <a:t> </a:t>
                      </a:r>
                      <a:r>
                        <a:rPr lang="es-ES" dirty="0" err="1"/>
                        <a:t>into</a:t>
                      </a:r>
                      <a:r>
                        <a:rPr lang="es-ES" dirty="0"/>
                        <a:t> a General </a:t>
                      </a:r>
                      <a:r>
                        <a:rPr lang="es-ES" dirty="0" err="1"/>
                        <a:t>Part</a:t>
                      </a:r>
                      <a:r>
                        <a:rPr lang="es-ES" dirty="0"/>
                        <a:t> (</a:t>
                      </a:r>
                      <a:r>
                        <a:rPr lang="es-ES" dirty="0" err="1"/>
                        <a:t>Sections</a:t>
                      </a:r>
                      <a:r>
                        <a:rPr lang="es-ES" dirty="0"/>
                        <a:t> 1–79b </a:t>
                      </a:r>
                      <a:r>
                        <a:rPr lang="es-ES" dirty="0" err="1"/>
                        <a:t>StGB</a:t>
                      </a:r>
                      <a:r>
                        <a:rPr lang="es-ES" dirty="0"/>
                        <a:t>) and a </a:t>
                      </a:r>
                      <a:r>
                        <a:rPr lang="es-ES" dirty="0" err="1"/>
                        <a:t>Special</a:t>
                      </a:r>
                      <a:r>
                        <a:rPr lang="es-ES" dirty="0"/>
                        <a:t> </a:t>
                      </a:r>
                      <a:r>
                        <a:rPr lang="es-ES" dirty="0" err="1"/>
                        <a:t>Part</a:t>
                      </a:r>
                      <a:r>
                        <a:rPr lang="es-ES" dirty="0"/>
                        <a:t> (</a:t>
                      </a:r>
                      <a:r>
                        <a:rPr lang="es-ES" dirty="0" err="1"/>
                        <a:t>Sections</a:t>
                      </a:r>
                      <a:r>
                        <a:rPr lang="es-ES" dirty="0"/>
                        <a:t> 80–358 </a:t>
                      </a:r>
                      <a:r>
                        <a:rPr lang="es-ES" dirty="0" err="1"/>
                        <a:t>StGB</a:t>
                      </a:r>
                      <a:r>
                        <a:rPr lang="es-ES" dirty="0"/>
                        <a:t>). </a:t>
                      </a:r>
                      <a:r>
                        <a:rPr lang="es-ES" dirty="0" err="1"/>
                        <a:t>The</a:t>
                      </a:r>
                      <a:r>
                        <a:rPr lang="es-ES" dirty="0"/>
                        <a:t> </a:t>
                      </a:r>
                      <a:r>
                        <a:rPr lang="es-ES" i="1" dirty="0" err="1"/>
                        <a:t>Special</a:t>
                      </a:r>
                      <a:r>
                        <a:rPr lang="es-ES" i="1" dirty="0"/>
                        <a:t> </a:t>
                      </a:r>
                      <a:r>
                        <a:rPr lang="es-ES" i="1" dirty="0" err="1"/>
                        <a:t>Part</a:t>
                      </a:r>
                      <a:r>
                        <a:rPr lang="es-ES" i="1" dirty="0"/>
                        <a:t> </a:t>
                      </a:r>
                      <a:r>
                        <a:rPr lang="es-ES" dirty="0" err="1"/>
                        <a:t>contains</a:t>
                      </a:r>
                      <a:r>
                        <a:rPr lang="es-ES" dirty="0"/>
                        <a:t> individual criminal </a:t>
                      </a:r>
                      <a:r>
                        <a:rPr lang="es-ES" dirty="0" err="1"/>
                        <a:t>offenses</a:t>
                      </a:r>
                      <a:r>
                        <a:rPr lang="es-ES" dirty="0"/>
                        <a:t> </a:t>
                      </a:r>
                      <a:r>
                        <a:rPr lang="es-ES" dirty="0" err="1"/>
                        <a:t>that</a:t>
                      </a:r>
                      <a:r>
                        <a:rPr lang="es-ES" dirty="0"/>
                        <a:t> describe </a:t>
                      </a:r>
                      <a:r>
                        <a:rPr lang="es-ES" dirty="0" err="1"/>
                        <a:t>punishable</a:t>
                      </a:r>
                      <a:r>
                        <a:rPr lang="es-ES" dirty="0"/>
                        <a:t> </a:t>
                      </a:r>
                      <a:r>
                        <a:rPr lang="es-ES" dirty="0" err="1"/>
                        <a:t>behavior</a:t>
                      </a:r>
                      <a:r>
                        <a:rPr lang="es-ES" dirty="0"/>
                        <a:t>, </a:t>
                      </a:r>
                      <a:r>
                        <a:rPr lang="es-ES" dirty="0" err="1"/>
                        <a:t>such</a:t>
                      </a:r>
                      <a:r>
                        <a:rPr lang="es-ES" dirty="0"/>
                        <a:t> as </a:t>
                      </a:r>
                      <a:r>
                        <a:rPr lang="es-ES" dirty="0" err="1"/>
                        <a:t>manslaughter</a:t>
                      </a:r>
                      <a:r>
                        <a:rPr lang="es-ES" dirty="0"/>
                        <a:t> (§ 212 </a:t>
                      </a:r>
                      <a:r>
                        <a:rPr lang="es-ES" dirty="0" err="1"/>
                        <a:t>StGB</a:t>
                      </a:r>
                      <a:r>
                        <a:rPr lang="es-ES" dirty="0"/>
                        <a:t>), </a:t>
                      </a:r>
                      <a:r>
                        <a:rPr lang="es-ES" dirty="0" err="1"/>
                        <a:t>bodily</a:t>
                      </a:r>
                      <a:r>
                        <a:rPr lang="es-ES" dirty="0"/>
                        <a:t> </a:t>
                      </a:r>
                      <a:r>
                        <a:rPr lang="es-ES" dirty="0" err="1"/>
                        <a:t>harm</a:t>
                      </a:r>
                      <a:r>
                        <a:rPr lang="es-ES" dirty="0"/>
                        <a:t> (§ 223 </a:t>
                      </a:r>
                      <a:r>
                        <a:rPr lang="es-ES" dirty="0" err="1"/>
                        <a:t>StGB</a:t>
                      </a:r>
                      <a:r>
                        <a:rPr lang="es-ES" dirty="0"/>
                        <a:t>), </a:t>
                      </a:r>
                      <a:r>
                        <a:rPr lang="es-ES" dirty="0" err="1"/>
                        <a:t>theft</a:t>
                      </a:r>
                      <a:r>
                        <a:rPr lang="es-ES" dirty="0"/>
                        <a:t> (§ 242 </a:t>
                      </a:r>
                      <a:r>
                        <a:rPr lang="es-ES" dirty="0" err="1"/>
                        <a:t>StGB</a:t>
                      </a:r>
                      <a:r>
                        <a:rPr lang="es-ES" dirty="0"/>
                        <a:t>), and </a:t>
                      </a:r>
                      <a:r>
                        <a:rPr lang="es-ES" dirty="0" err="1"/>
                        <a:t>damage</a:t>
                      </a:r>
                      <a:r>
                        <a:rPr lang="es-ES" dirty="0"/>
                        <a:t> </a:t>
                      </a:r>
                      <a:r>
                        <a:rPr lang="es-ES" dirty="0" err="1"/>
                        <a:t>to</a:t>
                      </a:r>
                      <a:r>
                        <a:rPr lang="es-ES" dirty="0"/>
                        <a:t> </a:t>
                      </a:r>
                      <a:r>
                        <a:rPr lang="es-ES" dirty="0" err="1"/>
                        <a:t>property</a:t>
                      </a:r>
                      <a:r>
                        <a:rPr lang="es-ES" dirty="0"/>
                        <a:t> (§ 303 </a:t>
                      </a:r>
                      <a:r>
                        <a:rPr lang="es-ES" dirty="0" err="1"/>
                        <a:t>StGB</a:t>
                      </a:r>
                      <a:r>
                        <a:rPr lang="es-ES" dirty="0"/>
                        <a:t>). In </a:t>
                      </a:r>
                      <a:r>
                        <a:rPr lang="es-ES" dirty="0" err="1"/>
                        <a:t>contrast</a:t>
                      </a:r>
                      <a:r>
                        <a:rPr lang="es-ES" dirty="0"/>
                        <a:t>, </a:t>
                      </a:r>
                      <a:r>
                        <a:rPr lang="es-ES" dirty="0" err="1"/>
                        <a:t>the</a:t>
                      </a:r>
                      <a:r>
                        <a:rPr lang="es-ES" dirty="0"/>
                        <a:t> </a:t>
                      </a:r>
                      <a:r>
                        <a:rPr lang="es-ES" i="1" dirty="0"/>
                        <a:t>General </a:t>
                      </a:r>
                      <a:r>
                        <a:rPr lang="es-ES" i="1" dirty="0" err="1"/>
                        <a:t>Part</a:t>
                      </a:r>
                      <a:r>
                        <a:rPr lang="es-ES" dirty="0"/>
                        <a:t> </a:t>
                      </a:r>
                      <a:r>
                        <a:rPr lang="es-ES" dirty="0" err="1"/>
                        <a:t>establishes</a:t>
                      </a:r>
                      <a:r>
                        <a:rPr lang="es-ES" dirty="0"/>
                        <a:t> </a:t>
                      </a:r>
                      <a:r>
                        <a:rPr lang="es-ES" dirty="0" err="1"/>
                        <a:t>principles</a:t>
                      </a:r>
                      <a:r>
                        <a:rPr lang="es-ES" dirty="0"/>
                        <a:t> </a:t>
                      </a:r>
                      <a:r>
                        <a:rPr lang="es-ES" dirty="0" err="1"/>
                        <a:t>that</a:t>
                      </a:r>
                      <a:r>
                        <a:rPr lang="es-ES" dirty="0"/>
                        <a:t> </a:t>
                      </a:r>
                      <a:r>
                        <a:rPr lang="es-ES" dirty="0" err="1"/>
                        <a:t>apply</a:t>
                      </a:r>
                      <a:r>
                        <a:rPr lang="es-ES" dirty="0"/>
                        <a:t> </a:t>
                      </a:r>
                      <a:r>
                        <a:rPr lang="es-ES" dirty="0" err="1"/>
                        <a:t>to</a:t>
                      </a:r>
                      <a:r>
                        <a:rPr lang="es-ES" dirty="0"/>
                        <a:t> </a:t>
                      </a:r>
                      <a:r>
                        <a:rPr lang="es-ES" dirty="0" err="1"/>
                        <a:t>all</a:t>
                      </a:r>
                      <a:r>
                        <a:rPr lang="es-ES" dirty="0"/>
                        <a:t> </a:t>
                      </a:r>
                      <a:r>
                        <a:rPr lang="es-ES" dirty="0" err="1"/>
                        <a:t>offenses</a:t>
                      </a:r>
                      <a:r>
                        <a:rPr lang="es-ES" dirty="0"/>
                        <a:t> in </a:t>
                      </a:r>
                      <a:r>
                        <a:rPr lang="es-ES" dirty="0" err="1"/>
                        <a:t>the</a:t>
                      </a:r>
                      <a:r>
                        <a:rPr lang="es-ES" dirty="0"/>
                        <a:t> </a:t>
                      </a:r>
                      <a:r>
                        <a:rPr lang="es-ES" dirty="0" err="1"/>
                        <a:t>Special</a:t>
                      </a:r>
                      <a:r>
                        <a:rPr lang="es-ES" dirty="0"/>
                        <a:t> </a:t>
                      </a:r>
                      <a:r>
                        <a:rPr lang="es-ES" dirty="0" err="1"/>
                        <a:t>Part</a:t>
                      </a:r>
                      <a:r>
                        <a:rPr lang="es-ES" dirty="0"/>
                        <a:t> and are </a:t>
                      </a:r>
                      <a:r>
                        <a:rPr lang="es-ES" dirty="0" err="1"/>
                        <a:t>therefore</a:t>
                      </a:r>
                      <a:r>
                        <a:rPr lang="es-ES" dirty="0"/>
                        <a:t> </a:t>
                      </a:r>
                      <a:r>
                        <a:rPr lang="es-ES" dirty="0" err="1"/>
                        <a:t>regulated</a:t>
                      </a:r>
                      <a:r>
                        <a:rPr lang="es-ES" dirty="0"/>
                        <a:t> in </a:t>
                      </a:r>
                      <a:r>
                        <a:rPr lang="es-ES" dirty="0" err="1"/>
                        <a:t>advance</a:t>
                      </a:r>
                      <a:r>
                        <a:rPr lang="es-ES" dirty="0"/>
                        <a:t> in </a:t>
                      </a:r>
                      <a:r>
                        <a:rPr lang="es-ES" dirty="0" err="1"/>
                        <a:t>the</a:t>
                      </a:r>
                      <a:r>
                        <a:rPr lang="es-ES" dirty="0"/>
                        <a:t> Criminal </a:t>
                      </a:r>
                      <a:r>
                        <a:rPr lang="es-ES" dirty="0" err="1"/>
                        <a:t>Code</a:t>
                      </a:r>
                      <a:r>
                        <a:rPr lang="es-ES" dirty="0"/>
                        <a:t>. </a:t>
                      </a:r>
                      <a:r>
                        <a:rPr lang="es-ES" dirty="0" err="1"/>
                        <a:t>The</a:t>
                      </a:r>
                      <a:r>
                        <a:rPr lang="es-ES" dirty="0"/>
                        <a:t> General </a:t>
                      </a:r>
                      <a:r>
                        <a:rPr lang="es-ES" dirty="0" err="1"/>
                        <a:t>Part</a:t>
                      </a:r>
                      <a:r>
                        <a:rPr lang="es-ES" dirty="0"/>
                        <a:t> </a:t>
                      </a:r>
                      <a:r>
                        <a:rPr lang="es-ES" dirty="0" err="1"/>
                        <a:t>is</a:t>
                      </a:r>
                      <a:r>
                        <a:rPr lang="es-ES" dirty="0"/>
                        <a:t> </a:t>
                      </a:r>
                      <a:r>
                        <a:rPr lang="es-ES" dirty="0" err="1"/>
                        <a:t>thus</a:t>
                      </a:r>
                      <a:r>
                        <a:rPr lang="es-ES" dirty="0"/>
                        <a:t>, in a </a:t>
                      </a:r>
                      <a:r>
                        <a:rPr lang="es-ES" dirty="0" err="1"/>
                        <a:t>sense</a:t>
                      </a:r>
                      <a:r>
                        <a:rPr lang="es-ES" dirty="0"/>
                        <a:t>, placed </a:t>
                      </a:r>
                      <a:r>
                        <a:rPr lang="es-ES" dirty="0" err="1"/>
                        <a:t>before</a:t>
                      </a:r>
                      <a:r>
                        <a:rPr lang="es-ES" dirty="0"/>
                        <a:t> </a:t>
                      </a:r>
                      <a:r>
                        <a:rPr lang="es-ES" dirty="0" err="1"/>
                        <a:t>the</a:t>
                      </a:r>
                      <a:r>
                        <a:rPr lang="es-ES" dirty="0"/>
                        <a:t> </a:t>
                      </a:r>
                      <a:r>
                        <a:rPr lang="es-ES" dirty="0" err="1"/>
                        <a:t>parentheses</a:t>
                      </a:r>
                      <a:r>
                        <a:rPr lang="es-ES" dirty="0"/>
                        <a:t>, </a:t>
                      </a:r>
                      <a:r>
                        <a:rPr lang="es-ES" dirty="0" err="1"/>
                        <a:t>like</a:t>
                      </a:r>
                      <a:r>
                        <a:rPr lang="es-ES" dirty="0"/>
                        <a:t> </a:t>
                      </a:r>
                      <a:r>
                        <a:rPr lang="es-ES" dirty="0" err="1"/>
                        <a:t>the</a:t>
                      </a:r>
                      <a:r>
                        <a:rPr lang="es-ES" dirty="0"/>
                        <a:t> </a:t>
                      </a:r>
                      <a:r>
                        <a:rPr lang="es-ES" dirty="0" err="1"/>
                        <a:t>first</a:t>
                      </a:r>
                      <a:r>
                        <a:rPr lang="es-ES" dirty="0"/>
                        <a:t> </a:t>
                      </a:r>
                      <a:r>
                        <a:rPr lang="es-ES" dirty="0" err="1"/>
                        <a:t>book</a:t>
                      </a:r>
                      <a:r>
                        <a:rPr lang="es-ES" dirty="0"/>
                        <a:t> </a:t>
                      </a:r>
                      <a:r>
                        <a:rPr lang="es-ES" dirty="0" err="1"/>
                        <a:t>of</a:t>
                      </a:r>
                      <a:r>
                        <a:rPr lang="es-ES" dirty="0"/>
                        <a:t> </a:t>
                      </a:r>
                      <a:r>
                        <a:rPr lang="es-ES" dirty="0" err="1"/>
                        <a:t>the</a:t>
                      </a:r>
                      <a:r>
                        <a:rPr lang="es-ES" dirty="0"/>
                        <a:t> </a:t>
                      </a:r>
                      <a:r>
                        <a:rPr lang="es-ES" dirty="0" err="1"/>
                        <a:t>same</a:t>
                      </a:r>
                      <a:r>
                        <a:rPr lang="es-ES" dirty="0"/>
                        <a:t> </a:t>
                      </a:r>
                      <a:r>
                        <a:rPr lang="es-ES" dirty="0" err="1"/>
                        <a:t>name</a:t>
                      </a:r>
                      <a:r>
                        <a:rPr lang="es-ES" dirty="0"/>
                        <a:t> in </a:t>
                      </a:r>
                      <a:r>
                        <a:rPr lang="es-ES" dirty="0" err="1"/>
                        <a:t>the</a:t>
                      </a:r>
                      <a:r>
                        <a:rPr lang="es-ES" dirty="0"/>
                        <a:t> Civil </a:t>
                      </a:r>
                      <a:r>
                        <a:rPr lang="es-ES" dirty="0" err="1"/>
                        <a:t>Code</a:t>
                      </a:r>
                      <a:r>
                        <a:rPr lang="es-ES" dirty="0"/>
                        <a:t>. </a:t>
                      </a:r>
                      <a:r>
                        <a:rPr lang="es-ES" dirty="0" err="1"/>
                        <a:t>It</a:t>
                      </a:r>
                      <a:r>
                        <a:rPr lang="es-ES" dirty="0"/>
                        <a:t> </a:t>
                      </a:r>
                      <a:r>
                        <a:rPr lang="es-ES" dirty="0" err="1"/>
                        <a:t>deals</a:t>
                      </a:r>
                      <a:r>
                        <a:rPr lang="es-ES" dirty="0"/>
                        <a:t>, </a:t>
                      </a:r>
                      <a:r>
                        <a:rPr lang="es-ES" dirty="0" err="1"/>
                        <a:t>for</a:t>
                      </a:r>
                      <a:r>
                        <a:rPr lang="es-ES" dirty="0"/>
                        <a:t> </a:t>
                      </a:r>
                      <a:r>
                        <a:rPr lang="es-ES" dirty="0" err="1"/>
                        <a:t>example</a:t>
                      </a:r>
                      <a:r>
                        <a:rPr lang="es-ES" dirty="0"/>
                        <a:t>, </a:t>
                      </a:r>
                      <a:r>
                        <a:rPr lang="es-ES" dirty="0" err="1"/>
                        <a:t>with</a:t>
                      </a:r>
                      <a:r>
                        <a:rPr lang="es-ES" dirty="0"/>
                        <a:t> </a:t>
                      </a:r>
                      <a:r>
                        <a:rPr lang="es-ES" dirty="0" err="1"/>
                        <a:t>when</a:t>
                      </a:r>
                      <a:r>
                        <a:rPr lang="es-ES" dirty="0"/>
                        <a:t> </a:t>
                      </a:r>
                      <a:r>
                        <a:rPr lang="es-ES" dirty="0" err="1"/>
                        <a:t>conduct</a:t>
                      </a:r>
                      <a:r>
                        <a:rPr lang="es-ES" dirty="0"/>
                        <a:t> </a:t>
                      </a:r>
                      <a:r>
                        <a:rPr lang="es-ES" dirty="0" err="1"/>
                        <a:t>that</a:t>
                      </a:r>
                      <a:r>
                        <a:rPr lang="es-ES" dirty="0"/>
                        <a:t> </a:t>
                      </a:r>
                      <a:r>
                        <a:rPr lang="es-ES" dirty="0" err="1"/>
                        <a:t>fulfills</a:t>
                      </a:r>
                      <a:r>
                        <a:rPr lang="es-ES" dirty="0"/>
                        <a:t> </a:t>
                      </a:r>
                      <a:r>
                        <a:rPr lang="es-ES" dirty="0" err="1"/>
                        <a:t>the</a:t>
                      </a:r>
                      <a:r>
                        <a:rPr lang="es-ES" dirty="0"/>
                        <a:t> </a:t>
                      </a:r>
                      <a:r>
                        <a:rPr lang="es-ES" dirty="0" err="1"/>
                        <a:t>elements</a:t>
                      </a:r>
                      <a:r>
                        <a:rPr lang="es-ES" dirty="0"/>
                        <a:t> </a:t>
                      </a:r>
                      <a:r>
                        <a:rPr lang="es-ES" dirty="0" err="1"/>
                        <a:t>of</a:t>
                      </a:r>
                      <a:r>
                        <a:rPr lang="es-ES" dirty="0"/>
                        <a:t> a criminal </a:t>
                      </a:r>
                      <a:r>
                        <a:rPr lang="es-ES" dirty="0" err="1"/>
                        <a:t>offense</a:t>
                      </a:r>
                      <a:r>
                        <a:rPr lang="es-ES" dirty="0"/>
                        <a:t>, i.e., </a:t>
                      </a:r>
                      <a:r>
                        <a:rPr lang="es-ES" dirty="0" err="1"/>
                        <a:t>the</a:t>
                      </a:r>
                      <a:r>
                        <a:rPr lang="es-ES" dirty="0"/>
                        <a:t> </a:t>
                      </a:r>
                      <a:r>
                        <a:rPr lang="es-ES" dirty="0" err="1"/>
                        <a:t>requirements</a:t>
                      </a:r>
                      <a:r>
                        <a:rPr lang="es-ES" dirty="0"/>
                        <a:t> </a:t>
                      </a:r>
                      <a:r>
                        <a:rPr lang="es-ES" dirty="0" err="1"/>
                        <a:t>of</a:t>
                      </a:r>
                      <a:r>
                        <a:rPr lang="es-ES" dirty="0"/>
                        <a:t> a criminal </a:t>
                      </a:r>
                      <a:r>
                        <a:rPr lang="es-ES" dirty="0" err="1"/>
                        <a:t>provision</a:t>
                      </a:r>
                      <a:r>
                        <a:rPr lang="es-ES" dirty="0"/>
                        <a:t>, </a:t>
                      </a:r>
                      <a:r>
                        <a:rPr lang="es-ES" dirty="0" err="1"/>
                        <a:t>e.g</a:t>
                      </a:r>
                      <a:r>
                        <a:rPr lang="es-ES" dirty="0"/>
                        <a:t>., </a:t>
                      </a:r>
                      <a:r>
                        <a:rPr lang="es-ES" dirty="0" err="1"/>
                        <a:t>from</a:t>
                      </a:r>
                      <a:r>
                        <a:rPr lang="es-ES" dirty="0"/>
                        <a:t> </a:t>
                      </a:r>
                      <a:r>
                        <a:rPr lang="es-ES" dirty="0" err="1"/>
                        <a:t>the</a:t>
                      </a:r>
                      <a:r>
                        <a:rPr lang="es-ES" dirty="0"/>
                        <a:t> </a:t>
                      </a:r>
                      <a:r>
                        <a:rPr lang="es-ES" dirty="0" err="1"/>
                        <a:t>Special</a:t>
                      </a:r>
                      <a:r>
                        <a:rPr lang="es-ES" dirty="0"/>
                        <a:t> </a:t>
                      </a:r>
                      <a:r>
                        <a:rPr lang="es-ES" dirty="0" err="1"/>
                        <a:t>Part</a:t>
                      </a:r>
                      <a:r>
                        <a:rPr lang="es-ES" dirty="0"/>
                        <a:t> </a:t>
                      </a:r>
                      <a:r>
                        <a:rPr lang="es-ES" dirty="0" err="1"/>
                        <a:t>of</a:t>
                      </a:r>
                      <a:r>
                        <a:rPr lang="es-ES" dirty="0"/>
                        <a:t> </a:t>
                      </a:r>
                      <a:r>
                        <a:rPr lang="es-ES" dirty="0" err="1"/>
                        <a:t>the</a:t>
                      </a:r>
                      <a:r>
                        <a:rPr lang="es-ES" dirty="0"/>
                        <a:t> Criminal </a:t>
                      </a:r>
                      <a:r>
                        <a:rPr lang="es-ES" dirty="0" err="1"/>
                        <a:t>Code</a:t>
                      </a:r>
                      <a:r>
                        <a:rPr lang="es-ES" dirty="0"/>
                        <a:t>, </a:t>
                      </a:r>
                      <a:r>
                        <a:rPr lang="es-ES" dirty="0" err="1"/>
                        <a:t>is</a:t>
                      </a:r>
                      <a:r>
                        <a:rPr lang="es-ES" dirty="0"/>
                        <a:t> </a:t>
                      </a:r>
                      <a:r>
                        <a:rPr lang="es-ES" dirty="0" err="1"/>
                        <a:t>justified</a:t>
                      </a:r>
                      <a:r>
                        <a:rPr lang="es-ES" dirty="0"/>
                        <a:t> and </a:t>
                      </a:r>
                      <a:r>
                        <a:rPr lang="es-ES" dirty="0" err="1"/>
                        <a:t>therefore</a:t>
                      </a:r>
                      <a:r>
                        <a:rPr lang="es-ES" dirty="0"/>
                        <a:t> </a:t>
                      </a:r>
                      <a:r>
                        <a:rPr lang="es-ES" dirty="0" err="1"/>
                        <a:t>not</a:t>
                      </a:r>
                      <a:r>
                        <a:rPr lang="es-ES" dirty="0"/>
                        <a:t> </a:t>
                      </a:r>
                      <a:r>
                        <a:rPr lang="es-ES" dirty="0" err="1"/>
                        <a:t>punishable</a:t>
                      </a:r>
                      <a:r>
                        <a:rPr lang="es-ES" dirty="0"/>
                        <a:t> in </a:t>
                      </a:r>
                      <a:r>
                        <a:rPr lang="es-ES" dirty="0" err="1"/>
                        <a:t>this</a:t>
                      </a:r>
                      <a:r>
                        <a:rPr lang="es-ES" dirty="0"/>
                        <a:t> </a:t>
                      </a:r>
                      <a:r>
                        <a:rPr lang="es-ES" dirty="0" err="1"/>
                        <a:t>respect</a:t>
                      </a:r>
                      <a:r>
                        <a:rPr lang="es-ES" dirty="0"/>
                        <a:t> (</a:t>
                      </a:r>
                      <a:r>
                        <a:rPr lang="es-ES" dirty="0" err="1"/>
                        <a:t>e.g</a:t>
                      </a:r>
                      <a:r>
                        <a:rPr lang="es-ES" dirty="0"/>
                        <a:t>., a fatal </a:t>
                      </a:r>
                      <a:r>
                        <a:rPr lang="es-ES" dirty="0" err="1"/>
                        <a:t>shot</a:t>
                      </a:r>
                      <a:r>
                        <a:rPr lang="es-ES" dirty="0"/>
                        <a:t> </a:t>
                      </a:r>
                      <a:r>
                        <a:rPr lang="es-ES" dirty="0" err="1"/>
                        <a:t>fired</a:t>
                      </a:r>
                      <a:r>
                        <a:rPr lang="es-ES" dirty="0"/>
                        <a:t> in </a:t>
                      </a:r>
                      <a:r>
                        <a:rPr lang="es-ES" dirty="0" err="1"/>
                        <a:t>self</a:t>
                      </a:r>
                      <a:r>
                        <a:rPr lang="es-ES" dirty="0"/>
                        <a:t>-defense). </a:t>
                      </a:r>
                    </a:p>
                  </a:txBody>
                  <a:tcPr>
                    <a:solidFill>
                      <a:schemeClr val="bg1"/>
                    </a:solidFill>
                  </a:tcPr>
                </a:tc>
                <a:extLst>
                  <a:ext uri="{0D108BD9-81ED-4DB2-BD59-A6C34878D82A}">
                    <a16:rowId xmlns:a16="http://schemas.microsoft.com/office/drawing/2014/main" val="1691359288"/>
                  </a:ext>
                </a:extLst>
              </a:tr>
            </a:tbl>
          </a:graphicData>
        </a:graphic>
      </p:graphicFrame>
    </p:spTree>
    <p:extLst>
      <p:ext uri="{BB962C8B-B14F-4D97-AF65-F5344CB8AC3E}">
        <p14:creationId xmlns:p14="http://schemas.microsoft.com/office/powerpoint/2010/main" val="3189235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F05-0BF6-61DD-E7EB-7350539010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5F8B-2D26-4D59-2730-CC45014E3DF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Video 1</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4A9D221-FCC8-F0E5-21BD-0869DD9397D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566D65C-7EFF-47E9-93CD-D08EAFFF84A5}"/>
              </a:ext>
            </a:extLst>
          </p:cNvPr>
          <p:cNvSpPr txBox="1"/>
          <p:nvPr/>
        </p:nvSpPr>
        <p:spPr>
          <a:xfrm>
            <a:off x="856570" y="1885239"/>
            <a:ext cx="11004885" cy="1815882"/>
          </a:xfrm>
          <a:prstGeom prst="rect">
            <a:avLst/>
          </a:prstGeom>
          <a:noFill/>
        </p:spPr>
        <p:txBody>
          <a:bodyPr wrap="square" rtlCol="0">
            <a:spAutoFit/>
          </a:bodyPr>
          <a:lstStyle/>
          <a:p>
            <a:pPr>
              <a:buNone/>
            </a:pPr>
            <a:r>
              <a:rPr lang="en-US" sz="2800" kern="100" dirty="0" err="1">
                <a:latin typeface="Aptos" panose="020B0004020202020204" pitchFamily="34" charset="0"/>
                <a:cs typeface="Times New Roman" panose="02020603050405020304" pitchFamily="18" charset="0"/>
              </a:rPr>
              <a:t>JurClip</a:t>
            </a:r>
            <a:r>
              <a:rPr lang="en-US" sz="2800" kern="100" dirty="0">
                <a:latin typeface="Aptos" panose="020B0004020202020204" pitchFamily="34" charset="0"/>
                <a:cs typeface="Times New Roman" panose="02020603050405020304" pitchFamily="18" charset="0"/>
              </a:rPr>
              <a:t>, </a:t>
            </a:r>
            <a:r>
              <a:rPr lang="en-US" sz="2800" kern="100" noProof="0" dirty="0">
                <a:latin typeface="Aptos" panose="020B0004020202020204" pitchFamily="34" charset="0"/>
                <a:cs typeface="Times New Roman" panose="02020603050405020304" pitchFamily="18" charset="0"/>
              </a:rPr>
              <a:t>Universität Hannover</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Kausalität</a:t>
            </a:r>
            <a:r>
              <a:rPr lang="en-US" sz="2800" kern="100" dirty="0">
                <a:latin typeface="Aptos" panose="020B0004020202020204" pitchFamily="34" charset="0"/>
                <a:cs typeface="Times New Roman" panose="02020603050405020304" pitchFamily="18" charset="0"/>
              </a:rPr>
              <a:t> I https://</a:t>
            </a:r>
            <a:r>
              <a:rPr lang="en-US" sz="2800" kern="100" dirty="0" err="1">
                <a:latin typeface="Aptos" panose="020B0004020202020204" pitchFamily="34" charset="0"/>
                <a:cs typeface="Times New Roman" panose="02020603050405020304" pitchFamily="18" charset="0"/>
              </a:rPr>
              <a:t>www.youtube.com</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watch?v</a:t>
            </a:r>
            <a:r>
              <a:rPr lang="en-US" sz="2800" kern="100" dirty="0">
                <a:latin typeface="Aptos" panose="020B0004020202020204" pitchFamily="34" charset="0"/>
                <a:cs typeface="Times New Roman" panose="02020603050405020304" pitchFamily="18" charset="0"/>
              </a:rPr>
              <a:t>=FitR7mVpZiw&amp;t=35s</a:t>
            </a:r>
            <a:endParaRPr lang="en-US" sz="2800" kern="100" noProof="0" dirty="0">
              <a:latin typeface="Aptos" panose="020B0004020202020204" pitchFamily="34" charset="0"/>
              <a:cs typeface="Times New Roman" panose="02020603050405020304" pitchFamily="18" charset="0"/>
            </a:endParaRPr>
          </a:p>
          <a:p>
            <a:pPr algn="just">
              <a:buNone/>
            </a:pPr>
            <a:endParaRPr lang="en-US" sz="2800" kern="100" dirty="0">
              <a:latin typeface="Aptos" panose="020B0004020202020204" pitchFamily="34" charset="0"/>
              <a:cs typeface="Times New Roman" panose="02020603050405020304" pitchFamily="18" charset="0"/>
            </a:endParaRPr>
          </a:p>
          <a:p>
            <a:pPr algn="just">
              <a:buNone/>
            </a:pPr>
            <a:endParaRPr lang="en-US" sz="2800" kern="100" noProof="0" dirty="0">
              <a:latin typeface="Aptos" panose="020B0004020202020204" pitchFamily="34" charset="0"/>
              <a:cs typeface="Times New Roman" panose="02020603050405020304" pitchFamily="18" charset="0"/>
            </a:endParaRPr>
          </a:p>
        </p:txBody>
      </p:sp>
      <p:pic>
        <p:nvPicPr>
          <p:cNvPr id="6" name="Elementos multimedia en línea 5" descr="JurClip: Kausalität I">
            <a:hlinkClick r:id="" action="ppaction://media"/>
            <a:extLst>
              <a:ext uri="{FF2B5EF4-FFF2-40B4-BE49-F238E27FC236}">
                <a16:creationId xmlns:a16="http://schemas.microsoft.com/office/drawing/2014/main" id="{F7E591C2-8F0D-2E9A-592A-BB37DAB26826}"/>
              </a:ext>
            </a:extLst>
          </p:cNvPr>
          <p:cNvPicPr>
            <a:picLocks noRot="1" noChangeAspect="1"/>
          </p:cNvPicPr>
          <p:nvPr>
            <a:videoFile r:link="rId1"/>
          </p:nvPr>
        </p:nvPicPr>
        <p:blipFill>
          <a:blip r:embed="rId3"/>
          <a:stretch>
            <a:fillRect/>
          </a:stretch>
        </p:blipFill>
        <p:spPr>
          <a:xfrm>
            <a:off x="2354263" y="2763832"/>
            <a:ext cx="6946900" cy="3924998"/>
          </a:xfrm>
          <a:prstGeom prst="rect">
            <a:avLst/>
          </a:prstGeom>
        </p:spPr>
      </p:pic>
    </p:spTree>
    <p:extLst>
      <p:ext uri="{BB962C8B-B14F-4D97-AF65-F5344CB8AC3E}">
        <p14:creationId xmlns:p14="http://schemas.microsoft.com/office/powerpoint/2010/main" val="131784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F05-0BF6-61DD-E7EB-7350539010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5F8B-2D26-4D59-2730-CC45014E3DF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Video 2</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4A9D221-FCC8-F0E5-21BD-0869DD9397D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566D65C-7EFF-47E9-93CD-D08EAFFF84A5}"/>
              </a:ext>
            </a:extLst>
          </p:cNvPr>
          <p:cNvSpPr txBox="1"/>
          <p:nvPr/>
        </p:nvSpPr>
        <p:spPr>
          <a:xfrm>
            <a:off x="856570" y="1885239"/>
            <a:ext cx="11004885" cy="1384995"/>
          </a:xfrm>
          <a:prstGeom prst="rect">
            <a:avLst/>
          </a:prstGeom>
          <a:noFill/>
        </p:spPr>
        <p:txBody>
          <a:bodyPr wrap="square" rtlCol="0">
            <a:spAutoFit/>
          </a:bodyPr>
          <a:lstStyle/>
          <a:p>
            <a:pPr>
              <a:buNone/>
            </a:pPr>
            <a:r>
              <a:rPr lang="en-US" sz="2800" kern="100" dirty="0" err="1">
                <a:latin typeface="Aptos" panose="020B0004020202020204" pitchFamily="34" charset="0"/>
                <a:cs typeface="Times New Roman" panose="02020603050405020304" pitchFamily="18" charset="0"/>
              </a:rPr>
              <a:t>JurClip</a:t>
            </a:r>
            <a:r>
              <a:rPr lang="en-US" sz="2800" kern="100" dirty="0">
                <a:latin typeface="Aptos" panose="020B0004020202020204" pitchFamily="34" charset="0"/>
                <a:cs typeface="Times New Roman" panose="02020603050405020304" pitchFamily="18" charset="0"/>
              </a:rPr>
              <a:t>, </a:t>
            </a:r>
            <a:r>
              <a:rPr lang="en-US" sz="2800" kern="100" noProof="0" dirty="0">
                <a:latin typeface="Aptos" panose="020B0004020202020204" pitchFamily="34" charset="0"/>
                <a:cs typeface="Times New Roman" panose="02020603050405020304" pitchFamily="18" charset="0"/>
              </a:rPr>
              <a:t>Universität Hannover</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Kausalität</a:t>
            </a:r>
            <a:r>
              <a:rPr lang="en-US" sz="2800" kern="100" dirty="0">
                <a:latin typeface="Aptos" panose="020B0004020202020204" pitchFamily="34" charset="0"/>
                <a:cs typeface="Times New Roman" panose="02020603050405020304" pitchFamily="18" charset="0"/>
              </a:rPr>
              <a:t> II https://</a:t>
            </a:r>
            <a:r>
              <a:rPr lang="en-US" sz="2800" kern="100" dirty="0" err="1">
                <a:latin typeface="Aptos" panose="020B0004020202020204" pitchFamily="34" charset="0"/>
                <a:cs typeface="Times New Roman" panose="02020603050405020304" pitchFamily="18" charset="0"/>
              </a:rPr>
              <a:t>www.youtube.com</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watch?v</a:t>
            </a:r>
            <a:r>
              <a:rPr lang="en-US" sz="2800" kern="100" dirty="0">
                <a:latin typeface="Aptos" panose="020B0004020202020204" pitchFamily="34" charset="0"/>
                <a:cs typeface="Times New Roman" panose="02020603050405020304" pitchFamily="18" charset="0"/>
              </a:rPr>
              <a:t>=Hpoi3VMndzI</a:t>
            </a:r>
          </a:p>
          <a:p>
            <a:pPr algn="just">
              <a:buNone/>
            </a:pPr>
            <a:endParaRPr lang="en-US" sz="2800" kern="100" noProof="0" dirty="0">
              <a:latin typeface="Aptos" panose="020B0004020202020204" pitchFamily="34" charset="0"/>
              <a:cs typeface="Times New Roman" panose="02020603050405020304" pitchFamily="18" charset="0"/>
            </a:endParaRPr>
          </a:p>
        </p:txBody>
      </p:sp>
      <p:pic>
        <p:nvPicPr>
          <p:cNvPr id="3" name="Elementos multimedia en línea 2" descr="JurClip: Kausalität II">
            <a:hlinkClick r:id="" action="ppaction://media"/>
            <a:extLst>
              <a:ext uri="{FF2B5EF4-FFF2-40B4-BE49-F238E27FC236}">
                <a16:creationId xmlns:a16="http://schemas.microsoft.com/office/drawing/2014/main" id="{8E4BE396-FA9C-FDEB-485B-1045270E2041}"/>
              </a:ext>
            </a:extLst>
          </p:cNvPr>
          <p:cNvPicPr>
            <a:picLocks noRot="1" noChangeAspect="1"/>
          </p:cNvPicPr>
          <p:nvPr>
            <a:videoFile r:link="rId1"/>
          </p:nvPr>
        </p:nvPicPr>
        <p:blipFill>
          <a:blip r:embed="rId3"/>
          <a:stretch>
            <a:fillRect/>
          </a:stretch>
        </p:blipFill>
        <p:spPr>
          <a:xfrm>
            <a:off x="2881663" y="2977127"/>
            <a:ext cx="6428673" cy="3632200"/>
          </a:xfrm>
          <a:prstGeom prst="rect">
            <a:avLst/>
          </a:prstGeom>
        </p:spPr>
      </p:pic>
    </p:spTree>
    <p:extLst>
      <p:ext uri="{BB962C8B-B14F-4D97-AF65-F5344CB8AC3E}">
        <p14:creationId xmlns:p14="http://schemas.microsoft.com/office/powerpoint/2010/main" val="107766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D1D7E-2256-DECC-5D2C-35DB40ACDDC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FE4394-8C0A-4A5F-825B-AFD2BD3659F3}"/>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Colors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1E6C703-F134-E41D-3893-43B725999CDF}"/>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E0D82B4-5903-215D-A0AA-670924C653B5}"/>
              </a:ext>
            </a:extLst>
          </p:cNvPr>
          <p:cNvSpPr txBox="1"/>
          <p:nvPr/>
        </p:nvSpPr>
        <p:spPr>
          <a:xfrm>
            <a:off x="856570" y="1885239"/>
            <a:ext cx="11004885" cy="4832092"/>
          </a:xfrm>
          <a:prstGeom prst="rect">
            <a:avLst/>
          </a:prstGeom>
          <a:noFill/>
        </p:spPr>
        <p:txBody>
          <a:bodyPr wrap="square" rtlCol="0">
            <a:spAutoFit/>
          </a:bodyPr>
          <a:lstStyle/>
          <a:p>
            <a:pPr marL="457200" indent="-457200" algn="just">
              <a:buFont typeface="Arial" panose="020B0604020202020204" pitchFamily="34" charset="0"/>
              <a:buChar char="•"/>
            </a:pPr>
            <a:r>
              <a:rPr lang="es-ES" sz="2800" kern="100" dirty="0">
                <a:highlight>
                  <a:srgbClr val="00FFFF"/>
                </a:highlight>
                <a:latin typeface="Aptos" panose="020B0004020202020204" pitchFamily="34" charset="0"/>
                <a:cs typeface="Times New Roman" panose="02020603050405020304" pitchFamily="18" charset="0"/>
              </a:rPr>
              <a:t>Blue (</a:t>
            </a:r>
            <a:r>
              <a:rPr lang="es-ES" sz="2800" kern="100" dirty="0" err="1">
                <a:highlight>
                  <a:srgbClr val="00FFFF"/>
                </a:highlight>
                <a:latin typeface="Aptos" panose="020B0004020202020204" pitchFamily="34" charset="0"/>
                <a:cs typeface="Times New Roman" panose="02020603050405020304" pitchFamily="18" charset="0"/>
              </a:rPr>
              <a:t>blau</a:t>
            </a:r>
            <a:r>
              <a:rPr lang="es-ES" sz="2800" kern="100" dirty="0">
                <a:highlight>
                  <a:srgbClr val="00FFFF"/>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masculine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männliches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00FF00"/>
                </a:highlight>
                <a:latin typeface="Aptos" panose="020B0004020202020204" pitchFamily="34" charset="0"/>
                <a:cs typeface="Times New Roman" panose="02020603050405020304" pitchFamily="18" charset="0"/>
              </a:rPr>
              <a:t>Green (</a:t>
            </a:r>
            <a:r>
              <a:rPr lang="es-ES" sz="2800" kern="100" dirty="0" err="1">
                <a:highlight>
                  <a:srgbClr val="00FF00"/>
                </a:highlight>
                <a:latin typeface="Aptos" panose="020B0004020202020204" pitchFamily="34" charset="0"/>
                <a:cs typeface="Times New Roman" panose="02020603050405020304" pitchFamily="18" charset="0"/>
              </a:rPr>
              <a:t>grün</a:t>
            </a:r>
            <a:r>
              <a:rPr lang="es-ES" sz="2800" kern="100" dirty="0">
                <a:highlight>
                  <a:srgbClr val="00FF00"/>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neutral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(neutrales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FF00FF"/>
                </a:highlight>
                <a:latin typeface="Aptos" panose="020B0004020202020204" pitchFamily="34" charset="0"/>
                <a:cs typeface="Times New Roman" panose="02020603050405020304" pitchFamily="18" charset="0"/>
              </a:rPr>
              <a:t>Pink (rosa): </a:t>
            </a:r>
            <a:r>
              <a:rPr lang="es-ES" sz="2800" kern="100" dirty="0" err="1">
                <a:latin typeface="Aptos" panose="020B0004020202020204" pitchFamily="34" charset="0"/>
                <a:cs typeface="Times New Roman" panose="02020603050405020304" pitchFamily="18" charset="0"/>
              </a:rPr>
              <a:t>feminine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weibliches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err="1">
                <a:highlight>
                  <a:srgbClr val="FF0000"/>
                </a:highlight>
                <a:latin typeface="Aptos" panose="020B0004020202020204" pitchFamily="34" charset="0"/>
                <a:cs typeface="Times New Roman" panose="02020603050405020304" pitchFamily="18" charset="0"/>
              </a:rPr>
              <a:t>Yellow</a:t>
            </a:r>
            <a:r>
              <a:rPr lang="es-ES" sz="2800" kern="100" dirty="0">
                <a:highlight>
                  <a:srgbClr val="FF0000"/>
                </a:highlight>
                <a:latin typeface="Aptos" panose="020B0004020202020204" pitchFamily="34" charset="0"/>
                <a:cs typeface="Times New Roman" panose="02020603050405020304" pitchFamily="18" charset="0"/>
              </a:rPr>
              <a:t> (</a:t>
            </a:r>
            <a:r>
              <a:rPr lang="es-ES" sz="2800" kern="100" dirty="0" err="1">
                <a:highlight>
                  <a:srgbClr val="FF0000"/>
                </a:highlight>
                <a:latin typeface="Aptos" panose="020B0004020202020204" pitchFamily="34" charset="0"/>
                <a:cs typeface="Times New Roman" panose="02020603050405020304" pitchFamily="18" charset="0"/>
              </a:rPr>
              <a:t>gelb</a:t>
            </a:r>
            <a:r>
              <a:rPr lang="es-ES" sz="2800" kern="100" dirty="0">
                <a:highlight>
                  <a:srgbClr val="FF0000"/>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plural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(Plural-</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C0C0C0"/>
                </a:highlight>
                <a:latin typeface="Aptos" panose="020B0004020202020204" pitchFamily="34" charset="0"/>
                <a:cs typeface="Times New Roman" panose="02020603050405020304" pitchFamily="18" charset="0"/>
              </a:rPr>
              <a:t>Gray (</a:t>
            </a:r>
            <a:r>
              <a:rPr lang="es-ES" sz="2800" kern="100" dirty="0" err="1">
                <a:highlight>
                  <a:srgbClr val="C0C0C0"/>
                </a:highlight>
                <a:latin typeface="Aptos" panose="020B0004020202020204" pitchFamily="34" charset="0"/>
                <a:cs typeface="Times New Roman" panose="02020603050405020304" pitchFamily="18" charset="0"/>
              </a:rPr>
              <a:t>grau</a:t>
            </a:r>
            <a:r>
              <a:rPr lang="es-ES" sz="2800" kern="100" dirty="0">
                <a:highlight>
                  <a:srgbClr val="C0C0C0"/>
                </a:highlight>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adjective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verb</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Adjektiv</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oder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Verb</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65150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F05-0BF6-61DD-E7EB-7350539010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5F8B-2D26-4D59-2730-CC45014E3DF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Video 3</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4A9D221-FCC8-F0E5-21BD-0869DD9397D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566D65C-7EFF-47E9-93CD-D08EAFFF84A5}"/>
              </a:ext>
            </a:extLst>
          </p:cNvPr>
          <p:cNvSpPr txBox="1"/>
          <p:nvPr/>
        </p:nvSpPr>
        <p:spPr>
          <a:xfrm>
            <a:off x="856570" y="1885239"/>
            <a:ext cx="11004885" cy="1384995"/>
          </a:xfrm>
          <a:prstGeom prst="rect">
            <a:avLst/>
          </a:prstGeom>
          <a:noFill/>
        </p:spPr>
        <p:txBody>
          <a:bodyPr wrap="square" rtlCol="0">
            <a:spAutoFit/>
          </a:bodyPr>
          <a:lstStyle/>
          <a:p>
            <a:pPr>
              <a:buNone/>
            </a:pPr>
            <a:r>
              <a:rPr lang="en-US" sz="2800" kern="100" dirty="0" err="1">
                <a:latin typeface="Aptos" panose="020B0004020202020204" pitchFamily="34" charset="0"/>
                <a:cs typeface="Times New Roman" panose="02020603050405020304" pitchFamily="18" charset="0"/>
              </a:rPr>
              <a:t>JurClip</a:t>
            </a:r>
            <a:r>
              <a:rPr lang="en-US" sz="2800" kern="100" dirty="0">
                <a:latin typeface="Aptos" panose="020B0004020202020204" pitchFamily="34" charset="0"/>
                <a:cs typeface="Times New Roman" panose="02020603050405020304" pitchFamily="18" charset="0"/>
              </a:rPr>
              <a:t>, </a:t>
            </a:r>
            <a:r>
              <a:rPr lang="en-US" sz="2800" kern="100" noProof="0" dirty="0">
                <a:latin typeface="Aptos" panose="020B0004020202020204" pitchFamily="34" charset="0"/>
                <a:cs typeface="Times New Roman" panose="02020603050405020304" pitchFamily="18" charset="0"/>
              </a:rPr>
              <a:t>Universität Hannover</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Kausalität</a:t>
            </a:r>
            <a:r>
              <a:rPr lang="en-US" sz="2800" kern="100" dirty="0">
                <a:latin typeface="Aptos" panose="020B0004020202020204" pitchFamily="34" charset="0"/>
                <a:cs typeface="Times New Roman" panose="02020603050405020304" pitchFamily="18" charset="0"/>
              </a:rPr>
              <a:t> III https://</a:t>
            </a:r>
            <a:r>
              <a:rPr lang="en-US" sz="2800" kern="100" dirty="0" err="1">
                <a:latin typeface="Aptos" panose="020B0004020202020204" pitchFamily="34" charset="0"/>
                <a:cs typeface="Times New Roman" panose="02020603050405020304" pitchFamily="18" charset="0"/>
              </a:rPr>
              <a:t>www.youtube.com</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watch?v</a:t>
            </a:r>
            <a:r>
              <a:rPr lang="en-US" sz="2800" kern="100" dirty="0">
                <a:latin typeface="Aptos" panose="020B0004020202020204" pitchFamily="34" charset="0"/>
                <a:cs typeface="Times New Roman" panose="02020603050405020304" pitchFamily="18" charset="0"/>
              </a:rPr>
              <a:t>=BroQ08xzFXg</a:t>
            </a:r>
          </a:p>
          <a:p>
            <a:pPr algn="just">
              <a:buNone/>
            </a:pPr>
            <a:endParaRPr lang="en-US" sz="2800" kern="100" noProof="0" dirty="0">
              <a:latin typeface="Aptos" panose="020B0004020202020204" pitchFamily="34" charset="0"/>
              <a:cs typeface="Times New Roman" panose="02020603050405020304" pitchFamily="18" charset="0"/>
            </a:endParaRPr>
          </a:p>
        </p:txBody>
      </p:sp>
      <p:pic>
        <p:nvPicPr>
          <p:cNvPr id="6" name="Elementos multimedia en línea 5" descr="JurClip: Kausalität III">
            <a:hlinkClick r:id="" action="ppaction://media"/>
            <a:extLst>
              <a:ext uri="{FF2B5EF4-FFF2-40B4-BE49-F238E27FC236}">
                <a16:creationId xmlns:a16="http://schemas.microsoft.com/office/drawing/2014/main" id="{59762C92-8DD7-01FE-8E3B-7F4EFCD35A8B}"/>
              </a:ext>
            </a:extLst>
          </p:cNvPr>
          <p:cNvPicPr>
            <a:picLocks noRot="1" noChangeAspect="1"/>
          </p:cNvPicPr>
          <p:nvPr>
            <a:videoFile r:link="rId1"/>
          </p:nvPr>
        </p:nvPicPr>
        <p:blipFill>
          <a:blip r:embed="rId3"/>
          <a:stretch>
            <a:fillRect/>
          </a:stretch>
        </p:blipFill>
        <p:spPr>
          <a:xfrm>
            <a:off x="3102048" y="2953042"/>
            <a:ext cx="6513927" cy="3680369"/>
          </a:xfrm>
          <a:prstGeom prst="rect">
            <a:avLst/>
          </a:prstGeom>
        </p:spPr>
      </p:pic>
    </p:spTree>
    <p:extLst>
      <p:ext uri="{BB962C8B-B14F-4D97-AF65-F5344CB8AC3E}">
        <p14:creationId xmlns:p14="http://schemas.microsoft.com/office/powerpoint/2010/main" val="1992335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Imagen 4">
            <a:extLst>
              <a:ext uri="{FF2B5EF4-FFF2-40B4-BE49-F238E27FC236}">
                <a16:creationId xmlns:a16="http://schemas.microsoft.com/office/drawing/2014/main" id="{0312EB26-DBCB-698D-CAB1-A8B6052CDFE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7820" b="7820"/>
          <a:stretch/>
        </p:blipFill>
        <p:spPr>
          <a:xfrm>
            <a:off x="20" y="1282"/>
            <a:ext cx="12191980" cy="6856718"/>
          </a:xfrm>
          <a:prstGeom prst="rect">
            <a:avLst/>
          </a:prstGeom>
          <a:effectLst>
            <a:glow>
              <a:schemeClr val="accent1">
                <a:alpha val="40000"/>
              </a:schemeClr>
            </a:glow>
            <a:outerShdw blurRad="450256" sx="58000" sy="58000" algn="ctr" rotWithShape="0">
              <a:srgbClr val="000000">
                <a:alpha val="83941"/>
              </a:srgbClr>
            </a:outerShdw>
            <a:softEdge rad="0"/>
          </a:effectLst>
        </p:spPr>
      </p:pic>
      <p:sp>
        <p:nvSpPr>
          <p:cNvPr id="6" name="CuadroTexto 5">
            <a:extLst>
              <a:ext uri="{FF2B5EF4-FFF2-40B4-BE49-F238E27FC236}">
                <a16:creationId xmlns:a16="http://schemas.microsoft.com/office/drawing/2014/main" id="{9DACC98B-6387-9CE3-0379-9981E453E5FB}"/>
              </a:ext>
            </a:extLst>
          </p:cNvPr>
          <p:cNvSpPr txBox="1"/>
          <p:nvPr/>
        </p:nvSpPr>
        <p:spPr>
          <a:xfrm>
            <a:off x="482600" y="1600200"/>
            <a:ext cx="7721600" cy="1938992"/>
          </a:xfrm>
          <a:prstGeom prst="rect">
            <a:avLst/>
          </a:prstGeom>
          <a:solidFill>
            <a:schemeClr val="bg2">
              <a:lumMod val="90000"/>
              <a:alpha val="32370"/>
            </a:schemeClr>
          </a:solidFill>
        </p:spPr>
        <p:txBody>
          <a:bodyPr wrap="square" rtlCol="0">
            <a:spAutoFit/>
          </a:bodyPr>
          <a:lstStyle/>
          <a:p>
            <a:pPr algn="ctr"/>
            <a:r>
              <a:rPr lang="de-DE" sz="6000" b="1" noProof="0" dirty="0" err="1">
                <a:ln w="22225">
                  <a:solidFill>
                    <a:schemeClr val="accent2"/>
                  </a:solidFill>
                  <a:prstDash val="solid"/>
                </a:ln>
                <a:solidFill>
                  <a:schemeClr val="accent2">
                    <a:lumMod val="40000"/>
                    <a:lumOff val="60000"/>
                  </a:schemeClr>
                </a:solidFill>
              </a:rPr>
              <a:t>Thank</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you</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for</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your</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attention</a:t>
            </a:r>
            <a:r>
              <a:rPr lang="de-DE" sz="6000" b="1" noProof="0" dirty="0">
                <a:ln w="22225">
                  <a:solidFill>
                    <a:schemeClr val="accent2"/>
                  </a:solidFill>
                  <a:prstDash val="solid"/>
                </a:ln>
                <a:solidFill>
                  <a:schemeClr val="accent2">
                    <a:lumMod val="40000"/>
                    <a:lumOff val="60000"/>
                  </a:schemeClr>
                </a:solidFill>
              </a:rPr>
              <a:t>!</a:t>
            </a:r>
          </a:p>
        </p:txBody>
      </p:sp>
      <p:sp>
        <p:nvSpPr>
          <p:cNvPr id="2" name="CuadroTexto 1">
            <a:extLst>
              <a:ext uri="{FF2B5EF4-FFF2-40B4-BE49-F238E27FC236}">
                <a16:creationId xmlns:a16="http://schemas.microsoft.com/office/drawing/2014/main" id="{1A1C4EFA-86DB-7B6C-BAAF-46EDC926B1EC}"/>
              </a:ext>
            </a:extLst>
          </p:cNvPr>
          <p:cNvSpPr txBox="1"/>
          <p:nvPr/>
        </p:nvSpPr>
        <p:spPr>
          <a:xfrm>
            <a:off x="20" y="6858000"/>
            <a:ext cx="12191980" cy="230832"/>
          </a:xfrm>
          <a:prstGeom prst="rect">
            <a:avLst/>
          </a:prstGeom>
          <a:noFill/>
        </p:spPr>
        <p:txBody>
          <a:bodyPr wrap="square" rtlCol="0">
            <a:spAutoFit/>
          </a:bodyPr>
          <a:lstStyle/>
          <a:p>
            <a:r>
              <a:rPr lang="es-DE" sz="900">
                <a:hlinkClick r:id="rId3" tooltip="https://thebluediamondgallery.com/legal/criminal-law.html"/>
              </a:rPr>
              <a:t>Esta foto</a:t>
            </a:r>
            <a:r>
              <a:rPr lang="es-DE" sz="900"/>
              <a:t> de Autor desconocido está bajo licencia </a:t>
            </a:r>
            <a:r>
              <a:rPr lang="es-DE" sz="900">
                <a:hlinkClick r:id="rId4" tooltip="https://creativecommons.org/licenses/by-sa/3.0/"/>
              </a:rPr>
              <a:t>CC BY-SA</a:t>
            </a:r>
            <a:endParaRPr lang="es-DE" sz="900"/>
          </a:p>
        </p:txBody>
      </p:sp>
    </p:spTree>
    <p:extLst>
      <p:ext uri="{BB962C8B-B14F-4D97-AF65-F5344CB8AC3E}">
        <p14:creationId xmlns:p14="http://schemas.microsoft.com/office/powerpoint/2010/main" val="158141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F1084-AFBA-CC0F-1A43-E5F8239BFFF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15CB17A-F980-16CE-3933-3AF4717DDAA0}"/>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Criminal Responsibility / strafrechtliche Verantwortlichkeit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A75C0AEA-E0E2-E4B6-D25D-3E2439BC4B5B}"/>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028E9D1-84F1-5747-3528-340E947993DC}"/>
              </a:ext>
            </a:extLst>
          </p:cNvPr>
          <p:cNvSpPr txBox="1"/>
          <p:nvPr/>
        </p:nvSpPr>
        <p:spPr>
          <a:xfrm>
            <a:off x="856570" y="1885239"/>
            <a:ext cx="11004885" cy="3970318"/>
          </a:xfrm>
          <a:prstGeom prst="rect">
            <a:avLst/>
          </a:prstGeom>
          <a:noFill/>
        </p:spPr>
        <p:txBody>
          <a:bodyPr wrap="square" rtlCol="0">
            <a:spAutoFit/>
          </a:bodyPr>
          <a:lstStyle/>
          <a:p>
            <a:pPr marL="457200" indent="-457200">
              <a:buFont typeface="Arial" panose="020B0604020202020204" pitchFamily="34" charset="0"/>
              <a:buChar char="•"/>
            </a:pPr>
            <a:r>
              <a:rPr lang="es-ES" sz="2800" dirty="0" err="1"/>
              <a:t>To</a:t>
            </a:r>
            <a:r>
              <a:rPr lang="es-ES" sz="2800" dirty="0"/>
              <a:t> be </a:t>
            </a:r>
            <a:r>
              <a:rPr lang="es-ES" sz="2800" dirty="0" err="1"/>
              <a:t>punished</a:t>
            </a:r>
            <a:r>
              <a:rPr lang="es-ES" sz="2800" dirty="0"/>
              <a:t>, a </a:t>
            </a:r>
            <a:r>
              <a:rPr lang="es-ES" sz="2800" dirty="0" err="1"/>
              <a:t>person</a:t>
            </a:r>
            <a:r>
              <a:rPr lang="es-ES" sz="2800" dirty="0"/>
              <a:t> </a:t>
            </a:r>
            <a:r>
              <a:rPr lang="es-ES" sz="2800" dirty="0" err="1"/>
              <a:t>must</a:t>
            </a:r>
            <a:r>
              <a:rPr lang="es-ES" sz="2800" dirty="0"/>
              <a:t> be </a:t>
            </a:r>
            <a:r>
              <a:rPr lang="es-ES" sz="2800" dirty="0" err="1"/>
              <a:t>criminally</a:t>
            </a:r>
            <a:r>
              <a:rPr lang="es-ES" sz="2800" dirty="0"/>
              <a:t> </a:t>
            </a:r>
            <a:r>
              <a:rPr lang="es-ES" sz="2800" dirty="0" err="1"/>
              <a:t>responsible</a:t>
            </a:r>
            <a:r>
              <a:rPr lang="es-ES" sz="2800" dirty="0"/>
              <a:t>.</a:t>
            </a:r>
          </a:p>
          <a:p>
            <a:pPr marL="457200" indent="-457200">
              <a:buFont typeface="Arial" panose="020B0604020202020204" pitchFamily="34" charset="0"/>
              <a:buChar char="•"/>
            </a:pPr>
            <a:r>
              <a:rPr lang="es-ES" sz="2800" dirty="0" err="1"/>
              <a:t>Um</a:t>
            </a:r>
            <a:r>
              <a:rPr lang="es-ES" sz="2800" dirty="0"/>
              <a:t> </a:t>
            </a:r>
            <a:r>
              <a:rPr lang="es-ES" sz="2800" dirty="0" err="1">
                <a:highlight>
                  <a:srgbClr val="C0C0C0"/>
                </a:highlight>
              </a:rPr>
              <a:t>bestraft</a:t>
            </a:r>
            <a:r>
              <a:rPr lang="es-ES" sz="2800" dirty="0"/>
              <a:t> </a:t>
            </a:r>
            <a:r>
              <a:rPr lang="es-ES" sz="2800" dirty="0" err="1"/>
              <a:t>zu</a:t>
            </a:r>
            <a:r>
              <a:rPr lang="es-ES" sz="2800" dirty="0"/>
              <a:t> </a:t>
            </a:r>
            <a:r>
              <a:rPr lang="es-ES" sz="2800" dirty="0" err="1"/>
              <a:t>werden</a:t>
            </a:r>
            <a:r>
              <a:rPr lang="es-ES" sz="2800" dirty="0"/>
              <a:t>, </a:t>
            </a:r>
            <a:r>
              <a:rPr lang="es-ES" sz="2800" dirty="0" err="1"/>
              <a:t>muss</a:t>
            </a:r>
            <a:r>
              <a:rPr lang="es-ES" sz="2800" dirty="0"/>
              <a:t> </a:t>
            </a:r>
            <a:r>
              <a:rPr lang="es-ES" sz="2800" dirty="0" err="1"/>
              <a:t>eine</a:t>
            </a:r>
            <a:r>
              <a:rPr lang="es-ES" sz="2800" dirty="0"/>
              <a:t> </a:t>
            </a:r>
            <a:r>
              <a:rPr lang="es-ES" sz="2800" dirty="0" err="1"/>
              <a:t>Person</a:t>
            </a:r>
            <a:r>
              <a:rPr lang="es-ES" sz="2800" dirty="0"/>
              <a:t> </a:t>
            </a:r>
            <a:r>
              <a:rPr lang="es-ES" sz="2800" dirty="0" err="1">
                <a:highlight>
                  <a:srgbClr val="C0C0C0"/>
                </a:highlight>
              </a:rPr>
              <a:t>strafrechtlich</a:t>
            </a:r>
            <a:r>
              <a:rPr lang="es-ES" sz="2800" dirty="0">
                <a:highlight>
                  <a:srgbClr val="C0C0C0"/>
                </a:highlight>
              </a:rPr>
              <a:t> </a:t>
            </a:r>
            <a:r>
              <a:rPr lang="es-ES" sz="2800" dirty="0" err="1">
                <a:highlight>
                  <a:srgbClr val="C0C0C0"/>
                </a:highlight>
              </a:rPr>
              <a:t>verantwortlich</a:t>
            </a:r>
            <a:r>
              <a:rPr lang="es-ES" sz="2800" dirty="0">
                <a:highlight>
                  <a:srgbClr val="C0C0C0"/>
                </a:highlight>
              </a:rPr>
              <a:t> </a:t>
            </a:r>
            <a:r>
              <a:rPr lang="es-ES" sz="2800" dirty="0" err="1"/>
              <a:t>sein</a:t>
            </a:r>
            <a:r>
              <a:rPr lang="es-ES" sz="2800" dirty="0"/>
              <a:t>.</a:t>
            </a:r>
          </a:p>
          <a:p>
            <a:pPr marL="457200" indent="-457200">
              <a:buFont typeface="Arial" panose="020B0604020202020204" pitchFamily="34" charset="0"/>
              <a:buChar char="•"/>
            </a:pPr>
            <a:endParaRPr lang="es-ES" sz="2800" dirty="0"/>
          </a:p>
          <a:p>
            <a:pPr marL="457200" indent="-457200">
              <a:buFont typeface="Arial" panose="020B0604020202020204" pitchFamily="34" charset="0"/>
              <a:buChar char="•"/>
            </a:pPr>
            <a:r>
              <a:rPr lang="es-ES" sz="2800" dirty="0" err="1"/>
              <a:t>The</a:t>
            </a:r>
            <a:r>
              <a:rPr lang="es-ES" sz="2800" dirty="0"/>
              <a:t> </a:t>
            </a:r>
            <a:r>
              <a:rPr lang="es-ES" sz="2800" dirty="0" err="1"/>
              <a:t>meaning</a:t>
            </a:r>
            <a:r>
              <a:rPr lang="es-ES" sz="2800" dirty="0"/>
              <a:t> </a:t>
            </a:r>
            <a:r>
              <a:rPr lang="es-ES" sz="2800" dirty="0" err="1"/>
              <a:t>of</a:t>
            </a:r>
            <a:r>
              <a:rPr lang="es-ES" sz="2800" dirty="0"/>
              <a:t> “</a:t>
            </a:r>
            <a:r>
              <a:rPr lang="es-ES" sz="2800" dirty="0" err="1"/>
              <a:t>criminally</a:t>
            </a:r>
            <a:r>
              <a:rPr lang="es-ES" sz="2800" dirty="0"/>
              <a:t> responsable” </a:t>
            </a:r>
            <a:r>
              <a:rPr lang="es-ES" sz="2800" dirty="0" err="1"/>
              <a:t>remains</a:t>
            </a:r>
            <a:r>
              <a:rPr lang="es-ES" sz="2800" dirty="0"/>
              <a:t> </a:t>
            </a:r>
            <a:r>
              <a:rPr lang="es-ES" sz="2800" dirty="0" err="1"/>
              <a:t>contested</a:t>
            </a:r>
            <a:r>
              <a:rPr lang="es-ES" sz="2800" dirty="0"/>
              <a:t> in </a:t>
            </a:r>
            <a:r>
              <a:rPr lang="es-ES" sz="2800" dirty="0" err="1"/>
              <a:t>the</a:t>
            </a:r>
            <a:r>
              <a:rPr lang="es-ES" sz="2800" dirty="0"/>
              <a:t> </a:t>
            </a:r>
            <a:r>
              <a:rPr lang="es-ES" sz="2800" dirty="0" err="1"/>
              <a:t>philosophy</a:t>
            </a:r>
            <a:r>
              <a:rPr lang="es-ES" sz="2800" dirty="0"/>
              <a:t> </a:t>
            </a:r>
            <a:r>
              <a:rPr lang="es-ES" sz="2800" dirty="0" err="1"/>
              <a:t>of</a:t>
            </a:r>
            <a:r>
              <a:rPr lang="es-ES" sz="2800" dirty="0"/>
              <a:t> criminal </a:t>
            </a:r>
            <a:r>
              <a:rPr lang="es-ES" sz="2800" dirty="0" err="1"/>
              <a:t>law</a:t>
            </a:r>
            <a:r>
              <a:rPr lang="es-ES" sz="2800" dirty="0"/>
              <a:t>.</a:t>
            </a:r>
          </a:p>
          <a:p>
            <a:pPr marL="457200" indent="-457200">
              <a:buFont typeface="Arial" panose="020B0604020202020204" pitchFamily="34" charset="0"/>
              <a:buChar char="•"/>
            </a:pPr>
            <a:r>
              <a:rPr lang="es-ES" sz="2800" dirty="0"/>
              <a:t>Die </a:t>
            </a:r>
            <a:r>
              <a:rPr lang="es-ES" sz="2800" dirty="0" err="1"/>
              <a:t>Bedeutung</a:t>
            </a:r>
            <a:r>
              <a:rPr lang="es-ES" sz="2800" dirty="0"/>
              <a:t> </a:t>
            </a:r>
            <a:r>
              <a:rPr lang="es-ES" sz="2800" dirty="0" err="1"/>
              <a:t>von</a:t>
            </a:r>
            <a:r>
              <a:rPr lang="es-ES" sz="2800" dirty="0"/>
              <a:t> „</a:t>
            </a:r>
            <a:r>
              <a:rPr lang="es-ES" sz="2800" dirty="0" err="1"/>
              <a:t>strafrechtlich</a:t>
            </a:r>
            <a:r>
              <a:rPr lang="es-ES" sz="2800" dirty="0"/>
              <a:t> </a:t>
            </a:r>
            <a:r>
              <a:rPr lang="es-ES" sz="2800" dirty="0" err="1"/>
              <a:t>verantwortlich</a:t>
            </a:r>
            <a:r>
              <a:rPr lang="es-ES" sz="2800" dirty="0"/>
              <a:t>“ </a:t>
            </a:r>
            <a:r>
              <a:rPr lang="es-ES" sz="2800" dirty="0" err="1"/>
              <a:t>ist</a:t>
            </a:r>
            <a:r>
              <a:rPr lang="es-ES" sz="2800" dirty="0"/>
              <a:t> </a:t>
            </a:r>
            <a:r>
              <a:rPr lang="es-ES" sz="2800" dirty="0">
                <a:highlight>
                  <a:srgbClr val="FF00FF"/>
                </a:highlight>
              </a:rPr>
              <a:t>in </a:t>
            </a:r>
            <a:r>
              <a:rPr lang="es-ES" sz="2800" dirty="0" err="1">
                <a:highlight>
                  <a:srgbClr val="FF00FF"/>
                </a:highlight>
              </a:rPr>
              <a:t>der</a:t>
            </a:r>
            <a:r>
              <a:rPr lang="es-ES" sz="2800" dirty="0">
                <a:highlight>
                  <a:srgbClr val="FF00FF"/>
                </a:highlight>
              </a:rPr>
              <a:t> </a:t>
            </a:r>
            <a:r>
              <a:rPr lang="es-ES" sz="2800" dirty="0" err="1">
                <a:highlight>
                  <a:srgbClr val="FF00FF"/>
                </a:highlight>
              </a:rPr>
              <a:t>Strafrechtsphilosophie</a:t>
            </a:r>
            <a:r>
              <a:rPr lang="es-ES" sz="2800" dirty="0">
                <a:highlight>
                  <a:srgbClr val="FF00FF"/>
                </a:highlight>
              </a:rPr>
              <a:t> </a:t>
            </a:r>
            <a:r>
              <a:rPr lang="es-ES" sz="2800" dirty="0" err="1"/>
              <a:t>nach</a:t>
            </a:r>
            <a:r>
              <a:rPr lang="es-ES" sz="2800" dirty="0"/>
              <a:t> </a:t>
            </a:r>
            <a:r>
              <a:rPr lang="es-ES" sz="2800" dirty="0" err="1"/>
              <a:t>wie</a:t>
            </a:r>
            <a:r>
              <a:rPr lang="es-ES" sz="2800" dirty="0"/>
              <a:t> </a:t>
            </a:r>
            <a:r>
              <a:rPr lang="es-ES" sz="2800" dirty="0" err="1"/>
              <a:t>vor</a:t>
            </a:r>
            <a:r>
              <a:rPr lang="es-ES" sz="2800" dirty="0"/>
              <a:t> </a:t>
            </a:r>
            <a:r>
              <a:rPr lang="es-ES" sz="2800" dirty="0" err="1"/>
              <a:t>umstritten</a:t>
            </a:r>
            <a:r>
              <a:rPr lang="es-ES" sz="2800" dirty="0"/>
              <a:t>.</a:t>
            </a:r>
          </a:p>
          <a:p>
            <a:pPr marL="457200" indent="-457200">
              <a:buFont typeface="Arial" panose="020B0604020202020204" pitchFamily="34" charset="0"/>
              <a:buChar char="•"/>
            </a:pPr>
            <a:endParaRPr lang="es-ES" sz="2800" dirty="0"/>
          </a:p>
        </p:txBody>
      </p:sp>
    </p:spTree>
    <p:extLst>
      <p:ext uri="{BB962C8B-B14F-4D97-AF65-F5344CB8AC3E}">
        <p14:creationId xmlns:p14="http://schemas.microsoft.com/office/powerpoint/2010/main" val="2108755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529CC-7D6B-5E0E-BA6D-483761EEFEE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34AC8B1-3CBC-F1CB-935E-728FA79592CD}"/>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Criminal Responsibility / strafrechtliche Verantwortlichkeit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504AAE01-D9A1-1472-856D-1C03CD1ED08B}"/>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47DD07F3-25A7-AF44-FC72-BE9B000B2267}"/>
              </a:ext>
            </a:extLst>
          </p:cNvPr>
          <p:cNvSpPr txBox="1"/>
          <p:nvPr/>
        </p:nvSpPr>
        <p:spPr>
          <a:xfrm>
            <a:off x="856570" y="1885239"/>
            <a:ext cx="11004885" cy="5262979"/>
          </a:xfrm>
          <a:prstGeom prst="rect">
            <a:avLst/>
          </a:prstGeom>
          <a:noFill/>
        </p:spPr>
        <p:txBody>
          <a:bodyPr wrap="square" rtlCol="0">
            <a:spAutoFit/>
          </a:bodyPr>
          <a:lstStyle/>
          <a:p>
            <a:pPr marL="457200" indent="-457200">
              <a:buFont typeface="Arial" panose="020B0604020202020204" pitchFamily="34" charset="0"/>
              <a:buChar char="•"/>
            </a:pPr>
            <a:r>
              <a:rPr lang="es-ES" sz="2800" dirty="0" err="1"/>
              <a:t>However</a:t>
            </a:r>
            <a:r>
              <a:rPr lang="es-ES" sz="2800" dirty="0"/>
              <a:t>, </a:t>
            </a:r>
            <a:r>
              <a:rPr lang="es-ES" sz="2800" dirty="0" err="1"/>
              <a:t>most</a:t>
            </a:r>
            <a:r>
              <a:rPr lang="es-ES" sz="2800" dirty="0"/>
              <a:t> criminal </a:t>
            </a:r>
            <a:r>
              <a:rPr lang="es-ES" sz="2800" dirty="0" err="1"/>
              <a:t>lawyers</a:t>
            </a:r>
            <a:r>
              <a:rPr lang="es-ES" sz="2800" dirty="0"/>
              <a:t> </a:t>
            </a:r>
            <a:r>
              <a:rPr lang="es-ES" sz="2800" dirty="0" err="1"/>
              <a:t>agree</a:t>
            </a:r>
            <a:r>
              <a:rPr lang="es-ES" sz="2800" dirty="0"/>
              <a:t> </a:t>
            </a:r>
            <a:r>
              <a:rPr lang="es-ES" sz="2800" dirty="0" err="1"/>
              <a:t>on</a:t>
            </a:r>
            <a:r>
              <a:rPr lang="es-ES" sz="2800" dirty="0"/>
              <a:t> </a:t>
            </a:r>
            <a:r>
              <a:rPr lang="es-ES" sz="2800" dirty="0" err="1"/>
              <a:t>the</a:t>
            </a:r>
            <a:r>
              <a:rPr lang="es-ES" sz="2800" dirty="0"/>
              <a:t> </a:t>
            </a:r>
            <a:r>
              <a:rPr lang="es-ES" sz="2800" dirty="0" err="1"/>
              <a:t>basic</a:t>
            </a:r>
            <a:r>
              <a:rPr lang="es-ES" sz="2800" dirty="0"/>
              <a:t> </a:t>
            </a:r>
            <a:r>
              <a:rPr lang="es-ES" sz="2800" dirty="0" err="1"/>
              <a:t>requirements</a:t>
            </a:r>
            <a:r>
              <a:rPr lang="es-ES" sz="2800" dirty="0"/>
              <a:t> </a:t>
            </a:r>
            <a:r>
              <a:rPr lang="es-ES" sz="2800" dirty="0" err="1"/>
              <a:t>for</a:t>
            </a:r>
            <a:r>
              <a:rPr lang="es-ES" sz="2800" dirty="0"/>
              <a:t> criminal </a:t>
            </a:r>
            <a:r>
              <a:rPr lang="es-ES" sz="2800" dirty="0" err="1"/>
              <a:t>responsibility</a:t>
            </a:r>
            <a:r>
              <a:rPr lang="es-ES" sz="2800" dirty="0"/>
              <a:t> in </a:t>
            </a:r>
            <a:r>
              <a:rPr lang="es-ES" sz="2800" dirty="0" err="1"/>
              <a:t>both</a:t>
            </a:r>
            <a:r>
              <a:rPr lang="es-ES" sz="2800" dirty="0"/>
              <a:t> </a:t>
            </a:r>
            <a:r>
              <a:rPr lang="es-ES" sz="2800" dirty="0" err="1"/>
              <a:t>Common</a:t>
            </a:r>
            <a:r>
              <a:rPr lang="es-ES" sz="2800" dirty="0"/>
              <a:t> </a:t>
            </a:r>
            <a:r>
              <a:rPr lang="es-ES" sz="2800" dirty="0" err="1"/>
              <a:t>Law</a:t>
            </a:r>
            <a:r>
              <a:rPr lang="es-ES" sz="2800" dirty="0"/>
              <a:t> and Civil </a:t>
            </a:r>
            <a:r>
              <a:rPr lang="es-ES" sz="2800" dirty="0" err="1"/>
              <a:t>Law</a:t>
            </a:r>
            <a:r>
              <a:rPr lang="es-ES" sz="2800" dirty="0"/>
              <a:t> </a:t>
            </a:r>
            <a:r>
              <a:rPr lang="es-ES" sz="2800" dirty="0" err="1"/>
              <a:t>traditions</a:t>
            </a:r>
            <a:r>
              <a:rPr lang="es-ES" sz="2800" dirty="0"/>
              <a:t>. </a:t>
            </a:r>
          </a:p>
          <a:p>
            <a:pPr marL="457200" indent="-457200">
              <a:buFont typeface="Arial" panose="020B0604020202020204" pitchFamily="34" charset="0"/>
              <a:buChar char="•"/>
            </a:pPr>
            <a:r>
              <a:rPr lang="es-ES" sz="2800" dirty="0">
                <a:highlight>
                  <a:srgbClr val="FFFF00"/>
                </a:highlight>
              </a:rPr>
              <a:t>Die </a:t>
            </a:r>
            <a:r>
              <a:rPr lang="es-ES" sz="2800" dirty="0" err="1">
                <a:highlight>
                  <a:srgbClr val="FFFF00"/>
                </a:highlight>
              </a:rPr>
              <a:t>meisten</a:t>
            </a:r>
            <a:r>
              <a:rPr lang="es-ES" sz="2800" dirty="0">
                <a:highlight>
                  <a:srgbClr val="FFFF00"/>
                </a:highlight>
              </a:rPr>
              <a:t> </a:t>
            </a:r>
            <a:r>
              <a:rPr lang="es-ES" sz="2800" dirty="0" err="1">
                <a:highlight>
                  <a:srgbClr val="FFFF00"/>
                </a:highlight>
              </a:rPr>
              <a:t>Strafrechtler</a:t>
            </a:r>
            <a:r>
              <a:rPr lang="es-ES" sz="2800" dirty="0">
                <a:highlight>
                  <a:srgbClr val="FFFF00"/>
                </a:highlight>
              </a:rPr>
              <a:t> </a:t>
            </a:r>
            <a:r>
              <a:rPr lang="es-ES" sz="2800" dirty="0" err="1"/>
              <a:t>sind</a:t>
            </a:r>
            <a:r>
              <a:rPr lang="es-ES" sz="2800" dirty="0"/>
              <a:t> </a:t>
            </a:r>
            <a:r>
              <a:rPr lang="es-ES" sz="2800" dirty="0" err="1"/>
              <a:t>sich</a:t>
            </a:r>
            <a:r>
              <a:rPr lang="es-ES" sz="2800" dirty="0"/>
              <a:t> </a:t>
            </a:r>
            <a:r>
              <a:rPr lang="es-ES" sz="2800" dirty="0" err="1"/>
              <a:t>jedoch</a:t>
            </a:r>
            <a:r>
              <a:rPr lang="es-ES" sz="2800" dirty="0"/>
              <a:t> </a:t>
            </a:r>
            <a:r>
              <a:rPr lang="es-ES" sz="2800" dirty="0" err="1"/>
              <a:t>über</a:t>
            </a:r>
            <a:r>
              <a:rPr lang="es-ES" sz="2800" dirty="0"/>
              <a:t> die </a:t>
            </a:r>
            <a:r>
              <a:rPr lang="es-ES" sz="2800" dirty="0" err="1"/>
              <a:t>grundlegenden</a:t>
            </a:r>
            <a:r>
              <a:rPr lang="es-ES" sz="2800" dirty="0"/>
              <a:t> </a:t>
            </a:r>
            <a:r>
              <a:rPr lang="es-ES" sz="2800" dirty="0" err="1"/>
              <a:t>Voraussetzungen</a:t>
            </a:r>
            <a:r>
              <a:rPr lang="es-ES" sz="2800" dirty="0"/>
              <a:t> </a:t>
            </a:r>
            <a:r>
              <a:rPr lang="es-ES" sz="2800" dirty="0" err="1"/>
              <a:t>für</a:t>
            </a:r>
            <a:r>
              <a:rPr lang="es-ES" sz="2800" dirty="0"/>
              <a:t> </a:t>
            </a:r>
            <a:r>
              <a:rPr lang="es-ES" sz="2800" dirty="0" err="1">
                <a:highlight>
                  <a:srgbClr val="FF00FF"/>
                </a:highlight>
              </a:rPr>
              <a:t>strafrechtliche</a:t>
            </a:r>
            <a:r>
              <a:rPr lang="es-ES" sz="2800" dirty="0">
                <a:highlight>
                  <a:srgbClr val="FF00FF"/>
                </a:highlight>
              </a:rPr>
              <a:t> </a:t>
            </a:r>
            <a:r>
              <a:rPr lang="es-ES" sz="2800" dirty="0" err="1">
                <a:highlight>
                  <a:srgbClr val="FF00FF"/>
                </a:highlight>
              </a:rPr>
              <a:t>Verantwortlichkeit</a:t>
            </a:r>
            <a:r>
              <a:rPr lang="es-ES" sz="2800" dirty="0">
                <a:highlight>
                  <a:srgbClr val="FF00FF"/>
                </a:highlight>
              </a:rPr>
              <a:t> </a:t>
            </a:r>
            <a:r>
              <a:rPr lang="es-ES" sz="2800" dirty="0" err="1"/>
              <a:t>sowohl</a:t>
            </a:r>
            <a:r>
              <a:rPr lang="es-ES" sz="2800" dirty="0"/>
              <a:t> </a:t>
            </a:r>
            <a:r>
              <a:rPr lang="es-ES" sz="2800" dirty="0" err="1"/>
              <a:t>im</a:t>
            </a:r>
            <a:r>
              <a:rPr lang="es-ES" sz="2800" dirty="0"/>
              <a:t> </a:t>
            </a:r>
            <a:r>
              <a:rPr lang="es-ES" sz="2800" dirty="0" err="1"/>
              <a:t>Common</a:t>
            </a:r>
            <a:r>
              <a:rPr lang="es-ES" sz="2800" dirty="0"/>
              <a:t> </a:t>
            </a:r>
            <a:r>
              <a:rPr lang="es-ES" sz="2800" dirty="0" err="1"/>
              <a:t>Law</a:t>
            </a:r>
            <a:r>
              <a:rPr lang="es-ES" sz="2800" dirty="0"/>
              <a:t> </a:t>
            </a:r>
            <a:r>
              <a:rPr lang="es-ES" sz="2800" dirty="0" err="1"/>
              <a:t>als</a:t>
            </a:r>
            <a:r>
              <a:rPr lang="es-ES" sz="2800" dirty="0"/>
              <a:t> </a:t>
            </a:r>
            <a:r>
              <a:rPr lang="es-ES" sz="2800" dirty="0" err="1"/>
              <a:t>auch</a:t>
            </a:r>
            <a:r>
              <a:rPr lang="es-ES" sz="2800" dirty="0"/>
              <a:t> </a:t>
            </a:r>
            <a:r>
              <a:rPr lang="es-ES" sz="2800" dirty="0" err="1"/>
              <a:t>im</a:t>
            </a:r>
            <a:r>
              <a:rPr lang="es-ES" sz="2800" dirty="0"/>
              <a:t> Civil </a:t>
            </a:r>
            <a:r>
              <a:rPr lang="es-ES" sz="2800" dirty="0" err="1"/>
              <a:t>Law</a:t>
            </a:r>
            <a:r>
              <a:rPr lang="es-ES" sz="2800" dirty="0"/>
              <a:t> </a:t>
            </a:r>
            <a:r>
              <a:rPr lang="es-ES" sz="2800" dirty="0" err="1"/>
              <a:t>einig</a:t>
            </a:r>
            <a:r>
              <a:rPr lang="es-ES" sz="2800" dirty="0"/>
              <a:t>.</a:t>
            </a:r>
          </a:p>
          <a:p>
            <a:pPr marL="457200" indent="-457200">
              <a:buFont typeface="Arial" panose="020B0604020202020204" pitchFamily="34" charset="0"/>
              <a:buChar char="•"/>
            </a:pPr>
            <a:endParaRPr lang="es-ES" sz="2800" dirty="0"/>
          </a:p>
          <a:p>
            <a:pPr marL="457200" indent="-457200">
              <a:buFont typeface="Arial" panose="020B0604020202020204" pitchFamily="34" charset="0"/>
              <a:buChar char="•"/>
            </a:pPr>
            <a:r>
              <a:rPr lang="es-ES" sz="2800" dirty="0" err="1"/>
              <a:t>These</a:t>
            </a:r>
            <a:r>
              <a:rPr lang="es-ES" sz="2800" dirty="0"/>
              <a:t> </a:t>
            </a:r>
            <a:r>
              <a:rPr lang="es-ES" sz="2800" dirty="0" err="1"/>
              <a:t>requirements</a:t>
            </a:r>
            <a:r>
              <a:rPr lang="es-ES" sz="2800" dirty="0"/>
              <a:t> are </a:t>
            </a:r>
            <a:r>
              <a:rPr lang="es-ES" sz="2800" dirty="0" err="1"/>
              <a:t>rooted</a:t>
            </a:r>
            <a:r>
              <a:rPr lang="es-ES" sz="2800" dirty="0"/>
              <a:t> in </a:t>
            </a:r>
            <a:r>
              <a:rPr lang="es-ES" sz="2800" dirty="0" err="1"/>
              <a:t>broad</a:t>
            </a:r>
            <a:r>
              <a:rPr lang="es-ES" sz="2800" dirty="0"/>
              <a:t> moral </a:t>
            </a:r>
            <a:r>
              <a:rPr lang="es-ES" sz="2800" dirty="0" err="1"/>
              <a:t>principles</a:t>
            </a:r>
            <a:r>
              <a:rPr lang="es-ES" sz="2800" dirty="0"/>
              <a:t> and are </a:t>
            </a:r>
            <a:r>
              <a:rPr lang="es-ES" sz="2800" dirty="0" err="1"/>
              <a:t>employed</a:t>
            </a:r>
            <a:r>
              <a:rPr lang="es-ES" sz="2800" dirty="0"/>
              <a:t> in </a:t>
            </a:r>
            <a:r>
              <a:rPr lang="es-ES" sz="2800" dirty="0" err="1"/>
              <a:t>most</a:t>
            </a:r>
            <a:r>
              <a:rPr lang="es-ES" sz="2800" dirty="0"/>
              <a:t> </a:t>
            </a:r>
            <a:r>
              <a:rPr lang="es-ES" sz="2800" dirty="0" err="1"/>
              <a:t>modern</a:t>
            </a:r>
            <a:r>
              <a:rPr lang="es-ES" sz="2800" dirty="0"/>
              <a:t> Western legal </a:t>
            </a:r>
            <a:r>
              <a:rPr lang="es-ES" sz="2800" dirty="0" err="1"/>
              <a:t>systems</a:t>
            </a:r>
            <a:r>
              <a:rPr lang="es-ES" sz="2800" dirty="0"/>
              <a:t>. </a:t>
            </a:r>
          </a:p>
          <a:p>
            <a:pPr marL="457200" indent="-457200">
              <a:buFont typeface="Arial" panose="020B0604020202020204" pitchFamily="34" charset="0"/>
              <a:buChar char="•"/>
            </a:pPr>
            <a:r>
              <a:rPr lang="en-US" sz="2800" kern="100" dirty="0" err="1">
                <a:latin typeface="Aptos" panose="020B0004020202020204" pitchFamily="34" charset="0"/>
                <a:cs typeface="Times New Roman" panose="02020603050405020304" pitchFamily="18" charset="0"/>
              </a:rPr>
              <a:t>Diese</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Voraussetzungen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basieren</a:t>
            </a:r>
            <a:r>
              <a:rPr lang="en-US" sz="2800" kern="100" dirty="0">
                <a:latin typeface="Aptos" panose="020B0004020202020204" pitchFamily="34" charset="0"/>
                <a:cs typeface="Times New Roman" panose="02020603050405020304" pitchFamily="18" charset="0"/>
              </a:rPr>
              <a:t> auf </a:t>
            </a:r>
            <a:r>
              <a:rPr lang="en-US" sz="2800" kern="100" dirty="0" err="1">
                <a:latin typeface="Aptos" panose="020B0004020202020204" pitchFamily="34" charset="0"/>
                <a:cs typeface="Times New Roman" panose="02020603050405020304" pitchFamily="18" charset="0"/>
              </a:rPr>
              <a:t>sehr</a:t>
            </a:r>
            <a:r>
              <a:rPr lang="en-US" sz="2800" kern="100" dirty="0">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allgemeinen</a:t>
            </a:r>
            <a:r>
              <a:rPr lang="en-US" sz="2800" kern="100" dirty="0">
                <a:highlight>
                  <a:srgbClr val="FFFF00"/>
                </a:highlight>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moralischen</a:t>
            </a:r>
            <a:r>
              <a:rPr lang="en-US" sz="2800" kern="100" dirty="0">
                <a:highlight>
                  <a:srgbClr val="FFFF00"/>
                </a:highlight>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Vorstellungen</a:t>
            </a:r>
            <a:r>
              <a:rPr lang="en-US" sz="2800" kern="100" dirty="0">
                <a:highlight>
                  <a:srgbClr val="FFFF00"/>
                </a:highlight>
                <a:latin typeface="Aptos" panose="020B0004020202020204" pitchFamily="34" charset="0"/>
                <a:cs typeface="Times New Roman" panose="02020603050405020304" pitchFamily="18" charset="0"/>
              </a:rPr>
              <a:t> </a:t>
            </a:r>
            <a:r>
              <a:rPr lang="en-US" sz="2800" kern="100" dirty="0">
                <a:latin typeface="Aptos" panose="020B0004020202020204" pitchFamily="34" charset="0"/>
                <a:cs typeface="Times New Roman" panose="02020603050405020304" pitchFamily="18" charset="0"/>
              </a:rPr>
              <a:t>und </a:t>
            </a:r>
            <a:r>
              <a:rPr lang="en-US" sz="2800" kern="100" dirty="0" err="1">
                <a:latin typeface="Aptos" panose="020B0004020202020204" pitchFamily="34" charset="0"/>
                <a:cs typeface="Times New Roman" panose="02020603050405020304" pitchFamily="18" charset="0"/>
              </a:rPr>
              <a:t>werden</a:t>
            </a:r>
            <a:r>
              <a:rPr lang="en-US" sz="2800" kern="100" dirty="0">
                <a:latin typeface="Aptos" panose="020B0004020202020204" pitchFamily="34" charset="0"/>
                <a:cs typeface="Times New Roman" panose="02020603050405020304" pitchFamily="18" charset="0"/>
              </a:rPr>
              <a:t> in den </a:t>
            </a:r>
            <a:r>
              <a:rPr lang="en-US" sz="2800" kern="100" dirty="0" err="1">
                <a:latin typeface="Aptos" panose="020B0004020202020204" pitchFamily="34" charset="0"/>
                <a:cs typeface="Times New Roman" panose="02020603050405020304" pitchFamily="18" charset="0"/>
              </a:rPr>
              <a:t>meisten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modernen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westlichen</a:t>
            </a:r>
            <a:r>
              <a:rPr lang="en-US" sz="2800" kern="100" dirty="0">
                <a:latin typeface="Aptos" panose="020B0004020202020204" pitchFamily="34" charset="0"/>
                <a:cs typeface="Times New Roman" panose="02020603050405020304" pitchFamily="18" charset="0"/>
              </a:rPr>
              <a:t> </a:t>
            </a:r>
            <a:r>
              <a:rPr lang="en-US" sz="2800" kern="100" dirty="0" err="1">
                <a:highlight>
                  <a:srgbClr val="FFFF00"/>
                </a:highlight>
                <a:latin typeface="Aptos" panose="020B0004020202020204" pitchFamily="34" charset="0"/>
                <a:cs typeface="Times New Roman" panose="02020603050405020304" pitchFamily="18" charset="0"/>
              </a:rPr>
              <a:t>Rechtsordnungen</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angewendet</a:t>
            </a:r>
            <a:r>
              <a:rPr lang="en-US" sz="28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s-ES" sz="2800" dirty="0"/>
          </a:p>
        </p:txBody>
      </p:sp>
    </p:spTree>
    <p:extLst>
      <p:ext uri="{BB962C8B-B14F-4D97-AF65-F5344CB8AC3E}">
        <p14:creationId xmlns:p14="http://schemas.microsoft.com/office/powerpoint/2010/main" val="3394061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C2696-BC09-0B32-253A-FBC4571685A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78EF80-CC37-EC6B-0506-065464CC5098}"/>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Criminal Responsibility / strafrechtliche Verantwortlichkeit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B98282B7-6E8D-E9E3-1929-EC841B6B57E5}"/>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9EAB6607-0751-F94D-7B6B-65432C118024}"/>
              </a:ext>
            </a:extLst>
          </p:cNvPr>
          <p:cNvSpPr txBox="1"/>
          <p:nvPr/>
        </p:nvSpPr>
        <p:spPr>
          <a:xfrm>
            <a:off x="700088" y="1885239"/>
            <a:ext cx="11161367" cy="5262979"/>
          </a:xfrm>
          <a:prstGeom prst="rect">
            <a:avLst/>
          </a:prstGeom>
          <a:noFill/>
        </p:spPr>
        <p:txBody>
          <a:bodyPr wrap="square" rtlCol="0">
            <a:spAutoFit/>
          </a:bodyPr>
          <a:lstStyle/>
          <a:p>
            <a:pPr marL="457200" indent="-457200">
              <a:buFont typeface="Arial" panose="020B0604020202020204" pitchFamily="34" charset="0"/>
              <a:buChar char="•"/>
            </a:pPr>
            <a:r>
              <a:rPr lang="es-ES" sz="2800" b="1" dirty="0"/>
              <a:t>German </a:t>
            </a:r>
            <a:r>
              <a:rPr lang="es-ES" sz="2800" b="1" dirty="0" err="1"/>
              <a:t>crime-system</a:t>
            </a:r>
            <a:r>
              <a:rPr lang="es-ES" sz="2800" b="1" dirty="0"/>
              <a:t> </a:t>
            </a:r>
            <a:r>
              <a:rPr lang="es-ES" sz="2800" b="1" dirty="0" err="1"/>
              <a:t>of</a:t>
            </a:r>
            <a:r>
              <a:rPr lang="es-ES" sz="2800" b="1" dirty="0"/>
              <a:t> </a:t>
            </a:r>
            <a:r>
              <a:rPr lang="es-ES" sz="2800" b="1" dirty="0" err="1"/>
              <a:t>three</a:t>
            </a:r>
            <a:r>
              <a:rPr lang="es-ES" sz="2800" b="1" dirty="0"/>
              <a:t> </a:t>
            </a:r>
            <a:r>
              <a:rPr lang="es-ES" sz="2800" b="1" dirty="0" err="1"/>
              <a:t>stages</a:t>
            </a:r>
            <a:r>
              <a:rPr lang="es-ES" sz="2800" b="1" dirty="0"/>
              <a:t> (</a:t>
            </a:r>
            <a:r>
              <a:rPr lang="es-ES" sz="2800" b="1" dirty="0" err="1"/>
              <a:t>dreistufiger</a:t>
            </a:r>
            <a:r>
              <a:rPr lang="es-ES" sz="2800" b="1" dirty="0"/>
              <a:t> </a:t>
            </a:r>
            <a:r>
              <a:rPr lang="es-ES" sz="2800" b="1" dirty="0" err="1"/>
              <a:t>Verbrechensaufbau</a:t>
            </a:r>
            <a:r>
              <a:rPr lang="es-ES" sz="2800" b="1" dirty="0"/>
              <a:t>)</a:t>
            </a:r>
            <a:endParaRPr lang="es-ES" sz="2800" kern="100" noProof="0" dirty="0">
              <a:latin typeface="Aptos" panose="020B0004020202020204" pitchFamily="34" charset="0"/>
              <a:cs typeface="Times New Roman" panose="02020603050405020304" pitchFamily="18" charset="0"/>
            </a:endParaRPr>
          </a:p>
          <a:p>
            <a:pPr marL="514350" indent="-514350">
              <a:buFont typeface="+mj-lt"/>
              <a:buAutoNum type="arabicPeriod"/>
            </a:pPr>
            <a:r>
              <a:rPr lang="es-ES" sz="2800" kern="100" dirty="0" err="1">
                <a:latin typeface="Aptos" panose="020B0004020202020204" pitchFamily="34" charset="0"/>
                <a:cs typeface="Times New Roman" panose="02020603050405020304" pitchFamily="18" charset="0"/>
              </a:rPr>
              <a:t>Elements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the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offense</a:t>
            </a:r>
            <a:r>
              <a:rPr lang="es-ES" sz="2800" kern="100" dirty="0">
                <a:latin typeface="Aptos" panose="020B0004020202020204" pitchFamily="34" charset="0"/>
                <a:cs typeface="Times New Roman" panose="02020603050405020304" pitchFamily="18" charset="0"/>
              </a:rPr>
              <a:t> (</a:t>
            </a:r>
            <a:r>
              <a:rPr lang="es-ES" sz="2800" i="1" kern="100" dirty="0">
                <a:highlight>
                  <a:srgbClr val="FF00FF"/>
                </a:highlight>
                <a:latin typeface="Aptos" panose="020B0004020202020204" pitchFamily="34" charset="0"/>
                <a:cs typeface="Times New Roman" panose="02020603050405020304" pitchFamily="18" charset="0"/>
              </a:rPr>
              <a:t>die</a:t>
            </a:r>
            <a:r>
              <a:rPr lang="es-ES" sz="2800" kern="100" dirty="0">
                <a:highlight>
                  <a:srgbClr val="FF00FF"/>
                </a:highlight>
                <a:latin typeface="Aptos" panose="020B0004020202020204" pitchFamily="34" charset="0"/>
                <a:cs typeface="Times New Roman" panose="02020603050405020304" pitchFamily="18" charset="0"/>
              </a:rPr>
              <a:t> </a:t>
            </a:r>
            <a:r>
              <a:rPr lang="es-ES" sz="2800" i="1" kern="100" dirty="0" err="1">
                <a:highlight>
                  <a:srgbClr val="FF00FF"/>
                </a:highlight>
                <a:latin typeface="Aptos" panose="020B0004020202020204" pitchFamily="34" charset="0"/>
                <a:cs typeface="Times New Roman" panose="02020603050405020304" pitchFamily="18" charset="0"/>
              </a:rPr>
              <a:t>Tatbestandsmäßigkeit</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objective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elements</a:t>
            </a:r>
            <a:r>
              <a:rPr lang="es-ES" sz="2800" kern="100" dirty="0">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der</a:t>
            </a:r>
            <a:r>
              <a:rPr lang="es-ES" sz="2800"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objektive</a:t>
            </a:r>
            <a:r>
              <a:rPr lang="es-ES" sz="2800" i="1"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Tatbestand</a:t>
            </a:r>
            <a:r>
              <a:rPr lang="es-ES" sz="2800" kern="100" dirty="0">
                <a:latin typeface="Aptos" panose="020B0004020202020204" pitchFamily="34" charset="0"/>
                <a:cs typeface="Times New Roman" panose="02020603050405020304" pitchFamily="18" charset="0"/>
              </a:rPr>
              <a:t>) + </a:t>
            </a:r>
            <a:r>
              <a:rPr lang="es-ES" sz="2800" kern="100" dirty="0" err="1">
                <a:latin typeface="Aptos" panose="020B0004020202020204" pitchFamily="34" charset="0"/>
                <a:cs typeface="Times New Roman" panose="02020603050405020304" pitchFamily="18" charset="0"/>
              </a:rPr>
              <a:t>subjective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elements</a:t>
            </a:r>
            <a:r>
              <a:rPr lang="es-ES" sz="2800" kern="100" dirty="0">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der</a:t>
            </a:r>
            <a:r>
              <a:rPr lang="es-ES" sz="2800"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subjektive</a:t>
            </a:r>
            <a:r>
              <a:rPr lang="es-ES" sz="2800" i="1"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Tatbestand</a:t>
            </a:r>
            <a:r>
              <a:rPr lang="es-ES" sz="2800" kern="100" dirty="0">
                <a:latin typeface="Aptos" panose="020B0004020202020204" pitchFamily="34" charset="0"/>
                <a:cs typeface="Times New Roman" panose="02020603050405020304" pitchFamily="18" charset="0"/>
              </a:rPr>
              <a:t>)</a:t>
            </a:r>
          </a:p>
          <a:p>
            <a:pPr marL="514350" indent="-514350">
              <a:buFont typeface="+mj-lt"/>
              <a:buAutoNum type="arabicPeriod"/>
            </a:pPr>
            <a:r>
              <a:rPr lang="es-ES" sz="2800" kern="100" noProof="0" dirty="0" err="1">
                <a:latin typeface="Aptos" panose="020B0004020202020204" pitchFamily="34" charset="0"/>
                <a:cs typeface="Times New Roman" panose="02020603050405020304" pitchFamily="18" charset="0"/>
              </a:rPr>
              <a:t>Unlawfulness</a:t>
            </a:r>
            <a:r>
              <a:rPr lang="es-ES" sz="2800" kern="100" noProof="0" dirty="0">
                <a:latin typeface="Aptos" panose="020B0004020202020204" pitchFamily="34" charset="0"/>
                <a:cs typeface="Times New Roman" panose="02020603050405020304" pitchFamily="18" charset="0"/>
              </a:rPr>
              <a:t> (</a:t>
            </a:r>
            <a:r>
              <a:rPr lang="es-ES" sz="2800" i="1" kern="100" noProof="0" dirty="0">
                <a:highlight>
                  <a:srgbClr val="FF00FF"/>
                </a:highlight>
                <a:latin typeface="Aptos" panose="020B0004020202020204" pitchFamily="34" charset="0"/>
                <a:cs typeface="Times New Roman" panose="02020603050405020304" pitchFamily="18" charset="0"/>
              </a:rPr>
              <a:t>die</a:t>
            </a:r>
            <a:r>
              <a:rPr lang="es-ES" sz="2800" kern="100" noProof="0" dirty="0">
                <a:highlight>
                  <a:srgbClr val="FF00FF"/>
                </a:highlight>
                <a:latin typeface="Aptos" panose="020B0004020202020204" pitchFamily="34" charset="0"/>
                <a:cs typeface="Times New Roman" panose="02020603050405020304" pitchFamily="18" charset="0"/>
              </a:rPr>
              <a:t> </a:t>
            </a:r>
            <a:r>
              <a:rPr lang="es-ES" sz="2800" i="1" kern="100" noProof="0" dirty="0" err="1">
                <a:highlight>
                  <a:srgbClr val="FF00FF"/>
                </a:highlight>
                <a:latin typeface="Aptos" panose="020B0004020202020204" pitchFamily="34" charset="0"/>
                <a:cs typeface="Times New Roman" panose="02020603050405020304" pitchFamily="18" charset="0"/>
              </a:rPr>
              <a:t>Rechtswidrigkeit</a:t>
            </a:r>
            <a:r>
              <a:rPr lang="es-ES" sz="2800" kern="100" noProof="0" dirty="0">
                <a:latin typeface="Aptos" panose="020B0004020202020204" pitchFamily="34" charset="0"/>
                <a:cs typeface="Times New Roman" panose="02020603050405020304" pitchFamily="18" charset="0"/>
              </a:rPr>
              <a:t>)</a:t>
            </a:r>
          </a:p>
          <a:p>
            <a:pPr marL="514350" indent="-514350">
              <a:buFont typeface="+mj-lt"/>
              <a:buAutoNum type="arabicPeriod"/>
            </a:pPr>
            <a:r>
              <a:rPr lang="en-US" sz="2800" kern="100" noProof="0" dirty="0">
                <a:latin typeface="Aptos" panose="020B0004020202020204" pitchFamily="34" charset="0"/>
                <a:cs typeface="Times New Roman" panose="02020603050405020304" pitchFamily="18" charset="0"/>
              </a:rPr>
              <a:t>Culpability/Guilt (</a:t>
            </a:r>
            <a:r>
              <a:rPr lang="en-US" sz="2800" i="1" kern="100" noProof="0" dirty="0">
                <a:highlight>
                  <a:srgbClr val="FF00FF"/>
                </a:highlight>
                <a:latin typeface="Aptos" panose="020B0004020202020204" pitchFamily="34" charset="0"/>
                <a:cs typeface="Times New Roman" panose="02020603050405020304" pitchFamily="18" charset="0"/>
              </a:rPr>
              <a:t>die</a:t>
            </a:r>
            <a:r>
              <a:rPr lang="en-US" sz="2800" kern="100" noProof="0" dirty="0">
                <a:highlight>
                  <a:srgbClr val="FF00FF"/>
                </a:highlight>
                <a:latin typeface="Aptos" panose="020B0004020202020204" pitchFamily="34" charset="0"/>
                <a:cs typeface="Times New Roman" panose="02020603050405020304" pitchFamily="18" charset="0"/>
              </a:rPr>
              <a:t> </a:t>
            </a:r>
            <a:r>
              <a:rPr lang="en-US" sz="2800" i="1" kern="100" noProof="0" dirty="0">
                <a:highlight>
                  <a:srgbClr val="FF00FF"/>
                </a:highlight>
                <a:latin typeface="Aptos" panose="020B0004020202020204" pitchFamily="34" charset="0"/>
                <a:cs typeface="Times New Roman" panose="02020603050405020304" pitchFamily="18" charset="0"/>
              </a:rPr>
              <a:t>Schuld</a:t>
            </a:r>
            <a:r>
              <a:rPr lang="en-US" sz="2800" kern="100" noProof="0" dirty="0">
                <a:latin typeface="Aptos" panose="020B0004020202020204" pitchFamily="34" charset="0"/>
                <a:cs typeface="Times New Roman" panose="02020603050405020304" pitchFamily="18" charset="0"/>
              </a:rPr>
              <a:t>)</a:t>
            </a:r>
            <a:endParaRPr lang="en-US" sz="28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800" b="1" kern="100" dirty="0">
                <a:latin typeface="Aptos" panose="020B0004020202020204" pitchFamily="34" charset="0"/>
                <a:cs typeface="Times New Roman" panose="02020603050405020304" pitchFamily="18" charset="0"/>
              </a:rPr>
              <a:t>Special forms of criminal responsibility</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Omission liability (</a:t>
            </a:r>
            <a:r>
              <a:rPr lang="en-US" sz="2800" i="1" kern="100" dirty="0">
                <a:highlight>
                  <a:srgbClr val="00FF00"/>
                </a:highlight>
                <a:latin typeface="Aptos" panose="020B0004020202020204" pitchFamily="34" charset="0"/>
                <a:cs typeface="Times New Roman" panose="02020603050405020304" pitchFamily="18" charset="0"/>
              </a:rPr>
              <a:t>das</a:t>
            </a:r>
            <a:r>
              <a:rPr lang="en-US" sz="2800" kern="100" dirty="0">
                <a:highlight>
                  <a:srgbClr val="00FF00"/>
                </a:highlight>
                <a:latin typeface="Aptos" panose="020B0004020202020204" pitchFamily="34" charset="0"/>
                <a:cs typeface="Times New Roman" panose="02020603050405020304" pitchFamily="18" charset="0"/>
              </a:rPr>
              <a:t> </a:t>
            </a:r>
            <a:r>
              <a:rPr lang="en-US" sz="2800" i="1" kern="100" dirty="0" err="1">
                <a:highlight>
                  <a:srgbClr val="00FF00"/>
                </a:highlight>
                <a:latin typeface="Aptos" panose="020B0004020202020204" pitchFamily="34" charset="0"/>
                <a:cs typeface="Times New Roman" panose="02020603050405020304" pitchFamily="18" charset="0"/>
              </a:rPr>
              <a:t>Unterlassen</a:t>
            </a:r>
            <a:r>
              <a:rPr lang="en-US" sz="2800" kern="100" dirty="0">
                <a:latin typeface="Aptos" panose="020B0004020202020204" pitchFamily="34" charset="0"/>
                <a:cs typeface="Times New Roman" panose="02020603050405020304" pitchFamily="18" charset="0"/>
              </a:rPr>
              <a:t>)</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Inchoate liability (</a:t>
            </a:r>
            <a:r>
              <a:rPr lang="en-US" sz="2800" i="1" kern="100" dirty="0">
                <a:highlight>
                  <a:srgbClr val="00FFFF"/>
                </a:highlight>
                <a:latin typeface="Aptos" panose="020B0004020202020204" pitchFamily="34" charset="0"/>
                <a:cs typeface="Times New Roman" panose="02020603050405020304" pitchFamily="18" charset="0"/>
              </a:rPr>
              <a:t>der</a:t>
            </a:r>
            <a:r>
              <a:rPr lang="en-US" sz="2800" kern="100" dirty="0">
                <a:highlight>
                  <a:srgbClr val="00FFFF"/>
                </a:highlight>
                <a:latin typeface="Aptos" panose="020B0004020202020204" pitchFamily="34" charset="0"/>
                <a:cs typeface="Times New Roman" panose="02020603050405020304" pitchFamily="18" charset="0"/>
              </a:rPr>
              <a:t> </a:t>
            </a:r>
            <a:r>
              <a:rPr lang="en-US" sz="2800" i="1" kern="100" dirty="0" err="1">
                <a:highlight>
                  <a:srgbClr val="00FFFF"/>
                </a:highlight>
                <a:latin typeface="Aptos" panose="020B0004020202020204" pitchFamily="34" charset="0"/>
                <a:cs typeface="Times New Roman" panose="02020603050405020304" pitchFamily="18" charset="0"/>
              </a:rPr>
              <a:t>Versuch</a:t>
            </a:r>
            <a:r>
              <a:rPr lang="en-US" sz="2800" kern="100" dirty="0">
                <a:latin typeface="Aptos" panose="020B0004020202020204" pitchFamily="34" charset="0"/>
                <a:cs typeface="Times New Roman" panose="02020603050405020304" pitchFamily="18" charset="0"/>
              </a:rPr>
              <a:t>)</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Participation in crime </a:t>
            </a:r>
            <a:r>
              <a:rPr lang="en-US" sz="2800" i="1" kern="100" dirty="0">
                <a:latin typeface="Aptos" panose="020B0004020202020204" pitchFamily="34" charset="0"/>
                <a:cs typeface="Times New Roman" panose="02020603050405020304" pitchFamily="18" charset="0"/>
              </a:rPr>
              <a:t>(</a:t>
            </a:r>
            <a:r>
              <a:rPr lang="en-US" sz="2800" i="1" kern="100" dirty="0">
                <a:highlight>
                  <a:srgbClr val="FF00FF"/>
                </a:highlight>
                <a:latin typeface="Aptos" panose="020B0004020202020204" pitchFamily="34" charset="0"/>
                <a:cs typeface="Times New Roman" panose="02020603050405020304" pitchFamily="18" charset="0"/>
              </a:rPr>
              <a:t>die </a:t>
            </a:r>
            <a:r>
              <a:rPr lang="en-US" sz="2800" i="1" kern="100" dirty="0" err="1">
                <a:highlight>
                  <a:srgbClr val="FF00FF"/>
                </a:highlight>
                <a:latin typeface="Aptos" panose="020B0004020202020204" pitchFamily="34" charset="0"/>
                <a:cs typeface="Times New Roman" panose="02020603050405020304" pitchFamily="18" charset="0"/>
              </a:rPr>
              <a:t>Beteiligungslehre</a:t>
            </a:r>
            <a:r>
              <a:rPr lang="en-US" sz="2800" i="1" kern="100" dirty="0">
                <a:latin typeface="Aptos" panose="020B0004020202020204" pitchFamily="34" charset="0"/>
                <a:cs typeface="Times New Roman" panose="02020603050405020304" pitchFamily="18" charset="0"/>
              </a:rPr>
              <a:t>)</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Negligence (</a:t>
            </a:r>
            <a:r>
              <a:rPr lang="en-US" sz="2800" i="1" kern="100" dirty="0">
                <a:highlight>
                  <a:srgbClr val="FF00FF"/>
                </a:highlight>
                <a:latin typeface="Aptos" panose="020B0004020202020204" pitchFamily="34" charset="0"/>
                <a:cs typeface="Times New Roman" panose="02020603050405020304" pitchFamily="18" charset="0"/>
              </a:rPr>
              <a:t>die</a:t>
            </a:r>
            <a:r>
              <a:rPr lang="en-US" sz="2800" kern="100" dirty="0">
                <a:highlight>
                  <a:srgbClr val="FF00FF"/>
                </a:highlight>
                <a:latin typeface="Aptos" panose="020B0004020202020204" pitchFamily="34" charset="0"/>
                <a:cs typeface="Times New Roman" panose="02020603050405020304" pitchFamily="18" charset="0"/>
              </a:rPr>
              <a:t> </a:t>
            </a:r>
            <a:r>
              <a:rPr lang="en-US" sz="2800" i="1" kern="100" dirty="0" err="1">
                <a:highlight>
                  <a:srgbClr val="FF00FF"/>
                </a:highlight>
                <a:latin typeface="Aptos" panose="020B0004020202020204" pitchFamily="34" charset="0"/>
                <a:cs typeface="Times New Roman" panose="02020603050405020304" pitchFamily="18" charset="0"/>
              </a:rPr>
              <a:t>Fahrlässigkeit</a:t>
            </a:r>
            <a:r>
              <a:rPr lang="en-US" sz="2800" kern="100" dirty="0">
                <a:latin typeface="Aptos" panose="020B0004020202020204" pitchFamily="34" charset="0"/>
                <a:cs typeface="Times New Roman" panose="02020603050405020304" pitchFamily="18" charset="0"/>
              </a:rPr>
              <a:t>)</a:t>
            </a:r>
          </a:p>
          <a:p>
            <a:pPr marL="514350" indent="-514350">
              <a:buFont typeface="+mj-lt"/>
              <a:buAutoNum type="arabicPeriod"/>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77623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E9296-6A5A-F365-2C78-E8208B50B48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2DA8-991D-115E-5B35-AE2EF7D7E26F}"/>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Criminal Responsibility / strafrechtliche Verantwortlichkeit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B51885AF-4AA2-9CB3-3AA7-48ABEC1BB7DB}"/>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B52CF5A3-49AA-4CBA-7ADC-99F3C15F188C}"/>
              </a:ext>
            </a:extLst>
          </p:cNvPr>
          <p:cNvSpPr txBox="1"/>
          <p:nvPr/>
        </p:nvSpPr>
        <p:spPr>
          <a:xfrm>
            <a:off x="700088" y="1885239"/>
            <a:ext cx="11161367" cy="4832092"/>
          </a:xfrm>
          <a:prstGeom prst="rect">
            <a:avLst/>
          </a:prstGeom>
          <a:noFill/>
        </p:spPr>
        <p:txBody>
          <a:bodyPr wrap="square" rtlCol="0">
            <a:spAutoFit/>
          </a:bodyPr>
          <a:lstStyle/>
          <a:p>
            <a:pPr marL="457200" indent="-457200">
              <a:buFont typeface="Arial" panose="020B0604020202020204" pitchFamily="34" charset="0"/>
              <a:buChar char="•"/>
            </a:pPr>
            <a:r>
              <a:rPr lang="es-ES" sz="2800" b="1" dirty="0" err="1"/>
              <a:t>Common</a:t>
            </a:r>
            <a:r>
              <a:rPr lang="es-ES" sz="2800" b="1" dirty="0"/>
              <a:t> </a:t>
            </a:r>
            <a:r>
              <a:rPr lang="es-ES" sz="2800" b="1" dirty="0" err="1"/>
              <a:t>Law</a:t>
            </a:r>
            <a:r>
              <a:rPr lang="es-ES" sz="2800" b="1" dirty="0"/>
              <a:t>: </a:t>
            </a:r>
            <a:r>
              <a:rPr lang="es-ES" sz="2800" b="1" dirty="0" err="1"/>
              <a:t>Also</a:t>
            </a:r>
            <a:r>
              <a:rPr lang="es-ES" sz="2800" b="1" dirty="0"/>
              <a:t> a </a:t>
            </a:r>
            <a:r>
              <a:rPr lang="es-ES" sz="2800" b="1" dirty="0" err="1"/>
              <a:t>system</a:t>
            </a:r>
            <a:r>
              <a:rPr lang="es-ES" sz="2800" b="1" dirty="0"/>
              <a:t> </a:t>
            </a:r>
            <a:r>
              <a:rPr lang="es-ES" sz="2800" b="1" dirty="0" err="1"/>
              <a:t>of</a:t>
            </a:r>
            <a:r>
              <a:rPr lang="es-ES" sz="2800" b="1" dirty="0"/>
              <a:t> </a:t>
            </a:r>
            <a:r>
              <a:rPr lang="es-ES" sz="2800" b="1" dirty="0" err="1"/>
              <a:t>three</a:t>
            </a:r>
            <a:r>
              <a:rPr lang="es-ES" sz="2800" b="1" dirty="0"/>
              <a:t> </a:t>
            </a:r>
            <a:r>
              <a:rPr lang="es-ES" sz="2800" b="1" dirty="0" err="1"/>
              <a:t>stages</a:t>
            </a:r>
            <a:r>
              <a:rPr lang="es-ES" sz="2800" b="1" dirty="0"/>
              <a:t>!</a:t>
            </a:r>
            <a:endParaRPr lang="es-ES" sz="2800" b="1" kern="100" dirty="0">
              <a:latin typeface="Aptos" panose="020B0004020202020204" pitchFamily="34" charset="0"/>
              <a:cs typeface="Times New Roman" panose="02020603050405020304" pitchFamily="18" charset="0"/>
            </a:endParaRPr>
          </a:p>
          <a:p>
            <a:pPr marL="514350" indent="-514350">
              <a:buFont typeface="+mj-lt"/>
              <a:buAutoNum type="arabicPeriod"/>
            </a:pPr>
            <a:r>
              <a:rPr lang="es-ES" sz="2800" kern="100" dirty="0" err="1">
                <a:latin typeface="Aptos" panose="020B0004020202020204" pitchFamily="34" charset="0"/>
                <a:cs typeface="Times New Roman" panose="02020603050405020304" pitchFamily="18" charset="0"/>
              </a:rPr>
              <a:t>Elements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the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offense</a:t>
            </a:r>
            <a:r>
              <a:rPr lang="es-ES" sz="2800" kern="100" dirty="0">
                <a:latin typeface="Aptos" panose="020B0004020202020204" pitchFamily="34" charset="0"/>
                <a:cs typeface="Times New Roman" panose="02020603050405020304" pitchFamily="18" charset="0"/>
              </a:rPr>
              <a:t>: </a:t>
            </a:r>
            <a:r>
              <a:rPr lang="es-ES" sz="2800" i="1" kern="100" dirty="0" err="1">
                <a:latin typeface="Aptos" panose="020B0004020202020204" pitchFamily="34" charset="0"/>
                <a:cs typeface="Times New Roman" panose="02020603050405020304" pitchFamily="18" charset="0"/>
              </a:rPr>
              <a:t>actus</a:t>
            </a:r>
            <a:r>
              <a:rPr lang="es-ES" sz="2800" i="1" kern="100" dirty="0">
                <a:latin typeface="Aptos" panose="020B0004020202020204" pitchFamily="34" charset="0"/>
                <a:cs typeface="Times New Roman" panose="02020603050405020304" pitchFamily="18" charset="0"/>
              </a:rPr>
              <a:t> </a:t>
            </a:r>
            <a:r>
              <a:rPr lang="es-ES" sz="2800" i="1" kern="100" dirty="0" err="1">
                <a:latin typeface="Aptos" panose="020B0004020202020204" pitchFamily="34" charset="0"/>
                <a:cs typeface="Times New Roman" panose="02020603050405020304" pitchFamily="18" charset="0"/>
              </a:rPr>
              <a:t>reus</a:t>
            </a:r>
            <a:r>
              <a:rPr lang="es-ES" sz="2800" i="1" kern="100" dirty="0">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 </a:t>
            </a:r>
            <a:r>
              <a:rPr lang="es-ES" sz="2800" i="1" kern="100" dirty="0" err="1">
                <a:latin typeface="Aptos" panose="020B0004020202020204" pitchFamily="34" charset="0"/>
                <a:cs typeface="Times New Roman" panose="02020603050405020304" pitchFamily="18" charset="0"/>
              </a:rPr>
              <a:t>mens</a:t>
            </a:r>
            <a:r>
              <a:rPr lang="es-ES" sz="2800" i="1" kern="100" dirty="0">
                <a:latin typeface="Aptos" panose="020B0004020202020204" pitchFamily="34" charset="0"/>
                <a:cs typeface="Times New Roman" panose="02020603050405020304" pitchFamily="18" charset="0"/>
              </a:rPr>
              <a:t> rea</a:t>
            </a:r>
          </a:p>
          <a:p>
            <a:pPr marL="514350" indent="-514350">
              <a:buFont typeface="+mj-lt"/>
              <a:buAutoNum type="arabicPeriod"/>
            </a:pPr>
            <a:r>
              <a:rPr lang="es-ES" sz="2800" kern="100" dirty="0" err="1">
                <a:latin typeface="Aptos" panose="020B0004020202020204" pitchFamily="34" charset="0"/>
                <a:cs typeface="Times New Roman" panose="02020603050405020304" pitchFamily="18" charset="0"/>
              </a:rPr>
              <a:t>Justificatory</a:t>
            </a:r>
            <a:r>
              <a:rPr lang="es-ES" sz="2800" kern="100" dirty="0">
                <a:latin typeface="Aptos" panose="020B0004020202020204" pitchFamily="34" charset="0"/>
                <a:cs typeface="Times New Roman" panose="02020603050405020304" pitchFamily="18" charset="0"/>
              </a:rPr>
              <a:t> Defenses </a:t>
            </a:r>
            <a:r>
              <a:rPr lang="es-ES" sz="2800" kern="100" dirty="0" err="1">
                <a:latin typeface="Aptos" panose="020B0004020202020204" pitchFamily="34" charset="0"/>
                <a:cs typeface="Times New Roman" panose="02020603050405020304" pitchFamily="18" charset="0"/>
              </a:rPr>
              <a:t>or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Justifications</a:t>
            </a:r>
            <a:endParaRPr lang="es-ES" sz="2800" kern="100" dirty="0">
              <a:latin typeface="Aptos" panose="020B0004020202020204" pitchFamily="34" charset="0"/>
              <a:cs typeface="Times New Roman" panose="02020603050405020304" pitchFamily="18" charset="0"/>
            </a:endParaRPr>
          </a:p>
          <a:p>
            <a:pPr marL="514350" indent="-514350">
              <a:buFont typeface="+mj-lt"/>
              <a:buAutoNum type="arabicPeriod"/>
            </a:pPr>
            <a:r>
              <a:rPr lang="en-US" sz="2800" kern="100" dirty="0">
                <a:latin typeface="Aptos" panose="020B0004020202020204" pitchFamily="34" charset="0"/>
                <a:cs typeface="Times New Roman" panose="02020603050405020304" pitchFamily="18" charset="0"/>
              </a:rPr>
              <a:t>Exculpatory Defenses or Excuses</a:t>
            </a:r>
          </a:p>
          <a:p>
            <a:pPr marL="514350" indent="-514350">
              <a:buFont typeface="+mj-lt"/>
              <a:buAutoNum type="arabicPeriod"/>
            </a:pPr>
            <a:endParaRPr lang="en-US" sz="28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800" b="1" kern="100" dirty="0">
                <a:latin typeface="Aptos" panose="020B0004020202020204" pitchFamily="34" charset="0"/>
                <a:cs typeface="Times New Roman" panose="02020603050405020304" pitchFamily="18" charset="0"/>
              </a:rPr>
              <a:t>Special forms of criminal responsibility</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Omission liability</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Inchoate liability (specially attempt)</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Participation in crime (specially complicity)</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Negligence</a:t>
            </a:r>
          </a:p>
          <a:p>
            <a:pPr marL="514350" indent="-514350">
              <a:buFont typeface="+mj-lt"/>
              <a:buAutoNum type="arabicPeriod"/>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31643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12AEB-697F-4CFF-A994-18CC6C92BB8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5A1EDCB-9C00-F250-E5B1-7A21EDF93ABD}"/>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Actus reus / objektiver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85442DA6-6707-06C1-BDF1-CF1C260D1E01}"/>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1E22D41D-79B8-4185-0604-3CEE238CAC31}"/>
              </a:ext>
            </a:extLst>
          </p:cNvPr>
          <p:cNvSpPr txBox="1"/>
          <p:nvPr/>
        </p:nvSpPr>
        <p:spPr>
          <a:xfrm>
            <a:off x="700088" y="1885239"/>
            <a:ext cx="11161367" cy="4832092"/>
          </a:xfrm>
          <a:prstGeom prst="rect">
            <a:avLst/>
          </a:prstGeom>
          <a:noFill/>
        </p:spPr>
        <p:txBody>
          <a:bodyPr wrap="square" rtlCol="0">
            <a:spAutoFit/>
          </a:bodyPr>
          <a:lstStyle/>
          <a:p>
            <a:pPr marL="457200" indent="-457200">
              <a:buFont typeface="Arial" panose="020B0604020202020204" pitchFamily="34" charset="0"/>
              <a:buChar char="•"/>
            </a:pPr>
            <a:r>
              <a:rPr lang="es-ES" sz="2800" kern="100" dirty="0">
                <a:latin typeface="Aptos" panose="020B0004020202020204" pitchFamily="34" charset="0"/>
                <a:cs typeface="Times New Roman" panose="02020603050405020304" pitchFamily="18" charset="0"/>
              </a:rPr>
              <a:t>Criminal </a:t>
            </a:r>
            <a:r>
              <a:rPr lang="es-ES" sz="2800" kern="100" dirty="0" err="1">
                <a:latin typeface="Aptos" panose="020B0004020202020204" pitchFamily="34" charset="0"/>
                <a:cs typeface="Times New Roman" panose="02020603050405020304" pitchFamily="18" charset="0"/>
              </a:rPr>
              <a:t>responsibility</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requires</a:t>
            </a:r>
            <a:r>
              <a:rPr lang="es-ES" sz="2800" kern="100" dirty="0">
                <a:latin typeface="Aptos" panose="020B0004020202020204" pitchFamily="34" charset="0"/>
                <a:cs typeface="Times New Roman" panose="02020603050405020304" pitchFamily="18" charset="0"/>
              </a:rPr>
              <a:t> human </a:t>
            </a:r>
            <a:r>
              <a:rPr lang="es-ES" sz="2800" kern="100" dirty="0" err="1">
                <a:latin typeface="Aptos" panose="020B0004020202020204" pitchFamily="34" charset="0"/>
                <a:cs typeface="Times New Roman" panose="02020603050405020304" pitchFamily="18" charset="0"/>
              </a:rPr>
              <a:t>conduct</a:t>
            </a:r>
            <a:r>
              <a:rPr lang="es-ES" sz="2800" kern="100" dirty="0">
                <a:latin typeface="Aptos" panose="020B0004020202020204" pitchFamily="34" charset="0"/>
                <a:cs typeface="Times New Roman" panose="02020603050405020304" pitchFamily="18" charset="0"/>
              </a:rPr>
              <a:t> = </a:t>
            </a:r>
            <a:r>
              <a:rPr lang="es-ES" sz="2800" kern="100" dirty="0" err="1">
                <a:latin typeface="Aptos" panose="020B0004020202020204" pitchFamily="34" charset="0"/>
                <a:cs typeface="Times New Roman" panose="02020603050405020304" pitchFamily="18" charset="0"/>
              </a:rPr>
              <a:t>our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thoughts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should</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not</a:t>
            </a:r>
            <a:r>
              <a:rPr lang="es-ES" sz="2800" kern="100" dirty="0">
                <a:latin typeface="Aptos" panose="020B0004020202020204" pitchFamily="34" charset="0"/>
                <a:cs typeface="Times New Roman" panose="02020603050405020304" pitchFamily="18" charset="0"/>
              </a:rPr>
              <a:t> be </a:t>
            </a:r>
            <a:r>
              <a:rPr lang="es-ES" sz="2800" kern="100" dirty="0" err="1">
                <a:latin typeface="Aptos" panose="020B0004020202020204" pitchFamily="34" charset="0"/>
                <a:cs typeface="Times New Roman" panose="02020603050405020304" pitchFamily="18" charset="0"/>
              </a:rPr>
              <a:t>punished</a:t>
            </a:r>
            <a:r>
              <a:rPr lang="es-ES" sz="28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r>
              <a:rPr lang="es-ES" sz="2800" kern="100" dirty="0" err="1">
                <a:highlight>
                  <a:srgbClr val="FF00FF"/>
                </a:highlight>
                <a:latin typeface="Aptos" panose="020B0004020202020204" pitchFamily="34" charset="0"/>
                <a:cs typeface="Times New Roman" panose="02020603050405020304" pitchFamily="18" charset="0"/>
              </a:rPr>
              <a:t>Strafrechtliche</a:t>
            </a:r>
            <a:r>
              <a:rPr lang="es-ES" sz="2800" kern="100" dirty="0">
                <a:highlight>
                  <a:srgbClr val="FF00FF"/>
                </a:highlight>
                <a:latin typeface="Aptos" panose="020B0004020202020204" pitchFamily="34" charset="0"/>
                <a:cs typeface="Times New Roman" panose="02020603050405020304" pitchFamily="18" charset="0"/>
              </a:rPr>
              <a:t> </a:t>
            </a:r>
            <a:r>
              <a:rPr lang="es-ES" sz="2800" kern="100" dirty="0" err="1">
                <a:highlight>
                  <a:srgbClr val="FF00FF"/>
                </a:highlight>
                <a:latin typeface="Aptos" panose="020B0004020202020204" pitchFamily="34" charset="0"/>
                <a:cs typeface="Times New Roman" panose="02020603050405020304" pitchFamily="18" charset="0"/>
              </a:rPr>
              <a:t>Verantwortlichkeit</a:t>
            </a:r>
            <a:r>
              <a:rPr lang="es-ES" sz="2800" kern="100" dirty="0">
                <a:highlight>
                  <a:srgbClr val="FF00FF"/>
                </a:highlight>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setzt</a:t>
            </a:r>
            <a:r>
              <a:rPr lang="es-ES" sz="2800" kern="100" dirty="0">
                <a:latin typeface="Aptos" panose="020B0004020202020204" pitchFamily="34" charset="0"/>
                <a:cs typeface="Times New Roman" panose="02020603050405020304" pitchFamily="18" charset="0"/>
              </a:rPr>
              <a:t> </a:t>
            </a:r>
            <a:r>
              <a:rPr lang="es-ES" sz="2800" kern="100" dirty="0" err="1">
                <a:highlight>
                  <a:srgbClr val="00FF00"/>
                </a:highlight>
                <a:latin typeface="Aptos" panose="020B0004020202020204" pitchFamily="34" charset="0"/>
                <a:cs typeface="Times New Roman" panose="02020603050405020304" pitchFamily="18" charset="0"/>
              </a:rPr>
              <a:t>menschliches</a:t>
            </a:r>
            <a:r>
              <a:rPr lang="es-ES" sz="2800" kern="100" dirty="0">
                <a:highlight>
                  <a:srgbClr val="00FF00"/>
                </a:highlight>
                <a:latin typeface="Aptos" panose="020B0004020202020204" pitchFamily="34" charset="0"/>
                <a:cs typeface="Times New Roman" panose="02020603050405020304" pitchFamily="18" charset="0"/>
              </a:rPr>
              <a:t> </a:t>
            </a:r>
            <a:r>
              <a:rPr lang="es-ES" sz="2800" kern="100" dirty="0" err="1">
                <a:highlight>
                  <a:srgbClr val="00FF00"/>
                </a:highlight>
                <a:latin typeface="Aptos" panose="020B0004020202020204" pitchFamily="34" charset="0"/>
                <a:cs typeface="Times New Roman" panose="02020603050405020304" pitchFamily="18" charset="0"/>
              </a:rPr>
              <a:t>Verhalten</a:t>
            </a:r>
            <a:r>
              <a:rPr lang="es-ES" sz="2800" kern="100" dirty="0">
                <a:highlight>
                  <a:srgbClr val="00FF00"/>
                </a:highlight>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voraus</a:t>
            </a:r>
            <a:r>
              <a:rPr lang="es-ES" sz="2800" kern="100" dirty="0">
                <a:latin typeface="Aptos" panose="020B0004020202020204" pitchFamily="34" charset="0"/>
                <a:cs typeface="Times New Roman" panose="02020603050405020304" pitchFamily="18" charset="0"/>
              </a:rPr>
              <a:t>. Das </a:t>
            </a:r>
            <a:r>
              <a:rPr lang="es-ES" sz="2800" kern="100" dirty="0" err="1">
                <a:latin typeface="Aptos" panose="020B0004020202020204" pitchFamily="34" charset="0"/>
                <a:cs typeface="Times New Roman" panose="02020603050405020304" pitchFamily="18" charset="0"/>
              </a:rPr>
              <a:t>bedeutet</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Unsere</a:t>
            </a:r>
            <a:r>
              <a:rPr lang="es-ES" sz="2800" kern="100" dirty="0">
                <a:latin typeface="Aptos" panose="020B0004020202020204" pitchFamily="34" charset="0"/>
                <a:cs typeface="Times New Roman" panose="02020603050405020304" pitchFamily="18" charset="0"/>
              </a:rPr>
              <a:t> </a:t>
            </a:r>
            <a:r>
              <a:rPr lang="es-ES" sz="2800" kern="100" dirty="0" err="1">
                <a:highlight>
                  <a:srgbClr val="FFFF00"/>
                </a:highlight>
                <a:latin typeface="Aptos" panose="020B0004020202020204" pitchFamily="34" charset="0"/>
                <a:cs typeface="Times New Roman" panose="02020603050405020304" pitchFamily="18" charset="0"/>
              </a:rPr>
              <a:t>Gedanken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sollten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nicht</a:t>
            </a:r>
            <a:r>
              <a:rPr lang="es-ES" sz="2800" kern="100" dirty="0">
                <a:latin typeface="Aptos" panose="020B0004020202020204" pitchFamily="34" charset="0"/>
                <a:cs typeface="Times New Roman" panose="02020603050405020304" pitchFamily="18" charset="0"/>
              </a:rPr>
              <a:t> </a:t>
            </a:r>
            <a:r>
              <a:rPr lang="es-ES" sz="2800" kern="100" dirty="0" err="1">
                <a:highlight>
                  <a:srgbClr val="C0C0C0"/>
                </a:highlight>
                <a:latin typeface="Aptos" panose="020B0004020202020204" pitchFamily="34" charset="0"/>
                <a:cs typeface="Times New Roman" panose="02020603050405020304" pitchFamily="18" charset="0"/>
              </a:rPr>
              <a:t>bestraft</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werden</a:t>
            </a:r>
            <a:r>
              <a:rPr lang="es-ES" sz="28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s-ES" sz="2800" kern="100" dirty="0" err="1">
                <a:latin typeface="Aptos" panose="020B0004020202020204" pitchFamily="34" charset="0"/>
                <a:cs typeface="Times New Roman" panose="02020603050405020304" pitchFamily="18" charset="0"/>
              </a:rPr>
              <a:t>Paradigmatically</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causation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some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outcome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such</a:t>
            </a:r>
            <a:r>
              <a:rPr lang="es-ES" sz="2800" kern="100" dirty="0">
                <a:latin typeface="Aptos" panose="020B0004020202020204" pitchFamily="34" charset="0"/>
                <a:cs typeface="Times New Roman" panose="02020603050405020304" pitchFamily="18" charset="0"/>
              </a:rPr>
              <a:t> as </a:t>
            </a:r>
            <a:r>
              <a:rPr lang="es-ES" sz="2800" kern="100" dirty="0" err="1">
                <a:latin typeface="Aptos" panose="020B0004020202020204" pitchFamily="34" charset="0"/>
                <a:cs typeface="Times New Roman" panose="02020603050405020304" pitchFamily="18" charset="0"/>
              </a:rPr>
              <a:t>death</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property</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damage</a:t>
            </a:r>
            <a:r>
              <a:rPr lang="es-ES" sz="2800" kern="100" dirty="0">
                <a:latin typeface="Aptos" panose="020B0004020202020204" pitchFamily="34" charset="0"/>
                <a:cs typeface="Times New Roman" panose="02020603050405020304" pitchFamily="18" charset="0"/>
              </a:rPr>
              <a:t>. </a:t>
            </a:r>
          </a:p>
          <a:p>
            <a:pPr marL="457200" indent="-457200">
              <a:buFont typeface="Arial" panose="020B0604020202020204" pitchFamily="34" charset="0"/>
              <a:buChar char="•"/>
            </a:pPr>
            <a:r>
              <a:rPr lang="es-ES" sz="2800" kern="100" dirty="0" err="1">
                <a:latin typeface="Aptos" panose="020B0004020202020204" pitchFamily="34" charset="0"/>
                <a:cs typeface="Times New Roman" panose="02020603050405020304" pitchFamily="18" charset="0"/>
              </a:rPr>
              <a:t>Paradigmatisch</a:t>
            </a:r>
            <a:r>
              <a:rPr lang="es-ES" sz="2800" kern="100" dirty="0">
                <a:latin typeface="Aptos" panose="020B0004020202020204" pitchFamily="34" charset="0"/>
                <a:cs typeface="Times New Roman" panose="02020603050405020304" pitchFamily="18" charset="0"/>
              </a:rPr>
              <a:t>: </a:t>
            </a:r>
            <a:r>
              <a:rPr lang="es-ES" sz="2800" kern="100" dirty="0" err="1">
                <a:highlight>
                  <a:srgbClr val="FF00FF"/>
                </a:highlight>
                <a:latin typeface="Aptos" panose="020B0004020202020204" pitchFamily="34" charset="0"/>
                <a:cs typeface="Times New Roman" panose="02020603050405020304" pitchFamily="18" charset="0"/>
              </a:rPr>
              <a:t>Verursachung</a:t>
            </a:r>
            <a:r>
              <a:rPr lang="es-ES" sz="2800" kern="100" dirty="0">
                <a:latin typeface="Aptos" panose="020B0004020202020204" pitchFamily="34" charset="0"/>
                <a:cs typeface="Times New Roman" panose="02020603050405020304" pitchFamily="18" charset="0"/>
              </a:rPr>
              <a:t> (= </a:t>
            </a:r>
            <a:r>
              <a:rPr lang="es-ES" sz="2800" kern="100" dirty="0" err="1">
                <a:highlight>
                  <a:srgbClr val="FF00FF"/>
                </a:highlight>
                <a:latin typeface="Aptos" panose="020B0004020202020204" pitchFamily="34" charset="0"/>
                <a:cs typeface="Times New Roman" panose="02020603050405020304" pitchFamily="18" charset="0"/>
              </a:rPr>
              <a:t>Kausalität</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eines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bestimmten</a:t>
            </a:r>
            <a:r>
              <a:rPr lang="es-ES" sz="2800" kern="100" dirty="0">
                <a:latin typeface="Aptos" panose="020B0004020202020204" pitchFamily="34" charset="0"/>
                <a:cs typeface="Times New Roman" panose="02020603050405020304" pitchFamily="18" charset="0"/>
              </a:rPr>
              <a:t> </a:t>
            </a:r>
            <a:r>
              <a:rPr lang="es-ES" sz="2800" kern="100" dirty="0" err="1">
                <a:highlight>
                  <a:srgbClr val="00FFFF"/>
                </a:highlight>
                <a:latin typeface="Aptos" panose="020B0004020202020204" pitchFamily="34" charset="0"/>
                <a:cs typeface="Times New Roman" panose="02020603050405020304" pitchFamily="18" charset="0"/>
              </a:rPr>
              <a:t>Erfolges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wie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beispielsweise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Tod</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oder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Sachbeschädigung</a:t>
            </a:r>
            <a:r>
              <a:rPr lang="es-ES" sz="2800" kern="100" dirty="0">
                <a:latin typeface="Aptos" panose="020B0004020202020204" pitchFamily="34" charset="0"/>
                <a:cs typeface="Times New Roman" panose="02020603050405020304" pitchFamily="18" charset="0"/>
              </a:rPr>
              <a:t>.</a:t>
            </a:r>
          </a:p>
          <a:p>
            <a:pPr marL="514350" indent="-514350">
              <a:buFont typeface="+mj-lt"/>
              <a:buAutoNum type="arabicPeriod"/>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58705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0E274-4668-C038-0FE6-41BB1A18D77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CAF2FAE-F1FD-50F5-CA75-879988C08EA4}"/>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Actus reus / objektiver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7B638235-F5A1-3855-ECEE-75B6275FD193}"/>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C260E958-DA50-B1C1-0EE8-81DAEB9EDC55}"/>
              </a:ext>
            </a:extLst>
          </p:cNvPr>
          <p:cNvSpPr txBox="1"/>
          <p:nvPr/>
        </p:nvSpPr>
        <p:spPr>
          <a:xfrm>
            <a:off x="700088" y="1885239"/>
            <a:ext cx="11161367" cy="5478423"/>
          </a:xfrm>
          <a:prstGeom prst="rect">
            <a:avLst/>
          </a:prstGeom>
          <a:noFill/>
        </p:spPr>
        <p:txBody>
          <a:bodyPr wrap="square" rtlCol="0">
            <a:spAutoFit/>
          </a:bodyPr>
          <a:lstStyle/>
          <a:p>
            <a:r>
              <a:rPr lang="es-ES" sz="2600" b="1" dirty="0" err="1">
                <a:latin typeface="Aptos" panose="020B0004020202020204" pitchFamily="34" charset="0"/>
              </a:rPr>
              <a:t>Strafgesetzbuch</a:t>
            </a:r>
            <a:r>
              <a:rPr lang="es-ES" sz="2600" b="1" dirty="0">
                <a:latin typeface="Aptos" panose="020B0004020202020204" pitchFamily="34" charset="0"/>
              </a:rPr>
              <a:t> (</a:t>
            </a:r>
            <a:r>
              <a:rPr lang="es-ES" sz="2600" b="1" dirty="0" err="1">
                <a:latin typeface="Aptos" panose="020B0004020202020204" pitchFamily="34" charset="0"/>
              </a:rPr>
              <a:t>StGB</a:t>
            </a:r>
            <a:r>
              <a:rPr lang="es-ES" sz="2600" b="1" dirty="0">
                <a:latin typeface="Aptos" panose="020B0004020202020204" pitchFamily="34" charset="0"/>
              </a:rPr>
              <a:t>)</a:t>
            </a:r>
            <a:br>
              <a:rPr lang="es-ES" sz="2600" b="1" dirty="0">
                <a:latin typeface="Aptos" panose="020B0004020202020204" pitchFamily="34" charset="0"/>
              </a:rPr>
            </a:br>
            <a:r>
              <a:rPr lang="es-ES" sz="2600" b="1" dirty="0">
                <a:latin typeface="Aptos" panose="020B0004020202020204" pitchFamily="34" charset="0"/>
              </a:rPr>
              <a:t>§ 212 </a:t>
            </a:r>
            <a:r>
              <a:rPr lang="es-ES" sz="2600" b="1" dirty="0" err="1">
                <a:highlight>
                  <a:srgbClr val="00FFFF"/>
                </a:highlight>
                <a:latin typeface="Aptos" panose="020B0004020202020204" pitchFamily="34" charset="0"/>
              </a:rPr>
              <a:t>Totschlag</a:t>
            </a:r>
            <a:endParaRPr lang="es-ES" sz="2600" b="1" dirty="0">
              <a:highlight>
                <a:srgbClr val="00FFFF"/>
              </a:highlight>
              <a:latin typeface="Aptos" panose="020B0004020202020204" pitchFamily="34" charset="0"/>
            </a:endParaRPr>
          </a:p>
          <a:p>
            <a:r>
              <a:rPr lang="es-ES" sz="2600" dirty="0">
                <a:latin typeface="Aptos" panose="020B0004020202020204" pitchFamily="34" charset="0"/>
              </a:rPr>
              <a:t>(1) </a:t>
            </a:r>
            <a:r>
              <a:rPr lang="es-ES" sz="2600" dirty="0" err="1">
                <a:latin typeface="Aptos" panose="020B0004020202020204" pitchFamily="34" charset="0"/>
              </a:rPr>
              <a:t>Wer</a:t>
            </a:r>
            <a:r>
              <a:rPr lang="es-ES" sz="2600" dirty="0">
                <a:latin typeface="Aptos" panose="020B0004020202020204" pitchFamily="34" charset="0"/>
              </a:rPr>
              <a:t> </a:t>
            </a:r>
            <a:r>
              <a:rPr lang="es-ES" sz="2600" dirty="0" err="1">
                <a:latin typeface="Aptos" panose="020B0004020202020204" pitchFamily="34" charset="0"/>
              </a:rPr>
              <a:t>einen</a:t>
            </a:r>
            <a:r>
              <a:rPr lang="es-ES" sz="2600" dirty="0">
                <a:latin typeface="Aptos" panose="020B0004020202020204" pitchFamily="34" charset="0"/>
              </a:rPr>
              <a:t> </a:t>
            </a:r>
            <a:r>
              <a:rPr lang="es-ES" sz="2600" dirty="0" err="1">
                <a:latin typeface="Aptos" panose="020B0004020202020204" pitchFamily="34" charset="0"/>
              </a:rPr>
              <a:t>Menschen</a:t>
            </a:r>
            <a:r>
              <a:rPr lang="es-ES" sz="2600" dirty="0">
                <a:latin typeface="Aptos" panose="020B0004020202020204" pitchFamily="34" charset="0"/>
              </a:rPr>
              <a:t> </a:t>
            </a:r>
            <a:r>
              <a:rPr lang="es-ES" sz="2600" dirty="0" err="1">
                <a:latin typeface="Aptos" panose="020B0004020202020204" pitchFamily="34" charset="0"/>
              </a:rPr>
              <a:t>tötet</a:t>
            </a:r>
            <a:r>
              <a:rPr lang="es-ES" sz="2600" dirty="0">
                <a:latin typeface="Aptos" panose="020B0004020202020204" pitchFamily="34" charset="0"/>
              </a:rPr>
              <a:t>, </a:t>
            </a:r>
            <a:r>
              <a:rPr lang="es-ES" sz="2600" dirty="0" err="1">
                <a:latin typeface="Aptos" panose="020B0004020202020204" pitchFamily="34" charset="0"/>
              </a:rPr>
              <a:t>ohne</a:t>
            </a:r>
            <a:r>
              <a:rPr lang="es-ES" sz="2600" dirty="0">
                <a:latin typeface="Aptos" panose="020B0004020202020204" pitchFamily="34" charset="0"/>
              </a:rPr>
              <a:t> </a:t>
            </a:r>
            <a:r>
              <a:rPr lang="es-ES" sz="2600" dirty="0" err="1">
                <a:highlight>
                  <a:srgbClr val="00FFFF"/>
                </a:highlight>
                <a:latin typeface="Aptos" panose="020B0004020202020204" pitchFamily="34" charset="0"/>
              </a:rPr>
              <a:t>Mörder</a:t>
            </a:r>
            <a:r>
              <a:rPr lang="es-ES" sz="2600" dirty="0">
                <a:latin typeface="Aptos" panose="020B0004020202020204" pitchFamily="34" charset="0"/>
              </a:rPr>
              <a:t> </a:t>
            </a:r>
            <a:r>
              <a:rPr lang="es-ES" sz="2600" dirty="0" err="1">
                <a:latin typeface="Aptos" panose="020B0004020202020204" pitchFamily="34" charset="0"/>
              </a:rPr>
              <a:t>zu</a:t>
            </a:r>
            <a:r>
              <a:rPr lang="es-ES" sz="2600" dirty="0">
                <a:latin typeface="Aptos" panose="020B0004020202020204" pitchFamily="34" charset="0"/>
              </a:rPr>
              <a:t> </a:t>
            </a:r>
            <a:r>
              <a:rPr lang="es-ES" sz="2600" dirty="0" err="1">
                <a:latin typeface="Aptos" panose="020B0004020202020204" pitchFamily="34" charset="0"/>
              </a:rPr>
              <a:t>sein</a:t>
            </a:r>
            <a:r>
              <a:rPr lang="es-ES" sz="2600" dirty="0">
                <a:latin typeface="Aptos" panose="020B0004020202020204" pitchFamily="34" charset="0"/>
              </a:rPr>
              <a:t>, </a:t>
            </a:r>
            <a:r>
              <a:rPr lang="es-ES" sz="2600" dirty="0" err="1">
                <a:latin typeface="Aptos" panose="020B0004020202020204" pitchFamily="34" charset="0"/>
              </a:rPr>
              <a:t>wird</a:t>
            </a:r>
            <a:r>
              <a:rPr lang="es-ES" sz="2600" dirty="0">
                <a:latin typeface="Aptos" panose="020B0004020202020204" pitchFamily="34" charset="0"/>
              </a:rPr>
              <a:t> </a:t>
            </a:r>
            <a:r>
              <a:rPr lang="es-ES" sz="2600" dirty="0" err="1">
                <a:latin typeface="Aptos" panose="020B0004020202020204" pitchFamily="34" charset="0"/>
              </a:rPr>
              <a:t>als</a:t>
            </a:r>
            <a:r>
              <a:rPr lang="es-ES" sz="2600" dirty="0">
                <a:latin typeface="Aptos" panose="020B0004020202020204" pitchFamily="34" charset="0"/>
              </a:rPr>
              <a:t> </a:t>
            </a:r>
            <a:r>
              <a:rPr lang="es-ES" sz="2600" dirty="0" err="1">
                <a:highlight>
                  <a:srgbClr val="00FFFF"/>
                </a:highlight>
                <a:latin typeface="Aptos" panose="020B0004020202020204" pitchFamily="34" charset="0"/>
              </a:rPr>
              <a:t>Totschläger</a:t>
            </a:r>
            <a:r>
              <a:rPr lang="es-ES" sz="2600" dirty="0">
                <a:latin typeface="Aptos" panose="020B0004020202020204" pitchFamily="34" charset="0"/>
              </a:rPr>
              <a:t> </a:t>
            </a:r>
            <a:r>
              <a:rPr lang="es-ES" sz="2600" dirty="0" err="1">
                <a:latin typeface="Aptos" panose="020B0004020202020204" pitchFamily="34" charset="0"/>
              </a:rPr>
              <a:t>mit</a:t>
            </a:r>
            <a:r>
              <a:rPr lang="es-ES" sz="2600" dirty="0">
                <a:latin typeface="Aptos" panose="020B0004020202020204" pitchFamily="34" charset="0"/>
              </a:rPr>
              <a:t> </a:t>
            </a:r>
            <a:r>
              <a:rPr lang="es-ES" sz="2600" dirty="0" err="1">
                <a:highlight>
                  <a:srgbClr val="FFFF00"/>
                </a:highlight>
                <a:latin typeface="Aptos" panose="020B0004020202020204" pitchFamily="34" charset="0"/>
              </a:rPr>
              <a:t>Freiheitsstrafe</a:t>
            </a:r>
            <a:r>
              <a:rPr lang="es-ES" sz="2600" dirty="0">
                <a:latin typeface="Aptos" panose="020B0004020202020204" pitchFamily="34" charset="0"/>
              </a:rPr>
              <a:t> </a:t>
            </a:r>
            <a:r>
              <a:rPr lang="es-ES" sz="2600" dirty="0" err="1">
                <a:latin typeface="Aptos" panose="020B0004020202020204" pitchFamily="34" charset="0"/>
              </a:rPr>
              <a:t>nicht</a:t>
            </a:r>
            <a:r>
              <a:rPr lang="es-ES" sz="2600" dirty="0">
                <a:latin typeface="Aptos" panose="020B0004020202020204" pitchFamily="34" charset="0"/>
              </a:rPr>
              <a:t> </a:t>
            </a:r>
            <a:r>
              <a:rPr lang="es-ES" sz="2600" dirty="0" err="1">
                <a:latin typeface="Aptos" panose="020B0004020202020204" pitchFamily="34" charset="0"/>
              </a:rPr>
              <a:t>unter</a:t>
            </a:r>
            <a:r>
              <a:rPr lang="es-ES" sz="2600" dirty="0">
                <a:latin typeface="Aptos" panose="020B0004020202020204" pitchFamily="34" charset="0"/>
              </a:rPr>
              <a:t> </a:t>
            </a:r>
            <a:r>
              <a:rPr lang="es-ES" sz="2600" dirty="0" err="1">
                <a:latin typeface="Aptos" panose="020B0004020202020204" pitchFamily="34" charset="0"/>
              </a:rPr>
              <a:t>fünf</a:t>
            </a:r>
            <a:r>
              <a:rPr lang="es-ES" sz="2600" dirty="0">
                <a:latin typeface="Aptos" panose="020B0004020202020204" pitchFamily="34" charset="0"/>
              </a:rPr>
              <a:t> </a:t>
            </a:r>
            <a:r>
              <a:rPr lang="es-ES" sz="2600" dirty="0" err="1">
                <a:latin typeface="Aptos" panose="020B0004020202020204" pitchFamily="34" charset="0"/>
              </a:rPr>
              <a:t>Jahren</a:t>
            </a:r>
            <a:r>
              <a:rPr lang="es-ES" sz="2600" dirty="0">
                <a:latin typeface="Aptos" panose="020B0004020202020204" pitchFamily="34" charset="0"/>
              </a:rPr>
              <a:t> </a:t>
            </a:r>
            <a:r>
              <a:rPr lang="es-ES" sz="2600" dirty="0" err="1">
                <a:highlight>
                  <a:srgbClr val="C0C0C0"/>
                </a:highlight>
                <a:latin typeface="Aptos" panose="020B0004020202020204" pitchFamily="34" charset="0"/>
              </a:rPr>
              <a:t>bestraft</a:t>
            </a:r>
            <a:r>
              <a:rPr lang="es-ES" sz="2600" dirty="0">
                <a:latin typeface="Aptos" panose="020B0004020202020204" pitchFamily="34" charset="0"/>
              </a:rPr>
              <a:t>.</a:t>
            </a:r>
          </a:p>
          <a:p>
            <a:r>
              <a:rPr lang="es-ES" sz="2600" dirty="0">
                <a:latin typeface="Aptos" panose="020B0004020202020204" pitchFamily="34" charset="0"/>
              </a:rPr>
              <a:t>(2) In </a:t>
            </a:r>
            <a:r>
              <a:rPr lang="es-ES" sz="2600" dirty="0" err="1">
                <a:latin typeface="Aptos" panose="020B0004020202020204" pitchFamily="34" charset="0"/>
              </a:rPr>
              <a:t>besonders</a:t>
            </a:r>
            <a:r>
              <a:rPr lang="es-ES" sz="2600" dirty="0">
                <a:latin typeface="Aptos" panose="020B0004020202020204" pitchFamily="34" charset="0"/>
              </a:rPr>
              <a:t> </a:t>
            </a:r>
            <a:r>
              <a:rPr lang="es-ES" sz="2600" dirty="0" err="1">
                <a:latin typeface="Aptos" panose="020B0004020202020204" pitchFamily="34" charset="0"/>
              </a:rPr>
              <a:t>schweren</a:t>
            </a:r>
            <a:r>
              <a:rPr lang="es-ES" sz="2600" dirty="0">
                <a:latin typeface="Aptos" panose="020B0004020202020204" pitchFamily="34" charset="0"/>
              </a:rPr>
              <a:t> </a:t>
            </a:r>
            <a:r>
              <a:rPr lang="es-ES" sz="2600" dirty="0" err="1">
                <a:latin typeface="Aptos" panose="020B0004020202020204" pitchFamily="34" charset="0"/>
              </a:rPr>
              <a:t>Fällen</a:t>
            </a:r>
            <a:r>
              <a:rPr lang="es-ES" sz="2600" dirty="0">
                <a:latin typeface="Aptos" panose="020B0004020202020204" pitchFamily="34" charset="0"/>
              </a:rPr>
              <a:t> </a:t>
            </a:r>
            <a:r>
              <a:rPr lang="es-ES" sz="2600" dirty="0" err="1">
                <a:latin typeface="Aptos" panose="020B0004020202020204" pitchFamily="34" charset="0"/>
              </a:rPr>
              <a:t>ist</a:t>
            </a:r>
            <a:r>
              <a:rPr lang="es-ES" sz="2600" dirty="0">
                <a:latin typeface="Aptos" panose="020B0004020202020204" pitchFamily="34" charset="0"/>
              </a:rPr>
              <a:t> </a:t>
            </a:r>
            <a:r>
              <a:rPr lang="es-ES" sz="2600" dirty="0" err="1">
                <a:latin typeface="Aptos" panose="020B0004020202020204" pitchFamily="34" charset="0"/>
              </a:rPr>
              <a:t>auf</a:t>
            </a:r>
            <a:r>
              <a:rPr lang="es-ES" sz="2600" dirty="0">
                <a:latin typeface="Aptos" panose="020B0004020202020204" pitchFamily="34" charset="0"/>
              </a:rPr>
              <a:t> </a:t>
            </a:r>
            <a:r>
              <a:rPr lang="es-ES" sz="2600" dirty="0" err="1">
                <a:latin typeface="Aptos" panose="020B0004020202020204" pitchFamily="34" charset="0"/>
              </a:rPr>
              <a:t>lebenslange</a:t>
            </a:r>
            <a:r>
              <a:rPr lang="es-ES" sz="2600" dirty="0">
                <a:latin typeface="Aptos" panose="020B0004020202020204" pitchFamily="34" charset="0"/>
              </a:rPr>
              <a:t> </a:t>
            </a:r>
            <a:r>
              <a:rPr lang="es-ES" sz="2600" dirty="0" err="1">
                <a:highlight>
                  <a:srgbClr val="FFFF00"/>
                </a:highlight>
                <a:latin typeface="Aptos" panose="020B0004020202020204" pitchFamily="34" charset="0"/>
              </a:rPr>
              <a:t>Freiheitsstrafe</a:t>
            </a:r>
            <a:r>
              <a:rPr lang="es-ES" sz="2600" dirty="0">
                <a:latin typeface="Aptos" panose="020B0004020202020204" pitchFamily="34" charset="0"/>
              </a:rPr>
              <a:t> </a:t>
            </a:r>
            <a:r>
              <a:rPr lang="es-ES" sz="2600" dirty="0" err="1">
                <a:latin typeface="Aptos" panose="020B0004020202020204" pitchFamily="34" charset="0"/>
              </a:rPr>
              <a:t>zu</a:t>
            </a:r>
            <a:r>
              <a:rPr lang="es-ES" sz="2600" dirty="0">
                <a:latin typeface="Aptos" panose="020B0004020202020204" pitchFamily="34" charset="0"/>
              </a:rPr>
              <a:t> </a:t>
            </a:r>
            <a:r>
              <a:rPr lang="es-ES" sz="2600" dirty="0" err="1">
                <a:latin typeface="Aptos" panose="020B0004020202020204" pitchFamily="34" charset="0"/>
              </a:rPr>
              <a:t>erkennen</a:t>
            </a:r>
            <a:r>
              <a:rPr lang="es-ES" sz="2600" dirty="0">
                <a:latin typeface="Aptos" panose="020B0004020202020204" pitchFamily="34" charset="0"/>
              </a:rPr>
              <a:t>.</a:t>
            </a:r>
          </a:p>
          <a:p>
            <a:endParaRPr lang="es-ES" sz="2600" dirty="0">
              <a:latin typeface="Aptos" panose="020B0004020202020204" pitchFamily="34" charset="0"/>
            </a:endParaRPr>
          </a:p>
          <a:p>
            <a:r>
              <a:rPr lang="es-ES" sz="2600" b="1" dirty="0" err="1">
                <a:latin typeface="Aptos" panose="020B0004020202020204" pitchFamily="34" charset="0"/>
              </a:rPr>
              <a:t>Section</a:t>
            </a:r>
            <a:r>
              <a:rPr lang="es-ES" sz="2600" b="1" dirty="0">
                <a:latin typeface="Aptos" panose="020B0004020202020204" pitchFamily="34" charset="0"/>
              </a:rPr>
              <a:t> 212 </a:t>
            </a:r>
            <a:r>
              <a:rPr lang="es-ES" sz="2600" b="1" dirty="0" err="1">
                <a:latin typeface="Aptos" panose="020B0004020202020204" pitchFamily="34" charset="0"/>
              </a:rPr>
              <a:t>Homicide</a:t>
            </a:r>
            <a:endParaRPr lang="es-ES" sz="2600" b="1" dirty="0">
              <a:latin typeface="Aptos" panose="020B0004020202020204" pitchFamily="34" charset="0"/>
            </a:endParaRPr>
          </a:p>
          <a:p>
            <a:r>
              <a:rPr lang="es-ES" sz="2600" dirty="0">
                <a:latin typeface="Aptos" panose="020B0004020202020204" pitchFamily="34" charset="0"/>
              </a:rPr>
              <a:t>(1) </a:t>
            </a:r>
            <a:r>
              <a:rPr lang="es-ES" sz="2600" dirty="0" err="1">
                <a:latin typeface="Aptos" panose="020B0004020202020204" pitchFamily="34" charset="0"/>
              </a:rPr>
              <a:t>Whoever</a:t>
            </a:r>
            <a:r>
              <a:rPr lang="es-ES" sz="2600" dirty="0">
                <a:latin typeface="Aptos" panose="020B0004020202020204" pitchFamily="34" charset="0"/>
              </a:rPr>
              <a:t> </a:t>
            </a:r>
            <a:r>
              <a:rPr lang="es-ES" sz="2600" dirty="0" err="1">
                <a:latin typeface="Aptos" panose="020B0004020202020204" pitchFamily="34" charset="0"/>
              </a:rPr>
              <a:t>kills</a:t>
            </a:r>
            <a:r>
              <a:rPr lang="es-ES" sz="2600" dirty="0">
                <a:latin typeface="Aptos" panose="020B0004020202020204" pitchFamily="34" charset="0"/>
              </a:rPr>
              <a:t> a </a:t>
            </a:r>
            <a:r>
              <a:rPr lang="es-ES" sz="2600" dirty="0" err="1">
                <a:latin typeface="Aptos" panose="020B0004020202020204" pitchFamily="34" charset="0"/>
              </a:rPr>
              <a:t>person</a:t>
            </a:r>
            <a:r>
              <a:rPr lang="es-ES" sz="2600" dirty="0">
                <a:latin typeface="Aptos" panose="020B0004020202020204" pitchFamily="34" charset="0"/>
              </a:rPr>
              <a:t> </a:t>
            </a:r>
            <a:r>
              <a:rPr lang="es-ES" sz="2600" dirty="0" err="1">
                <a:latin typeface="Aptos" panose="020B0004020202020204" pitchFamily="34" charset="0"/>
              </a:rPr>
              <a:t>without</a:t>
            </a:r>
            <a:r>
              <a:rPr lang="es-ES" sz="2600" dirty="0">
                <a:latin typeface="Aptos" panose="020B0004020202020204" pitchFamily="34" charset="0"/>
              </a:rPr>
              <a:t> </a:t>
            </a:r>
            <a:r>
              <a:rPr lang="es-ES" sz="2600" dirty="0" err="1">
                <a:latin typeface="Aptos" panose="020B0004020202020204" pitchFamily="34" charset="0"/>
              </a:rPr>
              <a:t>being</a:t>
            </a:r>
            <a:r>
              <a:rPr lang="es-ES" sz="2600" dirty="0">
                <a:latin typeface="Aptos" panose="020B0004020202020204" pitchFamily="34" charset="0"/>
              </a:rPr>
              <a:t> a </a:t>
            </a:r>
            <a:r>
              <a:rPr lang="es-ES" sz="2600" dirty="0" err="1">
                <a:latin typeface="Aptos" panose="020B0004020202020204" pitchFamily="34" charset="0"/>
              </a:rPr>
              <a:t>murderer</a:t>
            </a:r>
            <a:r>
              <a:rPr lang="es-ES" sz="2600" dirty="0">
                <a:latin typeface="Aptos" panose="020B0004020202020204" pitchFamily="34" charset="0"/>
              </a:rPr>
              <a:t> </a:t>
            </a:r>
            <a:r>
              <a:rPr lang="es-ES" sz="2600" dirty="0" err="1">
                <a:latin typeface="Aptos" panose="020B0004020202020204" pitchFamily="34" charset="0"/>
              </a:rPr>
              <a:t>under</a:t>
            </a:r>
            <a:r>
              <a:rPr lang="es-ES" sz="2600" dirty="0">
                <a:latin typeface="Aptos" panose="020B0004020202020204" pitchFamily="34" charset="0"/>
              </a:rPr>
              <a:t> </a:t>
            </a:r>
            <a:r>
              <a:rPr lang="es-ES" sz="2600" dirty="0" err="1">
                <a:latin typeface="Aptos" panose="020B0004020202020204" pitchFamily="34" charset="0"/>
              </a:rPr>
              <a:t>the</a:t>
            </a:r>
            <a:r>
              <a:rPr lang="es-ES" sz="2600" dirty="0">
                <a:latin typeface="Aptos" panose="020B0004020202020204" pitchFamily="34" charset="0"/>
              </a:rPr>
              <a:t> </a:t>
            </a:r>
            <a:r>
              <a:rPr lang="es-ES" sz="2600" dirty="0" err="1">
                <a:latin typeface="Aptos" panose="020B0004020202020204" pitchFamily="34" charset="0"/>
              </a:rPr>
              <a:t>conditions</a:t>
            </a:r>
            <a:r>
              <a:rPr lang="es-ES" sz="2600" dirty="0">
                <a:latin typeface="Aptos" panose="020B0004020202020204" pitchFamily="34" charset="0"/>
              </a:rPr>
              <a:t> </a:t>
            </a:r>
            <a:r>
              <a:rPr lang="es-ES" sz="2600" dirty="0" err="1">
                <a:latin typeface="Aptos" panose="020B0004020202020204" pitchFamily="34" charset="0"/>
              </a:rPr>
              <a:t>of</a:t>
            </a:r>
            <a:r>
              <a:rPr lang="es-ES" sz="2600" dirty="0">
                <a:latin typeface="Aptos" panose="020B0004020202020204" pitchFamily="34" charset="0"/>
              </a:rPr>
              <a:t> </a:t>
            </a:r>
            <a:r>
              <a:rPr lang="es-ES" sz="2600" dirty="0" err="1">
                <a:latin typeface="Aptos" panose="020B0004020202020204" pitchFamily="34" charset="0"/>
              </a:rPr>
              <a:t>section</a:t>
            </a:r>
            <a:r>
              <a:rPr lang="es-ES" sz="2600" dirty="0">
                <a:latin typeface="Aptos" panose="020B0004020202020204" pitchFamily="34" charset="0"/>
              </a:rPr>
              <a:t> 211 </a:t>
            </a:r>
            <a:r>
              <a:rPr lang="es-ES" sz="2600" dirty="0" err="1">
                <a:latin typeface="Aptos" panose="020B0004020202020204" pitchFamily="34" charset="0"/>
              </a:rPr>
              <a:t>incurs</a:t>
            </a:r>
            <a:r>
              <a:rPr lang="es-ES" sz="2600" dirty="0">
                <a:latin typeface="Aptos" panose="020B0004020202020204" pitchFamily="34" charset="0"/>
              </a:rPr>
              <a:t> a </a:t>
            </a:r>
            <a:r>
              <a:rPr lang="es-ES" sz="2600" dirty="0" err="1">
                <a:latin typeface="Aptos" panose="020B0004020202020204" pitchFamily="34" charset="0"/>
              </a:rPr>
              <a:t>penalty</a:t>
            </a:r>
            <a:r>
              <a:rPr lang="es-ES" sz="2600" dirty="0">
                <a:latin typeface="Aptos" panose="020B0004020202020204" pitchFamily="34" charset="0"/>
              </a:rPr>
              <a:t> </a:t>
            </a:r>
            <a:r>
              <a:rPr lang="es-ES" sz="2600" dirty="0" err="1">
                <a:latin typeface="Aptos" panose="020B0004020202020204" pitchFamily="34" charset="0"/>
              </a:rPr>
              <a:t>of</a:t>
            </a:r>
            <a:r>
              <a:rPr lang="es-ES" sz="2600" dirty="0">
                <a:latin typeface="Aptos" panose="020B0004020202020204" pitchFamily="34" charset="0"/>
              </a:rPr>
              <a:t> </a:t>
            </a:r>
            <a:r>
              <a:rPr lang="es-ES" sz="2600" dirty="0" err="1">
                <a:latin typeface="Aptos" panose="020B0004020202020204" pitchFamily="34" charset="0"/>
              </a:rPr>
              <a:t>imprisonment</a:t>
            </a:r>
            <a:r>
              <a:rPr lang="es-ES" sz="2600" dirty="0">
                <a:latin typeface="Aptos" panose="020B0004020202020204" pitchFamily="34" charset="0"/>
              </a:rPr>
              <a:t> </a:t>
            </a:r>
            <a:r>
              <a:rPr lang="es-ES" sz="2600" dirty="0" err="1">
                <a:latin typeface="Aptos" panose="020B0004020202020204" pitchFamily="34" charset="0"/>
              </a:rPr>
              <a:t>for</a:t>
            </a:r>
            <a:r>
              <a:rPr lang="es-ES" sz="2600" dirty="0">
                <a:latin typeface="Aptos" panose="020B0004020202020204" pitchFamily="34" charset="0"/>
              </a:rPr>
              <a:t> a </a:t>
            </a:r>
            <a:r>
              <a:rPr lang="es-ES" sz="2600" dirty="0" err="1">
                <a:latin typeface="Aptos" panose="020B0004020202020204" pitchFamily="34" charset="0"/>
              </a:rPr>
              <a:t>term</a:t>
            </a:r>
            <a:r>
              <a:rPr lang="es-ES" sz="2600" dirty="0">
                <a:latin typeface="Aptos" panose="020B0004020202020204" pitchFamily="34" charset="0"/>
              </a:rPr>
              <a:t> </a:t>
            </a:r>
            <a:r>
              <a:rPr lang="es-ES" sz="2600" dirty="0" err="1">
                <a:latin typeface="Aptos" panose="020B0004020202020204" pitchFamily="34" charset="0"/>
              </a:rPr>
              <a:t>of</a:t>
            </a:r>
            <a:r>
              <a:rPr lang="es-ES" sz="2600" dirty="0">
                <a:latin typeface="Aptos" panose="020B0004020202020204" pitchFamily="34" charset="0"/>
              </a:rPr>
              <a:t> at </a:t>
            </a:r>
            <a:r>
              <a:rPr lang="es-ES" sz="2600" dirty="0" err="1">
                <a:latin typeface="Aptos" panose="020B0004020202020204" pitchFamily="34" charset="0"/>
              </a:rPr>
              <a:t>least</a:t>
            </a:r>
            <a:r>
              <a:rPr lang="es-ES" sz="2600" dirty="0">
                <a:latin typeface="Aptos" panose="020B0004020202020204" pitchFamily="34" charset="0"/>
              </a:rPr>
              <a:t> </a:t>
            </a:r>
            <a:r>
              <a:rPr lang="es-ES" sz="2600" dirty="0" err="1">
                <a:latin typeface="Aptos" panose="020B0004020202020204" pitchFamily="34" charset="0"/>
              </a:rPr>
              <a:t>five</a:t>
            </a:r>
            <a:r>
              <a:rPr lang="es-ES" sz="2600" dirty="0">
                <a:latin typeface="Aptos" panose="020B0004020202020204" pitchFamily="34" charset="0"/>
              </a:rPr>
              <a:t> </a:t>
            </a:r>
            <a:r>
              <a:rPr lang="es-ES" sz="2600" dirty="0" err="1">
                <a:latin typeface="Aptos" panose="020B0004020202020204" pitchFamily="34" charset="0"/>
              </a:rPr>
              <a:t>years</a:t>
            </a:r>
            <a:r>
              <a:rPr lang="es-ES" sz="2600" dirty="0">
                <a:latin typeface="Aptos" panose="020B0004020202020204" pitchFamily="34" charset="0"/>
              </a:rPr>
              <a:t>.</a:t>
            </a:r>
          </a:p>
          <a:p>
            <a:r>
              <a:rPr lang="es-ES" sz="2600" dirty="0">
                <a:latin typeface="Aptos" panose="020B0004020202020204" pitchFamily="34" charset="0"/>
              </a:rPr>
              <a:t>(2) In </a:t>
            </a:r>
            <a:r>
              <a:rPr lang="es-ES" sz="2600" dirty="0" err="1">
                <a:latin typeface="Aptos" panose="020B0004020202020204" pitchFamily="34" charset="0"/>
              </a:rPr>
              <a:t>especially</a:t>
            </a:r>
            <a:r>
              <a:rPr lang="es-ES" sz="2600" dirty="0">
                <a:latin typeface="Aptos" panose="020B0004020202020204" pitchFamily="34" charset="0"/>
              </a:rPr>
              <a:t> </a:t>
            </a:r>
            <a:r>
              <a:rPr lang="es-ES" sz="2600" dirty="0" err="1">
                <a:latin typeface="Aptos" panose="020B0004020202020204" pitchFamily="34" charset="0"/>
              </a:rPr>
              <a:t>serious</a:t>
            </a:r>
            <a:r>
              <a:rPr lang="es-ES" sz="2600" dirty="0">
                <a:latin typeface="Aptos" panose="020B0004020202020204" pitchFamily="34" charset="0"/>
              </a:rPr>
              <a:t> cases, </a:t>
            </a:r>
            <a:r>
              <a:rPr lang="es-ES" sz="2600" dirty="0" err="1">
                <a:latin typeface="Aptos" panose="020B0004020202020204" pitchFamily="34" charset="0"/>
              </a:rPr>
              <a:t>the</a:t>
            </a:r>
            <a:r>
              <a:rPr lang="es-ES" sz="2600" dirty="0">
                <a:latin typeface="Aptos" panose="020B0004020202020204" pitchFamily="34" charset="0"/>
              </a:rPr>
              <a:t> </a:t>
            </a:r>
            <a:r>
              <a:rPr lang="es-ES" sz="2600" dirty="0" err="1">
                <a:latin typeface="Aptos" panose="020B0004020202020204" pitchFamily="34" charset="0"/>
              </a:rPr>
              <a:t>penalty</a:t>
            </a:r>
            <a:r>
              <a:rPr lang="es-ES" sz="2600" dirty="0">
                <a:latin typeface="Aptos" panose="020B0004020202020204" pitchFamily="34" charset="0"/>
              </a:rPr>
              <a:t> </a:t>
            </a:r>
            <a:r>
              <a:rPr lang="es-ES" sz="2600" dirty="0" err="1">
                <a:latin typeface="Aptos" panose="020B0004020202020204" pitchFamily="34" charset="0"/>
              </a:rPr>
              <a:t>is</a:t>
            </a:r>
            <a:r>
              <a:rPr lang="es-ES" sz="2600" dirty="0">
                <a:latin typeface="Aptos" panose="020B0004020202020204" pitchFamily="34" charset="0"/>
              </a:rPr>
              <a:t> </a:t>
            </a:r>
            <a:r>
              <a:rPr lang="es-ES" sz="2600" dirty="0" err="1">
                <a:latin typeface="Aptos" panose="020B0004020202020204" pitchFamily="34" charset="0"/>
              </a:rPr>
              <a:t>imprisonment</a:t>
            </a:r>
            <a:r>
              <a:rPr lang="es-ES" sz="2600" dirty="0">
                <a:latin typeface="Aptos" panose="020B0004020202020204" pitchFamily="34" charset="0"/>
              </a:rPr>
              <a:t> </a:t>
            </a:r>
            <a:r>
              <a:rPr lang="es-ES" sz="2600" dirty="0" err="1">
                <a:latin typeface="Aptos" panose="020B0004020202020204" pitchFamily="34" charset="0"/>
              </a:rPr>
              <a:t>for</a:t>
            </a:r>
            <a:r>
              <a:rPr lang="es-ES" sz="2600" dirty="0">
                <a:latin typeface="Aptos" panose="020B0004020202020204" pitchFamily="34" charset="0"/>
              </a:rPr>
              <a:t> </a:t>
            </a:r>
            <a:r>
              <a:rPr lang="es-ES" sz="2600" dirty="0" err="1">
                <a:latin typeface="Aptos" panose="020B0004020202020204" pitchFamily="34" charset="0"/>
              </a:rPr>
              <a:t>life</a:t>
            </a:r>
            <a:r>
              <a:rPr lang="es-ES" sz="2600" dirty="0">
                <a:latin typeface="Aptos" panose="020B0004020202020204" pitchFamily="34" charset="0"/>
              </a:rPr>
              <a:t>.</a:t>
            </a:r>
          </a:p>
          <a:p>
            <a:br>
              <a:rPr lang="es-ES" dirty="0"/>
            </a:br>
            <a:endParaRPr lang="es-ES" dirty="0"/>
          </a:p>
          <a:p>
            <a:pPr marL="514350" indent="-514350">
              <a:buFont typeface="+mj-lt"/>
              <a:buAutoNum type="arabicPeriod"/>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28261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F187D-B01A-2E53-C5DB-8766B1CF9A9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18B87E-7DAD-9F59-611B-2C8B52CD89AF}"/>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Actus reus / objektiver Tatbestand</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497BD88D-F611-2897-F339-13956D3780D5}"/>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EF4FEC1B-467B-5516-8D6E-AF8FED963596}"/>
              </a:ext>
            </a:extLst>
          </p:cNvPr>
          <p:cNvSpPr txBox="1"/>
          <p:nvPr/>
        </p:nvSpPr>
        <p:spPr>
          <a:xfrm>
            <a:off x="700088" y="1885239"/>
            <a:ext cx="11161367" cy="6586418"/>
          </a:xfrm>
          <a:prstGeom prst="rect">
            <a:avLst/>
          </a:prstGeom>
          <a:noFill/>
        </p:spPr>
        <p:txBody>
          <a:bodyPr wrap="square" rtlCol="0">
            <a:spAutoFit/>
          </a:bodyPr>
          <a:lstStyle/>
          <a:p>
            <a:r>
              <a:rPr lang="es-ES" sz="2100" b="1" dirty="0" err="1">
                <a:latin typeface="Aptos" panose="020B0004020202020204" pitchFamily="34" charset="0"/>
              </a:rPr>
              <a:t>Strafgesetzbuch</a:t>
            </a:r>
            <a:r>
              <a:rPr lang="es-ES" sz="2100" b="1" dirty="0">
                <a:latin typeface="Aptos" panose="020B0004020202020204" pitchFamily="34" charset="0"/>
              </a:rPr>
              <a:t> (</a:t>
            </a:r>
            <a:r>
              <a:rPr lang="es-ES" sz="2100" b="1" dirty="0" err="1">
                <a:latin typeface="Aptos" panose="020B0004020202020204" pitchFamily="34" charset="0"/>
              </a:rPr>
              <a:t>StGB</a:t>
            </a:r>
            <a:r>
              <a:rPr lang="es-ES" sz="2100" b="1" dirty="0">
                <a:latin typeface="Aptos" panose="020B0004020202020204" pitchFamily="34" charset="0"/>
              </a:rPr>
              <a:t>) - Penal </a:t>
            </a:r>
            <a:r>
              <a:rPr lang="es-ES" sz="2100" b="1" dirty="0" err="1">
                <a:latin typeface="Aptos" panose="020B0004020202020204" pitchFamily="34" charset="0"/>
              </a:rPr>
              <a:t>Code</a:t>
            </a:r>
            <a:r>
              <a:rPr lang="es-ES" sz="2100" b="1" dirty="0">
                <a:latin typeface="Aptos" panose="020B0004020202020204" pitchFamily="34" charset="0"/>
              </a:rPr>
              <a:t> </a:t>
            </a:r>
            <a:br>
              <a:rPr lang="es-ES" sz="2100" b="1" dirty="0">
                <a:latin typeface="Aptos" panose="020B0004020202020204" pitchFamily="34" charset="0"/>
              </a:rPr>
            </a:br>
            <a:r>
              <a:rPr lang="es-ES" sz="2100" b="1" dirty="0">
                <a:latin typeface="Aptos" panose="020B0004020202020204" pitchFamily="34" charset="0"/>
              </a:rPr>
              <a:t>§ 303 </a:t>
            </a:r>
            <a:r>
              <a:rPr lang="es-ES" sz="2100" b="1" dirty="0" err="1">
                <a:highlight>
                  <a:srgbClr val="FFFF00"/>
                </a:highlight>
                <a:latin typeface="Aptos" panose="020B0004020202020204" pitchFamily="34" charset="0"/>
              </a:rPr>
              <a:t>Sachbeschädigung</a:t>
            </a:r>
            <a:endParaRPr lang="es-ES" sz="2100" b="1" dirty="0">
              <a:highlight>
                <a:srgbClr val="FFFF00"/>
              </a:highlight>
              <a:latin typeface="Aptos" panose="020B0004020202020204" pitchFamily="34" charset="0"/>
            </a:endParaRPr>
          </a:p>
          <a:p>
            <a:r>
              <a:rPr lang="es-ES" sz="2100" dirty="0">
                <a:latin typeface="Aptos" panose="020B0004020202020204" pitchFamily="34" charset="0"/>
              </a:rPr>
              <a:t>(1) </a:t>
            </a:r>
            <a:r>
              <a:rPr lang="es-ES" sz="2100" dirty="0" err="1">
                <a:latin typeface="Aptos" panose="020B0004020202020204" pitchFamily="34" charset="0"/>
              </a:rPr>
              <a:t>Wer</a:t>
            </a:r>
            <a:r>
              <a:rPr lang="es-ES" sz="2100" dirty="0">
                <a:latin typeface="Aptos" panose="020B0004020202020204" pitchFamily="34" charset="0"/>
              </a:rPr>
              <a:t> </a:t>
            </a:r>
            <a:r>
              <a:rPr lang="es-ES" sz="2100" dirty="0" err="1">
                <a:highlight>
                  <a:srgbClr val="C0C0C0"/>
                </a:highlight>
                <a:latin typeface="Aptos" panose="020B0004020202020204" pitchFamily="34" charset="0"/>
              </a:rPr>
              <a:t>rechtswidrig</a:t>
            </a:r>
            <a:r>
              <a:rPr lang="es-ES" sz="2100" dirty="0">
                <a:latin typeface="Aptos" panose="020B0004020202020204" pitchFamily="34" charset="0"/>
              </a:rPr>
              <a:t> </a:t>
            </a:r>
            <a:r>
              <a:rPr lang="es-ES" sz="2100" dirty="0" err="1">
                <a:highlight>
                  <a:srgbClr val="FF00FF"/>
                </a:highlight>
                <a:latin typeface="Aptos" panose="020B0004020202020204" pitchFamily="34" charset="0"/>
              </a:rPr>
              <a:t>eine</a:t>
            </a:r>
            <a:r>
              <a:rPr lang="es-ES" sz="2100" dirty="0">
                <a:highlight>
                  <a:srgbClr val="FF00FF"/>
                </a:highlight>
                <a:latin typeface="Aptos" panose="020B0004020202020204" pitchFamily="34" charset="0"/>
              </a:rPr>
              <a:t> </a:t>
            </a:r>
            <a:r>
              <a:rPr lang="es-ES" sz="2100" dirty="0" err="1">
                <a:highlight>
                  <a:srgbClr val="FF00FF"/>
                </a:highlight>
                <a:latin typeface="Aptos" panose="020B0004020202020204" pitchFamily="34" charset="0"/>
              </a:rPr>
              <a:t>fremde</a:t>
            </a:r>
            <a:r>
              <a:rPr lang="es-ES" sz="2100" dirty="0">
                <a:highlight>
                  <a:srgbClr val="FF00FF"/>
                </a:highlight>
                <a:latin typeface="Aptos" panose="020B0004020202020204" pitchFamily="34" charset="0"/>
              </a:rPr>
              <a:t> Sache </a:t>
            </a:r>
            <a:r>
              <a:rPr lang="es-ES" sz="2100" dirty="0" err="1">
                <a:highlight>
                  <a:srgbClr val="C0C0C0"/>
                </a:highlight>
                <a:latin typeface="Aptos" panose="020B0004020202020204" pitchFamily="34" charset="0"/>
              </a:rPr>
              <a:t>beschädigt</a:t>
            </a:r>
            <a:r>
              <a:rPr lang="es-ES" sz="2100" dirty="0">
                <a:highlight>
                  <a:srgbClr val="C0C0C0"/>
                </a:highlight>
                <a:latin typeface="Aptos" panose="020B0004020202020204" pitchFamily="34" charset="0"/>
              </a:rPr>
              <a:t> </a:t>
            </a:r>
            <a:r>
              <a:rPr lang="es-ES" sz="2100" dirty="0" err="1">
                <a:highlight>
                  <a:srgbClr val="C0C0C0"/>
                </a:highlight>
                <a:latin typeface="Aptos" panose="020B0004020202020204" pitchFamily="34" charset="0"/>
              </a:rPr>
              <a:t>oder</a:t>
            </a:r>
            <a:r>
              <a:rPr lang="es-ES" sz="2100" dirty="0">
                <a:highlight>
                  <a:srgbClr val="C0C0C0"/>
                </a:highlight>
                <a:latin typeface="Aptos" panose="020B0004020202020204" pitchFamily="34" charset="0"/>
              </a:rPr>
              <a:t> </a:t>
            </a:r>
            <a:r>
              <a:rPr lang="es-ES" sz="2100" dirty="0" err="1">
                <a:highlight>
                  <a:srgbClr val="C0C0C0"/>
                </a:highlight>
                <a:latin typeface="Aptos" panose="020B0004020202020204" pitchFamily="34" charset="0"/>
              </a:rPr>
              <a:t>zerstört</a:t>
            </a:r>
            <a:r>
              <a:rPr lang="es-ES" sz="2100" dirty="0">
                <a:latin typeface="Aptos" panose="020B0004020202020204" pitchFamily="34" charset="0"/>
              </a:rPr>
              <a:t>, </a:t>
            </a:r>
            <a:r>
              <a:rPr lang="es-ES" sz="2100" dirty="0" err="1">
                <a:latin typeface="Aptos" panose="020B0004020202020204" pitchFamily="34" charset="0"/>
              </a:rPr>
              <a:t>wird</a:t>
            </a:r>
            <a:r>
              <a:rPr lang="es-ES" sz="2100" dirty="0">
                <a:latin typeface="Aptos" panose="020B0004020202020204" pitchFamily="34" charset="0"/>
              </a:rPr>
              <a:t> </a:t>
            </a:r>
            <a:r>
              <a:rPr lang="es-ES" sz="2100" dirty="0" err="1">
                <a:latin typeface="Aptos" panose="020B0004020202020204" pitchFamily="34" charset="0"/>
              </a:rPr>
              <a:t>mit</a:t>
            </a:r>
            <a:r>
              <a:rPr lang="es-ES" sz="2100" dirty="0">
                <a:latin typeface="Aptos" panose="020B0004020202020204" pitchFamily="34" charset="0"/>
              </a:rPr>
              <a:t> </a:t>
            </a:r>
            <a:r>
              <a:rPr lang="es-ES" sz="2100" dirty="0" err="1">
                <a:highlight>
                  <a:srgbClr val="FF00FF"/>
                </a:highlight>
                <a:latin typeface="Aptos" panose="020B0004020202020204" pitchFamily="34" charset="0"/>
              </a:rPr>
              <a:t>Freiheitsstrafe</a:t>
            </a:r>
            <a:r>
              <a:rPr lang="es-ES" sz="2100" dirty="0">
                <a:latin typeface="Aptos" panose="020B0004020202020204" pitchFamily="34" charset="0"/>
              </a:rPr>
              <a:t> bis </a:t>
            </a:r>
            <a:r>
              <a:rPr lang="es-ES" sz="2100" dirty="0" err="1">
                <a:latin typeface="Aptos" panose="020B0004020202020204" pitchFamily="34" charset="0"/>
              </a:rPr>
              <a:t>zu</a:t>
            </a:r>
            <a:r>
              <a:rPr lang="es-ES" sz="2100" dirty="0">
                <a:latin typeface="Aptos" panose="020B0004020202020204" pitchFamily="34" charset="0"/>
              </a:rPr>
              <a:t> </a:t>
            </a:r>
            <a:r>
              <a:rPr lang="es-ES" sz="2100" dirty="0" err="1">
                <a:latin typeface="Aptos" panose="020B0004020202020204" pitchFamily="34" charset="0"/>
              </a:rPr>
              <a:t>zwei</a:t>
            </a:r>
            <a:r>
              <a:rPr lang="es-ES" sz="2100" dirty="0">
                <a:latin typeface="Aptos" panose="020B0004020202020204" pitchFamily="34" charset="0"/>
              </a:rPr>
              <a:t> </a:t>
            </a:r>
            <a:r>
              <a:rPr lang="es-ES" sz="2100" dirty="0" err="1">
                <a:latin typeface="Aptos" panose="020B0004020202020204" pitchFamily="34" charset="0"/>
              </a:rPr>
              <a:t>Jahren</a:t>
            </a:r>
            <a:r>
              <a:rPr lang="es-ES" sz="2100" dirty="0">
                <a:latin typeface="Aptos" panose="020B0004020202020204" pitchFamily="34" charset="0"/>
              </a:rPr>
              <a:t> </a:t>
            </a:r>
            <a:r>
              <a:rPr lang="es-ES" sz="2100" dirty="0" err="1">
                <a:latin typeface="Aptos" panose="020B0004020202020204" pitchFamily="34" charset="0"/>
              </a:rPr>
              <a:t>oder</a:t>
            </a:r>
            <a:r>
              <a:rPr lang="es-ES" sz="2100" dirty="0">
                <a:latin typeface="Aptos" panose="020B0004020202020204" pitchFamily="34" charset="0"/>
              </a:rPr>
              <a:t> </a:t>
            </a:r>
            <a:r>
              <a:rPr lang="es-ES" sz="2100" dirty="0" err="1">
                <a:latin typeface="Aptos" panose="020B0004020202020204" pitchFamily="34" charset="0"/>
              </a:rPr>
              <a:t>mit</a:t>
            </a:r>
            <a:r>
              <a:rPr lang="es-ES" sz="2100" dirty="0">
                <a:latin typeface="Aptos" panose="020B0004020202020204" pitchFamily="34" charset="0"/>
              </a:rPr>
              <a:t> </a:t>
            </a:r>
            <a:r>
              <a:rPr lang="es-ES" sz="2100" dirty="0" err="1">
                <a:highlight>
                  <a:srgbClr val="FF00FF"/>
                </a:highlight>
                <a:latin typeface="Aptos" panose="020B0004020202020204" pitchFamily="34" charset="0"/>
              </a:rPr>
              <a:t>Geldstrafe</a:t>
            </a:r>
            <a:r>
              <a:rPr lang="es-ES" sz="2100" dirty="0">
                <a:latin typeface="Aptos" panose="020B0004020202020204" pitchFamily="34" charset="0"/>
              </a:rPr>
              <a:t> </a:t>
            </a:r>
            <a:r>
              <a:rPr lang="es-ES" sz="2100" dirty="0" err="1">
                <a:latin typeface="Aptos" panose="020B0004020202020204" pitchFamily="34" charset="0"/>
              </a:rPr>
              <a:t>bestraft</a:t>
            </a:r>
            <a:r>
              <a:rPr lang="es-ES" sz="2100" dirty="0">
                <a:latin typeface="Aptos" panose="020B0004020202020204" pitchFamily="34" charset="0"/>
              </a:rPr>
              <a:t>.</a:t>
            </a:r>
          </a:p>
          <a:p>
            <a:r>
              <a:rPr lang="es-ES" sz="2100" dirty="0">
                <a:latin typeface="Aptos" panose="020B0004020202020204" pitchFamily="34" charset="0"/>
              </a:rPr>
              <a:t>(2) </a:t>
            </a:r>
            <a:r>
              <a:rPr lang="es-ES" sz="2100" dirty="0" err="1">
                <a:latin typeface="Aptos" panose="020B0004020202020204" pitchFamily="34" charset="0"/>
              </a:rPr>
              <a:t>Ebenso</a:t>
            </a:r>
            <a:r>
              <a:rPr lang="es-ES" sz="2100" dirty="0">
                <a:latin typeface="Aptos" panose="020B0004020202020204" pitchFamily="34" charset="0"/>
              </a:rPr>
              <a:t> </a:t>
            </a:r>
            <a:r>
              <a:rPr lang="es-ES" sz="2100" dirty="0" err="1">
                <a:latin typeface="Aptos" panose="020B0004020202020204" pitchFamily="34" charset="0"/>
              </a:rPr>
              <a:t>wird</a:t>
            </a:r>
            <a:r>
              <a:rPr lang="es-ES" sz="2100" dirty="0">
                <a:latin typeface="Aptos" panose="020B0004020202020204" pitchFamily="34" charset="0"/>
              </a:rPr>
              <a:t> </a:t>
            </a:r>
            <a:r>
              <a:rPr lang="es-ES" sz="2100" dirty="0" err="1">
                <a:latin typeface="Aptos" panose="020B0004020202020204" pitchFamily="34" charset="0"/>
              </a:rPr>
              <a:t>bestraft</a:t>
            </a:r>
            <a:r>
              <a:rPr lang="es-ES" sz="2100" dirty="0">
                <a:latin typeface="Aptos" panose="020B0004020202020204" pitchFamily="34" charset="0"/>
              </a:rPr>
              <a:t>, </a:t>
            </a:r>
            <a:r>
              <a:rPr lang="es-ES" sz="2100" dirty="0" err="1">
                <a:latin typeface="Aptos" panose="020B0004020202020204" pitchFamily="34" charset="0"/>
              </a:rPr>
              <a:t>wer</a:t>
            </a:r>
            <a:r>
              <a:rPr lang="es-ES" sz="2100" dirty="0">
                <a:latin typeface="Aptos" panose="020B0004020202020204" pitchFamily="34" charset="0"/>
              </a:rPr>
              <a:t> </a:t>
            </a:r>
            <a:r>
              <a:rPr lang="es-ES" sz="2100" dirty="0" err="1">
                <a:latin typeface="Aptos" panose="020B0004020202020204" pitchFamily="34" charset="0"/>
              </a:rPr>
              <a:t>unbefugt</a:t>
            </a:r>
            <a:r>
              <a:rPr lang="es-ES" sz="2100" dirty="0">
                <a:latin typeface="Aptos" panose="020B0004020202020204" pitchFamily="34" charset="0"/>
              </a:rPr>
              <a:t> </a:t>
            </a:r>
            <a:r>
              <a:rPr lang="es-ES" sz="2100" dirty="0">
                <a:highlight>
                  <a:srgbClr val="00FF00"/>
                </a:highlight>
                <a:latin typeface="Aptos" panose="020B0004020202020204" pitchFamily="34" charset="0"/>
              </a:rPr>
              <a:t>das </a:t>
            </a:r>
            <a:r>
              <a:rPr lang="es-ES" sz="2100" dirty="0" err="1">
                <a:highlight>
                  <a:srgbClr val="00FF00"/>
                </a:highlight>
                <a:latin typeface="Aptos" panose="020B0004020202020204" pitchFamily="34" charset="0"/>
              </a:rPr>
              <a:t>Erscheinungsbild</a:t>
            </a:r>
            <a:r>
              <a:rPr lang="es-ES" sz="2100" dirty="0">
                <a:highlight>
                  <a:srgbClr val="00FF00"/>
                </a:highlight>
                <a:latin typeface="Aptos" panose="020B0004020202020204" pitchFamily="34" charset="0"/>
              </a:rPr>
              <a:t> </a:t>
            </a:r>
            <a:r>
              <a:rPr lang="es-ES" sz="2100" dirty="0" err="1">
                <a:highlight>
                  <a:srgbClr val="FF00FF"/>
                </a:highlight>
                <a:latin typeface="Aptos" panose="020B0004020202020204" pitchFamily="34" charset="0"/>
              </a:rPr>
              <a:t>einer</a:t>
            </a:r>
            <a:r>
              <a:rPr lang="es-ES" sz="2100" dirty="0">
                <a:highlight>
                  <a:srgbClr val="FF00FF"/>
                </a:highlight>
                <a:latin typeface="Aptos" panose="020B0004020202020204" pitchFamily="34" charset="0"/>
              </a:rPr>
              <a:t> </a:t>
            </a:r>
            <a:r>
              <a:rPr lang="es-ES" sz="2100" dirty="0" err="1">
                <a:highlight>
                  <a:srgbClr val="FF00FF"/>
                </a:highlight>
                <a:latin typeface="Aptos" panose="020B0004020202020204" pitchFamily="34" charset="0"/>
              </a:rPr>
              <a:t>fremden</a:t>
            </a:r>
            <a:r>
              <a:rPr lang="es-ES" sz="2100" dirty="0">
                <a:highlight>
                  <a:srgbClr val="FF00FF"/>
                </a:highlight>
                <a:latin typeface="Aptos" panose="020B0004020202020204" pitchFamily="34" charset="0"/>
              </a:rPr>
              <a:t> Sache </a:t>
            </a:r>
            <a:r>
              <a:rPr lang="es-ES" sz="2100" dirty="0" err="1">
                <a:latin typeface="Aptos" panose="020B0004020202020204" pitchFamily="34" charset="0"/>
              </a:rPr>
              <a:t>nicht</a:t>
            </a:r>
            <a:r>
              <a:rPr lang="es-ES" sz="2100" dirty="0">
                <a:latin typeface="Aptos" panose="020B0004020202020204" pitchFamily="34" charset="0"/>
              </a:rPr>
              <a:t> </a:t>
            </a:r>
            <a:r>
              <a:rPr lang="es-ES" sz="2100" dirty="0" err="1">
                <a:latin typeface="Aptos" panose="020B0004020202020204" pitchFamily="34" charset="0"/>
              </a:rPr>
              <a:t>nur</a:t>
            </a:r>
            <a:r>
              <a:rPr lang="es-ES" sz="2100" dirty="0">
                <a:latin typeface="Aptos" panose="020B0004020202020204" pitchFamily="34" charset="0"/>
              </a:rPr>
              <a:t> </a:t>
            </a:r>
            <a:r>
              <a:rPr lang="es-ES" sz="2100" dirty="0" err="1">
                <a:latin typeface="Aptos" panose="020B0004020202020204" pitchFamily="34" charset="0"/>
              </a:rPr>
              <a:t>unerheblich</a:t>
            </a:r>
            <a:r>
              <a:rPr lang="es-ES" sz="2100" dirty="0">
                <a:latin typeface="Aptos" panose="020B0004020202020204" pitchFamily="34" charset="0"/>
              </a:rPr>
              <a:t> </a:t>
            </a:r>
            <a:r>
              <a:rPr lang="es-ES" sz="2100" dirty="0" err="1">
                <a:latin typeface="Aptos" panose="020B0004020202020204" pitchFamily="34" charset="0"/>
              </a:rPr>
              <a:t>und</a:t>
            </a:r>
            <a:r>
              <a:rPr lang="es-ES" sz="2100" dirty="0">
                <a:latin typeface="Aptos" panose="020B0004020202020204" pitchFamily="34" charset="0"/>
              </a:rPr>
              <a:t> </a:t>
            </a:r>
            <a:r>
              <a:rPr lang="es-ES" sz="2100" dirty="0" err="1">
                <a:latin typeface="Aptos" panose="020B0004020202020204" pitchFamily="34" charset="0"/>
              </a:rPr>
              <a:t>nicht</a:t>
            </a:r>
            <a:r>
              <a:rPr lang="es-ES" sz="2100" dirty="0">
                <a:latin typeface="Aptos" panose="020B0004020202020204" pitchFamily="34" charset="0"/>
              </a:rPr>
              <a:t> </a:t>
            </a:r>
            <a:r>
              <a:rPr lang="es-ES" sz="2100" dirty="0" err="1">
                <a:latin typeface="Aptos" panose="020B0004020202020204" pitchFamily="34" charset="0"/>
              </a:rPr>
              <a:t>nur</a:t>
            </a:r>
            <a:r>
              <a:rPr lang="es-ES" sz="2100" dirty="0">
                <a:latin typeface="Aptos" panose="020B0004020202020204" pitchFamily="34" charset="0"/>
              </a:rPr>
              <a:t> </a:t>
            </a:r>
            <a:r>
              <a:rPr lang="es-ES" sz="2100" dirty="0" err="1">
                <a:latin typeface="Aptos" panose="020B0004020202020204" pitchFamily="34" charset="0"/>
              </a:rPr>
              <a:t>vorübergehend</a:t>
            </a:r>
            <a:r>
              <a:rPr lang="es-ES" sz="2100" dirty="0">
                <a:latin typeface="Aptos" panose="020B0004020202020204" pitchFamily="34" charset="0"/>
              </a:rPr>
              <a:t> </a:t>
            </a:r>
            <a:r>
              <a:rPr lang="es-ES" sz="2100" dirty="0" err="1">
                <a:highlight>
                  <a:srgbClr val="C0C0C0"/>
                </a:highlight>
                <a:latin typeface="Aptos" panose="020B0004020202020204" pitchFamily="34" charset="0"/>
              </a:rPr>
              <a:t>verändert</a:t>
            </a:r>
            <a:r>
              <a:rPr lang="es-ES" sz="2100" dirty="0">
                <a:latin typeface="Aptos" panose="020B0004020202020204" pitchFamily="34" charset="0"/>
              </a:rPr>
              <a:t>.</a:t>
            </a:r>
          </a:p>
          <a:p>
            <a:r>
              <a:rPr lang="es-ES" sz="2100" dirty="0">
                <a:latin typeface="Aptos" panose="020B0004020202020204" pitchFamily="34" charset="0"/>
              </a:rPr>
              <a:t>(3) </a:t>
            </a:r>
            <a:r>
              <a:rPr lang="es-ES" sz="2100" dirty="0">
                <a:highlight>
                  <a:srgbClr val="00FFFF"/>
                </a:highlight>
                <a:latin typeface="Aptos" panose="020B0004020202020204" pitchFamily="34" charset="0"/>
              </a:rPr>
              <a:t>Der </a:t>
            </a:r>
            <a:r>
              <a:rPr lang="es-ES" sz="2100" dirty="0" err="1">
                <a:highlight>
                  <a:srgbClr val="00FFFF"/>
                </a:highlight>
                <a:latin typeface="Aptos" panose="020B0004020202020204" pitchFamily="34" charset="0"/>
              </a:rPr>
              <a:t>Versuch</a:t>
            </a:r>
            <a:r>
              <a:rPr lang="es-ES" sz="2100" dirty="0">
                <a:highlight>
                  <a:srgbClr val="00FFFF"/>
                </a:highlight>
                <a:latin typeface="Aptos" panose="020B0004020202020204" pitchFamily="34" charset="0"/>
              </a:rPr>
              <a:t> </a:t>
            </a:r>
            <a:r>
              <a:rPr lang="es-ES" sz="2100" dirty="0" err="1">
                <a:latin typeface="Aptos" panose="020B0004020202020204" pitchFamily="34" charset="0"/>
              </a:rPr>
              <a:t>ist</a:t>
            </a:r>
            <a:r>
              <a:rPr lang="es-ES" sz="2100" dirty="0">
                <a:latin typeface="Aptos" panose="020B0004020202020204" pitchFamily="34" charset="0"/>
              </a:rPr>
              <a:t> </a:t>
            </a:r>
            <a:r>
              <a:rPr lang="es-ES" sz="2100" dirty="0" err="1">
                <a:highlight>
                  <a:srgbClr val="C0C0C0"/>
                </a:highlight>
                <a:latin typeface="Aptos" panose="020B0004020202020204" pitchFamily="34" charset="0"/>
              </a:rPr>
              <a:t>strafbar</a:t>
            </a:r>
            <a:r>
              <a:rPr lang="es-ES" sz="2100" dirty="0">
                <a:latin typeface="Aptos" panose="020B0004020202020204" pitchFamily="34" charset="0"/>
              </a:rPr>
              <a:t>.</a:t>
            </a:r>
          </a:p>
          <a:p>
            <a:endParaRPr lang="es-ES" sz="2100" dirty="0">
              <a:latin typeface="Aptos" panose="020B0004020202020204" pitchFamily="34" charset="0"/>
            </a:endParaRPr>
          </a:p>
          <a:p>
            <a:r>
              <a:rPr lang="es-ES" sz="2100" b="1" dirty="0" err="1">
                <a:latin typeface="Aptos" panose="020B0004020202020204" pitchFamily="34" charset="0"/>
              </a:rPr>
              <a:t>Section</a:t>
            </a:r>
            <a:r>
              <a:rPr lang="es-ES" sz="2100" b="1" dirty="0">
                <a:latin typeface="Aptos" panose="020B0004020202020204" pitchFamily="34" charset="0"/>
              </a:rPr>
              <a:t> 303</a:t>
            </a:r>
            <a:br>
              <a:rPr lang="es-ES" sz="2100" b="1" dirty="0">
                <a:latin typeface="Aptos" panose="020B0004020202020204" pitchFamily="34" charset="0"/>
              </a:rPr>
            </a:br>
            <a:r>
              <a:rPr lang="es-ES" sz="2100" b="1" dirty="0" err="1">
                <a:latin typeface="Aptos" panose="020B0004020202020204" pitchFamily="34" charset="0"/>
              </a:rPr>
              <a:t>Damage</a:t>
            </a:r>
            <a:r>
              <a:rPr lang="es-ES" sz="2100" b="1" dirty="0">
                <a:latin typeface="Aptos" panose="020B0004020202020204" pitchFamily="34" charset="0"/>
              </a:rPr>
              <a:t> </a:t>
            </a:r>
            <a:r>
              <a:rPr lang="es-ES" sz="2100" b="1" dirty="0" err="1">
                <a:latin typeface="Aptos" panose="020B0004020202020204" pitchFamily="34" charset="0"/>
              </a:rPr>
              <a:t>to</a:t>
            </a:r>
            <a:r>
              <a:rPr lang="es-ES" sz="2100" b="1" dirty="0">
                <a:latin typeface="Aptos" panose="020B0004020202020204" pitchFamily="34" charset="0"/>
              </a:rPr>
              <a:t> </a:t>
            </a:r>
            <a:r>
              <a:rPr lang="es-ES" sz="2100" b="1" dirty="0" err="1">
                <a:latin typeface="Aptos" panose="020B0004020202020204" pitchFamily="34" charset="0"/>
              </a:rPr>
              <a:t>property</a:t>
            </a:r>
            <a:endParaRPr lang="es-ES" sz="2100" b="1" dirty="0">
              <a:latin typeface="Aptos" panose="020B0004020202020204" pitchFamily="34" charset="0"/>
            </a:endParaRPr>
          </a:p>
          <a:p>
            <a:r>
              <a:rPr lang="es-ES" sz="2100" dirty="0">
                <a:latin typeface="Aptos" panose="020B0004020202020204" pitchFamily="34" charset="0"/>
              </a:rPr>
              <a:t>(1) </a:t>
            </a:r>
            <a:r>
              <a:rPr lang="es-ES" sz="2100" dirty="0" err="1">
                <a:latin typeface="Aptos" panose="020B0004020202020204" pitchFamily="34" charset="0"/>
              </a:rPr>
              <a:t>Whoever</a:t>
            </a:r>
            <a:r>
              <a:rPr lang="es-ES" sz="2100" dirty="0">
                <a:latin typeface="Aptos" panose="020B0004020202020204" pitchFamily="34" charset="0"/>
              </a:rPr>
              <a:t> </a:t>
            </a:r>
            <a:r>
              <a:rPr lang="es-ES" sz="2100" dirty="0" err="1">
                <a:latin typeface="Aptos" panose="020B0004020202020204" pitchFamily="34" charset="0"/>
              </a:rPr>
              <a:t>unlawfully</a:t>
            </a:r>
            <a:r>
              <a:rPr lang="es-ES" sz="2100" dirty="0">
                <a:latin typeface="Aptos" panose="020B0004020202020204" pitchFamily="34" charset="0"/>
              </a:rPr>
              <a:t> </a:t>
            </a:r>
            <a:r>
              <a:rPr lang="es-ES" sz="2100" dirty="0" err="1">
                <a:latin typeface="Aptos" panose="020B0004020202020204" pitchFamily="34" charset="0"/>
              </a:rPr>
              <a:t>damages</a:t>
            </a:r>
            <a:r>
              <a:rPr lang="es-ES" sz="2100" dirty="0">
                <a:latin typeface="Aptos" panose="020B0004020202020204" pitchFamily="34" charset="0"/>
              </a:rPr>
              <a:t> </a:t>
            </a:r>
            <a:r>
              <a:rPr lang="es-ES" sz="2100" dirty="0" err="1">
                <a:latin typeface="Aptos" panose="020B0004020202020204" pitchFamily="34" charset="0"/>
              </a:rPr>
              <a:t>or</a:t>
            </a:r>
            <a:r>
              <a:rPr lang="es-ES" sz="2100" dirty="0">
                <a:latin typeface="Aptos" panose="020B0004020202020204" pitchFamily="34" charset="0"/>
              </a:rPr>
              <a:t> </a:t>
            </a:r>
            <a:r>
              <a:rPr lang="es-ES" sz="2100" dirty="0" err="1">
                <a:latin typeface="Aptos" panose="020B0004020202020204" pitchFamily="34" charset="0"/>
              </a:rPr>
              <a:t>destroys</a:t>
            </a:r>
            <a:r>
              <a:rPr lang="es-ES" sz="2100" dirty="0">
                <a:latin typeface="Aptos" panose="020B0004020202020204" pitchFamily="34" charset="0"/>
              </a:rPr>
              <a:t> </a:t>
            </a:r>
            <a:r>
              <a:rPr lang="es-ES" sz="2100" dirty="0" err="1">
                <a:latin typeface="Aptos" panose="020B0004020202020204" pitchFamily="34" charset="0"/>
              </a:rPr>
              <a:t>an</a:t>
            </a:r>
            <a:r>
              <a:rPr lang="es-ES" sz="2100" dirty="0">
                <a:latin typeface="Aptos" panose="020B0004020202020204" pitchFamily="34" charset="0"/>
              </a:rPr>
              <a:t> </a:t>
            </a:r>
            <a:r>
              <a:rPr lang="es-ES" sz="2100" dirty="0" err="1">
                <a:latin typeface="Aptos" panose="020B0004020202020204" pitchFamily="34" charset="0"/>
              </a:rPr>
              <a:t>object</a:t>
            </a:r>
            <a:r>
              <a:rPr lang="es-ES" sz="2100" dirty="0">
                <a:latin typeface="Aptos" panose="020B0004020202020204" pitchFamily="34" charset="0"/>
              </a:rPr>
              <a:t> </a:t>
            </a:r>
            <a:r>
              <a:rPr lang="es-ES" sz="2100" dirty="0" err="1">
                <a:latin typeface="Aptos" panose="020B0004020202020204" pitchFamily="34" charset="0"/>
              </a:rPr>
              <a:t>belonging</a:t>
            </a:r>
            <a:r>
              <a:rPr lang="es-ES" sz="2100" dirty="0">
                <a:latin typeface="Aptos" panose="020B0004020202020204" pitchFamily="34" charset="0"/>
              </a:rPr>
              <a:t> </a:t>
            </a:r>
            <a:r>
              <a:rPr lang="es-ES" sz="2100" dirty="0" err="1">
                <a:latin typeface="Aptos" panose="020B0004020202020204" pitchFamily="34" charset="0"/>
              </a:rPr>
              <a:t>to</a:t>
            </a:r>
            <a:r>
              <a:rPr lang="es-ES" sz="2100" dirty="0">
                <a:latin typeface="Aptos" panose="020B0004020202020204" pitchFamily="34" charset="0"/>
              </a:rPr>
              <a:t> </a:t>
            </a:r>
            <a:r>
              <a:rPr lang="es-ES" sz="2100" dirty="0" err="1">
                <a:latin typeface="Aptos" panose="020B0004020202020204" pitchFamily="34" charset="0"/>
              </a:rPr>
              <a:t>another</a:t>
            </a:r>
            <a:r>
              <a:rPr lang="es-ES" sz="2100" dirty="0">
                <a:latin typeface="Aptos" panose="020B0004020202020204" pitchFamily="34" charset="0"/>
              </a:rPr>
              <a:t> </a:t>
            </a:r>
            <a:r>
              <a:rPr lang="es-ES" sz="2100" dirty="0" err="1">
                <a:latin typeface="Aptos" panose="020B0004020202020204" pitchFamily="34" charset="0"/>
              </a:rPr>
              <a:t>incurs</a:t>
            </a:r>
            <a:r>
              <a:rPr lang="es-ES" sz="2100" dirty="0">
                <a:latin typeface="Aptos" panose="020B0004020202020204" pitchFamily="34" charset="0"/>
              </a:rPr>
              <a:t> a </a:t>
            </a:r>
            <a:r>
              <a:rPr lang="es-ES" sz="2100" dirty="0" err="1">
                <a:latin typeface="Aptos" panose="020B0004020202020204" pitchFamily="34" charset="0"/>
              </a:rPr>
              <a:t>penalty</a:t>
            </a:r>
            <a:r>
              <a:rPr lang="es-ES" sz="2100" dirty="0">
                <a:latin typeface="Aptos" panose="020B0004020202020204" pitchFamily="34" charset="0"/>
              </a:rPr>
              <a:t> </a:t>
            </a:r>
            <a:r>
              <a:rPr lang="es-ES" sz="2100" dirty="0" err="1">
                <a:latin typeface="Aptos" panose="020B0004020202020204" pitchFamily="34" charset="0"/>
              </a:rPr>
              <a:t>of</a:t>
            </a:r>
            <a:r>
              <a:rPr lang="es-ES" sz="2100" dirty="0">
                <a:latin typeface="Aptos" panose="020B0004020202020204" pitchFamily="34" charset="0"/>
              </a:rPr>
              <a:t> </a:t>
            </a:r>
            <a:r>
              <a:rPr lang="es-ES" sz="2100" dirty="0" err="1">
                <a:latin typeface="Aptos" panose="020B0004020202020204" pitchFamily="34" charset="0"/>
              </a:rPr>
              <a:t>imprisonment</a:t>
            </a:r>
            <a:r>
              <a:rPr lang="es-ES" sz="2100" dirty="0">
                <a:latin typeface="Aptos" panose="020B0004020202020204" pitchFamily="34" charset="0"/>
              </a:rPr>
              <a:t> </a:t>
            </a:r>
            <a:r>
              <a:rPr lang="es-ES" sz="2100" dirty="0" err="1">
                <a:latin typeface="Aptos" panose="020B0004020202020204" pitchFamily="34" charset="0"/>
              </a:rPr>
              <a:t>for</a:t>
            </a:r>
            <a:r>
              <a:rPr lang="es-ES" sz="2100" dirty="0">
                <a:latin typeface="Aptos" panose="020B0004020202020204" pitchFamily="34" charset="0"/>
              </a:rPr>
              <a:t> a </a:t>
            </a:r>
            <a:r>
              <a:rPr lang="es-ES" sz="2100" dirty="0" err="1">
                <a:latin typeface="Aptos" panose="020B0004020202020204" pitchFamily="34" charset="0"/>
              </a:rPr>
              <a:t>term</a:t>
            </a:r>
            <a:r>
              <a:rPr lang="es-ES" sz="2100" dirty="0">
                <a:latin typeface="Aptos" panose="020B0004020202020204" pitchFamily="34" charset="0"/>
              </a:rPr>
              <a:t> </a:t>
            </a:r>
            <a:r>
              <a:rPr lang="es-ES" sz="2100" dirty="0" err="1">
                <a:latin typeface="Aptos" panose="020B0004020202020204" pitchFamily="34" charset="0"/>
              </a:rPr>
              <a:t>not</a:t>
            </a:r>
            <a:r>
              <a:rPr lang="es-ES" sz="2100" dirty="0">
                <a:latin typeface="Aptos" panose="020B0004020202020204" pitchFamily="34" charset="0"/>
              </a:rPr>
              <a:t> </a:t>
            </a:r>
            <a:r>
              <a:rPr lang="es-ES" sz="2100" dirty="0" err="1">
                <a:latin typeface="Aptos" panose="020B0004020202020204" pitchFamily="34" charset="0"/>
              </a:rPr>
              <a:t>exceeding</a:t>
            </a:r>
            <a:r>
              <a:rPr lang="es-ES" sz="2100" dirty="0">
                <a:latin typeface="Aptos" panose="020B0004020202020204" pitchFamily="34" charset="0"/>
              </a:rPr>
              <a:t> </a:t>
            </a:r>
            <a:r>
              <a:rPr lang="es-ES" sz="2100" dirty="0" err="1">
                <a:latin typeface="Aptos" panose="020B0004020202020204" pitchFamily="34" charset="0"/>
              </a:rPr>
              <a:t>two</a:t>
            </a:r>
            <a:r>
              <a:rPr lang="es-ES" sz="2100" dirty="0">
                <a:latin typeface="Aptos" panose="020B0004020202020204" pitchFamily="34" charset="0"/>
              </a:rPr>
              <a:t> </a:t>
            </a:r>
            <a:r>
              <a:rPr lang="es-ES" sz="2100" dirty="0" err="1">
                <a:latin typeface="Aptos" panose="020B0004020202020204" pitchFamily="34" charset="0"/>
              </a:rPr>
              <a:t>years</a:t>
            </a:r>
            <a:r>
              <a:rPr lang="es-ES" sz="2100" dirty="0">
                <a:latin typeface="Aptos" panose="020B0004020202020204" pitchFamily="34" charset="0"/>
              </a:rPr>
              <a:t> </a:t>
            </a:r>
            <a:r>
              <a:rPr lang="es-ES" sz="2100" dirty="0" err="1">
                <a:latin typeface="Aptos" panose="020B0004020202020204" pitchFamily="34" charset="0"/>
              </a:rPr>
              <a:t>or</a:t>
            </a:r>
            <a:r>
              <a:rPr lang="es-ES" sz="2100" dirty="0">
                <a:latin typeface="Aptos" panose="020B0004020202020204" pitchFamily="34" charset="0"/>
              </a:rPr>
              <a:t> a fine.</a:t>
            </a:r>
          </a:p>
          <a:p>
            <a:r>
              <a:rPr lang="es-ES" sz="2100" dirty="0">
                <a:latin typeface="Aptos" panose="020B0004020202020204" pitchFamily="34" charset="0"/>
              </a:rPr>
              <a:t>(2) </a:t>
            </a:r>
            <a:r>
              <a:rPr lang="es-ES" sz="2100" dirty="0" err="1">
                <a:latin typeface="Aptos" panose="020B0004020202020204" pitchFamily="34" charset="0"/>
              </a:rPr>
              <a:t>Whoever</a:t>
            </a:r>
            <a:r>
              <a:rPr lang="es-ES" sz="2100" dirty="0">
                <a:latin typeface="Aptos" panose="020B0004020202020204" pitchFamily="34" charset="0"/>
              </a:rPr>
              <a:t>, </a:t>
            </a:r>
            <a:r>
              <a:rPr lang="es-ES" sz="2100" dirty="0" err="1">
                <a:latin typeface="Aptos" panose="020B0004020202020204" pitchFamily="34" charset="0"/>
              </a:rPr>
              <a:t>without</a:t>
            </a:r>
            <a:r>
              <a:rPr lang="es-ES" sz="2100" dirty="0">
                <a:latin typeface="Aptos" panose="020B0004020202020204" pitchFamily="34" charset="0"/>
              </a:rPr>
              <a:t> </a:t>
            </a:r>
            <a:r>
              <a:rPr lang="es-ES" sz="2100" dirty="0" err="1">
                <a:latin typeface="Aptos" panose="020B0004020202020204" pitchFamily="34" charset="0"/>
              </a:rPr>
              <a:t>being</a:t>
            </a:r>
            <a:r>
              <a:rPr lang="es-ES" sz="2100" dirty="0">
                <a:latin typeface="Aptos" panose="020B0004020202020204" pitchFamily="34" charset="0"/>
              </a:rPr>
              <a:t> </a:t>
            </a:r>
            <a:r>
              <a:rPr lang="es-ES" sz="2100" dirty="0" err="1">
                <a:latin typeface="Aptos" panose="020B0004020202020204" pitchFamily="34" charset="0"/>
              </a:rPr>
              <a:t>authorised</a:t>
            </a:r>
            <a:r>
              <a:rPr lang="es-ES" sz="2100" dirty="0">
                <a:latin typeface="Aptos" panose="020B0004020202020204" pitchFamily="34" charset="0"/>
              </a:rPr>
              <a:t> </a:t>
            </a:r>
            <a:r>
              <a:rPr lang="es-ES" sz="2100" dirty="0" err="1">
                <a:latin typeface="Aptos" panose="020B0004020202020204" pitchFamily="34" charset="0"/>
              </a:rPr>
              <a:t>to</a:t>
            </a:r>
            <a:r>
              <a:rPr lang="es-ES" sz="2100" dirty="0">
                <a:latin typeface="Aptos" panose="020B0004020202020204" pitchFamily="34" charset="0"/>
              </a:rPr>
              <a:t> do so, </a:t>
            </a:r>
            <a:r>
              <a:rPr lang="es-ES" sz="2100" dirty="0" err="1">
                <a:latin typeface="Aptos" panose="020B0004020202020204" pitchFamily="34" charset="0"/>
              </a:rPr>
              <a:t>substantially</a:t>
            </a:r>
            <a:r>
              <a:rPr lang="es-ES" sz="2100" dirty="0">
                <a:latin typeface="Aptos" panose="020B0004020202020204" pitchFamily="34" charset="0"/>
              </a:rPr>
              <a:t> and </a:t>
            </a:r>
            <a:r>
              <a:rPr lang="es-ES" sz="2100" dirty="0" err="1">
                <a:latin typeface="Aptos" panose="020B0004020202020204" pitchFamily="34" charset="0"/>
              </a:rPr>
              <a:t>permanently</a:t>
            </a:r>
            <a:r>
              <a:rPr lang="es-ES" sz="2100" dirty="0">
                <a:latin typeface="Aptos" panose="020B0004020202020204" pitchFamily="34" charset="0"/>
              </a:rPr>
              <a:t> </a:t>
            </a:r>
            <a:r>
              <a:rPr lang="es-ES" sz="2100" dirty="0" err="1">
                <a:latin typeface="Aptos" panose="020B0004020202020204" pitchFamily="34" charset="0"/>
              </a:rPr>
              <a:t>alters</a:t>
            </a:r>
            <a:r>
              <a:rPr lang="es-ES" sz="2100" dirty="0">
                <a:latin typeface="Aptos" panose="020B0004020202020204" pitchFamily="34" charset="0"/>
              </a:rPr>
              <a:t> </a:t>
            </a:r>
            <a:r>
              <a:rPr lang="es-ES" sz="2100" dirty="0" err="1">
                <a:latin typeface="Aptos" panose="020B0004020202020204" pitchFamily="34" charset="0"/>
              </a:rPr>
              <a:t>the</a:t>
            </a:r>
            <a:r>
              <a:rPr lang="es-ES" sz="2100" dirty="0">
                <a:latin typeface="Aptos" panose="020B0004020202020204" pitchFamily="34" charset="0"/>
              </a:rPr>
              <a:t> </a:t>
            </a:r>
            <a:r>
              <a:rPr lang="es-ES" sz="2100" dirty="0" err="1">
                <a:latin typeface="Aptos" panose="020B0004020202020204" pitchFamily="34" charset="0"/>
              </a:rPr>
              <a:t>appearance</a:t>
            </a:r>
            <a:r>
              <a:rPr lang="es-ES" sz="2100" dirty="0">
                <a:latin typeface="Aptos" panose="020B0004020202020204" pitchFamily="34" charset="0"/>
              </a:rPr>
              <a:t> </a:t>
            </a:r>
            <a:r>
              <a:rPr lang="es-ES" sz="2100" dirty="0" err="1">
                <a:latin typeface="Aptos" panose="020B0004020202020204" pitchFamily="34" charset="0"/>
              </a:rPr>
              <a:t>of</a:t>
            </a:r>
            <a:r>
              <a:rPr lang="es-ES" sz="2100" dirty="0">
                <a:latin typeface="Aptos" panose="020B0004020202020204" pitchFamily="34" charset="0"/>
              </a:rPr>
              <a:t> </a:t>
            </a:r>
            <a:r>
              <a:rPr lang="es-ES" sz="2100" dirty="0" err="1">
                <a:latin typeface="Aptos" panose="020B0004020202020204" pitchFamily="34" charset="0"/>
              </a:rPr>
              <a:t>an</a:t>
            </a:r>
            <a:r>
              <a:rPr lang="es-ES" sz="2100" dirty="0">
                <a:latin typeface="Aptos" panose="020B0004020202020204" pitchFamily="34" charset="0"/>
              </a:rPr>
              <a:t> </a:t>
            </a:r>
            <a:r>
              <a:rPr lang="es-ES" sz="2100" dirty="0" err="1">
                <a:latin typeface="Aptos" panose="020B0004020202020204" pitchFamily="34" charset="0"/>
              </a:rPr>
              <a:t>object</a:t>
            </a:r>
            <a:r>
              <a:rPr lang="es-ES" sz="2100" dirty="0">
                <a:latin typeface="Aptos" panose="020B0004020202020204" pitchFamily="34" charset="0"/>
              </a:rPr>
              <a:t> </a:t>
            </a:r>
            <a:r>
              <a:rPr lang="es-ES" sz="2100" dirty="0" err="1">
                <a:latin typeface="Aptos" panose="020B0004020202020204" pitchFamily="34" charset="0"/>
              </a:rPr>
              <a:t>belonging</a:t>
            </a:r>
            <a:r>
              <a:rPr lang="es-ES" sz="2100" dirty="0">
                <a:latin typeface="Aptos" panose="020B0004020202020204" pitchFamily="34" charset="0"/>
              </a:rPr>
              <a:t> </a:t>
            </a:r>
            <a:r>
              <a:rPr lang="es-ES" sz="2100" dirty="0" err="1">
                <a:latin typeface="Aptos" panose="020B0004020202020204" pitchFamily="34" charset="0"/>
              </a:rPr>
              <a:t>to</a:t>
            </a:r>
            <a:r>
              <a:rPr lang="es-ES" sz="2100" dirty="0">
                <a:latin typeface="Aptos" panose="020B0004020202020204" pitchFamily="34" charset="0"/>
              </a:rPr>
              <a:t> </a:t>
            </a:r>
            <a:r>
              <a:rPr lang="es-ES" sz="2100" dirty="0" err="1">
                <a:latin typeface="Aptos" panose="020B0004020202020204" pitchFamily="34" charset="0"/>
              </a:rPr>
              <a:t>another</a:t>
            </a:r>
            <a:r>
              <a:rPr lang="es-ES" sz="2100" dirty="0">
                <a:latin typeface="Aptos" panose="020B0004020202020204" pitchFamily="34" charset="0"/>
              </a:rPr>
              <a:t> </a:t>
            </a:r>
            <a:r>
              <a:rPr lang="es-ES" sz="2100" dirty="0" err="1">
                <a:latin typeface="Aptos" panose="020B0004020202020204" pitchFamily="34" charset="0"/>
              </a:rPr>
              <a:t>incurs</a:t>
            </a:r>
            <a:r>
              <a:rPr lang="es-ES" sz="2100" dirty="0">
                <a:latin typeface="Aptos" panose="020B0004020202020204" pitchFamily="34" charset="0"/>
              </a:rPr>
              <a:t> </a:t>
            </a:r>
            <a:r>
              <a:rPr lang="es-ES" sz="2100" dirty="0" err="1">
                <a:latin typeface="Aptos" panose="020B0004020202020204" pitchFamily="34" charset="0"/>
              </a:rPr>
              <a:t>the</a:t>
            </a:r>
            <a:r>
              <a:rPr lang="es-ES" sz="2100" dirty="0">
                <a:latin typeface="Aptos" panose="020B0004020202020204" pitchFamily="34" charset="0"/>
              </a:rPr>
              <a:t> </a:t>
            </a:r>
            <a:r>
              <a:rPr lang="es-ES" sz="2100" dirty="0" err="1">
                <a:latin typeface="Aptos" panose="020B0004020202020204" pitchFamily="34" charset="0"/>
              </a:rPr>
              <a:t>same</a:t>
            </a:r>
            <a:r>
              <a:rPr lang="es-ES" sz="2100" dirty="0">
                <a:latin typeface="Aptos" panose="020B0004020202020204" pitchFamily="34" charset="0"/>
              </a:rPr>
              <a:t> </a:t>
            </a:r>
            <a:r>
              <a:rPr lang="es-ES" sz="2100" dirty="0" err="1">
                <a:latin typeface="Aptos" panose="020B0004020202020204" pitchFamily="34" charset="0"/>
              </a:rPr>
              <a:t>penalty</a:t>
            </a:r>
            <a:r>
              <a:rPr lang="es-ES" sz="2100" dirty="0">
                <a:latin typeface="Aptos" panose="020B0004020202020204" pitchFamily="34" charset="0"/>
              </a:rPr>
              <a:t>.</a:t>
            </a:r>
          </a:p>
          <a:p>
            <a:r>
              <a:rPr lang="es-ES" sz="2100" dirty="0">
                <a:latin typeface="Aptos" panose="020B0004020202020204" pitchFamily="34" charset="0"/>
              </a:rPr>
              <a:t>(3) </a:t>
            </a:r>
            <a:r>
              <a:rPr lang="es-ES" sz="2100" dirty="0" err="1">
                <a:latin typeface="Aptos" panose="020B0004020202020204" pitchFamily="34" charset="0"/>
              </a:rPr>
              <a:t>The</a:t>
            </a:r>
            <a:r>
              <a:rPr lang="es-ES" sz="2100" dirty="0">
                <a:latin typeface="Aptos" panose="020B0004020202020204" pitchFamily="34" charset="0"/>
              </a:rPr>
              <a:t> </a:t>
            </a:r>
            <a:r>
              <a:rPr lang="es-ES" sz="2100" dirty="0" err="1">
                <a:latin typeface="Aptos" panose="020B0004020202020204" pitchFamily="34" charset="0"/>
              </a:rPr>
              <a:t>attempt</a:t>
            </a:r>
            <a:r>
              <a:rPr lang="es-ES" sz="2100" dirty="0">
                <a:latin typeface="Aptos" panose="020B0004020202020204" pitchFamily="34" charset="0"/>
              </a:rPr>
              <a:t> </a:t>
            </a:r>
            <a:r>
              <a:rPr lang="es-ES" sz="2100" dirty="0" err="1">
                <a:latin typeface="Aptos" panose="020B0004020202020204" pitchFamily="34" charset="0"/>
              </a:rPr>
              <a:t>is</a:t>
            </a:r>
            <a:r>
              <a:rPr lang="es-ES" sz="2100" dirty="0">
                <a:latin typeface="Aptos" panose="020B0004020202020204" pitchFamily="34" charset="0"/>
              </a:rPr>
              <a:t> </a:t>
            </a:r>
            <a:r>
              <a:rPr lang="es-ES" sz="2100" dirty="0" err="1">
                <a:latin typeface="Aptos" panose="020B0004020202020204" pitchFamily="34" charset="0"/>
              </a:rPr>
              <a:t>punishable</a:t>
            </a:r>
            <a:r>
              <a:rPr lang="es-ES" sz="2100" dirty="0">
                <a:latin typeface="Aptos" panose="020B0004020202020204" pitchFamily="34" charset="0"/>
              </a:rPr>
              <a:t>.</a:t>
            </a:r>
          </a:p>
          <a:p>
            <a:br>
              <a:rPr lang="es-ES" sz="2800" dirty="0"/>
            </a:br>
            <a:br>
              <a:rPr lang="es-ES" dirty="0"/>
            </a:br>
            <a:endParaRPr lang="es-ES" dirty="0"/>
          </a:p>
          <a:p>
            <a:pPr marL="514350" indent="-514350">
              <a:buFont typeface="+mj-lt"/>
              <a:buAutoNum type="arabicPeriod"/>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3503727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2" id="{6AB6A1AF-1264-4C15-B3CD-B8ABD5B838C8}" vid="{FE4529FA-01E5-4052-9908-252D788A546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Template>
  <TotalTime>1540</TotalTime>
  <Words>1972</Words>
  <Application>Microsoft Macintosh PowerPoint</Application>
  <PresentationFormat>Panorámica</PresentationFormat>
  <Paragraphs>138</Paragraphs>
  <Slides>21</Slides>
  <Notes>1</Notes>
  <HiddenSlides>0</HiddenSlides>
  <MMClips>3</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21</vt:i4>
      </vt:variant>
    </vt:vector>
  </HeadingPairs>
  <TitlesOfParts>
    <vt:vector size="30" baseType="lpstr">
      <vt:lpstr>Aptos</vt:lpstr>
      <vt:lpstr>Arial</vt:lpstr>
      <vt:lpstr>Copperplate</vt:lpstr>
      <vt:lpstr>MetaBold-Roman</vt:lpstr>
      <vt:lpstr>MetaNormal-Roman</vt:lpstr>
      <vt:lpstr>Perpetua</vt:lpstr>
      <vt:lpstr>Times New Roman</vt:lpstr>
      <vt:lpstr>Wingdings</vt:lpstr>
      <vt:lpstr>Office</vt:lpstr>
      <vt:lpstr>Rechtsdeutsch I - strafrechtliche Verantwortlichkeit/ Criminal Responsibility</vt:lpstr>
      <vt:lpstr> Colors </vt:lpstr>
      <vt:lpstr> Criminal Responsibility / strafrechtliche Verantwortlichkeit </vt:lpstr>
      <vt:lpstr> Criminal Responsibility / strafrechtliche Verantwortlichkeit </vt:lpstr>
      <vt:lpstr>  Criminal Responsibility / strafrechtliche Verantwortlichkeit </vt:lpstr>
      <vt:lpstr>  Criminal Responsibility / strafrechtliche Verantwortlichkeit </vt:lpstr>
      <vt:lpstr>  Actus reus / objektiver Tatbestand </vt:lpstr>
      <vt:lpstr>  Actus reus / objektiver Tatbestand </vt:lpstr>
      <vt:lpstr>  Actus reus / objektiver Tatbestand </vt:lpstr>
      <vt:lpstr> Actus reus / objektiver Tatbestand </vt:lpstr>
      <vt:lpstr> Mens rea / subjektiver Tatbestand </vt:lpstr>
      <vt:lpstr> Mens rea / subjektiver Tatbestand </vt:lpstr>
      <vt:lpstr> Mens rea / subjektiver Tatbestand </vt:lpstr>
      <vt:lpstr> Mens rea / subjektiver Tatbestand </vt:lpstr>
      <vt:lpstr> Mens rea / subjektiver Tatbestand </vt:lpstr>
      <vt:lpstr> Hilgendorf/Valerius, Strafrecht AT, 3. Auflage, 1/1  </vt:lpstr>
      <vt:lpstr> Hilgendorf/Valerius, Strafrecht AT, 3. Auflage, 1/5  </vt:lpstr>
      <vt:lpstr> Video 1 </vt:lpstr>
      <vt:lpstr> Video 2 </vt:lpstr>
      <vt:lpstr> Video 3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Criminalization of Enforced Disappearances in Argentina</dc:title>
  <dc:creator>Leandro Alberto Dias Leston</dc:creator>
  <cp:lastModifiedBy>Leandro Alberto Dias Leston</cp:lastModifiedBy>
  <cp:revision>24</cp:revision>
  <dcterms:created xsi:type="dcterms:W3CDTF">2024-06-26T07:28:25Z</dcterms:created>
  <dcterms:modified xsi:type="dcterms:W3CDTF">2025-12-16T16:39:18Z</dcterms:modified>
</cp:coreProperties>
</file>