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93" r:id="rId3"/>
    <p:sldId id="328" r:id="rId4"/>
    <p:sldId id="300" r:id="rId5"/>
    <p:sldId id="323" r:id="rId6"/>
    <p:sldId id="315" r:id="rId7"/>
    <p:sldId id="322" r:id="rId8"/>
    <p:sldId id="316" r:id="rId9"/>
    <p:sldId id="324" r:id="rId10"/>
    <p:sldId id="317" r:id="rId11"/>
    <p:sldId id="325" r:id="rId12"/>
    <p:sldId id="318" r:id="rId13"/>
    <p:sldId id="319" r:id="rId14"/>
    <p:sldId id="326" r:id="rId15"/>
    <p:sldId id="327" r:id="rId16"/>
    <p:sldId id="329" r:id="rId17"/>
    <p:sldId id="330" r:id="rId18"/>
    <p:sldId id="331" r:id="rId19"/>
    <p:sldId id="332" r:id="rId20"/>
    <p:sldId id="299" r:id="rId2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D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47" autoAdjust="0"/>
    <p:restoredTop sz="94991" autoAdjust="0"/>
  </p:normalViewPr>
  <p:slideViewPr>
    <p:cSldViewPr snapToGrid="0">
      <p:cViewPr varScale="1">
        <p:scale>
          <a:sx n="90" d="100"/>
          <a:sy n="90" d="100"/>
        </p:scale>
        <p:origin x="584" y="20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D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C2DD29-FCC4-424C-807A-F2F04815172C}" type="datetimeFigureOut">
              <a:rPr lang="es-DE" smtClean="0"/>
              <a:t>09.12.25</a:t>
            </a:fld>
            <a:endParaRPr lang="es-D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D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D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AA3303-F0F3-1646-8580-28CFB7463CD1}" type="slidenum">
              <a:rPr lang="es-DE" smtClean="0"/>
              <a:t>‹Nº›</a:t>
            </a:fld>
            <a:endParaRPr lang="es-DE"/>
          </a:p>
        </p:txBody>
      </p:sp>
    </p:spTree>
    <p:extLst>
      <p:ext uri="{BB962C8B-B14F-4D97-AF65-F5344CB8AC3E}">
        <p14:creationId xmlns:p14="http://schemas.microsoft.com/office/powerpoint/2010/main" val="798315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DE" dirty="0"/>
          </a:p>
        </p:txBody>
      </p:sp>
      <p:sp>
        <p:nvSpPr>
          <p:cNvPr id="4" name="Marcador de número de diapositiva 3"/>
          <p:cNvSpPr>
            <a:spLocks noGrp="1"/>
          </p:cNvSpPr>
          <p:nvPr>
            <p:ph type="sldNum" sz="quarter" idx="5"/>
          </p:nvPr>
        </p:nvSpPr>
        <p:spPr/>
        <p:txBody>
          <a:bodyPr/>
          <a:lstStyle/>
          <a:p>
            <a:fld id="{6BAA3303-F0F3-1646-8580-28CFB7463CD1}" type="slidenum">
              <a:rPr lang="es-DE" smtClean="0"/>
              <a:t>3</a:t>
            </a:fld>
            <a:endParaRPr lang="es-DE"/>
          </a:p>
        </p:txBody>
      </p:sp>
    </p:spTree>
    <p:extLst>
      <p:ext uri="{BB962C8B-B14F-4D97-AF65-F5344CB8AC3E}">
        <p14:creationId xmlns:p14="http://schemas.microsoft.com/office/powerpoint/2010/main" val="3379195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DE" dirty="0"/>
          </a:p>
        </p:txBody>
      </p:sp>
      <p:sp>
        <p:nvSpPr>
          <p:cNvPr id="4" name="Marcador de número de diapositiva 3"/>
          <p:cNvSpPr>
            <a:spLocks noGrp="1"/>
          </p:cNvSpPr>
          <p:nvPr>
            <p:ph type="sldNum" sz="quarter" idx="5"/>
          </p:nvPr>
        </p:nvSpPr>
        <p:spPr/>
        <p:txBody>
          <a:bodyPr/>
          <a:lstStyle/>
          <a:p>
            <a:fld id="{6BAA3303-F0F3-1646-8580-28CFB7463CD1}" type="slidenum">
              <a:rPr lang="es-DE" smtClean="0"/>
              <a:t>7</a:t>
            </a:fld>
            <a:endParaRPr lang="es-DE"/>
          </a:p>
        </p:txBody>
      </p:sp>
    </p:spTree>
    <p:extLst>
      <p:ext uri="{BB962C8B-B14F-4D97-AF65-F5344CB8AC3E}">
        <p14:creationId xmlns:p14="http://schemas.microsoft.com/office/powerpoint/2010/main" val="3700102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Titel 1"/>
          <p:cNvSpPr>
            <a:spLocks noGrp="1"/>
          </p:cNvSpPr>
          <p:nvPr>
            <p:ph type="ctrTitle" hasCustomPrompt="1"/>
          </p:nvPr>
        </p:nvSpPr>
        <p:spPr>
          <a:xfrm>
            <a:off x="1524000" y="2019981"/>
            <a:ext cx="9144000" cy="2387600"/>
          </a:xfrm>
          <a:prstGeom prst="rect">
            <a:avLst/>
          </a:prstGeom>
        </p:spPr>
        <p:txBody>
          <a:bodyPr anchor="b"/>
          <a:lstStyle>
            <a:lvl1pPr algn="l">
              <a:defRPr sz="6000" baseline="0">
                <a:solidFill>
                  <a:schemeClr val="tx1"/>
                </a:solidFill>
                <a:latin typeface="MetaBold-Roman" panose="02000803000000000000" pitchFamily="2" charset="0"/>
              </a:defRPr>
            </a:lvl1pPr>
          </a:lstStyle>
          <a:p>
            <a:r>
              <a:rPr lang="de-DE" dirty="0"/>
              <a:t>Überschrift einfügen</a:t>
            </a:r>
          </a:p>
        </p:txBody>
      </p:sp>
      <p:sp>
        <p:nvSpPr>
          <p:cNvPr id="5" name="Untertitel 2"/>
          <p:cNvSpPr>
            <a:spLocks noGrp="1"/>
          </p:cNvSpPr>
          <p:nvPr>
            <p:ph type="subTitle" idx="1" hasCustomPrompt="1"/>
          </p:nvPr>
        </p:nvSpPr>
        <p:spPr>
          <a:xfrm>
            <a:off x="1524000" y="4407581"/>
            <a:ext cx="9144000" cy="1655762"/>
          </a:xfrm>
          <a:prstGeom prst="rect">
            <a:avLst/>
          </a:prstGeom>
        </p:spPr>
        <p:txBody>
          <a:bodyPr/>
          <a:lstStyle>
            <a:lvl1pPr marL="0" indent="0" algn="l">
              <a:buNone/>
              <a:defRPr sz="2400">
                <a:solidFill>
                  <a:schemeClr val="tx1"/>
                </a:solidFill>
                <a:latin typeface="MetaBold-Roman" panose="02000803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Unterüberschrift einfügen</a:t>
            </a:r>
          </a:p>
        </p:txBody>
      </p:sp>
      <p:sp>
        <p:nvSpPr>
          <p:cNvPr id="6" name="Bildplatzhalter 11"/>
          <p:cNvSpPr>
            <a:spLocks noGrp="1"/>
          </p:cNvSpPr>
          <p:nvPr>
            <p:ph type="pic" sz="quarter" idx="13" hasCustomPrompt="1"/>
          </p:nvPr>
        </p:nvSpPr>
        <p:spPr>
          <a:xfrm>
            <a:off x="10392000" y="466181"/>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7" name="Datumsplatzhalter 1">
            <a:extLst>
              <a:ext uri="{FF2B5EF4-FFF2-40B4-BE49-F238E27FC236}">
                <a16:creationId xmlns:a16="http://schemas.microsoft.com/office/drawing/2014/main" id="{29903D7B-F151-4E61-AA70-CEC1D66B7D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09.12.25</a:t>
            </a:fld>
            <a:endParaRPr lang="de-DE" dirty="0"/>
          </a:p>
        </p:txBody>
      </p:sp>
      <p:sp>
        <p:nvSpPr>
          <p:cNvPr id="8" name="Foliennummernplatzhalter 2">
            <a:extLst>
              <a:ext uri="{FF2B5EF4-FFF2-40B4-BE49-F238E27FC236}">
                <a16:creationId xmlns:a16="http://schemas.microsoft.com/office/drawing/2014/main" id="{D7F393EA-16AF-4F26-B488-895C8841EB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9" name="Fußzeilenplatzhalter 3">
            <a:extLst>
              <a:ext uri="{FF2B5EF4-FFF2-40B4-BE49-F238E27FC236}">
                <a16:creationId xmlns:a16="http://schemas.microsoft.com/office/drawing/2014/main" id="{6EEF4804-11BE-4565-9AFC-7D97F5EEA7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13483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4" name="Titel 1"/>
          <p:cNvSpPr>
            <a:spLocks noGrp="1"/>
          </p:cNvSpPr>
          <p:nvPr>
            <p:ph type="title" hasCustomPrompt="1"/>
          </p:nvPr>
        </p:nvSpPr>
        <p:spPr>
          <a:xfrm>
            <a:off x="1807028" y="1045027"/>
            <a:ext cx="9612086" cy="1219505"/>
          </a:xfrm>
          <a:prstGeom prst="rect">
            <a:avLst/>
          </a:prstGeom>
        </p:spPr>
        <p:txBody>
          <a:bodyPr/>
          <a:lstStyle>
            <a:lvl1pPr>
              <a:defRPr sz="3600" baseline="0">
                <a:solidFill>
                  <a:schemeClr val="tx1"/>
                </a:solidFill>
                <a:latin typeface="MetaBold-Roman" panose="02000803000000000000" pitchFamily="2" charset="0"/>
              </a:defRPr>
            </a:lvl1pPr>
          </a:lstStyle>
          <a:p>
            <a:r>
              <a:rPr lang="de-DE" dirty="0"/>
              <a:t>Überschrift einfügen</a:t>
            </a:r>
          </a:p>
        </p:txBody>
      </p:sp>
      <p:sp>
        <p:nvSpPr>
          <p:cNvPr id="5" name="Inhaltsplatzhalter 2"/>
          <p:cNvSpPr>
            <a:spLocks noGrp="1"/>
          </p:cNvSpPr>
          <p:nvPr>
            <p:ph idx="1" hasCustomPrompt="1"/>
          </p:nvPr>
        </p:nvSpPr>
        <p:spPr>
          <a:xfrm>
            <a:off x="1807028" y="2177143"/>
            <a:ext cx="9612086" cy="4103914"/>
          </a:xfrm>
          <a:prstGeom prst="rect">
            <a:avLst/>
          </a:prstGeom>
        </p:spPr>
        <p:txBody>
          <a:bodyPr/>
          <a:lstStyle>
            <a:lvl1pPr>
              <a:defRPr baseline="0">
                <a:solidFill>
                  <a:schemeClr val="tx1"/>
                </a:solidFill>
                <a:latin typeface="MetaNormal-Roman" panose="02000503000000000000" pitchFamily="2" charset="0"/>
              </a:defRPr>
            </a:lvl1pPr>
            <a:lvl2pPr>
              <a:defRPr>
                <a:solidFill>
                  <a:schemeClr val="tx1"/>
                </a:solidFill>
                <a:latin typeface="MetaNormal-Roman" panose="02000503000000000000" pitchFamily="2" charset="0"/>
              </a:defRPr>
            </a:lvl2pPr>
            <a:lvl3pPr>
              <a:defRPr>
                <a:solidFill>
                  <a:schemeClr val="tx1"/>
                </a:solidFill>
                <a:latin typeface="MetaNormal-Roman" panose="02000503000000000000" pitchFamily="2" charset="0"/>
              </a:defRPr>
            </a:lvl3pPr>
            <a:lvl4pPr>
              <a:defRPr>
                <a:solidFill>
                  <a:schemeClr val="tx1"/>
                </a:solidFill>
                <a:latin typeface="MetaNormal-Roman" panose="02000503000000000000" pitchFamily="2" charset="0"/>
              </a:defRPr>
            </a:lvl4pPr>
            <a:lvl5pPr>
              <a:defRPr>
                <a:solidFill>
                  <a:schemeClr val="tx1"/>
                </a:solidFill>
                <a:latin typeface="MetaNormal-Roman" panose="02000503000000000000" pitchFamily="2" charset="0"/>
              </a:defRPr>
            </a:lvl5pPr>
          </a:lstStyle>
          <a:p>
            <a:pPr lvl="0"/>
            <a:r>
              <a:rPr lang="de-DE" dirty="0"/>
              <a:t>Aufzählungspunkte einfügen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7" name="Datumsplatzhalter 1">
            <a:extLst>
              <a:ext uri="{FF2B5EF4-FFF2-40B4-BE49-F238E27FC236}">
                <a16:creationId xmlns:a16="http://schemas.microsoft.com/office/drawing/2014/main" id="{2488D28E-3BE1-4EFA-A936-23BDC8D67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09.12.25</a:t>
            </a:fld>
            <a:endParaRPr lang="de-DE" dirty="0"/>
          </a:p>
        </p:txBody>
      </p:sp>
      <p:sp>
        <p:nvSpPr>
          <p:cNvPr id="8" name="Foliennummernplatzhalter 2">
            <a:extLst>
              <a:ext uri="{FF2B5EF4-FFF2-40B4-BE49-F238E27FC236}">
                <a16:creationId xmlns:a16="http://schemas.microsoft.com/office/drawing/2014/main" id="{E8AF195E-2644-45E3-BF20-0638534200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9" name="Fußzeilenplatzhalter 3">
            <a:extLst>
              <a:ext uri="{FF2B5EF4-FFF2-40B4-BE49-F238E27FC236}">
                <a16:creationId xmlns:a16="http://schemas.microsoft.com/office/drawing/2014/main" id="{8744EB25-22EA-47EB-9777-0E8DEBFBE3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318172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5" name="Titel 1"/>
          <p:cNvSpPr>
            <a:spLocks noGrp="1"/>
          </p:cNvSpPr>
          <p:nvPr>
            <p:ph type="title" hasCustomPrompt="1"/>
          </p:nvPr>
        </p:nvSpPr>
        <p:spPr>
          <a:xfrm>
            <a:off x="1709057" y="1066799"/>
            <a:ext cx="9612086" cy="1049478"/>
          </a:xfrm>
          <a:prstGeom prst="rect">
            <a:avLst/>
          </a:prstGeom>
        </p:spPr>
        <p:txBody>
          <a:bodyPr/>
          <a:lstStyle>
            <a:lvl1pPr>
              <a:defRPr sz="3600" baseline="0">
                <a:solidFill>
                  <a:schemeClr val="tx1"/>
                </a:solidFill>
                <a:latin typeface="MetaBold-Roman" panose="02000803000000000000" pitchFamily="2" charset="0"/>
              </a:defRPr>
            </a:lvl1pPr>
          </a:lstStyle>
          <a:p>
            <a:r>
              <a:rPr lang="de-DE" dirty="0"/>
              <a:t>Überschrift einfügen</a:t>
            </a:r>
          </a:p>
        </p:txBody>
      </p:sp>
      <p:sp>
        <p:nvSpPr>
          <p:cNvPr id="6" name="Inhaltsplatzhalter 2"/>
          <p:cNvSpPr>
            <a:spLocks noGrp="1"/>
          </p:cNvSpPr>
          <p:nvPr>
            <p:ph idx="1" hasCustomPrompt="1"/>
          </p:nvPr>
        </p:nvSpPr>
        <p:spPr>
          <a:xfrm>
            <a:off x="1709057" y="2198914"/>
            <a:ext cx="4680857" cy="3962400"/>
          </a:xfrm>
          <a:prstGeom prst="rect">
            <a:avLst/>
          </a:prstGeom>
        </p:spPr>
        <p:txBody>
          <a:bodyPr/>
          <a:lstStyle>
            <a:lvl1pPr>
              <a:defRPr baseline="0">
                <a:solidFill>
                  <a:schemeClr val="tx1"/>
                </a:solidFill>
                <a:latin typeface="MetaNormal-Roman" panose="02000503000000000000" pitchFamily="2" charset="0"/>
              </a:defRPr>
            </a:lvl1pPr>
            <a:lvl2pPr>
              <a:defRPr>
                <a:solidFill>
                  <a:schemeClr val="tx1"/>
                </a:solidFill>
                <a:latin typeface="MetaNormal-Roman" panose="02000503000000000000" pitchFamily="2" charset="0"/>
              </a:defRPr>
            </a:lvl2pPr>
            <a:lvl3pPr>
              <a:defRPr>
                <a:solidFill>
                  <a:schemeClr val="tx1"/>
                </a:solidFill>
                <a:latin typeface="MetaNormal-Roman" panose="02000503000000000000" pitchFamily="2" charset="0"/>
              </a:defRPr>
            </a:lvl3pPr>
            <a:lvl4pPr>
              <a:defRPr>
                <a:solidFill>
                  <a:schemeClr val="tx1"/>
                </a:solidFill>
                <a:latin typeface="MetaNormal-Roman" panose="02000503000000000000" pitchFamily="2" charset="0"/>
              </a:defRPr>
            </a:lvl4pPr>
            <a:lvl5pPr>
              <a:defRPr>
                <a:solidFill>
                  <a:schemeClr val="tx1"/>
                </a:solidFill>
                <a:latin typeface="MetaNormal-Roman" panose="02000503000000000000" pitchFamily="2" charset="0"/>
              </a:defRPr>
            </a:lvl5pPr>
          </a:lstStyle>
          <a:p>
            <a:pPr lvl="0"/>
            <a:r>
              <a:rPr lang="de-DE" dirty="0"/>
              <a:t>Erste Ebene einfügen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Inhaltsplatzhalter 2"/>
          <p:cNvSpPr>
            <a:spLocks noGrp="1"/>
          </p:cNvSpPr>
          <p:nvPr>
            <p:ph idx="14" hasCustomPrompt="1"/>
          </p:nvPr>
        </p:nvSpPr>
        <p:spPr>
          <a:xfrm>
            <a:off x="6596744" y="2198914"/>
            <a:ext cx="4724400" cy="3962400"/>
          </a:xfrm>
          <a:prstGeom prst="rect">
            <a:avLst/>
          </a:prstGeom>
        </p:spPr>
        <p:txBody>
          <a:bodyPr/>
          <a:lstStyle>
            <a:lvl1pPr>
              <a:defRPr baseline="0">
                <a:solidFill>
                  <a:schemeClr val="tx1"/>
                </a:solidFill>
                <a:latin typeface="MetaNormal-Roman" panose="02000503000000000000" pitchFamily="2" charset="0"/>
              </a:defRPr>
            </a:lvl1pPr>
            <a:lvl2pPr>
              <a:defRPr>
                <a:solidFill>
                  <a:schemeClr val="tx1"/>
                </a:solidFill>
                <a:latin typeface="MetaNormal-Roman" panose="02000503000000000000" pitchFamily="2" charset="0"/>
              </a:defRPr>
            </a:lvl2pPr>
            <a:lvl3pPr>
              <a:defRPr>
                <a:solidFill>
                  <a:schemeClr val="tx1"/>
                </a:solidFill>
                <a:latin typeface="MetaNormal-Roman" panose="02000503000000000000" pitchFamily="2" charset="0"/>
              </a:defRPr>
            </a:lvl3pPr>
            <a:lvl4pPr>
              <a:defRPr>
                <a:solidFill>
                  <a:schemeClr val="tx1"/>
                </a:solidFill>
                <a:latin typeface="MetaNormal-Roman" panose="02000503000000000000" pitchFamily="2" charset="0"/>
              </a:defRPr>
            </a:lvl4pPr>
            <a:lvl5pPr>
              <a:defRPr>
                <a:solidFill>
                  <a:schemeClr val="tx1"/>
                </a:solidFill>
                <a:latin typeface="MetaNormal-Roman" panose="02000503000000000000" pitchFamily="2" charset="0"/>
              </a:defRPr>
            </a:lvl5pPr>
          </a:lstStyle>
          <a:p>
            <a:pPr lvl="0"/>
            <a:r>
              <a:rPr lang="de-DE" dirty="0"/>
              <a:t>Erste Ebene einfügen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8" name="Datumsplatzhalter 1">
            <a:extLst>
              <a:ext uri="{FF2B5EF4-FFF2-40B4-BE49-F238E27FC236}">
                <a16:creationId xmlns:a16="http://schemas.microsoft.com/office/drawing/2014/main" id="{1ED45DC7-3177-48CF-9E94-6C4EF83CE3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09.12.25</a:t>
            </a:fld>
            <a:endParaRPr lang="de-DE" dirty="0"/>
          </a:p>
        </p:txBody>
      </p:sp>
      <p:sp>
        <p:nvSpPr>
          <p:cNvPr id="10" name="Foliennummernplatzhalter 2">
            <a:extLst>
              <a:ext uri="{FF2B5EF4-FFF2-40B4-BE49-F238E27FC236}">
                <a16:creationId xmlns:a16="http://schemas.microsoft.com/office/drawing/2014/main" id="{3A6D4D15-FFD5-4517-AC37-2959871049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11" name="Fußzeilenplatzhalter 3">
            <a:extLst>
              <a:ext uri="{FF2B5EF4-FFF2-40B4-BE49-F238E27FC236}">
                <a16:creationId xmlns:a16="http://schemas.microsoft.com/office/drawing/2014/main" id="{4090E129-45B7-4A9E-9B77-89D885EC07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1298263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3" name="Titel 1"/>
          <p:cNvSpPr>
            <a:spLocks noGrp="1"/>
          </p:cNvSpPr>
          <p:nvPr>
            <p:ph type="title" hasCustomPrompt="1"/>
          </p:nvPr>
        </p:nvSpPr>
        <p:spPr>
          <a:xfrm>
            <a:off x="838199" y="3043011"/>
            <a:ext cx="10515600" cy="1325563"/>
          </a:xfrm>
          <a:prstGeom prst="rect">
            <a:avLst/>
          </a:prstGeom>
        </p:spPr>
        <p:txBody>
          <a:bodyPr/>
          <a:lstStyle>
            <a:lvl1pPr algn="ctr">
              <a:defRPr>
                <a:solidFill>
                  <a:schemeClr val="tx1"/>
                </a:solidFill>
                <a:latin typeface="MetaBold-Roman" panose="02000803000000000000" pitchFamily="2" charset="0"/>
              </a:defRPr>
            </a:lvl1pPr>
          </a:lstStyle>
          <a:p>
            <a:r>
              <a:rPr lang="de-DE" dirty="0"/>
              <a:t>Überschrift einfügen</a:t>
            </a:r>
          </a:p>
        </p:txBody>
      </p:sp>
      <p:sp>
        <p:nvSpPr>
          <p:cNvPr id="5"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4" name="Datumsplatzhalter 1">
            <a:extLst>
              <a:ext uri="{FF2B5EF4-FFF2-40B4-BE49-F238E27FC236}">
                <a16:creationId xmlns:a16="http://schemas.microsoft.com/office/drawing/2014/main" id="{43B84461-3744-44CB-9D9A-AE3F3A4C60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09.12.25</a:t>
            </a:fld>
            <a:endParaRPr lang="de-DE" dirty="0"/>
          </a:p>
        </p:txBody>
      </p:sp>
      <p:sp>
        <p:nvSpPr>
          <p:cNvPr id="6" name="Foliennummernplatzhalter 2">
            <a:extLst>
              <a:ext uri="{FF2B5EF4-FFF2-40B4-BE49-F238E27FC236}">
                <a16:creationId xmlns:a16="http://schemas.microsoft.com/office/drawing/2014/main" id="{F175A0FC-50BD-44F0-A4B6-BAD4197849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7" name="Fußzeilenplatzhalter 3">
            <a:extLst>
              <a:ext uri="{FF2B5EF4-FFF2-40B4-BE49-F238E27FC236}">
                <a16:creationId xmlns:a16="http://schemas.microsoft.com/office/drawing/2014/main" id="{57713D7F-52D4-43E5-81BC-1387D0CE7F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2680804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3"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4" name="Datumsplatzhalter 1">
            <a:extLst>
              <a:ext uri="{FF2B5EF4-FFF2-40B4-BE49-F238E27FC236}">
                <a16:creationId xmlns:a16="http://schemas.microsoft.com/office/drawing/2014/main" id="{6299B2AD-5689-46A3-A61A-BA2305B017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09.12.25</a:t>
            </a:fld>
            <a:endParaRPr lang="de-DE" dirty="0"/>
          </a:p>
        </p:txBody>
      </p:sp>
      <p:sp>
        <p:nvSpPr>
          <p:cNvPr id="5" name="Foliennummernplatzhalter 2">
            <a:extLst>
              <a:ext uri="{FF2B5EF4-FFF2-40B4-BE49-F238E27FC236}">
                <a16:creationId xmlns:a16="http://schemas.microsoft.com/office/drawing/2014/main" id="{D5894530-6E49-4212-9CF8-0009C1C715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6" name="Fußzeilenplatzhalter 3">
            <a:extLst>
              <a:ext uri="{FF2B5EF4-FFF2-40B4-BE49-F238E27FC236}">
                <a16:creationId xmlns:a16="http://schemas.microsoft.com/office/drawing/2014/main" id="{87B6B827-3252-4BDE-BC46-932B51630B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2593367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5" name="Titel 1"/>
          <p:cNvSpPr>
            <a:spLocks noGrp="1"/>
          </p:cNvSpPr>
          <p:nvPr>
            <p:ph type="title" hasCustomPrompt="1"/>
          </p:nvPr>
        </p:nvSpPr>
        <p:spPr>
          <a:xfrm>
            <a:off x="1382486" y="2062415"/>
            <a:ext cx="4467226" cy="1207886"/>
          </a:xfrm>
          <a:prstGeom prst="rect">
            <a:avLst/>
          </a:prstGeom>
        </p:spPr>
        <p:txBody>
          <a:bodyPr anchor="b"/>
          <a:lstStyle>
            <a:lvl1pPr>
              <a:defRPr sz="3200">
                <a:solidFill>
                  <a:schemeClr val="tx1"/>
                </a:solidFill>
                <a:latin typeface="MetaBold-Roman" panose="02000803000000000000" pitchFamily="2" charset="0"/>
              </a:defRPr>
            </a:lvl1pPr>
          </a:lstStyle>
          <a:p>
            <a:r>
              <a:rPr lang="de-DE" dirty="0"/>
              <a:t>Überschrift einfügen</a:t>
            </a:r>
          </a:p>
        </p:txBody>
      </p:sp>
      <p:sp>
        <p:nvSpPr>
          <p:cNvPr id="6" name="Bildplatzhalter 2"/>
          <p:cNvSpPr>
            <a:spLocks noGrp="1"/>
          </p:cNvSpPr>
          <p:nvPr>
            <p:ph type="pic" idx="1" hasCustomPrompt="1"/>
          </p:nvPr>
        </p:nvSpPr>
        <p:spPr>
          <a:xfrm>
            <a:off x="6291941" y="2062415"/>
            <a:ext cx="5455331" cy="3609042"/>
          </a:xfrm>
          <a:prstGeom prst="rect">
            <a:avLst/>
          </a:prstGeom>
        </p:spPr>
        <p:txBody>
          <a:bodyPr/>
          <a:lstStyle>
            <a:lvl1pPr marL="0" indent="0">
              <a:buNone/>
              <a:defRPr sz="3200" baseline="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einfügen</a:t>
            </a:r>
          </a:p>
        </p:txBody>
      </p:sp>
      <p:sp>
        <p:nvSpPr>
          <p:cNvPr id="7" name="Textplatzhalter 3"/>
          <p:cNvSpPr>
            <a:spLocks noGrp="1"/>
          </p:cNvSpPr>
          <p:nvPr>
            <p:ph type="body" sz="half" idx="2" hasCustomPrompt="1"/>
          </p:nvPr>
        </p:nvSpPr>
        <p:spPr>
          <a:xfrm>
            <a:off x="1382486" y="3382535"/>
            <a:ext cx="4467226" cy="2810102"/>
          </a:xfrm>
          <a:prstGeom prst="rect">
            <a:avLst/>
          </a:prstGeom>
        </p:spPr>
        <p:txBody>
          <a:bodyPr/>
          <a:lstStyle>
            <a:lvl1pPr marL="0" indent="0">
              <a:lnSpc>
                <a:spcPct val="100000"/>
              </a:lnSpc>
              <a:buNone/>
              <a:defRPr lang="de-DE" sz="1800" dirty="0" smtClean="0">
                <a:solidFill>
                  <a:schemeClr val="tx1"/>
                </a:solidFill>
                <a:latin typeface="MetaNormal-Roman" panose="02000503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 ipsum dolor sit </a:t>
            </a:r>
            <a:r>
              <a:rPr lang="en-US" dirty="0" err="1"/>
              <a:t>amet</a:t>
            </a:r>
            <a:r>
              <a:rPr lang="en-US" dirty="0"/>
              <a:t>, sniff catnip and act crazy. Purr paw your face to wake you up in the morning </a:t>
            </a:r>
            <a:r>
              <a:rPr lang="en-US" dirty="0" err="1"/>
              <a:t>furball</a:t>
            </a:r>
            <a:r>
              <a:rPr lang="en-US" dirty="0"/>
              <a:t> roll </a:t>
            </a:r>
            <a:r>
              <a:rPr lang="en-US" dirty="0" err="1"/>
              <a:t>roll</a:t>
            </a:r>
            <a:r>
              <a:rPr lang="en-US" dirty="0"/>
              <a:t> </a:t>
            </a:r>
            <a:r>
              <a:rPr lang="en-US" dirty="0" err="1"/>
              <a:t>roll</a:t>
            </a:r>
            <a:r>
              <a:rPr lang="en-US" dirty="0"/>
              <a:t>. Howl on top of tall thing. What a cat-ass-trophy! immediately regret falling into bathtub yet is good you understand your place in my world eat fish on floor. Cat playing a fiddle in hey diddle </a:t>
            </a:r>
            <a:r>
              <a:rPr lang="en-US" dirty="0" err="1"/>
              <a:t>diddle</a:t>
            </a:r>
            <a:r>
              <a:rPr lang="en-US" dirty="0"/>
              <a:t>? </a:t>
            </a:r>
            <a:endParaRPr lang="de-DE" dirty="0"/>
          </a:p>
        </p:txBody>
      </p:sp>
      <p:sp>
        <p:nvSpPr>
          <p:cNvPr id="9"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11" name="Textplatzhalter 3"/>
          <p:cNvSpPr>
            <a:spLocks noGrp="1"/>
          </p:cNvSpPr>
          <p:nvPr>
            <p:ph type="body" sz="half" idx="14" hasCustomPrompt="1"/>
          </p:nvPr>
        </p:nvSpPr>
        <p:spPr>
          <a:xfrm>
            <a:off x="6291940" y="5671457"/>
            <a:ext cx="5455331" cy="521180"/>
          </a:xfrm>
          <a:prstGeom prst="rect">
            <a:avLst/>
          </a:prstGeom>
        </p:spPr>
        <p:txBody>
          <a:bodyPr/>
          <a:lstStyle>
            <a:lvl1pPr marL="0" indent="0">
              <a:lnSpc>
                <a:spcPct val="100000"/>
              </a:lnSpc>
              <a:buNone/>
              <a:defRPr lang="de-DE" sz="1400" dirty="0" smtClean="0">
                <a:solidFill>
                  <a:schemeClr val="tx1"/>
                </a:solidFill>
                <a:latin typeface="MetaNormal-Roman" panose="02000503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Bildnachweis</a:t>
            </a:r>
            <a:endParaRPr lang="de-DE" dirty="0"/>
          </a:p>
        </p:txBody>
      </p:sp>
      <p:sp>
        <p:nvSpPr>
          <p:cNvPr id="8" name="Datumsplatzhalter 1">
            <a:extLst>
              <a:ext uri="{FF2B5EF4-FFF2-40B4-BE49-F238E27FC236}">
                <a16:creationId xmlns:a16="http://schemas.microsoft.com/office/drawing/2014/main" id="{E78ABCA3-08AD-4960-8C4E-B91A5828F73F}"/>
              </a:ext>
            </a:extLst>
          </p:cNvPr>
          <p:cNvSpPr>
            <a:spLocks noGrp="1"/>
          </p:cNvSpPr>
          <p:nvPr>
            <p:ph type="dt" sz="half" idx="15"/>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09.12.25</a:t>
            </a:fld>
            <a:endParaRPr lang="de-DE" dirty="0"/>
          </a:p>
        </p:txBody>
      </p:sp>
      <p:sp>
        <p:nvSpPr>
          <p:cNvPr id="10" name="Foliennummernplatzhalter 2">
            <a:extLst>
              <a:ext uri="{FF2B5EF4-FFF2-40B4-BE49-F238E27FC236}">
                <a16:creationId xmlns:a16="http://schemas.microsoft.com/office/drawing/2014/main" id="{4B55DE42-454D-4DA5-B8A0-160633A4BC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12" name="Fußzeilenplatzhalter 3">
            <a:extLst>
              <a:ext uri="{FF2B5EF4-FFF2-40B4-BE49-F238E27FC236}">
                <a16:creationId xmlns:a16="http://schemas.microsoft.com/office/drawing/2014/main" id="{9AE0D92C-A3E3-4915-B8E9-A26EB9644C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1385876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Grafik 7"/>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0" y="524256"/>
            <a:ext cx="1291844" cy="1291844"/>
          </a:xfrm>
          <a:prstGeom prst="rect">
            <a:avLst/>
          </a:prstGeom>
        </p:spPr>
      </p:pic>
      <p:sp>
        <p:nvSpPr>
          <p:cNvPr id="2" name="Datumsplatzhalter 1">
            <a:extLst>
              <a:ext uri="{FF2B5EF4-FFF2-40B4-BE49-F238E27FC236}">
                <a16:creationId xmlns:a16="http://schemas.microsoft.com/office/drawing/2014/main" id="{C2D5F647-0736-4AB9-8E87-935DDEB4C0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09.12.25</a:t>
            </a:fld>
            <a:endParaRPr lang="de-DE" dirty="0"/>
          </a:p>
        </p:txBody>
      </p:sp>
      <p:sp>
        <p:nvSpPr>
          <p:cNvPr id="3" name="Foliennummernplatzhalter 2">
            <a:extLst>
              <a:ext uri="{FF2B5EF4-FFF2-40B4-BE49-F238E27FC236}">
                <a16:creationId xmlns:a16="http://schemas.microsoft.com/office/drawing/2014/main" id="{1B109A0D-4694-4027-820E-3EE2989D9D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4" name="Fußzeilenplatzhalter 3">
            <a:extLst>
              <a:ext uri="{FF2B5EF4-FFF2-40B4-BE49-F238E27FC236}">
                <a16:creationId xmlns:a16="http://schemas.microsoft.com/office/drawing/2014/main" id="{5B9FBD35-87CF-4E23-BD84-62DD0650D6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3244361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8" r:id="rId4"/>
    <p:sldLayoutId id="2147483655" r:id="rId5"/>
    <p:sldLayoutId id="2147483657"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ethe.de/ins/cz/de/kul/the/thr/sup/20887972.html"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https://creativecommons.org/licenses/by-nd/3.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video" Target="https://www.youtube.com/embed/VhtpjPe28EQ?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thebluediamondgallery.com/legal/criminal-law.html" TargetMode="External"/><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noProof="0" dirty="0"/>
          </a:p>
        </p:txBody>
      </p:sp>
      <p:pic>
        <p:nvPicPr>
          <p:cNvPr id="20" name="Imagen 19">
            <a:extLst>
              <a:ext uri="{FF2B5EF4-FFF2-40B4-BE49-F238E27FC236}">
                <a16:creationId xmlns:a16="http://schemas.microsoft.com/office/drawing/2014/main" id="{541950D8-AA59-2920-D15E-6BD11DEC623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6260" r="16260"/>
          <a:stretch/>
        </p:blipFill>
        <p:spPr>
          <a:xfrm>
            <a:off x="-1504" y="0"/>
            <a:ext cx="12191980" cy="7798904"/>
          </a:xfrm>
          <a:prstGeom prst="rect">
            <a:avLst/>
          </a:prstGeom>
          <a:effectLst>
            <a:outerShdw blurRad="50800" dist="38100" dir="5400000" algn="t" rotWithShape="0">
              <a:prstClr val="black">
                <a:alpha val="40000"/>
              </a:prstClr>
            </a:outerShdw>
          </a:effectLst>
        </p:spPr>
      </p:pic>
      <p:sp>
        <p:nvSpPr>
          <p:cNvPr id="23" name="Titel 1">
            <a:extLst>
              <a:ext uri="{FF2B5EF4-FFF2-40B4-BE49-F238E27FC236}">
                <a16:creationId xmlns:a16="http://schemas.microsoft.com/office/drawing/2014/main" id="{F8F86940-FDCF-2F09-2690-AED6A4387511}"/>
              </a:ext>
            </a:extLst>
          </p:cNvPr>
          <p:cNvSpPr>
            <a:spLocks noGrp="1"/>
          </p:cNvSpPr>
          <p:nvPr>
            <p:ph type="ctrTitle"/>
          </p:nvPr>
        </p:nvSpPr>
        <p:spPr>
          <a:xfrm>
            <a:off x="254998" y="1511852"/>
            <a:ext cx="11043976" cy="2387600"/>
          </a:xfrm>
          <a:noFill/>
        </p:spPr>
        <p:txBody>
          <a:bodyPr/>
          <a:lstStyle/>
          <a:p>
            <a:pPr algn="ctr"/>
            <a:r>
              <a:rPr lang="en-US" sz="5600" b="1" noProof="0" dirty="0" err="1">
                <a:solidFill>
                  <a:schemeClr val="bg1"/>
                </a:solidFill>
                <a:latin typeface="Copperplate" panose="02000504000000020004" pitchFamily="2" charset="77"/>
                <a:cs typeface="Times New Roman" panose="02020603050405020304" pitchFamily="18" charset="0"/>
              </a:rPr>
              <a:t>Rechtsdeutsch</a:t>
            </a:r>
            <a:r>
              <a:rPr lang="en-US" sz="5600" b="1" noProof="0" dirty="0">
                <a:solidFill>
                  <a:schemeClr val="bg1"/>
                </a:solidFill>
                <a:latin typeface="Copperplate" panose="02000504000000020004" pitchFamily="2" charset="77"/>
                <a:cs typeface="Times New Roman" panose="02020603050405020304" pitchFamily="18" charset="0"/>
              </a:rPr>
              <a:t> I -</a:t>
            </a:r>
            <a:br>
              <a:rPr lang="en-US" sz="5600" b="1" noProof="0" dirty="0">
                <a:solidFill>
                  <a:schemeClr val="bg1"/>
                </a:solidFill>
                <a:latin typeface="Copperplate" panose="02000504000000020004" pitchFamily="2" charset="77"/>
                <a:cs typeface="Times New Roman" panose="02020603050405020304" pitchFamily="18" charset="0"/>
              </a:rPr>
            </a:br>
            <a:r>
              <a:rPr lang="en-US" sz="5600" b="1" noProof="0" dirty="0" err="1">
                <a:solidFill>
                  <a:schemeClr val="bg1"/>
                </a:solidFill>
                <a:latin typeface="Copperplate" panose="02000504000000020004" pitchFamily="2" charset="77"/>
                <a:cs typeface="Times New Roman" panose="02020603050405020304" pitchFamily="18" charset="0"/>
              </a:rPr>
              <a:t>Einführung</a:t>
            </a:r>
            <a:r>
              <a:rPr lang="en-US" sz="5600" b="1" noProof="0" dirty="0">
                <a:solidFill>
                  <a:schemeClr val="bg1"/>
                </a:solidFill>
                <a:latin typeface="Copperplate" panose="02000504000000020004" pitchFamily="2" charset="77"/>
                <a:cs typeface="Times New Roman" panose="02020603050405020304" pitchFamily="18" charset="0"/>
              </a:rPr>
              <a:t> in das </a:t>
            </a:r>
            <a:r>
              <a:rPr lang="en-US" sz="5600" b="1" noProof="0" dirty="0" err="1">
                <a:solidFill>
                  <a:schemeClr val="bg1"/>
                </a:solidFill>
                <a:latin typeface="Copperplate" panose="02000504000000020004" pitchFamily="2" charset="77"/>
                <a:cs typeface="Times New Roman" panose="02020603050405020304" pitchFamily="18" charset="0"/>
              </a:rPr>
              <a:t>Strafrecht</a:t>
            </a:r>
            <a:r>
              <a:rPr lang="en-US" sz="5600" b="1" noProof="0" dirty="0">
                <a:solidFill>
                  <a:schemeClr val="bg1"/>
                </a:solidFill>
                <a:latin typeface="Copperplate" panose="02000504000000020004" pitchFamily="2" charset="77"/>
                <a:cs typeface="Times New Roman" panose="02020603050405020304" pitchFamily="18" charset="0"/>
              </a:rPr>
              <a:t> / Introduction to criminal law</a:t>
            </a:r>
            <a:endParaRPr lang="en-US" sz="5600" noProof="0" dirty="0">
              <a:solidFill>
                <a:schemeClr val="bg1"/>
              </a:solidFill>
              <a:latin typeface="Copperplate" panose="02000504000000020004" pitchFamily="2" charset="77"/>
              <a:cs typeface="Times New Roman" panose="02020603050405020304" pitchFamily="18" charset="0"/>
            </a:endParaRPr>
          </a:p>
        </p:txBody>
      </p:sp>
      <p:sp>
        <p:nvSpPr>
          <p:cNvPr id="24" name="CuadroTexto 23">
            <a:extLst>
              <a:ext uri="{FF2B5EF4-FFF2-40B4-BE49-F238E27FC236}">
                <a16:creationId xmlns:a16="http://schemas.microsoft.com/office/drawing/2014/main" id="{712EE737-D4D7-9707-2B6E-BC697BCE4234}"/>
              </a:ext>
            </a:extLst>
          </p:cNvPr>
          <p:cNvSpPr txBox="1"/>
          <p:nvPr/>
        </p:nvSpPr>
        <p:spPr>
          <a:xfrm>
            <a:off x="8028526" y="5624493"/>
            <a:ext cx="3961342" cy="1077218"/>
          </a:xfrm>
          <a:prstGeom prst="rect">
            <a:avLst/>
          </a:prstGeom>
          <a:solidFill>
            <a:schemeClr val="tx1">
              <a:alpha val="55293"/>
            </a:schemeClr>
          </a:solidFill>
        </p:spPr>
        <p:txBody>
          <a:bodyPr wrap="none" rtlCol="0">
            <a:spAutoFit/>
          </a:bodyPr>
          <a:lstStyle/>
          <a:p>
            <a:pPr algn="ctr"/>
            <a:r>
              <a:rPr lang="en-US" sz="3200" b="1" noProof="0" dirty="0">
                <a:solidFill>
                  <a:schemeClr val="bg1"/>
                </a:solidFill>
                <a:latin typeface="Perpetua" panose="02020502060401020303" pitchFamily="18" charset="77"/>
                <a:cs typeface="Times New Roman" panose="02020603050405020304" pitchFamily="18" charset="0"/>
              </a:rPr>
              <a:t>Leandro Dias </a:t>
            </a:r>
          </a:p>
          <a:p>
            <a:pPr algn="ctr"/>
            <a:r>
              <a:rPr lang="en-US" sz="3200" b="1" noProof="0" dirty="0">
                <a:solidFill>
                  <a:schemeClr val="bg1"/>
                </a:solidFill>
                <a:latin typeface="Perpetua" panose="02020502060401020303" pitchFamily="18" charset="77"/>
                <a:cs typeface="Times New Roman" panose="02020603050405020304" pitchFamily="18" charset="0"/>
              </a:rPr>
              <a:t>Universität Würzburg</a:t>
            </a:r>
            <a:endParaRPr lang="en-US" sz="2800" b="1" noProof="0" dirty="0">
              <a:solidFill>
                <a:schemeClr val="bg1"/>
              </a:solidFill>
              <a:latin typeface="Perpetua" panose="02020502060401020303" pitchFamily="18" charset="77"/>
              <a:cs typeface="Times New Roman" panose="02020603050405020304" pitchFamily="18" charset="0"/>
            </a:endParaRPr>
          </a:p>
        </p:txBody>
      </p:sp>
      <p:sp>
        <p:nvSpPr>
          <p:cNvPr id="2" name="CuadroTexto 1">
            <a:extLst>
              <a:ext uri="{FF2B5EF4-FFF2-40B4-BE49-F238E27FC236}">
                <a16:creationId xmlns:a16="http://schemas.microsoft.com/office/drawing/2014/main" id="{23C3F142-6D5A-B47E-8151-7C105A74E05A}"/>
              </a:ext>
            </a:extLst>
          </p:cNvPr>
          <p:cNvSpPr txBox="1"/>
          <p:nvPr/>
        </p:nvSpPr>
        <p:spPr>
          <a:xfrm>
            <a:off x="-1504" y="7798904"/>
            <a:ext cx="12191980" cy="230832"/>
          </a:xfrm>
          <a:prstGeom prst="rect">
            <a:avLst/>
          </a:prstGeom>
          <a:noFill/>
        </p:spPr>
        <p:txBody>
          <a:bodyPr wrap="square" rtlCol="0">
            <a:spAutoFit/>
          </a:bodyPr>
          <a:lstStyle/>
          <a:p>
            <a:r>
              <a:rPr lang="es-DE" sz="900">
                <a:hlinkClick r:id="rId3" tooltip="https://www.goethe.de/ins/cz/de/kul/the/thr/sup/20887972.html"/>
              </a:rPr>
              <a:t>Esta foto</a:t>
            </a:r>
            <a:r>
              <a:rPr lang="es-DE" sz="900"/>
              <a:t> de Autor desconocido está bajo licencia </a:t>
            </a:r>
            <a:r>
              <a:rPr lang="es-DE" sz="900">
                <a:hlinkClick r:id="rId4" tooltip="https://creativecommons.org/licenses/by-nd/3.0/"/>
              </a:rPr>
              <a:t>CC BY-ND</a:t>
            </a:r>
            <a:endParaRPr lang="es-DE" sz="900"/>
          </a:p>
        </p:txBody>
      </p:sp>
    </p:spTree>
    <p:extLst>
      <p:ext uri="{BB962C8B-B14F-4D97-AF65-F5344CB8AC3E}">
        <p14:creationId xmlns:p14="http://schemas.microsoft.com/office/powerpoint/2010/main" val="3955786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A8611-A421-7B38-1CC6-BDC86E5B1ED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422C02-5492-91A8-0FF6-F4485FAE794C}"/>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Theories of punishment / Straftheorien</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6C65D4FC-A696-5A57-565F-AC54564C581D}"/>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22545239-1FF5-ADDD-9596-CD65435703D3}"/>
              </a:ext>
            </a:extLst>
          </p:cNvPr>
          <p:cNvSpPr txBox="1"/>
          <p:nvPr/>
        </p:nvSpPr>
        <p:spPr>
          <a:xfrm>
            <a:off x="856570" y="1885239"/>
            <a:ext cx="11004885" cy="4401205"/>
          </a:xfrm>
          <a:prstGeom prst="rect">
            <a:avLst/>
          </a:prstGeom>
          <a:noFill/>
        </p:spPr>
        <p:txBody>
          <a:bodyPr wrap="square" rtlCol="0">
            <a:spAutoFit/>
          </a:bodyPr>
          <a:lstStyle/>
          <a:p>
            <a:pPr marL="457200" indent="-457200">
              <a:buFont typeface="Arial" panose="020B0604020202020204" pitchFamily="34" charset="0"/>
              <a:buChar char="•"/>
            </a:pPr>
            <a:r>
              <a:rPr lang="es-ES" sz="2800" dirty="0" err="1">
                <a:highlight>
                  <a:srgbClr val="FFFF00"/>
                </a:highlight>
              </a:rPr>
              <a:t>Theories</a:t>
            </a:r>
            <a:r>
              <a:rPr lang="es-ES" sz="2800" dirty="0">
                <a:highlight>
                  <a:srgbClr val="FFFF00"/>
                </a:highlight>
              </a:rPr>
              <a:t> </a:t>
            </a:r>
            <a:r>
              <a:rPr lang="es-ES" sz="2800" dirty="0" err="1">
                <a:highlight>
                  <a:srgbClr val="FFFF00"/>
                </a:highlight>
              </a:rPr>
              <a:t>of</a:t>
            </a:r>
            <a:r>
              <a:rPr lang="es-ES" sz="2800" dirty="0">
                <a:highlight>
                  <a:srgbClr val="FFFF00"/>
                </a:highlight>
              </a:rPr>
              <a:t> </a:t>
            </a:r>
            <a:r>
              <a:rPr lang="es-ES" sz="2800" dirty="0" err="1">
                <a:highlight>
                  <a:srgbClr val="FFFF00"/>
                </a:highlight>
              </a:rPr>
              <a:t>punishment</a:t>
            </a:r>
            <a:r>
              <a:rPr lang="es-ES" sz="2800" dirty="0">
                <a:highlight>
                  <a:srgbClr val="FFFF00"/>
                </a:highlight>
              </a:rPr>
              <a:t> </a:t>
            </a:r>
            <a:r>
              <a:rPr lang="es-ES" sz="2800" dirty="0"/>
              <a:t>are </a:t>
            </a:r>
            <a:r>
              <a:rPr lang="es-ES" sz="2800" dirty="0" err="1"/>
              <a:t>ethical</a:t>
            </a:r>
            <a:r>
              <a:rPr lang="es-ES" sz="2800" dirty="0"/>
              <a:t> </a:t>
            </a:r>
            <a:r>
              <a:rPr lang="es-ES" sz="2800" dirty="0" err="1"/>
              <a:t>justifications</a:t>
            </a:r>
            <a:r>
              <a:rPr lang="es-ES" sz="2800" dirty="0"/>
              <a:t> </a:t>
            </a:r>
            <a:r>
              <a:rPr lang="es-ES" sz="2800" dirty="0" err="1"/>
              <a:t>for</a:t>
            </a:r>
            <a:r>
              <a:rPr lang="es-ES" sz="2800" dirty="0"/>
              <a:t> </a:t>
            </a:r>
            <a:r>
              <a:rPr lang="es-ES" sz="2800" dirty="0" err="1"/>
              <a:t>why</a:t>
            </a:r>
            <a:r>
              <a:rPr lang="es-ES" sz="2800" dirty="0"/>
              <a:t> </a:t>
            </a:r>
            <a:r>
              <a:rPr lang="es-ES" sz="2800" dirty="0" err="1">
                <a:highlight>
                  <a:srgbClr val="00FFFF"/>
                </a:highlight>
              </a:rPr>
              <a:t>the</a:t>
            </a:r>
            <a:r>
              <a:rPr lang="es-ES" sz="2800" dirty="0">
                <a:highlight>
                  <a:srgbClr val="00FFFF"/>
                </a:highlight>
              </a:rPr>
              <a:t> </a:t>
            </a:r>
            <a:r>
              <a:rPr lang="es-ES" sz="2800" dirty="0" err="1">
                <a:highlight>
                  <a:srgbClr val="00FFFF"/>
                </a:highlight>
              </a:rPr>
              <a:t>state</a:t>
            </a:r>
            <a:r>
              <a:rPr lang="es-ES" sz="2800" dirty="0">
                <a:highlight>
                  <a:srgbClr val="00FFFF"/>
                </a:highlight>
              </a:rPr>
              <a:t> </a:t>
            </a:r>
            <a:r>
              <a:rPr lang="es-ES" sz="2800" dirty="0" err="1">
                <a:highlight>
                  <a:srgbClr val="C0C0C0"/>
                </a:highlight>
              </a:rPr>
              <a:t>punishes</a:t>
            </a:r>
            <a:r>
              <a:rPr lang="es-ES" sz="2800" dirty="0"/>
              <a:t> </a:t>
            </a:r>
            <a:r>
              <a:rPr lang="es-ES" sz="2800" dirty="0">
                <a:highlight>
                  <a:srgbClr val="00FF00"/>
                </a:highlight>
              </a:rPr>
              <a:t>criminal </a:t>
            </a:r>
            <a:r>
              <a:rPr lang="es-ES" sz="2800" dirty="0" err="1">
                <a:highlight>
                  <a:srgbClr val="00FF00"/>
                </a:highlight>
              </a:rPr>
              <a:t>behavior</a:t>
            </a:r>
            <a:r>
              <a:rPr lang="es-ES" sz="2800" dirty="0"/>
              <a:t>.</a:t>
            </a:r>
          </a:p>
          <a:p>
            <a:pPr marL="457200" indent="-457200">
              <a:buFont typeface="Arial" panose="020B0604020202020204" pitchFamily="34" charset="0"/>
              <a:buChar char="•"/>
            </a:pPr>
            <a:r>
              <a:rPr lang="es-ES" sz="2800" dirty="0" err="1">
                <a:highlight>
                  <a:srgbClr val="FFFF00"/>
                </a:highlight>
              </a:rPr>
              <a:t>Straftheorien</a:t>
            </a:r>
            <a:r>
              <a:rPr lang="es-ES" sz="2800" dirty="0"/>
              <a:t> </a:t>
            </a:r>
            <a:r>
              <a:rPr lang="es-ES" sz="2800" dirty="0" err="1"/>
              <a:t>sind</a:t>
            </a:r>
            <a:r>
              <a:rPr lang="es-ES" sz="2800" dirty="0"/>
              <a:t> </a:t>
            </a:r>
            <a:r>
              <a:rPr lang="es-ES" sz="2800" dirty="0" err="1"/>
              <a:t>ethische</a:t>
            </a:r>
            <a:r>
              <a:rPr lang="es-ES" sz="2800" dirty="0"/>
              <a:t> </a:t>
            </a:r>
            <a:r>
              <a:rPr lang="es-ES" sz="2800" dirty="0" err="1"/>
              <a:t>Rechtfertigungen</a:t>
            </a:r>
            <a:r>
              <a:rPr lang="es-ES" sz="2800" dirty="0"/>
              <a:t> </a:t>
            </a:r>
            <a:r>
              <a:rPr lang="es-ES" sz="2800" dirty="0" err="1"/>
              <a:t>dafür</a:t>
            </a:r>
            <a:r>
              <a:rPr lang="es-ES" sz="2800" dirty="0"/>
              <a:t>, </a:t>
            </a:r>
            <a:r>
              <a:rPr lang="es-ES" sz="2800" dirty="0" err="1"/>
              <a:t>warum</a:t>
            </a:r>
            <a:r>
              <a:rPr lang="es-ES" sz="2800" dirty="0"/>
              <a:t> </a:t>
            </a:r>
            <a:r>
              <a:rPr lang="es-ES" sz="2800" dirty="0" err="1">
                <a:highlight>
                  <a:srgbClr val="00FFFF"/>
                </a:highlight>
              </a:rPr>
              <a:t>der</a:t>
            </a:r>
            <a:r>
              <a:rPr lang="es-ES" sz="2800" dirty="0">
                <a:highlight>
                  <a:srgbClr val="00FFFF"/>
                </a:highlight>
              </a:rPr>
              <a:t> </a:t>
            </a:r>
            <a:r>
              <a:rPr lang="es-ES" sz="2800" dirty="0" err="1">
                <a:highlight>
                  <a:srgbClr val="00FFFF"/>
                </a:highlight>
              </a:rPr>
              <a:t>Staat</a:t>
            </a:r>
            <a:r>
              <a:rPr lang="es-ES" sz="2800" dirty="0">
                <a:highlight>
                  <a:srgbClr val="00FFFF"/>
                </a:highlight>
              </a:rPr>
              <a:t> </a:t>
            </a:r>
            <a:r>
              <a:rPr lang="es-ES" sz="2800" dirty="0" err="1">
                <a:highlight>
                  <a:srgbClr val="00FF00"/>
                </a:highlight>
              </a:rPr>
              <a:t>kriminelles</a:t>
            </a:r>
            <a:r>
              <a:rPr lang="es-ES" sz="2800" dirty="0">
                <a:highlight>
                  <a:srgbClr val="00FF00"/>
                </a:highlight>
              </a:rPr>
              <a:t> </a:t>
            </a:r>
            <a:r>
              <a:rPr lang="es-ES" sz="2800" dirty="0" err="1">
                <a:highlight>
                  <a:srgbClr val="00FF00"/>
                </a:highlight>
              </a:rPr>
              <a:t>Verhalten</a:t>
            </a:r>
            <a:r>
              <a:rPr lang="es-ES" sz="2800" dirty="0">
                <a:highlight>
                  <a:srgbClr val="00FF00"/>
                </a:highlight>
              </a:rPr>
              <a:t> </a:t>
            </a:r>
            <a:r>
              <a:rPr lang="es-ES" sz="2800" dirty="0" err="1">
                <a:highlight>
                  <a:srgbClr val="C0C0C0"/>
                </a:highlight>
              </a:rPr>
              <a:t>bestraft</a:t>
            </a:r>
            <a:r>
              <a:rPr lang="es-ES" sz="2800" dirty="0"/>
              <a:t>.</a:t>
            </a:r>
          </a:p>
          <a:p>
            <a:pPr marL="457200" indent="-457200">
              <a:buFont typeface="Arial" panose="020B0604020202020204" pitchFamily="34" charset="0"/>
              <a:buChar char="•"/>
            </a:pPr>
            <a:endParaRPr lang="es-ES" sz="2800" b="1" dirty="0"/>
          </a:p>
          <a:p>
            <a:pPr marL="457200" indent="-457200">
              <a:buFont typeface="Arial" panose="020B0604020202020204" pitchFamily="34" charset="0"/>
              <a:buChar char="•"/>
            </a:pPr>
            <a:r>
              <a:rPr lang="es-ES" sz="2800" dirty="0" err="1"/>
              <a:t>There</a:t>
            </a:r>
            <a:r>
              <a:rPr lang="es-ES" sz="2800" dirty="0"/>
              <a:t> are </a:t>
            </a:r>
            <a:r>
              <a:rPr lang="es-ES" sz="2800" dirty="0" err="1"/>
              <a:t>basically</a:t>
            </a:r>
            <a:r>
              <a:rPr lang="es-ES" sz="2800" dirty="0"/>
              <a:t> </a:t>
            </a:r>
            <a:r>
              <a:rPr lang="es-ES" sz="2800" dirty="0" err="1"/>
              <a:t>three</a:t>
            </a:r>
            <a:r>
              <a:rPr lang="es-ES" sz="2800" dirty="0"/>
              <a:t> </a:t>
            </a:r>
            <a:r>
              <a:rPr lang="es-ES" sz="2800" dirty="0" err="1"/>
              <a:t>kinds</a:t>
            </a:r>
            <a:r>
              <a:rPr lang="es-ES" sz="2800" dirty="0"/>
              <a:t> </a:t>
            </a:r>
            <a:r>
              <a:rPr lang="es-ES" sz="2800" dirty="0" err="1"/>
              <a:t>of</a:t>
            </a:r>
            <a:r>
              <a:rPr lang="es-ES" sz="2800" dirty="0"/>
              <a:t> </a:t>
            </a:r>
            <a:r>
              <a:rPr lang="es-ES" sz="2800" dirty="0" err="1">
                <a:highlight>
                  <a:srgbClr val="FFFF00"/>
                </a:highlight>
              </a:rPr>
              <a:t>theories</a:t>
            </a:r>
            <a:r>
              <a:rPr lang="es-ES" sz="2800" dirty="0">
                <a:highlight>
                  <a:srgbClr val="FFFF00"/>
                </a:highlight>
              </a:rPr>
              <a:t> </a:t>
            </a:r>
            <a:r>
              <a:rPr lang="es-ES" sz="2800" dirty="0" err="1">
                <a:highlight>
                  <a:srgbClr val="FFFF00"/>
                </a:highlight>
              </a:rPr>
              <a:t>of</a:t>
            </a:r>
            <a:r>
              <a:rPr lang="es-ES" sz="2800" dirty="0">
                <a:highlight>
                  <a:srgbClr val="FFFF00"/>
                </a:highlight>
              </a:rPr>
              <a:t> </a:t>
            </a:r>
            <a:r>
              <a:rPr lang="es-ES" sz="2800" dirty="0" err="1">
                <a:highlight>
                  <a:srgbClr val="FFFF00"/>
                </a:highlight>
              </a:rPr>
              <a:t>punishment</a:t>
            </a:r>
            <a:r>
              <a:rPr lang="es-ES" sz="2800" dirty="0"/>
              <a:t>: absolute </a:t>
            </a:r>
            <a:r>
              <a:rPr lang="es-ES" sz="2800" dirty="0" err="1"/>
              <a:t>theories</a:t>
            </a:r>
            <a:r>
              <a:rPr lang="es-ES" sz="2800" dirty="0"/>
              <a:t>, relative </a:t>
            </a:r>
            <a:r>
              <a:rPr lang="es-ES" sz="2800" dirty="0" err="1"/>
              <a:t>theories</a:t>
            </a:r>
            <a:r>
              <a:rPr lang="es-ES" sz="2800" dirty="0"/>
              <a:t> and </a:t>
            </a:r>
            <a:r>
              <a:rPr lang="es-ES" sz="2800" dirty="0" err="1"/>
              <a:t>unified</a:t>
            </a:r>
            <a:r>
              <a:rPr lang="es-ES" sz="2800" dirty="0"/>
              <a:t> </a:t>
            </a:r>
            <a:r>
              <a:rPr lang="es-ES" sz="2800" dirty="0" err="1"/>
              <a:t>theories</a:t>
            </a:r>
            <a:r>
              <a:rPr lang="es-ES" sz="2800" dirty="0"/>
              <a:t>. </a:t>
            </a:r>
          </a:p>
          <a:p>
            <a:pPr marL="457200" indent="-457200">
              <a:buFont typeface="Arial" panose="020B0604020202020204" pitchFamily="34" charset="0"/>
              <a:buChar char="•"/>
            </a:pPr>
            <a:r>
              <a:rPr lang="es-ES" sz="2800" dirty="0"/>
              <a:t>•Es </a:t>
            </a:r>
            <a:r>
              <a:rPr lang="es-ES" sz="2800" dirty="0" err="1"/>
              <a:t>gibt</a:t>
            </a:r>
            <a:r>
              <a:rPr lang="es-ES" sz="2800" dirty="0"/>
              <a:t> </a:t>
            </a:r>
            <a:r>
              <a:rPr lang="es-ES" sz="2800" dirty="0" err="1"/>
              <a:t>im</a:t>
            </a:r>
            <a:r>
              <a:rPr lang="es-ES" sz="2800" dirty="0"/>
              <a:t> </a:t>
            </a:r>
            <a:r>
              <a:rPr lang="es-ES" sz="2800" dirty="0" err="1"/>
              <a:t>Wesentlichen</a:t>
            </a:r>
            <a:r>
              <a:rPr lang="es-ES" sz="2800" dirty="0"/>
              <a:t> </a:t>
            </a:r>
            <a:r>
              <a:rPr lang="es-ES" sz="2800" dirty="0" err="1"/>
              <a:t>drei</a:t>
            </a:r>
            <a:r>
              <a:rPr lang="es-ES" sz="2800" dirty="0"/>
              <a:t> </a:t>
            </a:r>
            <a:r>
              <a:rPr lang="es-ES" sz="2800" dirty="0" err="1"/>
              <a:t>Arten</a:t>
            </a:r>
            <a:r>
              <a:rPr lang="es-ES" sz="2800" dirty="0"/>
              <a:t> </a:t>
            </a:r>
            <a:r>
              <a:rPr lang="es-ES" sz="2800" dirty="0" err="1"/>
              <a:t>von</a:t>
            </a:r>
            <a:r>
              <a:rPr lang="es-ES" sz="2800" dirty="0"/>
              <a:t> </a:t>
            </a:r>
            <a:r>
              <a:rPr lang="es-ES" sz="2800" dirty="0" err="1">
                <a:highlight>
                  <a:srgbClr val="FFFF00"/>
                </a:highlight>
              </a:rPr>
              <a:t>Strafrechtstheorien</a:t>
            </a:r>
            <a:r>
              <a:rPr lang="es-ES" sz="2800" dirty="0"/>
              <a:t>: absolute </a:t>
            </a:r>
            <a:r>
              <a:rPr lang="es-ES" sz="2800" dirty="0" err="1"/>
              <a:t>Theorien</a:t>
            </a:r>
            <a:r>
              <a:rPr lang="es-ES" sz="2800" dirty="0"/>
              <a:t>, relative </a:t>
            </a:r>
            <a:r>
              <a:rPr lang="es-ES" sz="2800" dirty="0" err="1"/>
              <a:t>Theorien</a:t>
            </a:r>
            <a:r>
              <a:rPr lang="es-ES" sz="2800" dirty="0"/>
              <a:t> </a:t>
            </a:r>
            <a:r>
              <a:rPr lang="es-ES" sz="2800" dirty="0" err="1"/>
              <a:t>und</a:t>
            </a:r>
            <a:r>
              <a:rPr lang="es-ES" sz="2800" dirty="0"/>
              <a:t> </a:t>
            </a:r>
            <a:r>
              <a:rPr lang="es-ES" sz="2800" dirty="0" err="1"/>
              <a:t>Einheitstheorien</a:t>
            </a:r>
            <a:r>
              <a:rPr lang="es-ES" sz="2800" dirty="0"/>
              <a:t>.</a:t>
            </a:r>
          </a:p>
          <a:p>
            <a:pPr marL="457200" indent="-457200" algn="just">
              <a:buFont typeface="Arial" panose="020B0604020202020204" pitchFamily="34" charset="0"/>
              <a:buChar char="•"/>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4114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6D710-29C4-43BB-14B6-1F01928B10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04D5FCC-D136-E713-48C9-B46079EE4ECB}"/>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Theories of punishment / Straftheorien</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605E380F-C0C7-57D0-9F2C-CD7C4FB41125}"/>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8E9D0BAA-C27F-7719-4D96-81BF007A69A7}"/>
              </a:ext>
            </a:extLst>
          </p:cNvPr>
          <p:cNvSpPr txBox="1"/>
          <p:nvPr/>
        </p:nvSpPr>
        <p:spPr>
          <a:xfrm>
            <a:off x="856570" y="1885239"/>
            <a:ext cx="11004885" cy="5262979"/>
          </a:xfrm>
          <a:prstGeom prst="rect">
            <a:avLst/>
          </a:prstGeom>
          <a:noFill/>
        </p:spPr>
        <p:txBody>
          <a:bodyPr wrap="square" rtlCol="0">
            <a:spAutoFit/>
          </a:bodyPr>
          <a:lstStyle/>
          <a:p>
            <a:pPr marL="457200" indent="-457200">
              <a:buFont typeface="Arial" panose="020B0604020202020204" pitchFamily="34" charset="0"/>
              <a:buChar char="•"/>
            </a:pPr>
            <a:r>
              <a:rPr lang="es-ES" sz="2800" dirty="0">
                <a:highlight>
                  <a:srgbClr val="FFFF00"/>
                </a:highlight>
              </a:rPr>
              <a:t>Absolute </a:t>
            </a:r>
            <a:r>
              <a:rPr lang="es-ES" sz="2800" dirty="0" err="1">
                <a:highlight>
                  <a:srgbClr val="FFFF00"/>
                </a:highlight>
              </a:rPr>
              <a:t>theories</a:t>
            </a:r>
            <a:r>
              <a:rPr lang="es-ES" sz="2800" dirty="0">
                <a:highlight>
                  <a:srgbClr val="FFFF00"/>
                </a:highlight>
              </a:rPr>
              <a:t> </a:t>
            </a:r>
            <a:r>
              <a:rPr lang="es-ES" sz="2800" dirty="0" err="1">
                <a:highlight>
                  <a:srgbClr val="FF00FF"/>
                </a:highlight>
              </a:rPr>
              <a:t>of</a:t>
            </a:r>
            <a:r>
              <a:rPr lang="es-ES" sz="2800" dirty="0">
                <a:highlight>
                  <a:srgbClr val="FF00FF"/>
                </a:highlight>
              </a:rPr>
              <a:t> </a:t>
            </a:r>
            <a:r>
              <a:rPr lang="es-ES" sz="2800" dirty="0" err="1">
                <a:highlight>
                  <a:srgbClr val="FF00FF"/>
                </a:highlight>
              </a:rPr>
              <a:t>punishment</a:t>
            </a:r>
            <a:r>
              <a:rPr lang="es-ES" sz="2800" dirty="0">
                <a:highlight>
                  <a:srgbClr val="FF00FF"/>
                </a:highlight>
              </a:rPr>
              <a:t> </a:t>
            </a:r>
            <a:r>
              <a:rPr lang="es-ES" sz="2800" dirty="0" err="1"/>
              <a:t>focus</a:t>
            </a:r>
            <a:r>
              <a:rPr lang="es-ES" sz="2800" dirty="0"/>
              <a:t> </a:t>
            </a:r>
            <a:r>
              <a:rPr lang="es-ES" sz="2800" dirty="0" err="1"/>
              <a:t>on</a:t>
            </a:r>
            <a:r>
              <a:rPr lang="es-ES" sz="2800" dirty="0"/>
              <a:t> </a:t>
            </a:r>
            <a:r>
              <a:rPr lang="es-ES" sz="2800" dirty="0" err="1"/>
              <a:t>giving</a:t>
            </a:r>
            <a:r>
              <a:rPr lang="es-ES" sz="2800" dirty="0"/>
              <a:t> </a:t>
            </a:r>
            <a:r>
              <a:rPr lang="es-ES" sz="2800" dirty="0" err="1"/>
              <a:t>the</a:t>
            </a:r>
            <a:r>
              <a:rPr lang="es-ES" sz="2800" dirty="0"/>
              <a:t> </a:t>
            </a:r>
            <a:r>
              <a:rPr lang="es-ES" sz="2800" dirty="0" err="1">
                <a:highlight>
                  <a:srgbClr val="00FFFF"/>
                </a:highlight>
              </a:rPr>
              <a:t>perpetrator</a:t>
            </a:r>
            <a:r>
              <a:rPr lang="es-ES" sz="2800" dirty="0"/>
              <a:t> </a:t>
            </a:r>
            <a:r>
              <a:rPr lang="es-ES" sz="2800" dirty="0" err="1"/>
              <a:t>what</a:t>
            </a:r>
            <a:r>
              <a:rPr lang="es-ES" sz="2800" dirty="0"/>
              <a:t> he </a:t>
            </a:r>
            <a:r>
              <a:rPr lang="es-ES" sz="2800" dirty="0" err="1"/>
              <a:t>deserves</a:t>
            </a:r>
            <a:r>
              <a:rPr lang="es-ES" sz="2800" dirty="0"/>
              <a:t>.</a:t>
            </a:r>
          </a:p>
          <a:p>
            <a:pPr marL="457200" indent="-457200">
              <a:buFont typeface="Arial" panose="020B0604020202020204" pitchFamily="34" charset="0"/>
              <a:buChar char="•"/>
            </a:pPr>
            <a:r>
              <a:rPr lang="es-ES" sz="2800" dirty="0">
                <a:highlight>
                  <a:srgbClr val="FFFF00"/>
                </a:highlight>
              </a:rPr>
              <a:t>Absolute </a:t>
            </a:r>
            <a:r>
              <a:rPr lang="es-ES" sz="2800" dirty="0" err="1">
                <a:highlight>
                  <a:srgbClr val="FFFF00"/>
                </a:highlight>
              </a:rPr>
              <a:t>Theorien</a:t>
            </a:r>
            <a:r>
              <a:rPr lang="es-ES" sz="2800" dirty="0">
                <a:highlight>
                  <a:srgbClr val="FFFF00"/>
                </a:highlight>
              </a:rPr>
              <a:t> </a:t>
            </a:r>
            <a:r>
              <a:rPr lang="es-ES" sz="2800" dirty="0" err="1">
                <a:highlight>
                  <a:srgbClr val="FF00FF"/>
                </a:highlight>
              </a:rPr>
              <a:t>der</a:t>
            </a:r>
            <a:r>
              <a:rPr lang="es-ES" sz="2800" dirty="0">
                <a:highlight>
                  <a:srgbClr val="FF00FF"/>
                </a:highlight>
              </a:rPr>
              <a:t> </a:t>
            </a:r>
            <a:r>
              <a:rPr lang="es-ES" sz="2800" dirty="0" err="1">
                <a:highlight>
                  <a:srgbClr val="FF00FF"/>
                </a:highlight>
              </a:rPr>
              <a:t>Strafe</a:t>
            </a:r>
            <a:r>
              <a:rPr lang="es-ES" sz="2800" dirty="0">
                <a:highlight>
                  <a:srgbClr val="FF00FF"/>
                </a:highlight>
              </a:rPr>
              <a:t> </a:t>
            </a:r>
            <a:r>
              <a:rPr lang="es-ES" sz="2800" dirty="0" err="1"/>
              <a:t>konzentrieren</a:t>
            </a:r>
            <a:r>
              <a:rPr lang="es-ES" sz="2800" dirty="0"/>
              <a:t> </a:t>
            </a:r>
            <a:r>
              <a:rPr lang="es-ES" sz="2800" dirty="0" err="1"/>
              <a:t>sich</a:t>
            </a:r>
            <a:r>
              <a:rPr lang="es-ES" sz="2800" dirty="0"/>
              <a:t> </a:t>
            </a:r>
            <a:r>
              <a:rPr lang="es-ES" sz="2800" dirty="0" err="1"/>
              <a:t>darauf</a:t>
            </a:r>
            <a:r>
              <a:rPr lang="es-ES" sz="2800" dirty="0"/>
              <a:t>, </a:t>
            </a:r>
            <a:r>
              <a:rPr lang="es-ES" sz="2800" dirty="0" err="1">
                <a:highlight>
                  <a:srgbClr val="00FFFF"/>
                </a:highlight>
              </a:rPr>
              <a:t>dem</a:t>
            </a:r>
            <a:r>
              <a:rPr lang="es-ES" sz="2800" dirty="0">
                <a:highlight>
                  <a:srgbClr val="00FFFF"/>
                </a:highlight>
              </a:rPr>
              <a:t> </a:t>
            </a:r>
            <a:r>
              <a:rPr lang="es-ES" sz="2800" dirty="0" err="1">
                <a:highlight>
                  <a:srgbClr val="00FFFF"/>
                </a:highlight>
              </a:rPr>
              <a:t>Täter</a:t>
            </a:r>
            <a:r>
              <a:rPr lang="es-ES" sz="2800" dirty="0">
                <a:highlight>
                  <a:srgbClr val="00FFFF"/>
                </a:highlight>
              </a:rPr>
              <a:t> </a:t>
            </a:r>
            <a:r>
              <a:rPr lang="es-ES" sz="2800" dirty="0"/>
              <a:t>das </a:t>
            </a:r>
            <a:r>
              <a:rPr lang="es-ES" sz="2800" dirty="0" err="1"/>
              <a:t>zu</a:t>
            </a:r>
            <a:r>
              <a:rPr lang="es-ES" sz="2800" dirty="0"/>
              <a:t> </a:t>
            </a:r>
            <a:r>
              <a:rPr lang="es-ES" sz="2800" dirty="0" err="1"/>
              <a:t>geben</a:t>
            </a:r>
            <a:r>
              <a:rPr lang="es-ES" sz="2800" dirty="0"/>
              <a:t>, </a:t>
            </a:r>
            <a:r>
              <a:rPr lang="es-ES" sz="2800" dirty="0" err="1"/>
              <a:t>was</a:t>
            </a:r>
            <a:r>
              <a:rPr lang="es-ES" sz="2800" dirty="0"/>
              <a:t> </a:t>
            </a:r>
            <a:r>
              <a:rPr lang="es-ES" sz="2800" dirty="0" err="1"/>
              <a:t>er</a:t>
            </a:r>
            <a:r>
              <a:rPr lang="es-ES" sz="2800" dirty="0"/>
              <a:t> </a:t>
            </a:r>
            <a:r>
              <a:rPr lang="es-ES" sz="2800" dirty="0" err="1"/>
              <a:t>verdient</a:t>
            </a:r>
            <a:r>
              <a:rPr lang="es-ES" sz="2800" dirty="0"/>
              <a:t>.</a:t>
            </a:r>
          </a:p>
          <a:p>
            <a:endParaRPr lang="es-ES" sz="2800" i="1" dirty="0"/>
          </a:p>
          <a:p>
            <a:pPr marL="457200" indent="-457200">
              <a:buFont typeface="Arial" panose="020B0604020202020204" pitchFamily="34" charset="0"/>
              <a:buChar char="•"/>
            </a:pPr>
            <a:r>
              <a:rPr lang="es-ES" sz="2800" dirty="0" err="1"/>
              <a:t>For</a:t>
            </a:r>
            <a:r>
              <a:rPr lang="es-ES" sz="2800" dirty="0"/>
              <a:t> </a:t>
            </a:r>
            <a:r>
              <a:rPr lang="es-ES" sz="2800" dirty="0" err="1"/>
              <a:t>example</a:t>
            </a:r>
            <a:r>
              <a:rPr lang="es-ES" sz="2800" dirty="0"/>
              <a:t> - </a:t>
            </a:r>
            <a:r>
              <a:rPr lang="es-ES" sz="2800" dirty="0" err="1">
                <a:highlight>
                  <a:srgbClr val="FF00FF"/>
                </a:highlight>
              </a:rPr>
              <a:t>Retribution</a:t>
            </a:r>
            <a:r>
              <a:rPr lang="es-ES" sz="2800" dirty="0">
                <a:highlight>
                  <a:srgbClr val="FF00FF"/>
                </a:highlight>
              </a:rPr>
              <a:t> </a:t>
            </a:r>
            <a:r>
              <a:rPr lang="es-ES" sz="2800" dirty="0" err="1">
                <a:highlight>
                  <a:srgbClr val="FF00FF"/>
                </a:highlight>
              </a:rPr>
              <a:t>theory</a:t>
            </a:r>
            <a:r>
              <a:rPr lang="es-ES" sz="2800" dirty="0"/>
              <a:t>: in </a:t>
            </a:r>
            <a:r>
              <a:rPr lang="es-ES" sz="2800" dirty="0" err="1"/>
              <a:t>order</a:t>
            </a:r>
            <a:r>
              <a:rPr lang="es-ES" sz="2800" dirty="0"/>
              <a:t> </a:t>
            </a:r>
            <a:r>
              <a:rPr lang="es-ES" sz="2800" dirty="0" err="1"/>
              <a:t>to</a:t>
            </a:r>
            <a:r>
              <a:rPr lang="es-ES" sz="2800" dirty="0"/>
              <a:t> </a:t>
            </a:r>
            <a:r>
              <a:rPr lang="es-ES" sz="2800" dirty="0" err="1"/>
              <a:t>retaliate</a:t>
            </a:r>
            <a:r>
              <a:rPr lang="es-ES" sz="2800" dirty="0"/>
              <a:t> </a:t>
            </a:r>
            <a:r>
              <a:rPr lang="es-ES" sz="2800" dirty="0" err="1"/>
              <a:t>for</a:t>
            </a:r>
            <a:r>
              <a:rPr lang="es-ES" sz="2800" dirty="0"/>
              <a:t> </a:t>
            </a:r>
            <a:r>
              <a:rPr lang="es-ES" sz="2800" dirty="0" err="1"/>
              <a:t>the</a:t>
            </a:r>
            <a:r>
              <a:rPr lang="es-ES" sz="2800" dirty="0"/>
              <a:t> </a:t>
            </a:r>
            <a:r>
              <a:rPr lang="es-ES" sz="2800" dirty="0" err="1">
                <a:highlight>
                  <a:srgbClr val="00FFFF"/>
                </a:highlight>
              </a:rPr>
              <a:t>violation</a:t>
            </a:r>
            <a:r>
              <a:rPr lang="es-ES" sz="2800" dirty="0">
                <a:highlight>
                  <a:srgbClr val="00FFFF"/>
                </a:highlight>
              </a:rPr>
              <a:t> </a:t>
            </a:r>
            <a:r>
              <a:rPr lang="es-ES" sz="2800" dirty="0" err="1">
                <a:highlight>
                  <a:srgbClr val="00FFFF"/>
                </a:highlight>
              </a:rPr>
              <a:t>of</a:t>
            </a:r>
            <a:r>
              <a:rPr lang="es-ES" sz="2800" dirty="0">
                <a:highlight>
                  <a:srgbClr val="00FFFF"/>
                </a:highlight>
              </a:rPr>
              <a:t> </a:t>
            </a:r>
            <a:r>
              <a:rPr lang="es-ES" sz="2800" dirty="0" err="1">
                <a:highlight>
                  <a:srgbClr val="00FFFF"/>
                </a:highlight>
              </a:rPr>
              <a:t>the</a:t>
            </a:r>
            <a:r>
              <a:rPr lang="es-ES" sz="2800" dirty="0">
                <a:highlight>
                  <a:srgbClr val="00FFFF"/>
                </a:highlight>
              </a:rPr>
              <a:t> </a:t>
            </a:r>
            <a:r>
              <a:rPr lang="es-ES" sz="2800" dirty="0" err="1">
                <a:highlight>
                  <a:srgbClr val="00FFFF"/>
                </a:highlight>
              </a:rPr>
              <a:t>law</a:t>
            </a:r>
            <a:r>
              <a:rPr lang="es-ES" sz="2800" dirty="0"/>
              <a:t>, </a:t>
            </a:r>
            <a:r>
              <a:rPr lang="es-ES" sz="2800" dirty="0" err="1"/>
              <a:t>the</a:t>
            </a:r>
            <a:r>
              <a:rPr lang="es-ES" sz="2800" dirty="0"/>
              <a:t> </a:t>
            </a:r>
            <a:r>
              <a:rPr lang="es-ES" sz="2800" dirty="0" err="1">
                <a:highlight>
                  <a:srgbClr val="00FFFF"/>
                </a:highlight>
              </a:rPr>
              <a:t>offender</a:t>
            </a:r>
            <a:r>
              <a:rPr lang="es-ES" sz="2800" dirty="0"/>
              <a:t> </a:t>
            </a:r>
            <a:r>
              <a:rPr lang="es-ES" sz="2800" dirty="0" err="1"/>
              <a:t>must</a:t>
            </a:r>
            <a:r>
              <a:rPr lang="es-ES" sz="2800" dirty="0"/>
              <a:t> be </a:t>
            </a:r>
            <a:r>
              <a:rPr lang="es-ES" sz="2800" dirty="0" err="1"/>
              <a:t>subjected</a:t>
            </a:r>
            <a:r>
              <a:rPr lang="es-ES" sz="2800" dirty="0"/>
              <a:t> </a:t>
            </a:r>
            <a:r>
              <a:rPr lang="es-ES" sz="2800" dirty="0" err="1"/>
              <a:t>to</a:t>
            </a:r>
            <a:r>
              <a:rPr lang="es-ES" sz="2800" dirty="0"/>
              <a:t> </a:t>
            </a:r>
            <a:r>
              <a:rPr lang="es-ES" sz="2800" dirty="0" err="1"/>
              <a:t>an</a:t>
            </a:r>
            <a:r>
              <a:rPr lang="es-ES" sz="2800" dirty="0"/>
              <a:t> (</a:t>
            </a:r>
            <a:r>
              <a:rPr lang="es-ES" sz="2800" dirty="0" err="1"/>
              <a:t>equivalent</a:t>
            </a:r>
            <a:r>
              <a:rPr lang="es-ES" sz="2800" dirty="0"/>
              <a:t>) </a:t>
            </a:r>
            <a:r>
              <a:rPr lang="es-ES" sz="2800" dirty="0" err="1">
                <a:highlight>
                  <a:srgbClr val="00FFFF"/>
                </a:highlight>
              </a:rPr>
              <a:t>harm</a:t>
            </a:r>
            <a:r>
              <a:rPr lang="es-ES" sz="2800" dirty="0"/>
              <a:t> in </a:t>
            </a:r>
            <a:r>
              <a:rPr lang="es-ES" sz="2800" dirty="0" err="1"/>
              <a:t>the</a:t>
            </a:r>
            <a:r>
              <a:rPr lang="es-ES" sz="2800" dirty="0"/>
              <a:t> </a:t>
            </a:r>
            <a:r>
              <a:rPr lang="es-ES" sz="2800" dirty="0" err="1"/>
              <a:t>form</a:t>
            </a:r>
            <a:r>
              <a:rPr lang="es-ES" sz="2800" dirty="0"/>
              <a:t> </a:t>
            </a:r>
            <a:r>
              <a:rPr lang="es-ES" sz="2800" dirty="0" err="1"/>
              <a:t>of</a:t>
            </a:r>
            <a:r>
              <a:rPr lang="es-ES" sz="2800" dirty="0"/>
              <a:t> </a:t>
            </a:r>
            <a:r>
              <a:rPr lang="es-ES" sz="2800" dirty="0" err="1">
                <a:highlight>
                  <a:srgbClr val="FF00FF"/>
                </a:highlight>
              </a:rPr>
              <a:t>punishment</a:t>
            </a:r>
            <a:r>
              <a:rPr lang="es-ES" sz="2800" dirty="0"/>
              <a:t>.</a:t>
            </a:r>
          </a:p>
          <a:p>
            <a:pPr marL="457200" indent="-457200">
              <a:buFont typeface="Arial" panose="020B0604020202020204" pitchFamily="34" charset="0"/>
              <a:buChar char="•"/>
            </a:pPr>
            <a:r>
              <a:rPr lang="es-ES" sz="2800" dirty="0" err="1"/>
              <a:t>Beispiel</a:t>
            </a:r>
            <a:r>
              <a:rPr lang="es-ES" sz="2800" dirty="0"/>
              <a:t> – </a:t>
            </a:r>
            <a:r>
              <a:rPr lang="es-ES" sz="2800" dirty="0" err="1">
                <a:highlight>
                  <a:srgbClr val="FF00FF"/>
                </a:highlight>
              </a:rPr>
              <a:t>Vergeltungstheorie</a:t>
            </a:r>
            <a:r>
              <a:rPr lang="es-ES" sz="2800" dirty="0"/>
              <a:t>: </a:t>
            </a:r>
            <a:r>
              <a:rPr lang="es-ES" sz="2800" dirty="0" err="1"/>
              <a:t>Um</a:t>
            </a:r>
            <a:r>
              <a:rPr lang="es-ES" sz="2800" dirty="0"/>
              <a:t> </a:t>
            </a:r>
            <a:r>
              <a:rPr lang="es-ES" sz="2800" dirty="0" err="1"/>
              <a:t>für</a:t>
            </a:r>
            <a:r>
              <a:rPr lang="es-ES" sz="2800" dirty="0"/>
              <a:t> den </a:t>
            </a:r>
            <a:r>
              <a:rPr lang="es-ES" sz="2800" dirty="0" err="1">
                <a:highlight>
                  <a:srgbClr val="00FFFF"/>
                </a:highlight>
              </a:rPr>
              <a:t>Rechtsverstoß</a:t>
            </a:r>
            <a:r>
              <a:rPr lang="es-ES" sz="2800" dirty="0"/>
              <a:t> </a:t>
            </a:r>
            <a:r>
              <a:rPr lang="es-ES" sz="2800" dirty="0" err="1"/>
              <a:t>Vergeltung</a:t>
            </a:r>
            <a:r>
              <a:rPr lang="es-ES" sz="2800" dirty="0"/>
              <a:t> </a:t>
            </a:r>
            <a:r>
              <a:rPr lang="es-ES" sz="2800" dirty="0" err="1"/>
              <a:t>zu</a:t>
            </a:r>
            <a:r>
              <a:rPr lang="es-ES" sz="2800" dirty="0"/>
              <a:t> </a:t>
            </a:r>
            <a:r>
              <a:rPr lang="es-ES" sz="2800" dirty="0" err="1"/>
              <a:t>üben</a:t>
            </a:r>
            <a:r>
              <a:rPr lang="es-ES" sz="2800" dirty="0"/>
              <a:t>, </a:t>
            </a:r>
            <a:r>
              <a:rPr lang="es-ES" sz="2800" dirty="0" err="1"/>
              <a:t>muss</a:t>
            </a:r>
            <a:r>
              <a:rPr lang="es-ES" sz="2800" dirty="0"/>
              <a:t> </a:t>
            </a:r>
            <a:r>
              <a:rPr lang="es-ES" sz="2800" dirty="0" err="1"/>
              <a:t>dem</a:t>
            </a:r>
            <a:r>
              <a:rPr lang="es-ES" sz="2800" dirty="0"/>
              <a:t> </a:t>
            </a:r>
            <a:r>
              <a:rPr lang="es-ES" sz="2800" dirty="0" err="1">
                <a:highlight>
                  <a:srgbClr val="00FFFF"/>
                </a:highlight>
              </a:rPr>
              <a:t>Täter</a:t>
            </a:r>
            <a:r>
              <a:rPr lang="es-ES" sz="2800" dirty="0"/>
              <a:t> </a:t>
            </a:r>
            <a:r>
              <a:rPr lang="es-ES" sz="2800" dirty="0" err="1"/>
              <a:t>ein</a:t>
            </a:r>
            <a:r>
              <a:rPr lang="es-ES" sz="2800" dirty="0"/>
              <a:t> (</a:t>
            </a:r>
            <a:r>
              <a:rPr lang="es-ES" sz="2800" dirty="0" err="1"/>
              <a:t>gleichwertiger</a:t>
            </a:r>
            <a:r>
              <a:rPr lang="es-ES" sz="2800" dirty="0"/>
              <a:t>) </a:t>
            </a:r>
            <a:r>
              <a:rPr lang="es-ES" sz="2800" dirty="0" err="1">
                <a:highlight>
                  <a:srgbClr val="00FFFF"/>
                </a:highlight>
              </a:rPr>
              <a:t>Schaden</a:t>
            </a:r>
            <a:r>
              <a:rPr lang="es-ES" sz="2800" dirty="0"/>
              <a:t> in </a:t>
            </a:r>
            <a:r>
              <a:rPr lang="es-ES" sz="2800" dirty="0" err="1"/>
              <a:t>Form</a:t>
            </a:r>
            <a:r>
              <a:rPr lang="es-ES" sz="2800" dirty="0"/>
              <a:t> </a:t>
            </a:r>
            <a:r>
              <a:rPr lang="es-ES" sz="2800" dirty="0" err="1"/>
              <a:t>einer</a:t>
            </a:r>
            <a:r>
              <a:rPr lang="es-ES" sz="2800" dirty="0"/>
              <a:t> </a:t>
            </a:r>
            <a:r>
              <a:rPr lang="es-ES" sz="2800" dirty="0" err="1">
                <a:highlight>
                  <a:srgbClr val="FF00FF"/>
                </a:highlight>
              </a:rPr>
              <a:t>Strafe</a:t>
            </a:r>
            <a:r>
              <a:rPr lang="es-ES" sz="2800" dirty="0"/>
              <a:t> </a:t>
            </a:r>
            <a:r>
              <a:rPr lang="es-ES" sz="2800" dirty="0" err="1"/>
              <a:t>zugefügt</a:t>
            </a:r>
            <a:r>
              <a:rPr lang="es-ES" sz="2800" dirty="0"/>
              <a:t> </a:t>
            </a:r>
            <a:r>
              <a:rPr lang="es-ES" sz="2800" dirty="0" err="1"/>
              <a:t>werden</a:t>
            </a:r>
            <a:r>
              <a:rPr lang="es-ES" sz="2800" dirty="0"/>
              <a:t>.</a:t>
            </a:r>
          </a:p>
          <a:p>
            <a:pPr marL="457200" indent="-457200" algn="just">
              <a:buFont typeface="Arial" panose="020B0604020202020204" pitchFamily="34" charset="0"/>
              <a:buChar char="•"/>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34342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92EB0-41A9-5FAF-11FA-DA2DAD3A680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0005997-C944-E6F8-92B9-40907411D16F}"/>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Theories of punishment / Straftheorien</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F5A3D4B3-D778-F56F-4372-E031EE917D74}"/>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9DB1D5B3-EE7D-2778-F98B-9B155AE28AE5}"/>
              </a:ext>
            </a:extLst>
          </p:cNvPr>
          <p:cNvSpPr txBox="1"/>
          <p:nvPr/>
        </p:nvSpPr>
        <p:spPr>
          <a:xfrm>
            <a:off x="856570" y="1885239"/>
            <a:ext cx="11004885" cy="5355312"/>
          </a:xfrm>
          <a:prstGeom prst="rect">
            <a:avLst/>
          </a:prstGeom>
          <a:noFill/>
        </p:spPr>
        <p:txBody>
          <a:bodyPr wrap="square" rtlCol="0">
            <a:spAutoFit/>
          </a:bodyPr>
          <a:lstStyle/>
          <a:p>
            <a:pPr marL="457200" indent="-457200">
              <a:buFont typeface="Arial" panose="020B0604020202020204" pitchFamily="34" charset="0"/>
              <a:buChar char="•"/>
            </a:pPr>
            <a:r>
              <a:rPr lang="es-ES" sz="2600" dirty="0"/>
              <a:t>Relative </a:t>
            </a:r>
            <a:r>
              <a:rPr lang="es-ES" sz="2600" dirty="0" err="1">
                <a:highlight>
                  <a:srgbClr val="FFFF00"/>
                </a:highlight>
              </a:rPr>
              <a:t>theories</a:t>
            </a:r>
            <a:r>
              <a:rPr lang="es-ES" sz="2600" dirty="0">
                <a:highlight>
                  <a:srgbClr val="FFFF00"/>
                </a:highlight>
              </a:rPr>
              <a:t> </a:t>
            </a:r>
            <a:r>
              <a:rPr lang="es-ES" sz="2600" dirty="0" err="1">
                <a:highlight>
                  <a:srgbClr val="FFFF00"/>
                </a:highlight>
              </a:rPr>
              <a:t>of</a:t>
            </a:r>
            <a:r>
              <a:rPr lang="es-ES" sz="2600" dirty="0">
                <a:highlight>
                  <a:srgbClr val="FFFF00"/>
                </a:highlight>
              </a:rPr>
              <a:t> </a:t>
            </a:r>
            <a:r>
              <a:rPr lang="es-ES" sz="2600" dirty="0" err="1">
                <a:highlight>
                  <a:srgbClr val="FFFF00"/>
                </a:highlight>
              </a:rPr>
              <a:t>punishment</a:t>
            </a:r>
            <a:r>
              <a:rPr lang="es-ES" sz="2600" dirty="0">
                <a:highlight>
                  <a:srgbClr val="FFFF00"/>
                </a:highlight>
              </a:rPr>
              <a:t> </a:t>
            </a:r>
            <a:r>
              <a:rPr lang="es-ES" sz="2600" dirty="0" err="1"/>
              <a:t>see</a:t>
            </a:r>
            <a:r>
              <a:rPr lang="es-ES" sz="2600" dirty="0"/>
              <a:t> </a:t>
            </a:r>
            <a:r>
              <a:rPr lang="es-ES" sz="2600" dirty="0" err="1"/>
              <a:t>the</a:t>
            </a:r>
            <a:r>
              <a:rPr lang="es-ES" sz="2600" dirty="0"/>
              <a:t> </a:t>
            </a:r>
            <a:r>
              <a:rPr lang="es-ES" sz="2600" dirty="0" err="1"/>
              <a:t>purpose</a:t>
            </a:r>
            <a:r>
              <a:rPr lang="es-ES" sz="2600" dirty="0"/>
              <a:t> </a:t>
            </a:r>
            <a:r>
              <a:rPr lang="es-ES" sz="2600" dirty="0" err="1"/>
              <a:t>of</a:t>
            </a:r>
            <a:r>
              <a:rPr lang="es-ES" sz="2600" dirty="0"/>
              <a:t> </a:t>
            </a:r>
            <a:r>
              <a:rPr lang="es-ES" sz="2600" dirty="0" err="1">
                <a:highlight>
                  <a:srgbClr val="FF00FF"/>
                </a:highlight>
              </a:rPr>
              <a:t>punishment</a:t>
            </a:r>
            <a:r>
              <a:rPr lang="es-ES" sz="2600" dirty="0"/>
              <a:t> as </a:t>
            </a:r>
            <a:r>
              <a:rPr lang="es-ES" sz="2600" dirty="0" err="1"/>
              <a:t>preventing</a:t>
            </a:r>
            <a:r>
              <a:rPr lang="es-ES" sz="2600" dirty="0"/>
              <a:t> </a:t>
            </a:r>
            <a:r>
              <a:rPr lang="es-ES" sz="2600" dirty="0" err="1"/>
              <a:t>further</a:t>
            </a:r>
            <a:r>
              <a:rPr lang="es-ES" sz="2600" dirty="0"/>
              <a:t> </a:t>
            </a:r>
            <a:r>
              <a:rPr lang="es-ES" sz="2600" dirty="0" err="1">
                <a:highlight>
                  <a:srgbClr val="FFFF00"/>
                </a:highlight>
              </a:rPr>
              <a:t>crimes</a:t>
            </a:r>
            <a:r>
              <a:rPr lang="es-ES" sz="2600" dirty="0"/>
              <a:t>.</a:t>
            </a:r>
          </a:p>
          <a:p>
            <a:pPr marL="457200" indent="-457200">
              <a:buFont typeface="Arial" panose="020B0604020202020204" pitchFamily="34" charset="0"/>
              <a:buChar char="•"/>
            </a:pPr>
            <a:r>
              <a:rPr lang="es-ES" sz="2600" dirty="0"/>
              <a:t>Relative </a:t>
            </a:r>
            <a:r>
              <a:rPr lang="es-ES" sz="2600" dirty="0" err="1">
                <a:highlight>
                  <a:srgbClr val="FFFF00"/>
                </a:highlight>
              </a:rPr>
              <a:t>Straftheorien</a:t>
            </a:r>
            <a:r>
              <a:rPr lang="es-ES" sz="2600" dirty="0"/>
              <a:t> </a:t>
            </a:r>
            <a:r>
              <a:rPr lang="es-ES" sz="2600" dirty="0" err="1"/>
              <a:t>sehen</a:t>
            </a:r>
            <a:r>
              <a:rPr lang="es-ES" sz="2600" dirty="0"/>
              <a:t> den </a:t>
            </a:r>
            <a:r>
              <a:rPr lang="es-ES" sz="2600" dirty="0" err="1"/>
              <a:t>Zweck</a:t>
            </a:r>
            <a:r>
              <a:rPr lang="es-ES" sz="2600" dirty="0"/>
              <a:t> </a:t>
            </a:r>
            <a:r>
              <a:rPr lang="es-ES" sz="2600" dirty="0" err="1"/>
              <a:t>der</a:t>
            </a:r>
            <a:r>
              <a:rPr lang="es-ES" sz="2600" dirty="0"/>
              <a:t> </a:t>
            </a:r>
            <a:r>
              <a:rPr lang="es-ES" sz="2600" dirty="0" err="1">
                <a:highlight>
                  <a:srgbClr val="FF00FF"/>
                </a:highlight>
              </a:rPr>
              <a:t>Strafe</a:t>
            </a:r>
            <a:r>
              <a:rPr lang="es-ES" sz="2600" dirty="0"/>
              <a:t> </a:t>
            </a:r>
            <a:r>
              <a:rPr lang="es-ES" sz="2600" dirty="0" err="1"/>
              <a:t>darin</a:t>
            </a:r>
            <a:r>
              <a:rPr lang="es-ES" sz="2600" dirty="0"/>
              <a:t>, </a:t>
            </a:r>
            <a:r>
              <a:rPr lang="es-ES" sz="2600" dirty="0" err="1"/>
              <a:t>weitere</a:t>
            </a:r>
            <a:r>
              <a:rPr lang="es-ES" sz="2600" dirty="0"/>
              <a:t> </a:t>
            </a:r>
            <a:r>
              <a:rPr lang="es-ES" sz="2600" dirty="0" err="1">
                <a:highlight>
                  <a:srgbClr val="FFFF00"/>
                </a:highlight>
              </a:rPr>
              <a:t>Straftaten</a:t>
            </a:r>
            <a:r>
              <a:rPr lang="es-ES" sz="2600" dirty="0"/>
              <a:t> </a:t>
            </a:r>
            <a:r>
              <a:rPr lang="es-ES" sz="2600" dirty="0" err="1"/>
              <a:t>zu</a:t>
            </a:r>
            <a:r>
              <a:rPr lang="es-ES" sz="2600" dirty="0"/>
              <a:t> </a:t>
            </a:r>
            <a:r>
              <a:rPr lang="es-ES" sz="2600" dirty="0" err="1"/>
              <a:t>verhindern</a:t>
            </a:r>
            <a:r>
              <a:rPr lang="es-ES" sz="2600" dirty="0"/>
              <a:t>.</a:t>
            </a:r>
          </a:p>
          <a:p>
            <a:endParaRPr lang="es-ES" sz="2600" dirty="0"/>
          </a:p>
          <a:p>
            <a:pPr marL="457200" indent="-457200">
              <a:buFont typeface="Arial" panose="020B0604020202020204" pitchFamily="34" charset="0"/>
              <a:buChar char="•"/>
            </a:pPr>
            <a:r>
              <a:rPr lang="es-ES" sz="2600" i="1" dirty="0">
                <a:highlight>
                  <a:srgbClr val="FF00FF"/>
                </a:highlight>
              </a:rPr>
              <a:t>General </a:t>
            </a:r>
            <a:r>
              <a:rPr lang="es-ES" sz="2600" i="1" dirty="0" err="1">
                <a:highlight>
                  <a:srgbClr val="FF00FF"/>
                </a:highlight>
              </a:rPr>
              <a:t>prevention</a:t>
            </a:r>
            <a:r>
              <a:rPr lang="es-ES" sz="2600" i="1" dirty="0"/>
              <a:t>:</a:t>
            </a:r>
            <a:r>
              <a:rPr lang="es-ES" sz="2600" dirty="0"/>
              <a:t> </a:t>
            </a:r>
            <a:r>
              <a:rPr lang="es-ES" sz="2600" dirty="0" err="1"/>
              <a:t>Effects</a:t>
            </a:r>
            <a:r>
              <a:rPr lang="es-ES" sz="2600" dirty="0"/>
              <a:t> </a:t>
            </a:r>
            <a:r>
              <a:rPr lang="es-ES" sz="2600" dirty="0" err="1"/>
              <a:t>of</a:t>
            </a:r>
            <a:r>
              <a:rPr lang="es-ES" sz="2600" dirty="0"/>
              <a:t> </a:t>
            </a:r>
            <a:r>
              <a:rPr lang="es-ES" sz="2600" dirty="0" err="1">
                <a:highlight>
                  <a:srgbClr val="FF00FF"/>
                </a:highlight>
              </a:rPr>
              <a:t>punishment</a:t>
            </a:r>
            <a:r>
              <a:rPr lang="es-ES" sz="2600" dirty="0"/>
              <a:t> </a:t>
            </a:r>
            <a:r>
              <a:rPr lang="es-ES" sz="2600" dirty="0" err="1"/>
              <a:t>on</a:t>
            </a:r>
            <a:r>
              <a:rPr lang="es-ES" sz="2600" dirty="0"/>
              <a:t> </a:t>
            </a:r>
            <a:r>
              <a:rPr lang="es-ES" sz="2600" dirty="0" err="1"/>
              <a:t>society</a:t>
            </a:r>
            <a:r>
              <a:rPr lang="es-ES" sz="2600" dirty="0"/>
              <a:t> (positive/negative)</a:t>
            </a:r>
          </a:p>
          <a:p>
            <a:pPr marL="457200" indent="-457200">
              <a:buFont typeface="Arial" panose="020B0604020202020204" pitchFamily="34" charset="0"/>
              <a:buChar char="•"/>
            </a:pPr>
            <a:r>
              <a:rPr lang="es-ES" sz="2600" i="1" dirty="0" err="1">
                <a:highlight>
                  <a:srgbClr val="FF00FF"/>
                </a:highlight>
              </a:rPr>
              <a:t>Generalprävention</a:t>
            </a:r>
            <a:r>
              <a:rPr lang="es-ES" sz="2600" i="1" dirty="0"/>
              <a:t>:</a:t>
            </a:r>
            <a:r>
              <a:rPr lang="es-ES" sz="2600" dirty="0"/>
              <a:t> </a:t>
            </a:r>
            <a:r>
              <a:rPr lang="es-ES" sz="2600" dirty="0" err="1"/>
              <a:t>Auswirkungen</a:t>
            </a:r>
            <a:r>
              <a:rPr lang="es-ES" sz="2600" dirty="0"/>
              <a:t> </a:t>
            </a:r>
            <a:r>
              <a:rPr lang="es-ES" sz="2600" dirty="0" err="1"/>
              <a:t>der</a:t>
            </a:r>
            <a:r>
              <a:rPr lang="es-ES" sz="2600" dirty="0"/>
              <a:t> </a:t>
            </a:r>
            <a:r>
              <a:rPr lang="es-ES" sz="2600" dirty="0" err="1">
                <a:highlight>
                  <a:srgbClr val="FF00FF"/>
                </a:highlight>
              </a:rPr>
              <a:t>Strafe</a:t>
            </a:r>
            <a:r>
              <a:rPr lang="es-ES" sz="2600" dirty="0"/>
              <a:t> </a:t>
            </a:r>
            <a:r>
              <a:rPr lang="es-ES" sz="2600" dirty="0" err="1"/>
              <a:t>auf</a:t>
            </a:r>
            <a:r>
              <a:rPr lang="es-ES" sz="2600" dirty="0"/>
              <a:t> die </a:t>
            </a:r>
            <a:r>
              <a:rPr lang="es-ES" sz="2600" dirty="0" err="1"/>
              <a:t>Gesellschaft</a:t>
            </a:r>
            <a:r>
              <a:rPr lang="es-ES" sz="2600" dirty="0"/>
              <a:t> (</a:t>
            </a:r>
            <a:r>
              <a:rPr lang="es-ES" sz="2600" dirty="0" err="1"/>
              <a:t>positiv</a:t>
            </a:r>
            <a:r>
              <a:rPr lang="es-ES" sz="2600" dirty="0"/>
              <a:t>/</a:t>
            </a:r>
            <a:r>
              <a:rPr lang="es-ES" sz="2600" dirty="0" err="1"/>
              <a:t>negativ</a:t>
            </a:r>
            <a:r>
              <a:rPr lang="es-ES" sz="2600" dirty="0"/>
              <a:t>)</a:t>
            </a:r>
          </a:p>
          <a:p>
            <a:pPr marL="457200" indent="-457200">
              <a:buFont typeface="Arial" panose="020B0604020202020204" pitchFamily="34" charset="0"/>
              <a:buChar char="•"/>
            </a:pPr>
            <a:endParaRPr lang="es-ES" sz="2600" dirty="0"/>
          </a:p>
          <a:p>
            <a:pPr marL="457200" indent="-457200">
              <a:buFont typeface="Arial" panose="020B0604020202020204" pitchFamily="34" charset="0"/>
              <a:buChar char="•"/>
            </a:pPr>
            <a:r>
              <a:rPr lang="es-ES" sz="2600" i="1" dirty="0" err="1">
                <a:highlight>
                  <a:srgbClr val="FF00FF"/>
                </a:highlight>
              </a:rPr>
              <a:t>Special</a:t>
            </a:r>
            <a:r>
              <a:rPr lang="es-ES" sz="2600" i="1" dirty="0">
                <a:highlight>
                  <a:srgbClr val="FF00FF"/>
                </a:highlight>
              </a:rPr>
              <a:t> </a:t>
            </a:r>
            <a:r>
              <a:rPr lang="es-ES" sz="2600" i="1" dirty="0" err="1">
                <a:highlight>
                  <a:srgbClr val="FF00FF"/>
                </a:highlight>
              </a:rPr>
              <a:t>prevention</a:t>
            </a:r>
            <a:r>
              <a:rPr lang="es-ES" sz="2600" i="1" dirty="0">
                <a:highlight>
                  <a:srgbClr val="FF00FF"/>
                </a:highlight>
              </a:rPr>
              <a:t> </a:t>
            </a:r>
            <a:r>
              <a:rPr lang="es-ES" sz="2600" i="1" dirty="0"/>
              <a:t>:</a:t>
            </a:r>
            <a:r>
              <a:rPr lang="es-ES" sz="2600" dirty="0"/>
              <a:t> </a:t>
            </a:r>
            <a:r>
              <a:rPr lang="es-ES" sz="2600" dirty="0" err="1"/>
              <a:t>Effects</a:t>
            </a:r>
            <a:r>
              <a:rPr lang="es-ES" sz="2600" dirty="0"/>
              <a:t> </a:t>
            </a:r>
            <a:r>
              <a:rPr lang="es-ES" sz="2600" dirty="0" err="1"/>
              <a:t>of</a:t>
            </a:r>
            <a:r>
              <a:rPr lang="es-ES" sz="2600" dirty="0"/>
              <a:t> </a:t>
            </a:r>
            <a:r>
              <a:rPr lang="es-ES" sz="2600" dirty="0" err="1">
                <a:highlight>
                  <a:srgbClr val="FF00FF"/>
                </a:highlight>
              </a:rPr>
              <a:t>punishment</a:t>
            </a:r>
            <a:r>
              <a:rPr lang="es-ES" sz="2600" dirty="0"/>
              <a:t> </a:t>
            </a:r>
            <a:r>
              <a:rPr lang="es-ES" sz="2600" dirty="0" err="1"/>
              <a:t>on</a:t>
            </a:r>
            <a:r>
              <a:rPr lang="es-ES" sz="2600" dirty="0"/>
              <a:t> </a:t>
            </a:r>
            <a:r>
              <a:rPr lang="es-ES" sz="2600" dirty="0" err="1"/>
              <a:t>the</a:t>
            </a:r>
            <a:r>
              <a:rPr lang="es-ES" sz="2600" dirty="0"/>
              <a:t> </a:t>
            </a:r>
            <a:r>
              <a:rPr lang="es-ES" sz="2600" dirty="0" err="1">
                <a:highlight>
                  <a:srgbClr val="00FFFF"/>
                </a:highlight>
              </a:rPr>
              <a:t>offender</a:t>
            </a:r>
            <a:r>
              <a:rPr lang="es-ES" sz="2600" dirty="0"/>
              <a:t> (positive/negative)</a:t>
            </a:r>
          </a:p>
          <a:p>
            <a:pPr marL="457200" indent="-457200">
              <a:buFont typeface="Arial" panose="020B0604020202020204" pitchFamily="34" charset="0"/>
              <a:buChar char="•"/>
            </a:pPr>
            <a:r>
              <a:rPr lang="es-ES" sz="2600" i="1" dirty="0" err="1">
                <a:highlight>
                  <a:srgbClr val="FF00FF"/>
                </a:highlight>
              </a:rPr>
              <a:t>Spezialprävention</a:t>
            </a:r>
            <a:r>
              <a:rPr lang="es-ES" sz="2600" i="1" dirty="0"/>
              <a:t>:</a:t>
            </a:r>
            <a:r>
              <a:rPr lang="es-ES" sz="2600" dirty="0"/>
              <a:t> </a:t>
            </a:r>
            <a:r>
              <a:rPr lang="es-ES" sz="2600" dirty="0" err="1"/>
              <a:t>Auswirkungen</a:t>
            </a:r>
            <a:r>
              <a:rPr lang="es-ES" sz="2600" dirty="0"/>
              <a:t> </a:t>
            </a:r>
            <a:r>
              <a:rPr lang="es-ES" sz="2600" dirty="0" err="1"/>
              <a:t>der</a:t>
            </a:r>
            <a:r>
              <a:rPr lang="es-ES" sz="2600" dirty="0"/>
              <a:t> </a:t>
            </a:r>
            <a:r>
              <a:rPr lang="es-ES" sz="2600" dirty="0" err="1">
                <a:highlight>
                  <a:srgbClr val="FF00FF"/>
                </a:highlight>
              </a:rPr>
              <a:t>Strafe</a:t>
            </a:r>
            <a:r>
              <a:rPr lang="es-ES" sz="2600" dirty="0"/>
              <a:t> </a:t>
            </a:r>
            <a:r>
              <a:rPr lang="es-ES" sz="2600" dirty="0" err="1"/>
              <a:t>auf</a:t>
            </a:r>
            <a:r>
              <a:rPr lang="es-ES" sz="2600" dirty="0"/>
              <a:t> den </a:t>
            </a:r>
            <a:r>
              <a:rPr lang="es-ES" sz="2600" dirty="0" err="1">
                <a:highlight>
                  <a:srgbClr val="00FFFF"/>
                </a:highlight>
              </a:rPr>
              <a:t>Täter</a:t>
            </a:r>
            <a:r>
              <a:rPr lang="es-ES" sz="2600" dirty="0"/>
              <a:t> (</a:t>
            </a:r>
            <a:r>
              <a:rPr lang="es-ES" sz="2600" dirty="0" err="1"/>
              <a:t>positiv</a:t>
            </a:r>
            <a:r>
              <a:rPr lang="es-ES" sz="2600" dirty="0"/>
              <a:t>/</a:t>
            </a:r>
            <a:r>
              <a:rPr lang="es-ES" sz="2600" dirty="0" err="1"/>
              <a:t>negativ</a:t>
            </a:r>
            <a:r>
              <a:rPr lang="es-ES" sz="2600" dirty="0"/>
              <a:t>)</a:t>
            </a:r>
          </a:p>
          <a:p>
            <a:pPr marL="457200" indent="-457200">
              <a:buFont typeface="Arial" panose="020B0604020202020204" pitchFamily="34" charset="0"/>
              <a:buChar char="•"/>
            </a:pPr>
            <a:endParaRPr lang="es-ES" sz="2800" dirty="0"/>
          </a:p>
          <a:p>
            <a:pPr marL="457200" indent="-457200" algn="just">
              <a:buFont typeface="Arial" panose="020B0604020202020204" pitchFamily="34" charset="0"/>
              <a:buChar char="•"/>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22279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A02EC-E440-113E-04D4-DF8BD4D44D4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8B5FD36-38F3-ABC1-E2E4-714800B96BCA}"/>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Theories of punishment / Straftheorien</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1DA76CCB-22EF-9EF8-3150-9DB511EF6B07}"/>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119C9285-F933-F5E2-F2E3-9434BEA34284}"/>
              </a:ext>
            </a:extLst>
          </p:cNvPr>
          <p:cNvSpPr txBox="1"/>
          <p:nvPr/>
        </p:nvSpPr>
        <p:spPr>
          <a:xfrm>
            <a:off x="856570" y="1885239"/>
            <a:ext cx="11004885" cy="4401205"/>
          </a:xfrm>
          <a:prstGeom prst="rect">
            <a:avLst/>
          </a:prstGeom>
          <a:noFill/>
        </p:spPr>
        <p:txBody>
          <a:bodyPr wrap="square" rtlCol="0">
            <a:spAutoFit/>
          </a:bodyPr>
          <a:lstStyle/>
          <a:p>
            <a:pPr marL="457200" indent="-457200">
              <a:buFont typeface="Arial" panose="020B0604020202020204" pitchFamily="34" charset="0"/>
              <a:buChar char="•"/>
            </a:pPr>
            <a:r>
              <a:rPr lang="es-ES" sz="2800" b="1" i="1" dirty="0">
                <a:highlight>
                  <a:srgbClr val="FF00FF"/>
                </a:highlight>
              </a:rPr>
              <a:t>Positive general </a:t>
            </a:r>
            <a:r>
              <a:rPr lang="es-ES" sz="2800" b="1" i="1" dirty="0" err="1">
                <a:highlight>
                  <a:srgbClr val="FF00FF"/>
                </a:highlight>
              </a:rPr>
              <a:t>prevention</a:t>
            </a:r>
            <a:r>
              <a:rPr lang="es-ES" sz="2800" b="1" i="1" dirty="0"/>
              <a:t>: </a:t>
            </a:r>
            <a:r>
              <a:rPr lang="es-ES" sz="2800" dirty="0" err="1"/>
              <a:t>Public</a:t>
            </a:r>
            <a:r>
              <a:rPr lang="es-ES" sz="2800" dirty="0"/>
              <a:t> </a:t>
            </a:r>
            <a:r>
              <a:rPr lang="es-ES" sz="2800" dirty="0" err="1"/>
              <a:t>confidence</a:t>
            </a:r>
            <a:r>
              <a:rPr lang="es-ES" sz="2800" dirty="0"/>
              <a:t> in </a:t>
            </a:r>
            <a:r>
              <a:rPr lang="es-ES" sz="2800" dirty="0" err="1"/>
              <a:t>the</a:t>
            </a:r>
            <a:r>
              <a:rPr lang="es-ES" sz="2800" dirty="0"/>
              <a:t> general </a:t>
            </a:r>
            <a:r>
              <a:rPr lang="es-ES" sz="2800" dirty="0" err="1"/>
              <a:t>protection</a:t>
            </a:r>
            <a:r>
              <a:rPr lang="es-ES" sz="2800" dirty="0"/>
              <a:t> </a:t>
            </a:r>
            <a:r>
              <a:rPr lang="es-ES" sz="2800" dirty="0" err="1"/>
              <a:t>afforded</a:t>
            </a:r>
            <a:r>
              <a:rPr lang="es-ES" sz="2800" dirty="0"/>
              <a:t> </a:t>
            </a:r>
            <a:r>
              <a:rPr lang="es-ES" sz="2800" dirty="0" err="1"/>
              <a:t>by</a:t>
            </a:r>
            <a:r>
              <a:rPr lang="es-ES" sz="2800" dirty="0"/>
              <a:t> </a:t>
            </a:r>
            <a:r>
              <a:rPr lang="es-ES" sz="2800" dirty="0" err="1"/>
              <a:t>the</a:t>
            </a:r>
            <a:r>
              <a:rPr lang="es-ES" sz="2800" dirty="0"/>
              <a:t> </a:t>
            </a:r>
            <a:r>
              <a:rPr lang="es-ES" sz="2800" dirty="0">
                <a:highlight>
                  <a:srgbClr val="00FF00"/>
                </a:highlight>
              </a:rPr>
              <a:t>criminal </a:t>
            </a:r>
            <a:r>
              <a:rPr lang="es-ES" sz="2800" dirty="0" err="1">
                <a:highlight>
                  <a:srgbClr val="00FF00"/>
                </a:highlight>
              </a:rPr>
              <a:t>law</a:t>
            </a:r>
            <a:r>
              <a:rPr lang="es-ES" sz="2800" dirty="0"/>
              <a:t>.</a:t>
            </a:r>
          </a:p>
          <a:p>
            <a:pPr marL="457200" indent="-457200">
              <a:buFont typeface="Arial" panose="020B0604020202020204" pitchFamily="34" charset="0"/>
              <a:buChar char="•"/>
            </a:pPr>
            <a:r>
              <a:rPr lang="es-ES" sz="2800" b="1" i="1" dirty="0">
                <a:highlight>
                  <a:srgbClr val="FF00FF"/>
                </a:highlight>
              </a:rPr>
              <a:t>Positive </a:t>
            </a:r>
            <a:r>
              <a:rPr lang="es-ES" sz="2800" b="1" i="1" dirty="0" err="1">
                <a:highlight>
                  <a:srgbClr val="FF00FF"/>
                </a:highlight>
              </a:rPr>
              <a:t>Generalprävention</a:t>
            </a:r>
            <a:r>
              <a:rPr lang="es-ES" sz="2800" b="1" i="1" dirty="0"/>
              <a:t>: </a:t>
            </a:r>
            <a:r>
              <a:rPr lang="es-ES" sz="2800" dirty="0" err="1"/>
              <a:t>Vertrauen</a:t>
            </a:r>
            <a:r>
              <a:rPr lang="es-ES" sz="2800" dirty="0"/>
              <a:t> </a:t>
            </a:r>
            <a:r>
              <a:rPr lang="es-ES" sz="2800" dirty="0" err="1"/>
              <a:t>der</a:t>
            </a:r>
            <a:r>
              <a:rPr lang="es-ES" sz="2800" dirty="0"/>
              <a:t> </a:t>
            </a:r>
            <a:r>
              <a:rPr lang="es-ES" sz="2800" dirty="0" err="1"/>
              <a:t>Öffentlichkeit</a:t>
            </a:r>
            <a:r>
              <a:rPr lang="es-ES" sz="2800" dirty="0"/>
              <a:t> in den </a:t>
            </a:r>
            <a:r>
              <a:rPr lang="es-ES" sz="2800" dirty="0" err="1"/>
              <a:t>allgemeinen</a:t>
            </a:r>
            <a:r>
              <a:rPr lang="es-ES" sz="2800" dirty="0"/>
              <a:t> Schutz </a:t>
            </a:r>
            <a:r>
              <a:rPr lang="es-ES" sz="2800" dirty="0" err="1"/>
              <a:t>durch</a:t>
            </a:r>
            <a:r>
              <a:rPr lang="es-ES" sz="2800" dirty="0"/>
              <a:t> </a:t>
            </a:r>
            <a:r>
              <a:rPr lang="es-ES" sz="2800" dirty="0">
                <a:highlight>
                  <a:srgbClr val="00FF00"/>
                </a:highlight>
              </a:rPr>
              <a:t>das </a:t>
            </a:r>
            <a:r>
              <a:rPr lang="es-ES" sz="2800" dirty="0" err="1">
                <a:highlight>
                  <a:srgbClr val="00FF00"/>
                </a:highlight>
              </a:rPr>
              <a:t>Strafrecht</a:t>
            </a:r>
            <a:r>
              <a:rPr lang="es-ES" sz="2800" dirty="0"/>
              <a:t>.</a:t>
            </a:r>
          </a:p>
          <a:p>
            <a:pPr marL="457200" indent="-457200">
              <a:buFont typeface="Arial" panose="020B0604020202020204" pitchFamily="34" charset="0"/>
              <a:buChar char="•"/>
            </a:pPr>
            <a:endParaRPr lang="es-ES" sz="2800" dirty="0"/>
          </a:p>
          <a:p>
            <a:pPr marL="457200" indent="-457200">
              <a:buFont typeface="Arial" panose="020B0604020202020204" pitchFamily="34" charset="0"/>
              <a:buChar char="•"/>
            </a:pPr>
            <a:endParaRPr lang="es-ES" sz="2800" dirty="0"/>
          </a:p>
          <a:p>
            <a:pPr marL="457200" indent="-457200">
              <a:buFont typeface="Arial" panose="020B0604020202020204" pitchFamily="34" charset="0"/>
              <a:buChar char="•"/>
            </a:pPr>
            <a:r>
              <a:rPr lang="es-ES" sz="2800" b="1" i="1" dirty="0">
                <a:highlight>
                  <a:srgbClr val="FF00FF"/>
                </a:highlight>
              </a:rPr>
              <a:t>Negative general </a:t>
            </a:r>
            <a:r>
              <a:rPr lang="es-ES" sz="2800" b="1" i="1" dirty="0" err="1">
                <a:highlight>
                  <a:srgbClr val="FF00FF"/>
                </a:highlight>
              </a:rPr>
              <a:t>prevention</a:t>
            </a:r>
            <a:r>
              <a:rPr lang="es-ES" sz="2800" b="1" i="1" dirty="0"/>
              <a:t>:</a:t>
            </a:r>
            <a:r>
              <a:rPr lang="es-ES" sz="2800" dirty="0"/>
              <a:t> </a:t>
            </a:r>
            <a:r>
              <a:rPr lang="es-ES" sz="2800" dirty="0" err="1">
                <a:highlight>
                  <a:srgbClr val="FF00FF"/>
                </a:highlight>
              </a:rPr>
              <a:t>Deterrent</a:t>
            </a:r>
            <a:r>
              <a:rPr lang="es-ES" sz="2800" dirty="0">
                <a:highlight>
                  <a:srgbClr val="FF00FF"/>
                </a:highlight>
              </a:rPr>
              <a:t> </a:t>
            </a:r>
            <a:r>
              <a:rPr lang="es-ES" sz="2800" dirty="0" err="1">
                <a:highlight>
                  <a:srgbClr val="FF00FF"/>
                </a:highlight>
              </a:rPr>
              <a:t>effect</a:t>
            </a:r>
            <a:r>
              <a:rPr lang="es-ES" sz="2800" dirty="0">
                <a:highlight>
                  <a:srgbClr val="FF00FF"/>
                </a:highlight>
              </a:rPr>
              <a:t> </a:t>
            </a:r>
            <a:r>
              <a:rPr lang="es-ES" sz="2800" dirty="0" err="1"/>
              <a:t>on</a:t>
            </a:r>
            <a:r>
              <a:rPr lang="es-ES" sz="2800" dirty="0"/>
              <a:t> </a:t>
            </a:r>
            <a:r>
              <a:rPr lang="es-ES" sz="2800" dirty="0" err="1"/>
              <a:t>the</a:t>
            </a:r>
            <a:r>
              <a:rPr lang="es-ES" sz="2800" dirty="0"/>
              <a:t> </a:t>
            </a:r>
            <a:r>
              <a:rPr lang="es-ES" sz="2800" dirty="0" err="1"/>
              <a:t>rest</a:t>
            </a:r>
            <a:r>
              <a:rPr lang="es-ES" sz="2800" dirty="0"/>
              <a:t> </a:t>
            </a:r>
            <a:r>
              <a:rPr lang="es-ES" sz="2800" dirty="0" err="1"/>
              <a:t>of</a:t>
            </a:r>
            <a:r>
              <a:rPr lang="es-ES" sz="2800" dirty="0"/>
              <a:t> </a:t>
            </a:r>
            <a:r>
              <a:rPr lang="es-ES" sz="2800" dirty="0" err="1"/>
              <a:t>society</a:t>
            </a:r>
            <a:r>
              <a:rPr lang="es-ES" sz="2800" dirty="0"/>
              <a:t>.</a:t>
            </a:r>
          </a:p>
          <a:p>
            <a:pPr marL="457200" indent="-457200">
              <a:buFont typeface="Arial" panose="020B0604020202020204" pitchFamily="34" charset="0"/>
              <a:buChar char="•"/>
            </a:pPr>
            <a:r>
              <a:rPr lang="es-ES" sz="2800" b="1" i="1" dirty="0">
                <a:highlight>
                  <a:srgbClr val="FF00FF"/>
                </a:highlight>
              </a:rPr>
              <a:t>Negative </a:t>
            </a:r>
            <a:r>
              <a:rPr lang="es-ES" sz="2800" b="1" i="1" dirty="0" err="1">
                <a:highlight>
                  <a:srgbClr val="FF00FF"/>
                </a:highlight>
              </a:rPr>
              <a:t>Generalprävention</a:t>
            </a:r>
            <a:r>
              <a:rPr lang="es-ES" sz="2800" b="1" i="1" dirty="0"/>
              <a:t>:</a:t>
            </a:r>
            <a:r>
              <a:rPr lang="es-ES" sz="2800" dirty="0"/>
              <a:t> </a:t>
            </a:r>
            <a:r>
              <a:rPr lang="es-ES" sz="2800" dirty="0" err="1">
                <a:highlight>
                  <a:srgbClr val="FF00FF"/>
                </a:highlight>
              </a:rPr>
              <a:t>Abschreckende</a:t>
            </a:r>
            <a:r>
              <a:rPr lang="es-ES" sz="2800" dirty="0">
                <a:highlight>
                  <a:srgbClr val="FF00FF"/>
                </a:highlight>
              </a:rPr>
              <a:t> </a:t>
            </a:r>
            <a:r>
              <a:rPr lang="es-ES" sz="2800" dirty="0" err="1">
                <a:highlight>
                  <a:srgbClr val="FF00FF"/>
                </a:highlight>
              </a:rPr>
              <a:t>Wirkung</a:t>
            </a:r>
            <a:r>
              <a:rPr lang="es-ES" sz="2800" dirty="0">
                <a:highlight>
                  <a:srgbClr val="FF00FF"/>
                </a:highlight>
              </a:rPr>
              <a:t> </a:t>
            </a:r>
            <a:r>
              <a:rPr lang="es-ES" sz="2800" dirty="0" err="1"/>
              <a:t>auf</a:t>
            </a:r>
            <a:r>
              <a:rPr lang="es-ES" sz="2800" dirty="0"/>
              <a:t> die </a:t>
            </a:r>
            <a:r>
              <a:rPr lang="es-ES" sz="2800" dirty="0" err="1"/>
              <a:t>übrige</a:t>
            </a:r>
            <a:r>
              <a:rPr lang="es-ES" sz="2800" dirty="0"/>
              <a:t> </a:t>
            </a:r>
            <a:r>
              <a:rPr lang="es-ES" sz="2800" dirty="0" err="1"/>
              <a:t>Gesellschaft</a:t>
            </a:r>
            <a:r>
              <a:rPr lang="es-ES" sz="2800" dirty="0"/>
              <a:t>.</a:t>
            </a:r>
          </a:p>
          <a:p>
            <a:pPr marL="457200" indent="-457200" algn="just">
              <a:buFont typeface="Arial" panose="020B0604020202020204" pitchFamily="34" charset="0"/>
              <a:buChar char="•"/>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87699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F0A1E-ECF0-BE80-5DFE-446E4B5FC82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3D4CF7-F87A-3AB1-27BA-D8C48ABB6444}"/>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Theories of punishment / Straftheorien</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11766AE8-F5B8-CEFD-7824-EA18E0AA5BC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549D0164-836A-EA42-E56E-647E044AE4B6}"/>
              </a:ext>
            </a:extLst>
          </p:cNvPr>
          <p:cNvSpPr txBox="1"/>
          <p:nvPr/>
        </p:nvSpPr>
        <p:spPr>
          <a:xfrm>
            <a:off x="856570" y="1885239"/>
            <a:ext cx="11004885" cy="3539430"/>
          </a:xfrm>
          <a:prstGeom prst="rect">
            <a:avLst/>
          </a:prstGeom>
          <a:noFill/>
        </p:spPr>
        <p:txBody>
          <a:bodyPr wrap="square" rtlCol="0">
            <a:spAutoFit/>
          </a:bodyPr>
          <a:lstStyle/>
          <a:p>
            <a:pPr marL="457200" indent="-457200">
              <a:buFont typeface="Arial" panose="020B0604020202020204" pitchFamily="34" charset="0"/>
              <a:buChar char="•"/>
            </a:pPr>
            <a:r>
              <a:rPr lang="es-ES" sz="2800" b="1" i="1" dirty="0">
                <a:highlight>
                  <a:srgbClr val="FF00FF"/>
                </a:highlight>
              </a:rPr>
              <a:t>Positive </a:t>
            </a:r>
            <a:r>
              <a:rPr lang="es-ES" sz="2800" b="1" i="1" dirty="0" err="1">
                <a:highlight>
                  <a:srgbClr val="FF00FF"/>
                </a:highlight>
              </a:rPr>
              <a:t>special</a:t>
            </a:r>
            <a:r>
              <a:rPr lang="es-ES" sz="2800" b="1" i="1" dirty="0">
                <a:highlight>
                  <a:srgbClr val="FF00FF"/>
                </a:highlight>
              </a:rPr>
              <a:t> </a:t>
            </a:r>
            <a:r>
              <a:rPr lang="es-ES" sz="2800" b="1" i="1" dirty="0" err="1">
                <a:highlight>
                  <a:srgbClr val="FF00FF"/>
                </a:highlight>
              </a:rPr>
              <a:t>prevention</a:t>
            </a:r>
            <a:r>
              <a:rPr lang="es-ES" sz="2800" b="1" i="1" dirty="0"/>
              <a:t>: </a:t>
            </a:r>
            <a:r>
              <a:rPr lang="es-ES" sz="2800" dirty="0" err="1">
                <a:highlight>
                  <a:srgbClr val="FF00FF"/>
                </a:highlight>
              </a:rPr>
              <a:t>Rehabilitation</a:t>
            </a:r>
            <a:r>
              <a:rPr lang="es-ES" sz="2800" dirty="0"/>
              <a:t> </a:t>
            </a:r>
            <a:r>
              <a:rPr lang="es-ES" sz="2800" dirty="0" err="1"/>
              <a:t>of</a:t>
            </a:r>
            <a:r>
              <a:rPr lang="es-ES" sz="2800" dirty="0"/>
              <a:t> </a:t>
            </a:r>
            <a:r>
              <a:rPr lang="es-ES" sz="2800" dirty="0" err="1"/>
              <a:t>the</a:t>
            </a:r>
            <a:r>
              <a:rPr lang="es-ES" sz="2800" dirty="0"/>
              <a:t> </a:t>
            </a:r>
            <a:r>
              <a:rPr lang="es-ES" sz="2800" dirty="0" err="1">
                <a:highlight>
                  <a:srgbClr val="00FFFF"/>
                </a:highlight>
              </a:rPr>
              <a:t>offender</a:t>
            </a:r>
            <a:r>
              <a:rPr lang="es-ES" sz="2800" dirty="0"/>
              <a:t>.</a:t>
            </a:r>
          </a:p>
          <a:p>
            <a:pPr marL="457200" indent="-457200">
              <a:buFont typeface="Arial" panose="020B0604020202020204" pitchFamily="34" charset="0"/>
              <a:buChar char="•"/>
            </a:pPr>
            <a:r>
              <a:rPr lang="es-ES" sz="2800" b="1" i="1" dirty="0">
                <a:highlight>
                  <a:srgbClr val="FF00FF"/>
                </a:highlight>
              </a:rPr>
              <a:t>Positive </a:t>
            </a:r>
            <a:r>
              <a:rPr lang="es-ES" sz="2800" b="1" i="1" dirty="0" err="1">
                <a:highlight>
                  <a:srgbClr val="FF00FF"/>
                </a:highlight>
              </a:rPr>
              <a:t>Spezialprävention</a:t>
            </a:r>
            <a:r>
              <a:rPr lang="es-ES" sz="2800" dirty="0"/>
              <a:t>: </a:t>
            </a:r>
            <a:r>
              <a:rPr lang="es-ES" sz="2800" dirty="0" err="1">
                <a:highlight>
                  <a:srgbClr val="FF00FF"/>
                </a:highlight>
              </a:rPr>
              <a:t>Rehabilitation</a:t>
            </a:r>
            <a:r>
              <a:rPr lang="es-ES" sz="2800" dirty="0"/>
              <a:t> des </a:t>
            </a:r>
            <a:r>
              <a:rPr lang="es-ES" sz="2800" dirty="0" err="1">
                <a:highlight>
                  <a:srgbClr val="00FFFF"/>
                </a:highlight>
              </a:rPr>
              <a:t>Täters</a:t>
            </a:r>
            <a:r>
              <a:rPr lang="es-ES" sz="2800" dirty="0"/>
              <a:t>.</a:t>
            </a:r>
          </a:p>
          <a:p>
            <a:endParaRPr lang="es-ES" sz="2800" dirty="0"/>
          </a:p>
          <a:p>
            <a:pPr marL="457200" indent="-457200">
              <a:buFont typeface="Arial" panose="020B0604020202020204" pitchFamily="34" charset="0"/>
              <a:buChar char="•"/>
            </a:pPr>
            <a:r>
              <a:rPr lang="es-ES" sz="2800" b="1" i="1" dirty="0">
                <a:highlight>
                  <a:srgbClr val="FF00FF"/>
                </a:highlight>
              </a:rPr>
              <a:t>Negative </a:t>
            </a:r>
            <a:r>
              <a:rPr lang="es-ES" sz="2800" b="1" i="1" dirty="0" err="1">
                <a:highlight>
                  <a:srgbClr val="FF00FF"/>
                </a:highlight>
              </a:rPr>
              <a:t>special</a:t>
            </a:r>
            <a:r>
              <a:rPr lang="es-ES" sz="2800" b="1" i="1" dirty="0">
                <a:highlight>
                  <a:srgbClr val="FF00FF"/>
                </a:highlight>
              </a:rPr>
              <a:t> </a:t>
            </a:r>
            <a:r>
              <a:rPr lang="es-ES" sz="2800" b="1" i="1" dirty="0" err="1">
                <a:highlight>
                  <a:srgbClr val="FF00FF"/>
                </a:highlight>
              </a:rPr>
              <a:t>prevention</a:t>
            </a:r>
            <a:r>
              <a:rPr lang="es-ES" sz="2800" b="1" i="1" dirty="0"/>
              <a:t>:</a:t>
            </a:r>
            <a:r>
              <a:rPr lang="es-ES" sz="2800" dirty="0"/>
              <a:t> </a:t>
            </a:r>
            <a:r>
              <a:rPr lang="es-ES" sz="2800" dirty="0" err="1">
                <a:highlight>
                  <a:srgbClr val="FF00FF"/>
                </a:highlight>
              </a:rPr>
              <a:t>Imprisonment</a:t>
            </a:r>
            <a:r>
              <a:rPr lang="es-ES" sz="2800" dirty="0"/>
              <a:t> </a:t>
            </a:r>
            <a:r>
              <a:rPr lang="es-ES" sz="2800" dirty="0" err="1"/>
              <a:t>to</a:t>
            </a:r>
            <a:r>
              <a:rPr lang="es-ES" sz="2800" dirty="0"/>
              <a:t> </a:t>
            </a:r>
            <a:r>
              <a:rPr lang="es-ES" sz="2800" dirty="0" err="1"/>
              <a:t>isolate</a:t>
            </a:r>
            <a:r>
              <a:rPr lang="es-ES" sz="2800" dirty="0"/>
              <a:t> </a:t>
            </a:r>
            <a:r>
              <a:rPr lang="es-ES" sz="2800" dirty="0" err="1"/>
              <a:t>the</a:t>
            </a:r>
            <a:r>
              <a:rPr lang="es-ES" sz="2800" dirty="0"/>
              <a:t> </a:t>
            </a:r>
            <a:r>
              <a:rPr lang="es-ES" sz="2800" dirty="0" err="1">
                <a:highlight>
                  <a:srgbClr val="00FFFF"/>
                </a:highlight>
              </a:rPr>
              <a:t>offender</a:t>
            </a:r>
            <a:r>
              <a:rPr lang="es-ES" sz="2800" dirty="0"/>
              <a:t>.</a:t>
            </a:r>
          </a:p>
          <a:p>
            <a:pPr marL="457200" indent="-457200">
              <a:buFont typeface="Arial" panose="020B0604020202020204" pitchFamily="34" charset="0"/>
              <a:buChar char="•"/>
            </a:pPr>
            <a:r>
              <a:rPr lang="es-ES" sz="2800" b="1" i="1" dirty="0">
                <a:highlight>
                  <a:srgbClr val="FF00FF"/>
                </a:highlight>
              </a:rPr>
              <a:t>Negative </a:t>
            </a:r>
            <a:r>
              <a:rPr lang="es-ES" sz="2800" b="1" i="1" dirty="0" err="1">
                <a:highlight>
                  <a:srgbClr val="FF00FF"/>
                </a:highlight>
              </a:rPr>
              <a:t>Spezialprävention</a:t>
            </a:r>
            <a:r>
              <a:rPr lang="es-ES" sz="2800" dirty="0">
                <a:highlight>
                  <a:srgbClr val="FF00FF"/>
                </a:highlight>
              </a:rPr>
              <a:t> </a:t>
            </a:r>
            <a:r>
              <a:rPr lang="es-ES" sz="2800" b="1" i="1" dirty="0"/>
              <a:t>:</a:t>
            </a:r>
            <a:r>
              <a:rPr lang="es-ES" sz="2800" dirty="0"/>
              <a:t> </a:t>
            </a:r>
            <a:r>
              <a:rPr lang="es-ES" sz="2800" dirty="0" err="1">
                <a:highlight>
                  <a:srgbClr val="FF00FF"/>
                </a:highlight>
              </a:rPr>
              <a:t>Inhaftierung</a:t>
            </a:r>
            <a:r>
              <a:rPr lang="es-ES" sz="2800" dirty="0"/>
              <a:t> </a:t>
            </a:r>
            <a:r>
              <a:rPr lang="es-ES" sz="2800" dirty="0" err="1"/>
              <a:t>zur</a:t>
            </a:r>
            <a:r>
              <a:rPr lang="es-ES" sz="2800" dirty="0"/>
              <a:t> </a:t>
            </a:r>
            <a:r>
              <a:rPr lang="es-ES" sz="2800" dirty="0" err="1"/>
              <a:t>Isolierung</a:t>
            </a:r>
            <a:r>
              <a:rPr lang="es-ES" sz="2800" dirty="0"/>
              <a:t> des </a:t>
            </a:r>
            <a:r>
              <a:rPr lang="es-ES" sz="2800" dirty="0" err="1">
                <a:highlight>
                  <a:srgbClr val="00FFFF"/>
                </a:highlight>
              </a:rPr>
              <a:t>Täters</a:t>
            </a:r>
            <a:r>
              <a:rPr lang="es-ES" sz="2800" dirty="0"/>
              <a:t>.</a:t>
            </a:r>
          </a:p>
          <a:p>
            <a:endParaRPr lang="es-ES" sz="2800" dirty="0"/>
          </a:p>
          <a:p>
            <a:pPr marL="457200" indent="-457200">
              <a:buFont typeface="Arial" panose="020B0604020202020204" pitchFamily="34" charset="0"/>
              <a:buChar char="•"/>
            </a:pPr>
            <a:endParaRPr lang="es-ES" sz="2800" dirty="0"/>
          </a:p>
          <a:p>
            <a:pPr marL="457200" indent="-457200" algn="just">
              <a:buFont typeface="Arial" panose="020B0604020202020204" pitchFamily="34" charset="0"/>
              <a:buChar char="•"/>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95695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5B4A0-C4C2-191D-2D71-87A93E58F32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DA32A3A-A310-BD05-86CC-3A5A4E900A2D}"/>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Theories of punishment / Straftheorien</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1B422F64-B551-52A8-DC00-9831A7A14A6A}"/>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E74031DA-04DB-F8B4-5C8B-85B824DC3621}"/>
              </a:ext>
            </a:extLst>
          </p:cNvPr>
          <p:cNvSpPr txBox="1"/>
          <p:nvPr/>
        </p:nvSpPr>
        <p:spPr>
          <a:xfrm>
            <a:off x="856570" y="1885239"/>
            <a:ext cx="11004885" cy="5124480"/>
          </a:xfrm>
          <a:prstGeom prst="rect">
            <a:avLst/>
          </a:prstGeom>
          <a:noFill/>
        </p:spPr>
        <p:txBody>
          <a:bodyPr wrap="square" rtlCol="0">
            <a:spAutoFit/>
          </a:bodyPr>
          <a:lstStyle/>
          <a:p>
            <a:pPr marL="457200" indent="-457200">
              <a:buFont typeface="Arial" panose="020B0604020202020204" pitchFamily="34" charset="0"/>
              <a:buChar char="•"/>
            </a:pPr>
            <a:r>
              <a:rPr lang="es-ES" sz="2300" dirty="0" err="1"/>
              <a:t>Most</a:t>
            </a:r>
            <a:r>
              <a:rPr lang="es-ES" sz="2300" dirty="0"/>
              <a:t> </a:t>
            </a:r>
            <a:r>
              <a:rPr lang="es-ES" sz="2300" dirty="0">
                <a:highlight>
                  <a:srgbClr val="FFFF00"/>
                </a:highlight>
              </a:rPr>
              <a:t>criminal </a:t>
            </a:r>
            <a:r>
              <a:rPr lang="es-ES" sz="2300" dirty="0" err="1">
                <a:highlight>
                  <a:srgbClr val="FFFF00"/>
                </a:highlight>
              </a:rPr>
              <a:t>lawyers</a:t>
            </a:r>
            <a:r>
              <a:rPr lang="es-ES" sz="2300" dirty="0">
                <a:highlight>
                  <a:srgbClr val="FFFF00"/>
                </a:highlight>
              </a:rPr>
              <a:t> </a:t>
            </a:r>
            <a:r>
              <a:rPr lang="es-ES" sz="2300" dirty="0" err="1"/>
              <a:t>now</a:t>
            </a:r>
            <a:r>
              <a:rPr lang="es-ES" sz="2300" dirty="0"/>
              <a:t> </a:t>
            </a:r>
            <a:r>
              <a:rPr lang="es-ES" sz="2300" dirty="0" err="1"/>
              <a:t>support</a:t>
            </a:r>
            <a:r>
              <a:rPr lang="es-ES" sz="2300" dirty="0"/>
              <a:t> </a:t>
            </a:r>
            <a:r>
              <a:rPr lang="es-ES" sz="2300" dirty="0" err="1">
                <a:highlight>
                  <a:srgbClr val="FFFF00"/>
                </a:highlight>
              </a:rPr>
              <a:t>mixed</a:t>
            </a:r>
            <a:r>
              <a:rPr lang="es-ES" sz="2300" dirty="0">
                <a:highlight>
                  <a:srgbClr val="FFFF00"/>
                </a:highlight>
              </a:rPr>
              <a:t> </a:t>
            </a:r>
            <a:r>
              <a:rPr lang="es-ES" sz="2300" dirty="0" err="1">
                <a:highlight>
                  <a:srgbClr val="FFFF00"/>
                </a:highlight>
              </a:rPr>
              <a:t>theories</a:t>
            </a:r>
            <a:r>
              <a:rPr lang="es-ES" sz="2300" dirty="0">
                <a:highlight>
                  <a:srgbClr val="FFFF00"/>
                </a:highlight>
              </a:rPr>
              <a:t> </a:t>
            </a:r>
            <a:r>
              <a:rPr lang="es-ES" sz="2300" dirty="0" err="1">
                <a:highlight>
                  <a:srgbClr val="FF00FF"/>
                </a:highlight>
              </a:rPr>
              <a:t>of</a:t>
            </a:r>
            <a:r>
              <a:rPr lang="es-ES" sz="2300" dirty="0">
                <a:highlight>
                  <a:srgbClr val="FF00FF"/>
                </a:highlight>
              </a:rPr>
              <a:t> </a:t>
            </a:r>
            <a:r>
              <a:rPr lang="es-ES" sz="2300" dirty="0" err="1">
                <a:highlight>
                  <a:srgbClr val="FF00FF"/>
                </a:highlight>
              </a:rPr>
              <a:t>punishment</a:t>
            </a:r>
            <a:r>
              <a:rPr lang="es-ES" sz="2300" dirty="0"/>
              <a:t>: </a:t>
            </a:r>
            <a:r>
              <a:rPr lang="es-ES" sz="2300" dirty="0" err="1"/>
              <a:t>All</a:t>
            </a:r>
            <a:r>
              <a:rPr lang="es-ES" sz="2300" dirty="0"/>
              <a:t> </a:t>
            </a:r>
            <a:r>
              <a:rPr lang="es-ES" sz="2300" dirty="0" err="1"/>
              <a:t>theories</a:t>
            </a:r>
            <a:r>
              <a:rPr lang="es-ES" sz="2300" dirty="0"/>
              <a:t> are </a:t>
            </a:r>
            <a:r>
              <a:rPr lang="es-ES" sz="2300" dirty="0" err="1"/>
              <a:t>taken</a:t>
            </a:r>
            <a:r>
              <a:rPr lang="es-ES" sz="2300" dirty="0"/>
              <a:t> </a:t>
            </a:r>
            <a:r>
              <a:rPr lang="es-ES" sz="2300" dirty="0" err="1"/>
              <a:t>into</a:t>
            </a:r>
            <a:r>
              <a:rPr lang="es-ES" sz="2300" dirty="0"/>
              <a:t> </a:t>
            </a:r>
            <a:r>
              <a:rPr lang="es-ES" sz="2300" dirty="0" err="1"/>
              <a:t>account</a:t>
            </a:r>
            <a:r>
              <a:rPr lang="es-ES" sz="2300" dirty="0"/>
              <a:t> </a:t>
            </a:r>
            <a:r>
              <a:rPr lang="es-ES" sz="2300" dirty="0" err="1"/>
              <a:t>within</a:t>
            </a:r>
            <a:r>
              <a:rPr lang="es-ES" sz="2300" dirty="0"/>
              <a:t> </a:t>
            </a:r>
            <a:r>
              <a:rPr lang="es-ES" sz="2300" dirty="0" err="1"/>
              <a:t>the</a:t>
            </a:r>
            <a:r>
              <a:rPr lang="es-ES" sz="2300" dirty="0"/>
              <a:t> </a:t>
            </a:r>
            <a:r>
              <a:rPr lang="es-ES" sz="2300" dirty="0" err="1"/>
              <a:t>framework</a:t>
            </a:r>
            <a:r>
              <a:rPr lang="es-ES" sz="2300" dirty="0"/>
              <a:t> </a:t>
            </a:r>
            <a:r>
              <a:rPr lang="es-ES" sz="2300" dirty="0" err="1"/>
              <a:t>of</a:t>
            </a:r>
            <a:r>
              <a:rPr lang="es-ES" sz="2300" dirty="0"/>
              <a:t> a </a:t>
            </a:r>
            <a:r>
              <a:rPr lang="es-ES" sz="2300" dirty="0" err="1"/>
              <a:t>unified</a:t>
            </a:r>
            <a:r>
              <a:rPr lang="es-ES" sz="2300" dirty="0"/>
              <a:t> </a:t>
            </a:r>
            <a:r>
              <a:rPr lang="es-ES" sz="2300" dirty="0" err="1"/>
              <a:t>theory</a:t>
            </a:r>
            <a:r>
              <a:rPr lang="es-ES" sz="2300" dirty="0"/>
              <a:t>.</a:t>
            </a:r>
          </a:p>
          <a:p>
            <a:pPr marL="457200" indent="-457200">
              <a:buFont typeface="Arial" panose="020B0604020202020204" pitchFamily="34" charset="0"/>
              <a:buChar char="•"/>
            </a:pPr>
            <a:r>
              <a:rPr lang="es-ES" sz="2300" dirty="0"/>
              <a:t>Die </a:t>
            </a:r>
            <a:r>
              <a:rPr lang="es-ES" sz="2300" dirty="0" err="1"/>
              <a:t>meisten</a:t>
            </a:r>
            <a:r>
              <a:rPr lang="es-ES" sz="2300" dirty="0"/>
              <a:t> </a:t>
            </a:r>
            <a:r>
              <a:rPr lang="es-ES" sz="2300" dirty="0" err="1">
                <a:highlight>
                  <a:srgbClr val="FFFF00"/>
                </a:highlight>
              </a:rPr>
              <a:t>Strafrechtler</a:t>
            </a:r>
            <a:r>
              <a:rPr lang="es-ES" sz="2300" dirty="0"/>
              <a:t> </a:t>
            </a:r>
            <a:r>
              <a:rPr lang="es-ES" sz="2300" dirty="0" err="1"/>
              <a:t>vertreten</a:t>
            </a:r>
            <a:r>
              <a:rPr lang="es-ES" sz="2300" dirty="0"/>
              <a:t> </a:t>
            </a:r>
            <a:r>
              <a:rPr lang="es-ES" sz="2300" dirty="0" err="1"/>
              <a:t>heute</a:t>
            </a:r>
            <a:r>
              <a:rPr lang="es-ES" sz="2300" dirty="0"/>
              <a:t> </a:t>
            </a:r>
            <a:r>
              <a:rPr lang="es-ES" sz="2300" dirty="0" err="1">
                <a:highlight>
                  <a:srgbClr val="FFFF00"/>
                </a:highlight>
              </a:rPr>
              <a:t>Einheitstheorien</a:t>
            </a:r>
            <a:r>
              <a:rPr lang="es-ES" sz="2300" dirty="0">
                <a:highlight>
                  <a:srgbClr val="FFFF00"/>
                </a:highlight>
              </a:rPr>
              <a:t> </a:t>
            </a:r>
            <a:r>
              <a:rPr lang="es-ES" sz="2300" dirty="0" err="1">
                <a:highlight>
                  <a:srgbClr val="FF00FF"/>
                </a:highlight>
              </a:rPr>
              <a:t>der</a:t>
            </a:r>
            <a:r>
              <a:rPr lang="es-ES" sz="2300" dirty="0">
                <a:highlight>
                  <a:srgbClr val="FF00FF"/>
                </a:highlight>
              </a:rPr>
              <a:t> </a:t>
            </a:r>
            <a:r>
              <a:rPr lang="es-ES" sz="2300" dirty="0" err="1">
                <a:highlight>
                  <a:srgbClr val="FF00FF"/>
                </a:highlight>
              </a:rPr>
              <a:t>Strafe</a:t>
            </a:r>
            <a:r>
              <a:rPr lang="es-ES" sz="2300" dirty="0"/>
              <a:t>: </a:t>
            </a:r>
            <a:r>
              <a:rPr lang="es-ES" sz="2300" dirty="0" err="1"/>
              <a:t>Alle</a:t>
            </a:r>
            <a:r>
              <a:rPr lang="es-ES" sz="2300" dirty="0"/>
              <a:t> </a:t>
            </a:r>
            <a:r>
              <a:rPr lang="es-ES" sz="2300" dirty="0" err="1"/>
              <a:t>Theorien</a:t>
            </a:r>
            <a:r>
              <a:rPr lang="es-ES" sz="2300" dirty="0"/>
              <a:t> </a:t>
            </a:r>
            <a:r>
              <a:rPr lang="es-ES" sz="2300" dirty="0" err="1"/>
              <a:t>werden</a:t>
            </a:r>
            <a:r>
              <a:rPr lang="es-ES" sz="2300" dirty="0"/>
              <a:t> </a:t>
            </a:r>
            <a:r>
              <a:rPr lang="es-ES" sz="2300" dirty="0" err="1"/>
              <a:t>im</a:t>
            </a:r>
            <a:r>
              <a:rPr lang="es-ES" sz="2300" dirty="0"/>
              <a:t> </a:t>
            </a:r>
            <a:r>
              <a:rPr lang="es-ES" sz="2300" dirty="0" err="1"/>
              <a:t>Rahmen</a:t>
            </a:r>
            <a:r>
              <a:rPr lang="es-ES" sz="2300" dirty="0"/>
              <a:t> </a:t>
            </a:r>
            <a:r>
              <a:rPr lang="es-ES" sz="2300" dirty="0" err="1"/>
              <a:t>einer</a:t>
            </a:r>
            <a:r>
              <a:rPr lang="es-ES" sz="2300" dirty="0"/>
              <a:t> </a:t>
            </a:r>
            <a:r>
              <a:rPr lang="es-ES" sz="2300" dirty="0" err="1"/>
              <a:t>vereinheitlichenden</a:t>
            </a:r>
            <a:r>
              <a:rPr lang="es-ES" sz="2300" dirty="0"/>
              <a:t> </a:t>
            </a:r>
            <a:r>
              <a:rPr lang="es-ES" sz="2300" dirty="0" err="1"/>
              <a:t>Theorie</a:t>
            </a:r>
            <a:r>
              <a:rPr lang="es-ES" sz="2300" dirty="0"/>
              <a:t> </a:t>
            </a:r>
            <a:r>
              <a:rPr lang="es-ES" sz="2300" dirty="0" err="1"/>
              <a:t>berücksichtigt</a:t>
            </a:r>
            <a:r>
              <a:rPr lang="es-ES" sz="2300" dirty="0"/>
              <a:t>.</a:t>
            </a:r>
          </a:p>
          <a:p>
            <a:pPr marL="457200" indent="-457200">
              <a:buFont typeface="Arial" panose="020B0604020202020204" pitchFamily="34" charset="0"/>
              <a:buChar char="•"/>
            </a:pPr>
            <a:endParaRPr lang="es-ES" sz="2300" dirty="0"/>
          </a:p>
          <a:p>
            <a:pPr marL="457200" indent="-457200">
              <a:buFont typeface="Arial" panose="020B0604020202020204" pitchFamily="34" charset="0"/>
              <a:buChar char="•"/>
            </a:pPr>
            <a:r>
              <a:rPr lang="es-ES" sz="2300" dirty="0" err="1"/>
              <a:t>Roxin’s</a:t>
            </a:r>
            <a:r>
              <a:rPr lang="es-ES" sz="2300" dirty="0"/>
              <a:t> </a:t>
            </a:r>
            <a:r>
              <a:rPr lang="es-ES" sz="2300" dirty="0" err="1"/>
              <a:t>mixed</a:t>
            </a:r>
            <a:r>
              <a:rPr lang="es-ES" sz="2300" dirty="0"/>
              <a:t> </a:t>
            </a:r>
            <a:r>
              <a:rPr lang="es-ES" sz="2300" dirty="0" err="1"/>
              <a:t>theory</a:t>
            </a:r>
            <a:r>
              <a:rPr lang="es-ES" sz="2300" dirty="0"/>
              <a:t>: </a:t>
            </a:r>
            <a:r>
              <a:rPr lang="es-ES" sz="2300" dirty="0" err="1">
                <a:highlight>
                  <a:srgbClr val="FF00FF"/>
                </a:highlight>
              </a:rPr>
              <a:t>Legislation</a:t>
            </a:r>
            <a:r>
              <a:rPr lang="es-ES" sz="2300" dirty="0"/>
              <a:t> has a </a:t>
            </a:r>
            <a:r>
              <a:rPr lang="es-ES" sz="2300" dirty="0" err="1"/>
              <a:t>deterrent</a:t>
            </a:r>
            <a:r>
              <a:rPr lang="es-ES" sz="2300" dirty="0"/>
              <a:t> </a:t>
            </a:r>
            <a:r>
              <a:rPr lang="es-ES" sz="2300" dirty="0" err="1"/>
              <a:t>effect</a:t>
            </a:r>
            <a:r>
              <a:rPr lang="es-ES" sz="2300" dirty="0"/>
              <a:t> and </a:t>
            </a:r>
            <a:r>
              <a:rPr lang="es-ES" sz="2300" dirty="0" err="1"/>
              <a:t>also</a:t>
            </a:r>
            <a:r>
              <a:rPr lang="es-ES" sz="2300" dirty="0"/>
              <a:t> </a:t>
            </a:r>
            <a:r>
              <a:rPr lang="es-ES" sz="2300" dirty="0" err="1"/>
              <a:t>improves</a:t>
            </a:r>
            <a:r>
              <a:rPr lang="es-ES" sz="2300" dirty="0"/>
              <a:t> general </a:t>
            </a:r>
            <a:r>
              <a:rPr lang="es-ES" sz="2300" dirty="0" err="1"/>
              <a:t>confidence</a:t>
            </a:r>
            <a:r>
              <a:rPr lang="es-ES" sz="2300" dirty="0"/>
              <a:t> (</a:t>
            </a:r>
            <a:r>
              <a:rPr lang="es-ES" sz="2300" dirty="0">
                <a:highlight>
                  <a:srgbClr val="FF00FF"/>
                </a:highlight>
              </a:rPr>
              <a:t>general </a:t>
            </a:r>
            <a:r>
              <a:rPr lang="es-ES" sz="2300" dirty="0" err="1">
                <a:highlight>
                  <a:srgbClr val="FF00FF"/>
                </a:highlight>
              </a:rPr>
              <a:t>prevention</a:t>
            </a:r>
            <a:r>
              <a:rPr lang="es-ES" sz="2300" dirty="0"/>
              <a:t>). </a:t>
            </a:r>
            <a:r>
              <a:rPr lang="es-ES" sz="2300" dirty="0" err="1">
                <a:highlight>
                  <a:srgbClr val="00FFFF"/>
                </a:highlight>
              </a:rPr>
              <a:t>The</a:t>
            </a:r>
            <a:r>
              <a:rPr lang="es-ES" sz="2300" dirty="0">
                <a:highlight>
                  <a:srgbClr val="00FFFF"/>
                </a:highlight>
              </a:rPr>
              <a:t> </a:t>
            </a:r>
            <a:r>
              <a:rPr lang="es-ES" sz="2300" dirty="0" err="1">
                <a:highlight>
                  <a:srgbClr val="00FFFF"/>
                </a:highlight>
              </a:rPr>
              <a:t>judge</a:t>
            </a:r>
            <a:r>
              <a:rPr lang="es-ES" sz="2300" dirty="0">
                <a:highlight>
                  <a:srgbClr val="00FFFF"/>
                </a:highlight>
              </a:rPr>
              <a:t> </a:t>
            </a:r>
            <a:r>
              <a:rPr lang="es-ES" sz="2300" dirty="0" err="1"/>
              <a:t>imposes</a:t>
            </a:r>
            <a:r>
              <a:rPr lang="es-ES" sz="2300" dirty="0"/>
              <a:t> </a:t>
            </a:r>
            <a:r>
              <a:rPr lang="es-ES" sz="2300" dirty="0" err="1">
                <a:highlight>
                  <a:srgbClr val="FF00FF"/>
                </a:highlight>
              </a:rPr>
              <a:t>punishment</a:t>
            </a:r>
            <a:r>
              <a:rPr lang="es-ES" sz="2300" dirty="0"/>
              <a:t> </a:t>
            </a:r>
            <a:r>
              <a:rPr lang="es-ES" sz="2300" dirty="0" err="1"/>
              <a:t>to</a:t>
            </a:r>
            <a:r>
              <a:rPr lang="es-ES" sz="2300" dirty="0"/>
              <a:t> </a:t>
            </a:r>
            <a:r>
              <a:rPr lang="es-ES" sz="2300" dirty="0" err="1"/>
              <a:t>give</a:t>
            </a:r>
            <a:r>
              <a:rPr lang="es-ES" sz="2300" dirty="0"/>
              <a:t> </a:t>
            </a:r>
            <a:r>
              <a:rPr lang="es-ES" sz="2300" dirty="0" err="1">
                <a:highlight>
                  <a:srgbClr val="00FFFF"/>
                </a:highlight>
              </a:rPr>
              <a:t>the</a:t>
            </a:r>
            <a:r>
              <a:rPr lang="es-ES" sz="2300" dirty="0">
                <a:highlight>
                  <a:srgbClr val="00FFFF"/>
                </a:highlight>
              </a:rPr>
              <a:t> </a:t>
            </a:r>
            <a:r>
              <a:rPr lang="es-ES" sz="2300" dirty="0" err="1">
                <a:highlight>
                  <a:srgbClr val="00FFFF"/>
                </a:highlight>
              </a:rPr>
              <a:t>offender</a:t>
            </a:r>
            <a:r>
              <a:rPr lang="es-ES" sz="2300" dirty="0">
                <a:highlight>
                  <a:srgbClr val="00FFFF"/>
                </a:highlight>
              </a:rPr>
              <a:t> </a:t>
            </a:r>
            <a:r>
              <a:rPr lang="es-ES" sz="2300" dirty="0" err="1"/>
              <a:t>what</a:t>
            </a:r>
            <a:r>
              <a:rPr lang="es-ES" sz="2300" dirty="0"/>
              <a:t> he </a:t>
            </a:r>
            <a:r>
              <a:rPr lang="es-ES" sz="2300" dirty="0" err="1"/>
              <a:t>deserves</a:t>
            </a:r>
            <a:r>
              <a:rPr lang="es-ES" sz="2300" dirty="0"/>
              <a:t> (</a:t>
            </a:r>
            <a:r>
              <a:rPr lang="es-ES" sz="2300" dirty="0" err="1">
                <a:highlight>
                  <a:srgbClr val="FF00FF"/>
                </a:highlight>
              </a:rPr>
              <a:t>retribution</a:t>
            </a:r>
            <a:r>
              <a:rPr lang="es-ES" sz="2300" dirty="0"/>
              <a:t>). </a:t>
            </a:r>
            <a:r>
              <a:rPr lang="es-ES" sz="2300" dirty="0" err="1"/>
              <a:t>We</a:t>
            </a:r>
            <a:r>
              <a:rPr lang="es-ES" sz="2300" dirty="0"/>
              <a:t> </a:t>
            </a:r>
            <a:r>
              <a:rPr lang="es-ES" sz="2300" dirty="0" err="1"/>
              <a:t>send</a:t>
            </a:r>
            <a:r>
              <a:rPr lang="es-ES" sz="2300" dirty="0"/>
              <a:t> </a:t>
            </a:r>
            <a:r>
              <a:rPr lang="es-ES" sz="2300" dirty="0" err="1"/>
              <a:t>the</a:t>
            </a:r>
            <a:r>
              <a:rPr lang="es-ES" sz="2300" dirty="0"/>
              <a:t> </a:t>
            </a:r>
            <a:r>
              <a:rPr lang="es-ES" sz="2300" dirty="0" err="1"/>
              <a:t>offender</a:t>
            </a:r>
            <a:r>
              <a:rPr lang="es-ES" sz="2300" dirty="0"/>
              <a:t> </a:t>
            </a:r>
            <a:r>
              <a:rPr lang="es-ES" sz="2300" dirty="0" err="1"/>
              <a:t>to</a:t>
            </a:r>
            <a:r>
              <a:rPr lang="es-ES" sz="2300" dirty="0"/>
              <a:t> </a:t>
            </a:r>
            <a:r>
              <a:rPr lang="es-ES" sz="2300" dirty="0" err="1">
                <a:highlight>
                  <a:srgbClr val="00FF00"/>
                </a:highlight>
              </a:rPr>
              <a:t>jail</a:t>
            </a:r>
            <a:r>
              <a:rPr lang="es-ES" sz="2300" dirty="0"/>
              <a:t> so he </a:t>
            </a:r>
            <a:r>
              <a:rPr lang="es-ES" sz="2300" dirty="0" err="1"/>
              <a:t>does</a:t>
            </a:r>
            <a:r>
              <a:rPr lang="es-ES" sz="2300" dirty="0"/>
              <a:t> </a:t>
            </a:r>
            <a:r>
              <a:rPr lang="es-ES" sz="2300" dirty="0" err="1"/>
              <a:t>not</a:t>
            </a:r>
            <a:r>
              <a:rPr lang="es-ES" sz="2300" dirty="0"/>
              <a:t> </a:t>
            </a:r>
            <a:r>
              <a:rPr lang="es-ES" sz="2300" dirty="0" err="1"/>
              <a:t>commit</a:t>
            </a:r>
            <a:r>
              <a:rPr lang="es-ES" sz="2300" dirty="0"/>
              <a:t> </a:t>
            </a:r>
            <a:r>
              <a:rPr lang="es-ES" sz="2300" dirty="0" err="1"/>
              <a:t>any</a:t>
            </a:r>
            <a:r>
              <a:rPr lang="es-ES" sz="2300" dirty="0"/>
              <a:t> more </a:t>
            </a:r>
            <a:r>
              <a:rPr lang="es-ES" sz="2300" dirty="0" err="1">
                <a:highlight>
                  <a:srgbClr val="FFFF00"/>
                </a:highlight>
              </a:rPr>
              <a:t>crimes</a:t>
            </a:r>
            <a:r>
              <a:rPr lang="es-ES" sz="2300" dirty="0"/>
              <a:t> (</a:t>
            </a:r>
            <a:r>
              <a:rPr lang="es-ES" sz="2300" dirty="0" err="1">
                <a:highlight>
                  <a:srgbClr val="FF00FF"/>
                </a:highlight>
              </a:rPr>
              <a:t>special</a:t>
            </a:r>
            <a:r>
              <a:rPr lang="es-ES" sz="2300" dirty="0">
                <a:highlight>
                  <a:srgbClr val="FF00FF"/>
                </a:highlight>
              </a:rPr>
              <a:t> </a:t>
            </a:r>
            <a:r>
              <a:rPr lang="es-ES" sz="2300" dirty="0" err="1">
                <a:highlight>
                  <a:srgbClr val="FF00FF"/>
                </a:highlight>
              </a:rPr>
              <a:t>prevention</a:t>
            </a:r>
            <a:r>
              <a:rPr lang="es-ES" sz="2300" dirty="0"/>
              <a:t>). </a:t>
            </a:r>
          </a:p>
          <a:p>
            <a:pPr marL="457200" indent="-457200">
              <a:buFont typeface="Arial" panose="020B0604020202020204" pitchFamily="34" charset="0"/>
              <a:buChar char="•"/>
            </a:pPr>
            <a:r>
              <a:rPr lang="es-ES" sz="2300" dirty="0" err="1"/>
              <a:t>Roxins</a:t>
            </a:r>
            <a:r>
              <a:rPr lang="es-ES" sz="2300" dirty="0"/>
              <a:t> </a:t>
            </a:r>
            <a:r>
              <a:rPr lang="es-ES" sz="2300" dirty="0" err="1"/>
              <a:t>Einheitstheorie</a:t>
            </a:r>
            <a:r>
              <a:rPr lang="es-ES" sz="2300" dirty="0"/>
              <a:t>: </a:t>
            </a:r>
            <a:r>
              <a:rPr lang="es-ES" sz="2300" dirty="0">
                <a:highlight>
                  <a:srgbClr val="FF00FF"/>
                </a:highlight>
              </a:rPr>
              <a:t>Die </a:t>
            </a:r>
            <a:r>
              <a:rPr lang="es-ES" sz="2300" dirty="0" err="1">
                <a:highlight>
                  <a:srgbClr val="FF00FF"/>
                </a:highlight>
              </a:rPr>
              <a:t>Gesetzgebung</a:t>
            </a:r>
            <a:r>
              <a:rPr lang="es-ES" sz="2300" dirty="0">
                <a:highlight>
                  <a:srgbClr val="FF00FF"/>
                </a:highlight>
              </a:rPr>
              <a:t> </a:t>
            </a:r>
            <a:r>
              <a:rPr lang="es-ES" sz="2300" dirty="0" err="1"/>
              <a:t>wird</a:t>
            </a:r>
            <a:r>
              <a:rPr lang="es-ES" sz="2300" dirty="0"/>
              <a:t> </a:t>
            </a:r>
            <a:r>
              <a:rPr lang="es-ES" sz="2300" dirty="0" err="1"/>
              <a:t>als</a:t>
            </a:r>
            <a:r>
              <a:rPr lang="es-ES" sz="2300" dirty="0"/>
              <a:t> </a:t>
            </a:r>
            <a:r>
              <a:rPr lang="es-ES" sz="2300" dirty="0" err="1"/>
              <a:t>abschreckend</a:t>
            </a:r>
            <a:r>
              <a:rPr lang="es-ES" sz="2300" dirty="0"/>
              <a:t> </a:t>
            </a:r>
            <a:r>
              <a:rPr lang="es-ES" sz="2300" dirty="0" err="1"/>
              <a:t>betrachtet</a:t>
            </a:r>
            <a:r>
              <a:rPr lang="es-ES" sz="2300" dirty="0"/>
              <a:t> </a:t>
            </a:r>
            <a:r>
              <a:rPr lang="es-ES" sz="2300" dirty="0" err="1"/>
              <a:t>und</a:t>
            </a:r>
            <a:r>
              <a:rPr lang="es-ES" sz="2300" dirty="0"/>
              <a:t> </a:t>
            </a:r>
            <a:r>
              <a:rPr lang="es-ES" sz="2300" dirty="0" err="1"/>
              <a:t>stärkt</a:t>
            </a:r>
            <a:r>
              <a:rPr lang="es-ES" sz="2300" dirty="0"/>
              <a:t> </a:t>
            </a:r>
            <a:r>
              <a:rPr lang="es-ES" sz="2300" dirty="0" err="1"/>
              <a:t>zudem</a:t>
            </a:r>
            <a:r>
              <a:rPr lang="es-ES" sz="2300" dirty="0"/>
              <a:t> das </a:t>
            </a:r>
            <a:r>
              <a:rPr lang="es-ES" sz="2300" dirty="0" err="1"/>
              <a:t>allgemeine</a:t>
            </a:r>
            <a:r>
              <a:rPr lang="es-ES" sz="2300" dirty="0"/>
              <a:t> </a:t>
            </a:r>
            <a:r>
              <a:rPr lang="es-ES" sz="2300" dirty="0" err="1"/>
              <a:t>Vertrauen</a:t>
            </a:r>
            <a:r>
              <a:rPr lang="es-ES" sz="2300" dirty="0"/>
              <a:t> (</a:t>
            </a:r>
            <a:r>
              <a:rPr lang="es-ES" sz="2300" dirty="0" err="1">
                <a:highlight>
                  <a:srgbClr val="FF00FF"/>
                </a:highlight>
              </a:rPr>
              <a:t>Generalprävention</a:t>
            </a:r>
            <a:r>
              <a:rPr lang="es-ES" sz="2300" dirty="0"/>
              <a:t>). </a:t>
            </a:r>
            <a:r>
              <a:rPr lang="es-ES" sz="2300" dirty="0">
                <a:highlight>
                  <a:srgbClr val="00FFFF"/>
                </a:highlight>
              </a:rPr>
              <a:t>Der Richter </a:t>
            </a:r>
            <a:r>
              <a:rPr lang="es-ES" sz="2300" dirty="0" err="1"/>
              <a:t>verhängt</a:t>
            </a:r>
            <a:r>
              <a:rPr lang="es-ES" sz="2300" dirty="0"/>
              <a:t> </a:t>
            </a:r>
            <a:r>
              <a:rPr lang="es-ES" sz="2300" dirty="0" err="1"/>
              <a:t>eine</a:t>
            </a:r>
            <a:r>
              <a:rPr lang="es-ES" sz="2300" dirty="0"/>
              <a:t> </a:t>
            </a:r>
            <a:r>
              <a:rPr lang="es-ES" sz="2300" dirty="0" err="1">
                <a:highlight>
                  <a:srgbClr val="FF00FF"/>
                </a:highlight>
              </a:rPr>
              <a:t>Strafe</a:t>
            </a:r>
            <a:r>
              <a:rPr lang="es-ES" sz="2300" dirty="0"/>
              <a:t>, </a:t>
            </a:r>
            <a:r>
              <a:rPr lang="es-ES" sz="2300" dirty="0" err="1"/>
              <a:t>um</a:t>
            </a:r>
            <a:r>
              <a:rPr lang="es-ES" sz="2300" dirty="0"/>
              <a:t> </a:t>
            </a:r>
            <a:r>
              <a:rPr lang="es-ES" sz="2300" dirty="0" err="1">
                <a:highlight>
                  <a:srgbClr val="00FFFF"/>
                </a:highlight>
              </a:rPr>
              <a:t>dem</a:t>
            </a:r>
            <a:r>
              <a:rPr lang="es-ES" sz="2300" dirty="0">
                <a:highlight>
                  <a:srgbClr val="00FFFF"/>
                </a:highlight>
              </a:rPr>
              <a:t> </a:t>
            </a:r>
            <a:r>
              <a:rPr lang="es-ES" sz="2300" dirty="0" err="1">
                <a:highlight>
                  <a:srgbClr val="00FFFF"/>
                </a:highlight>
              </a:rPr>
              <a:t>Täter</a:t>
            </a:r>
            <a:r>
              <a:rPr lang="es-ES" sz="2300" dirty="0">
                <a:highlight>
                  <a:srgbClr val="00FFFF"/>
                </a:highlight>
              </a:rPr>
              <a:t> </a:t>
            </a:r>
            <a:r>
              <a:rPr lang="es-ES" sz="2300" dirty="0"/>
              <a:t>das </a:t>
            </a:r>
            <a:r>
              <a:rPr lang="es-ES" sz="2300" dirty="0" err="1"/>
              <a:t>zu</a:t>
            </a:r>
            <a:r>
              <a:rPr lang="es-ES" sz="2300" dirty="0"/>
              <a:t> </a:t>
            </a:r>
            <a:r>
              <a:rPr lang="es-ES" sz="2300" dirty="0" err="1"/>
              <a:t>geben</a:t>
            </a:r>
            <a:r>
              <a:rPr lang="es-ES" sz="2300" dirty="0"/>
              <a:t>, </a:t>
            </a:r>
            <a:r>
              <a:rPr lang="es-ES" sz="2300" dirty="0" err="1"/>
              <a:t>was</a:t>
            </a:r>
            <a:r>
              <a:rPr lang="es-ES" sz="2300" dirty="0"/>
              <a:t> </a:t>
            </a:r>
            <a:r>
              <a:rPr lang="es-ES" sz="2300" dirty="0" err="1"/>
              <a:t>er</a:t>
            </a:r>
            <a:r>
              <a:rPr lang="es-ES" sz="2300" dirty="0"/>
              <a:t> </a:t>
            </a:r>
            <a:r>
              <a:rPr lang="es-ES" sz="2300" dirty="0" err="1"/>
              <a:t>verdient</a:t>
            </a:r>
            <a:r>
              <a:rPr lang="es-ES" sz="2300" dirty="0"/>
              <a:t> (</a:t>
            </a:r>
            <a:r>
              <a:rPr lang="es-ES" sz="2300" dirty="0" err="1">
                <a:highlight>
                  <a:srgbClr val="FF00FF"/>
                </a:highlight>
              </a:rPr>
              <a:t>Vergeltung</a:t>
            </a:r>
            <a:r>
              <a:rPr lang="es-ES" sz="2300" dirty="0"/>
              <a:t>). </a:t>
            </a:r>
            <a:r>
              <a:rPr lang="es-ES" sz="2300" dirty="0" err="1"/>
              <a:t>Wir</a:t>
            </a:r>
            <a:r>
              <a:rPr lang="es-ES" sz="2300" dirty="0"/>
              <a:t> </a:t>
            </a:r>
            <a:r>
              <a:rPr lang="es-ES" sz="2300" dirty="0" err="1"/>
              <a:t>schicken</a:t>
            </a:r>
            <a:r>
              <a:rPr lang="es-ES" sz="2300" dirty="0"/>
              <a:t> den </a:t>
            </a:r>
            <a:r>
              <a:rPr lang="es-ES" sz="2300" dirty="0" err="1"/>
              <a:t>Täter</a:t>
            </a:r>
            <a:r>
              <a:rPr lang="es-ES" sz="2300" dirty="0"/>
              <a:t> </a:t>
            </a:r>
            <a:r>
              <a:rPr lang="es-ES" sz="2300" dirty="0" err="1"/>
              <a:t>ins</a:t>
            </a:r>
            <a:r>
              <a:rPr lang="es-ES" sz="2300" dirty="0"/>
              <a:t> </a:t>
            </a:r>
            <a:r>
              <a:rPr lang="es-ES" sz="2300" dirty="0" err="1">
                <a:highlight>
                  <a:srgbClr val="00FF00"/>
                </a:highlight>
              </a:rPr>
              <a:t>Gefängnis</a:t>
            </a:r>
            <a:r>
              <a:rPr lang="es-ES" sz="2300" dirty="0"/>
              <a:t>, </a:t>
            </a:r>
            <a:r>
              <a:rPr lang="es-ES" sz="2300" dirty="0" err="1"/>
              <a:t>damit</a:t>
            </a:r>
            <a:r>
              <a:rPr lang="es-ES" sz="2300" dirty="0"/>
              <a:t> </a:t>
            </a:r>
            <a:r>
              <a:rPr lang="es-ES" sz="2300" dirty="0" err="1"/>
              <a:t>er</a:t>
            </a:r>
            <a:r>
              <a:rPr lang="es-ES" sz="2300" dirty="0"/>
              <a:t> </a:t>
            </a:r>
            <a:r>
              <a:rPr lang="es-ES" sz="2300" dirty="0" err="1"/>
              <a:t>keine</a:t>
            </a:r>
            <a:r>
              <a:rPr lang="es-ES" sz="2300" dirty="0"/>
              <a:t> </a:t>
            </a:r>
            <a:r>
              <a:rPr lang="es-ES" sz="2300" dirty="0" err="1"/>
              <a:t>weiteren</a:t>
            </a:r>
            <a:r>
              <a:rPr lang="es-ES" sz="2300" dirty="0"/>
              <a:t> </a:t>
            </a:r>
            <a:r>
              <a:rPr lang="es-ES" sz="2300" dirty="0" err="1">
                <a:highlight>
                  <a:srgbClr val="FFFF00"/>
                </a:highlight>
              </a:rPr>
              <a:t>Straftaten</a:t>
            </a:r>
            <a:r>
              <a:rPr lang="es-ES" sz="2300" dirty="0"/>
              <a:t> </a:t>
            </a:r>
            <a:r>
              <a:rPr lang="es-ES" sz="2300" dirty="0" err="1"/>
              <a:t>begeht</a:t>
            </a:r>
            <a:r>
              <a:rPr lang="es-ES" sz="2300" dirty="0"/>
              <a:t> (</a:t>
            </a:r>
            <a:r>
              <a:rPr lang="es-ES" sz="2300" dirty="0" err="1">
                <a:highlight>
                  <a:srgbClr val="FF00FF"/>
                </a:highlight>
              </a:rPr>
              <a:t>Spezialprävention</a:t>
            </a:r>
            <a:r>
              <a:rPr lang="es-ES" sz="2300" dirty="0"/>
              <a:t>).</a:t>
            </a:r>
            <a:endParaRPr lang="es-ES" sz="2800" dirty="0"/>
          </a:p>
          <a:p>
            <a:pPr marL="457200" indent="-457200" algn="just">
              <a:buFont typeface="Arial" panose="020B0604020202020204" pitchFamily="34" charset="0"/>
              <a:buChar char="•"/>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06368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3A378-2912-0364-9E10-5356C8A838A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588B06A-ABFF-C9E1-2F4F-75EBE136BBE6}"/>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Vocabulary / Wortschatz</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F7D2D049-60D1-720C-DA7A-3A0907885A2E}"/>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8839C8DE-6428-E125-A56F-6290C847A7D9}"/>
              </a:ext>
            </a:extLst>
          </p:cNvPr>
          <p:cNvSpPr txBox="1"/>
          <p:nvPr/>
        </p:nvSpPr>
        <p:spPr>
          <a:xfrm>
            <a:off x="856570" y="1885239"/>
            <a:ext cx="11004885" cy="4801314"/>
          </a:xfrm>
          <a:prstGeom prst="rect">
            <a:avLst/>
          </a:prstGeom>
          <a:noFill/>
        </p:spPr>
        <p:txBody>
          <a:bodyPr wrap="square" rtlCol="0">
            <a:spAutoFit/>
          </a:bodyPr>
          <a:lstStyle/>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censure – </a:t>
            </a:r>
            <a:r>
              <a:rPr lang="en-US"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 Tadel</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Tadel</a:t>
            </a:r>
            <a:r>
              <a:rPr lang="en-US" kern="100" dirty="0">
                <a:latin typeface="Calibri" panose="020F0502020204030204" pitchFamily="34" charset="0"/>
                <a:ea typeface="Calibri" panose="020F0502020204030204" pitchFamily="34" charset="0"/>
                <a:cs typeface="Times New Roman" panose="02020603050405020304" pitchFamily="18" charset="0"/>
              </a:rPr>
              <a:t> </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condemnation – </a:t>
            </a:r>
            <a:r>
              <a:rPr lang="en-US"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Missbilligung</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Missbilligungen</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convicted – </a:t>
            </a:r>
            <a:r>
              <a:rPr lang="en-US" kern="100" dirty="0" err="1">
                <a:highlight>
                  <a:srgbClr val="C0C0C0"/>
                </a:highlight>
                <a:latin typeface="Calibri" panose="020F0502020204030204" pitchFamily="34" charset="0"/>
                <a:ea typeface="Calibri" panose="020F0502020204030204" pitchFamily="34" charset="0"/>
                <a:cs typeface="Times New Roman" panose="02020603050405020304" pitchFamily="18" charset="0"/>
              </a:rPr>
              <a:t>verurteilt</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conviction – </a:t>
            </a:r>
            <a:r>
              <a:rPr lang="en-US"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Verurteilung</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Verurteilungen</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crime prevention – </a:t>
            </a:r>
            <a:r>
              <a:rPr lang="en-US"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Kriminalprävention</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criminal </a:t>
            </a:r>
            <a:r>
              <a:rPr lang="en-US" kern="100" dirty="0" err="1">
                <a:latin typeface="Calibri" panose="020F0502020204030204" pitchFamily="34" charset="0"/>
                <a:ea typeface="Calibri" panose="020F0502020204030204" pitchFamily="34" charset="0"/>
                <a:cs typeface="Times New Roman" panose="02020603050405020304" pitchFamily="18" charset="0"/>
              </a:rPr>
              <a:t>behaviour</a:t>
            </a:r>
            <a:r>
              <a:rPr lang="en-US" kern="100" dirty="0">
                <a:latin typeface="Calibri" panose="020F0502020204030204" pitchFamily="34" charset="0"/>
                <a:ea typeface="Calibri" panose="020F0502020204030204" pitchFamily="34" charset="0"/>
                <a:cs typeface="Times New Roman" panose="02020603050405020304" pitchFamily="18" charset="0"/>
              </a:rPr>
              <a:t> – </a:t>
            </a:r>
            <a:r>
              <a:rPr lang="en-US"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kriminelles</a:t>
            </a:r>
            <a:r>
              <a:rPr lang="en-US" kern="100" dirty="0">
                <a:highlight>
                  <a:srgbClr val="00FF00"/>
                </a:highlight>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Verhalten</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criminal law – </a:t>
            </a:r>
            <a:r>
              <a:rPr lang="en-US" kern="100" dirty="0">
                <a:highlight>
                  <a:srgbClr val="00FF00"/>
                </a:highlight>
                <a:latin typeface="Calibri" panose="020F0502020204030204" pitchFamily="34" charset="0"/>
                <a:ea typeface="Calibri" panose="020F0502020204030204" pitchFamily="34" charset="0"/>
                <a:cs typeface="Times New Roman" panose="02020603050405020304" pitchFamily="18" charset="0"/>
              </a:rPr>
              <a:t>(das) </a:t>
            </a:r>
            <a:r>
              <a:rPr lang="en-US"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Strafrecht</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criminalization </a:t>
            </a:r>
            <a:r>
              <a:rPr lang="en-US"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 (die) </a:t>
            </a:r>
            <a:r>
              <a:rPr lang="en-US"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Kriminalisierung</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Kriminalisierungen</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defendant – </a:t>
            </a:r>
            <a:r>
              <a:rPr lang="en-US"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 </a:t>
            </a:r>
            <a:r>
              <a:rPr lang="en-US" kern="100" dirty="0" err="1">
                <a:highlight>
                  <a:srgbClr val="00FFFF"/>
                </a:highlight>
                <a:latin typeface="Calibri" panose="020F0502020204030204" pitchFamily="34" charset="0"/>
                <a:ea typeface="Calibri" panose="020F0502020204030204" pitchFamily="34" charset="0"/>
                <a:cs typeface="Times New Roman" panose="02020603050405020304" pitchFamily="18" charset="0"/>
              </a:rPr>
              <a:t>Angeklagte</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Angeklagten</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fine – </a:t>
            </a:r>
            <a:r>
              <a:rPr lang="en-US"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Geldstrafe</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Geldstrafen</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fraud – </a:t>
            </a:r>
            <a:r>
              <a:rPr lang="en-US"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 </a:t>
            </a:r>
            <a:r>
              <a:rPr lang="en-US" kern="100" dirty="0" err="1">
                <a:highlight>
                  <a:srgbClr val="00FFFF"/>
                </a:highlight>
                <a:latin typeface="Calibri" panose="020F0502020204030204" pitchFamily="34" charset="0"/>
                <a:ea typeface="Calibri" panose="020F0502020204030204" pitchFamily="34" charset="0"/>
                <a:cs typeface="Times New Roman" panose="02020603050405020304" pitchFamily="18" charset="0"/>
              </a:rPr>
              <a:t>Betrug</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Betrüge</a:t>
            </a:r>
            <a:r>
              <a:rPr lang="en-US" kern="100" dirty="0">
                <a:latin typeface="Calibri" panose="020F0502020204030204" pitchFamily="34" charset="0"/>
                <a:ea typeface="Calibri" panose="020F0502020204030204" pitchFamily="34" charset="0"/>
                <a:cs typeface="Times New Roman" panose="02020603050405020304" pitchFamily="18" charset="0"/>
              </a:rPr>
              <a:t> </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fundamental right – </a:t>
            </a:r>
            <a:r>
              <a:rPr lang="en-US" kern="100" dirty="0">
                <a:highlight>
                  <a:srgbClr val="00FF00"/>
                </a:highlight>
                <a:latin typeface="Calibri" panose="020F0502020204030204" pitchFamily="34" charset="0"/>
                <a:ea typeface="Calibri" panose="020F0502020204030204" pitchFamily="34" charset="0"/>
                <a:cs typeface="Times New Roman" panose="02020603050405020304" pitchFamily="18" charset="0"/>
              </a:rPr>
              <a:t>(das) </a:t>
            </a:r>
            <a:r>
              <a:rPr lang="en-US"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Grundrecht</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Grundrechte</a:t>
            </a:r>
            <a:r>
              <a:rPr lang="en-US" kern="100" dirty="0">
                <a:latin typeface="Calibri" panose="020F0502020204030204" pitchFamily="34" charset="0"/>
                <a:ea typeface="Calibri" panose="020F0502020204030204" pitchFamily="34" charset="0"/>
                <a:cs typeface="Times New Roman" panose="02020603050405020304" pitchFamily="18" charset="0"/>
              </a:rPr>
              <a:t> </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general prevention – </a:t>
            </a:r>
            <a:r>
              <a:rPr lang="en-US"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Generalprävention</a:t>
            </a:r>
            <a:r>
              <a:rPr lang="en-US"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 </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harm – </a:t>
            </a:r>
            <a:r>
              <a:rPr lang="en-US"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 Schaden</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Schäden</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imprisonment – </a:t>
            </a:r>
            <a:r>
              <a:rPr lang="en-US"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Inhaftierung</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jail – </a:t>
            </a:r>
            <a:r>
              <a:rPr lang="en-US" kern="100" dirty="0">
                <a:highlight>
                  <a:srgbClr val="00FF00"/>
                </a:highlight>
                <a:latin typeface="Calibri" panose="020F0502020204030204" pitchFamily="34" charset="0"/>
                <a:ea typeface="Calibri" panose="020F0502020204030204" pitchFamily="34" charset="0"/>
                <a:cs typeface="Times New Roman" panose="02020603050405020304" pitchFamily="18" charset="0"/>
              </a:rPr>
              <a:t>(das) </a:t>
            </a:r>
            <a:r>
              <a:rPr lang="en-US"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Gefängnis</a:t>
            </a:r>
            <a:r>
              <a:rPr lang="en-US" kern="100" dirty="0">
                <a:highlight>
                  <a:srgbClr val="00FF00"/>
                </a:highlight>
                <a:latin typeface="Calibri" panose="020F0502020204030204" pitchFamily="34" charset="0"/>
                <a:ea typeface="Calibri" panose="020F0502020204030204" pitchFamily="34" charset="0"/>
                <a:cs typeface="Times New Roman" panose="02020603050405020304" pitchFamily="18" charset="0"/>
              </a:rPr>
              <a:t>;</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Gefängnisse</a:t>
            </a:r>
            <a:endParaRPr lang="es-DE"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kern="100" dirty="0">
                <a:latin typeface="Calibri" panose="020F0502020204030204" pitchFamily="34" charset="0"/>
                <a:ea typeface="Calibri" panose="020F0502020204030204" pitchFamily="34" charset="0"/>
                <a:cs typeface="Times New Roman" panose="02020603050405020304" pitchFamily="18" charset="0"/>
              </a:rPr>
              <a:t>jail time – </a:t>
            </a:r>
            <a:r>
              <a:rPr lang="en-US"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Freiheitsstrafe</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Freiheitsstrafen</a:t>
            </a:r>
            <a:endParaRPr lang="es-DE" kern="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6788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1C6B5-1D11-13A9-199E-A48ED13C000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4F2C6F2-FB1F-6121-BAC2-11FEBC28CA47}"/>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Vocabulary / Wortschatz</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13B3507D-0CCC-EB51-331D-D7B0A235E67D}"/>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AC0A665B-C865-BA5E-AFD0-1216BCD424EB}"/>
              </a:ext>
            </a:extLst>
          </p:cNvPr>
          <p:cNvSpPr txBox="1"/>
          <p:nvPr/>
        </p:nvSpPr>
        <p:spPr>
          <a:xfrm>
            <a:off x="856570" y="1885239"/>
            <a:ext cx="11004885" cy="5493812"/>
          </a:xfrm>
          <a:prstGeom prst="rect">
            <a:avLst/>
          </a:prstGeom>
          <a:noFill/>
        </p:spPr>
        <p:txBody>
          <a:bodyPr wrap="square" rtlCol="0">
            <a:spAutoFit/>
          </a:bodyPr>
          <a:lstStyle/>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judge – (</a:t>
            </a:r>
            <a:r>
              <a:rPr lang="en-US" sz="1700"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a:t>
            </a:r>
            <a:r>
              <a:rPr lang="en-US" sz="1700" kern="100" dirty="0">
                <a:latin typeface="Calibri" panose="020F0502020204030204" pitchFamily="34" charset="0"/>
                <a:ea typeface="Calibri" panose="020F0502020204030204" pitchFamily="34" charset="0"/>
                <a:cs typeface="Times New Roman" panose="02020603050405020304" pitchFamily="18" charset="0"/>
              </a:rPr>
              <a:t>/</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00FFFF"/>
                </a:highlight>
                <a:latin typeface="Calibri" panose="020F0502020204030204" pitchFamily="34" charset="0"/>
                <a:ea typeface="Calibri" panose="020F0502020204030204" pitchFamily="34" charset="0"/>
                <a:cs typeface="Times New Roman" panose="02020603050405020304" pitchFamily="18" charset="0"/>
              </a:rPr>
              <a:t>Richter</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in</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Richter</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law – </a:t>
            </a:r>
            <a:r>
              <a:rPr lang="en-US" sz="1700" kern="100" dirty="0">
                <a:highlight>
                  <a:srgbClr val="00FF00"/>
                </a:highlight>
                <a:latin typeface="Calibri" panose="020F0502020204030204" pitchFamily="34" charset="0"/>
                <a:ea typeface="Calibri" panose="020F0502020204030204" pitchFamily="34" charset="0"/>
                <a:cs typeface="Times New Roman" panose="02020603050405020304" pitchFamily="18" charset="0"/>
              </a:rPr>
              <a:t>(das) Recht</a:t>
            </a:r>
            <a:r>
              <a:rPr lang="en-US" sz="1700"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 Rechte</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legal consequence – </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Rechtsfolge</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Rechtsfolgen</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legislation – </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Gesetzgebung</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Gesetzgebungen</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legislator –</a:t>
            </a:r>
            <a:r>
              <a:rPr lang="en-US" sz="1700" kern="100" dirty="0">
                <a:solidFill>
                  <a:srgbClr val="000000"/>
                </a:solidFill>
                <a:latin typeface="Aptos" panose="020B0004020202020204" pitchFamily="34" charset="0"/>
                <a:ea typeface="Times New Roman" panose="02020603050405020304" pitchFamily="18" charset="0"/>
                <a:cs typeface="Times New Roman" panose="02020603050405020304" pitchFamily="18" charset="0"/>
              </a:rPr>
              <a:t> </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(der) </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Gesetzgeber</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Gesetzgeber</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offenses – </a:t>
            </a:r>
            <a:r>
              <a:rPr lang="en-US" sz="1700"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 </a:t>
            </a:r>
            <a:r>
              <a:rPr lang="en-US" sz="1700" kern="100" dirty="0" err="1">
                <a:highlight>
                  <a:srgbClr val="00FFFF"/>
                </a:highlight>
                <a:latin typeface="Calibri" panose="020F0502020204030204" pitchFamily="34" charset="0"/>
                <a:ea typeface="Calibri" panose="020F0502020204030204" pitchFamily="34" charset="0"/>
                <a:cs typeface="Times New Roman" panose="02020603050405020304" pitchFamily="18" charset="0"/>
              </a:rPr>
              <a:t>Straftatbestand</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Straftatbestände</a:t>
            </a:r>
            <a:r>
              <a:rPr lang="en-US" sz="1700" kern="100" dirty="0">
                <a:latin typeface="Calibri" panose="020F0502020204030204" pitchFamily="34" charset="0"/>
                <a:ea typeface="Calibri" panose="020F0502020204030204" pitchFamily="34" charset="0"/>
                <a:cs typeface="Times New Roman" panose="02020603050405020304" pitchFamily="18" charset="0"/>
              </a:rPr>
              <a:t> / </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Straftat</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Straftaten</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perpetrator – </a:t>
            </a:r>
            <a:r>
              <a:rPr lang="en-US" sz="1700"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 </a:t>
            </a:r>
            <a:r>
              <a:rPr lang="en-US" sz="1700" kern="100" dirty="0" err="1">
                <a:highlight>
                  <a:srgbClr val="00FFFF"/>
                </a:highlight>
                <a:latin typeface="Calibri" panose="020F0502020204030204" pitchFamily="34" charset="0"/>
                <a:ea typeface="Calibri" panose="020F0502020204030204" pitchFamily="34" charset="0"/>
                <a:cs typeface="Times New Roman" panose="02020603050405020304" pitchFamily="18" charset="0"/>
              </a:rPr>
              <a:t>Täter</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Täter</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power – </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Befugnis</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Befugnisse</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prevention – </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Prävention</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Präventionen</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private law  – </a:t>
            </a:r>
            <a:r>
              <a:rPr lang="en-US" sz="1700" kern="100" dirty="0">
                <a:highlight>
                  <a:srgbClr val="00FF00"/>
                </a:highlight>
                <a:latin typeface="Calibri" panose="020F0502020204030204" pitchFamily="34" charset="0"/>
                <a:ea typeface="Calibri" panose="020F0502020204030204" pitchFamily="34" charset="0"/>
                <a:cs typeface="Times New Roman" panose="02020603050405020304" pitchFamily="18" charset="0"/>
              </a:rPr>
              <a:t>(das) </a:t>
            </a:r>
            <a:r>
              <a:rPr lang="en-US" sz="1700"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Privatrecht</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punishment – </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Strafe</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Strafen</a:t>
            </a:r>
            <a:r>
              <a:rPr lang="en-US" sz="1700" kern="100" dirty="0">
                <a:latin typeface="Calibri" panose="020F0502020204030204" pitchFamily="34" charset="0"/>
                <a:ea typeface="Calibri" panose="020F0502020204030204" pitchFamily="34" charset="0"/>
                <a:cs typeface="Times New Roman" panose="02020603050405020304" pitchFamily="18" charset="0"/>
              </a:rPr>
              <a:t> / </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Bestrafung</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Bestrafungen</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retribution – </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(die) </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Vergeltung</a:t>
            </a:r>
            <a:r>
              <a:rPr lang="en-US" sz="1700" kern="100" dirty="0">
                <a:highlight>
                  <a:srgbClr val="FF00FF"/>
                </a:highlight>
                <a:latin typeface="Calibri" panose="020F0502020204030204" pitchFamily="34" charset="0"/>
                <a:ea typeface="Calibri" panose="020F0502020204030204" pitchFamily="34" charset="0"/>
                <a:cs typeface="Times New Roman" panose="02020603050405020304" pitchFamily="18" charset="0"/>
              </a:rPr>
              <a:t> </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side effect – </a:t>
            </a:r>
            <a:r>
              <a:rPr lang="en-US" sz="1700"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 </a:t>
            </a:r>
            <a:r>
              <a:rPr lang="en-US" sz="1700" kern="100" dirty="0" err="1">
                <a:highlight>
                  <a:srgbClr val="00FFFF"/>
                </a:highlight>
                <a:latin typeface="Calibri" panose="020F0502020204030204" pitchFamily="34" charset="0"/>
                <a:ea typeface="Calibri" panose="020F0502020204030204" pitchFamily="34" charset="0"/>
                <a:cs typeface="Times New Roman" panose="02020603050405020304" pitchFamily="18" charset="0"/>
              </a:rPr>
              <a:t>Nebeneffekt</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Nebeneffekte</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special prevention – </a:t>
            </a:r>
            <a:r>
              <a:rPr lang="en-US" sz="1700" kern="100" dirty="0" err="1">
                <a:highlight>
                  <a:srgbClr val="FF00FF"/>
                </a:highlight>
                <a:latin typeface="Calibri" panose="020F0502020204030204" pitchFamily="34" charset="0"/>
                <a:ea typeface="Calibri" panose="020F0502020204030204" pitchFamily="34" charset="0"/>
                <a:cs typeface="Times New Roman" panose="02020603050405020304" pitchFamily="18" charset="0"/>
              </a:rPr>
              <a:t>Spezialprävention</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state – </a:t>
            </a:r>
            <a:r>
              <a:rPr lang="en-US" sz="1700"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 Staat</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Staaten</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substantive criminal law – </a:t>
            </a:r>
            <a:r>
              <a:rPr lang="en-US" sz="1700"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materielles</a:t>
            </a:r>
            <a:r>
              <a:rPr lang="en-US" sz="1700" kern="100" dirty="0">
                <a:highlight>
                  <a:srgbClr val="00FF00"/>
                </a:highlight>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Strafrecht</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theories of punishment –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Straftheorien</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violation of the law – </a:t>
            </a:r>
            <a:r>
              <a:rPr lang="en-US" sz="1700"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(der) </a:t>
            </a:r>
            <a:r>
              <a:rPr lang="en-US" sz="1700" kern="100" dirty="0" err="1">
                <a:highlight>
                  <a:srgbClr val="00FFFF"/>
                </a:highlight>
                <a:latin typeface="Calibri" panose="020F0502020204030204" pitchFamily="34" charset="0"/>
                <a:ea typeface="Calibri" panose="020F0502020204030204" pitchFamily="34" charset="0"/>
                <a:cs typeface="Times New Roman" panose="02020603050405020304" pitchFamily="18" charset="0"/>
              </a:rPr>
              <a:t>Rechtsverstoß</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Rechtsverstöße</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r>
              <a:rPr lang="en-US" sz="1700" kern="100" dirty="0">
                <a:latin typeface="Calibri" panose="020F0502020204030204" pitchFamily="34" charset="0"/>
                <a:ea typeface="Calibri" panose="020F0502020204030204" pitchFamily="34" charset="0"/>
                <a:cs typeface="Times New Roman" panose="02020603050405020304" pitchFamily="18" charset="0"/>
              </a:rPr>
              <a:t>wrongful conduct – </a:t>
            </a:r>
            <a:r>
              <a:rPr lang="en-US" sz="1700"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rechtswidriges</a:t>
            </a:r>
            <a:r>
              <a:rPr lang="en-US" sz="1700" kern="100" dirty="0">
                <a:highlight>
                  <a:srgbClr val="00FF00"/>
                </a:highlight>
                <a:latin typeface="Calibri" panose="020F0502020204030204" pitchFamily="34" charset="0"/>
                <a:ea typeface="Calibri" panose="020F0502020204030204" pitchFamily="34" charset="0"/>
                <a:cs typeface="Times New Roman" panose="02020603050405020304" pitchFamily="18" charset="0"/>
              </a:rPr>
              <a:t> </a:t>
            </a:r>
            <a:r>
              <a:rPr lang="en-US" sz="1700" kern="100" dirty="0" err="1">
                <a:highlight>
                  <a:srgbClr val="00FF00"/>
                </a:highlight>
                <a:latin typeface="Calibri" panose="020F0502020204030204" pitchFamily="34" charset="0"/>
                <a:ea typeface="Calibri" panose="020F0502020204030204" pitchFamily="34" charset="0"/>
                <a:cs typeface="Times New Roman" panose="02020603050405020304" pitchFamily="18" charset="0"/>
              </a:rPr>
              <a:t>Verhalten</a:t>
            </a:r>
            <a:r>
              <a:rPr lang="en-US" sz="1700" kern="100" dirty="0">
                <a:latin typeface="Calibri" panose="020F0502020204030204" pitchFamily="34" charset="0"/>
                <a:ea typeface="Calibri" panose="020F0502020204030204" pitchFamily="34" charset="0"/>
                <a:cs typeface="Times New Roman" panose="02020603050405020304" pitchFamily="18" charset="0"/>
              </a:rPr>
              <a:t> </a:t>
            </a:r>
            <a:endParaRPr lang="es-DE" sz="1700" kern="100" dirty="0">
              <a:latin typeface="Calibri" panose="020F0502020204030204" pitchFamily="34" charset="0"/>
              <a:ea typeface="Calibri" panose="020F0502020204030204" pitchFamily="34" charset="0"/>
              <a:cs typeface="Times New Roman" panose="02020603050405020304" pitchFamily="18" charset="0"/>
            </a:endParaRPr>
          </a:p>
          <a:p>
            <a:pPr>
              <a:buNone/>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39539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8ED41-43C8-FE1C-3829-4A637FD6A1C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1A5DBD8-4859-49EA-3F8D-8D487A0EDCF3}"/>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Text 1</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FFFAC0FB-06F1-EB23-3D12-12D94275507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C499B12F-6597-6669-6781-BD7E14B6CE51}"/>
              </a:ext>
            </a:extLst>
          </p:cNvPr>
          <p:cNvSpPr txBox="1"/>
          <p:nvPr/>
        </p:nvSpPr>
        <p:spPr>
          <a:xfrm>
            <a:off x="856570" y="1885239"/>
            <a:ext cx="11004885" cy="5232202"/>
          </a:xfrm>
          <a:prstGeom prst="rect">
            <a:avLst/>
          </a:prstGeom>
          <a:noFill/>
        </p:spPr>
        <p:txBody>
          <a:bodyPr wrap="square" rtlCol="0">
            <a:spAutoFit/>
          </a:bodyPr>
          <a:lstStyle/>
          <a:p>
            <a:pPr algn="just">
              <a:buNone/>
            </a:pPr>
            <a:r>
              <a:rPr lang="de-DE" dirty="0"/>
              <a:t>„Nach den </a:t>
            </a:r>
            <a:r>
              <a:rPr lang="de-DE" i="1" dirty="0"/>
              <a:t>relativen Straftheorien</a:t>
            </a:r>
            <a:r>
              <a:rPr lang="de-DE" dirty="0"/>
              <a:t> wird die Strafe nicht mehr lediglich als bloßer (repressiver) Unrechts- und Schuldausgleich verstanden. Vielmehr dient die Bestrafung bestimmten sozialen Zwecken, </a:t>
            </a:r>
            <a:r>
              <a:rPr lang="de-DE" dirty="0" err="1"/>
              <a:t>zB</a:t>
            </a:r>
            <a:r>
              <a:rPr lang="de-DE" dirty="0"/>
              <a:t> der (präventiven) Abschreckung oder Besserung. Sie bezieht sich somit auf die Aufgabe, künftige Straftaten zu verhindern.</a:t>
            </a:r>
          </a:p>
          <a:p>
            <a:pPr algn="just"/>
            <a:r>
              <a:rPr lang="de-DE" dirty="0"/>
              <a:t>–Unterschieden wird hierbei zum einen nach dem Adressatenkreis. Die Theorie der </a:t>
            </a:r>
            <a:r>
              <a:rPr lang="de-DE" i="1" dirty="0"/>
              <a:t>Generalprävention</a:t>
            </a:r>
            <a:r>
              <a:rPr lang="de-DE" dirty="0"/>
              <a:t> hat die Wirkung der Strafe auf die Gesellschaft insgesamt im Blick, während bei der </a:t>
            </a:r>
            <a:r>
              <a:rPr lang="de-DE" i="1" dirty="0"/>
              <a:t>Spezialprävention</a:t>
            </a:r>
            <a:r>
              <a:rPr lang="de-DE" dirty="0"/>
              <a:t> der Einfluss der Strafe auf den einzelnen Täter im Vordergrund steht.</a:t>
            </a:r>
            <a:endParaRPr lang="es-DE" dirty="0"/>
          </a:p>
          <a:p>
            <a:pPr algn="just"/>
            <a:r>
              <a:rPr lang="de-DE" dirty="0"/>
              <a:t>–Zum anderen wird danach differenziert, ob die Strafe </a:t>
            </a:r>
            <a:r>
              <a:rPr lang="de-DE" i="1" dirty="0"/>
              <a:t>positiv</a:t>
            </a:r>
            <a:r>
              <a:rPr lang="de-DE" dirty="0"/>
              <a:t> eine rechtstreue Einstellung erzeugen und das Vertrauen in die Rechtsordnung bekräftigen oder </a:t>
            </a:r>
            <a:r>
              <a:rPr lang="de-DE" i="1" dirty="0"/>
              <a:t>negativ</a:t>
            </a:r>
            <a:r>
              <a:rPr lang="de-DE" dirty="0"/>
              <a:t> vor weiteren sozialschädlichen Verhaltensweisen abschrecken soll.</a:t>
            </a:r>
          </a:p>
          <a:p>
            <a:pPr algn="just"/>
            <a:r>
              <a:rPr lang="de-DE" dirty="0"/>
              <a:t>Indem die möglichen Differenzierungen miteinander kombiniert werden, lassen sich unterscheiden</a:t>
            </a:r>
            <a:endParaRPr lang="es-DE" dirty="0"/>
          </a:p>
          <a:p>
            <a:pPr algn="just"/>
            <a:r>
              <a:rPr lang="de-DE" dirty="0"/>
              <a:t>–die Gedanken der </a:t>
            </a:r>
            <a:r>
              <a:rPr lang="de-DE" i="1" dirty="0"/>
              <a:t>negativen oder positiven Generalprävention</a:t>
            </a:r>
            <a:r>
              <a:rPr lang="de-DE" dirty="0"/>
              <a:t> einerseits (Abschreckung der Allgemeinheit bzw. Stärkung des Vertrauens der Gesellschaft in die Rechtsordnung) sowie</a:t>
            </a:r>
            <a:endParaRPr lang="es-DE" dirty="0"/>
          </a:p>
          <a:p>
            <a:pPr algn="just"/>
            <a:r>
              <a:rPr lang="de-DE" dirty="0"/>
              <a:t>–der </a:t>
            </a:r>
            <a:r>
              <a:rPr lang="de-DE" i="1" dirty="0"/>
              <a:t>negativen oder positiven Spezialprävention</a:t>
            </a:r>
            <a:r>
              <a:rPr lang="de-DE" dirty="0"/>
              <a:t> andererseits (Sicherung vor dem Täter bzw. Besserung des Täters).</a:t>
            </a:r>
          </a:p>
          <a:p>
            <a:pPr algn="just"/>
            <a:r>
              <a:rPr lang="de-DE" dirty="0"/>
              <a:t>Die sog. </a:t>
            </a:r>
            <a:r>
              <a:rPr lang="de-DE" i="1" dirty="0"/>
              <a:t>Vereinigungstheorien</a:t>
            </a:r>
            <a:r>
              <a:rPr lang="de-DE" dirty="0"/>
              <a:t> verbinden schließlich die absoluten und die relativen Straftheorien zu einem einheitlichen Ansatz. Sie sehen den Grund für Strafe sowohl in der Sühne und Wiederherstellung der Gerechtigkeit als auch in der Verfolgung sozialer Zwecke. Diese Ansätze weisen zwar sämtliche Stärken der verschiedenen Theorien auf, vereinigen aber ebenso alle ihre Schwächen“ (Eric Hilgendorf/Brian Valerius, Strafrecht AT</a:t>
            </a:r>
            <a:r>
              <a:rPr lang="de-DE" baseline="30000" dirty="0"/>
              <a:t>3</a:t>
            </a:r>
            <a:r>
              <a:rPr lang="de-DE" dirty="0"/>
              <a:t>, </a:t>
            </a:r>
            <a:r>
              <a:rPr lang="de-DE" dirty="0" err="1"/>
              <a:t>Rn</a:t>
            </a:r>
            <a:r>
              <a:rPr lang="de-DE" dirty="0"/>
              <a:t>. 11 ff.).</a:t>
            </a:r>
            <a:endParaRPr lang="es-DE" dirty="0"/>
          </a:p>
          <a:p>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88363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F9F05-0BF6-61DD-E7EB-73505390103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355F8B-2D26-4D59-2730-CC45014E3DFF}"/>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Videos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4A9D221-FCC8-F0E5-21BD-0869DD9397D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7566D65C-7EFF-47E9-93CD-D08EAFFF84A5}"/>
              </a:ext>
            </a:extLst>
          </p:cNvPr>
          <p:cNvSpPr txBox="1"/>
          <p:nvPr/>
        </p:nvSpPr>
        <p:spPr>
          <a:xfrm>
            <a:off x="856570" y="1885239"/>
            <a:ext cx="11004885" cy="1815882"/>
          </a:xfrm>
          <a:prstGeom prst="rect">
            <a:avLst/>
          </a:prstGeom>
          <a:noFill/>
        </p:spPr>
        <p:txBody>
          <a:bodyPr wrap="square" rtlCol="0">
            <a:spAutoFit/>
          </a:bodyPr>
          <a:lstStyle/>
          <a:p>
            <a:pPr>
              <a:buNone/>
            </a:pPr>
            <a:r>
              <a:rPr lang="en-US" sz="2800" kern="100" noProof="0" dirty="0">
                <a:latin typeface="Aptos" panose="020B0004020202020204" pitchFamily="34" charset="0"/>
                <a:cs typeface="Times New Roman" panose="02020603050405020304" pitchFamily="18" charset="0"/>
              </a:rPr>
              <a:t>Elisa Hoven, </a:t>
            </a:r>
            <a:r>
              <a:rPr lang="en-US" sz="2800" kern="100" noProof="0" dirty="0" err="1">
                <a:latin typeface="Aptos" panose="020B0004020202020204" pitchFamily="34" charset="0"/>
                <a:cs typeface="Times New Roman" panose="02020603050405020304" pitchFamily="18" charset="0"/>
              </a:rPr>
              <a:t>Warum</a:t>
            </a:r>
            <a:r>
              <a:rPr lang="en-US" sz="2800" kern="100" noProof="0" dirty="0">
                <a:latin typeface="Aptos" panose="020B0004020202020204" pitchFamily="34" charset="0"/>
                <a:cs typeface="Times New Roman" panose="02020603050405020304" pitchFamily="18" charset="0"/>
              </a:rPr>
              <a:t> </a:t>
            </a:r>
            <a:r>
              <a:rPr lang="en-US" sz="2800" kern="100" noProof="0" dirty="0" err="1">
                <a:latin typeface="Aptos" panose="020B0004020202020204" pitchFamily="34" charset="0"/>
                <a:cs typeface="Times New Roman" panose="02020603050405020304" pitchFamily="18" charset="0"/>
              </a:rPr>
              <a:t>strafen</a:t>
            </a:r>
            <a:r>
              <a:rPr lang="en-US" sz="2800" kern="100" noProof="0" dirty="0">
                <a:latin typeface="Aptos" panose="020B0004020202020204" pitchFamily="34" charset="0"/>
                <a:cs typeface="Times New Roman" panose="02020603050405020304" pitchFamily="18" charset="0"/>
              </a:rPr>
              <a:t> </a:t>
            </a:r>
            <a:r>
              <a:rPr lang="en-US" sz="2800" kern="100" noProof="0" dirty="0" err="1">
                <a:latin typeface="Aptos" panose="020B0004020202020204" pitchFamily="34" charset="0"/>
                <a:cs typeface="Times New Roman" panose="02020603050405020304" pitchFamily="18" charset="0"/>
              </a:rPr>
              <a:t>wir</a:t>
            </a:r>
            <a:r>
              <a:rPr lang="en-US" sz="2800" kern="100" dirty="0">
                <a:latin typeface="Aptos" panose="020B0004020202020204" pitchFamily="34" charset="0"/>
                <a:cs typeface="Times New Roman" panose="02020603050405020304" pitchFamily="18" charset="0"/>
              </a:rPr>
              <a:t>?: https://</a:t>
            </a:r>
            <a:r>
              <a:rPr lang="en-US" sz="2800" kern="100" dirty="0" err="1">
                <a:latin typeface="Aptos" panose="020B0004020202020204" pitchFamily="34" charset="0"/>
                <a:cs typeface="Times New Roman" panose="02020603050405020304" pitchFamily="18" charset="0"/>
              </a:rPr>
              <a:t>www.youtube.com</a:t>
            </a:r>
            <a:r>
              <a:rPr lang="en-US" sz="2800" kern="100" dirty="0">
                <a:latin typeface="Aptos" panose="020B0004020202020204" pitchFamily="34" charset="0"/>
                <a:cs typeface="Times New Roman" panose="02020603050405020304" pitchFamily="18" charset="0"/>
              </a:rPr>
              <a:t>/</a:t>
            </a:r>
            <a:r>
              <a:rPr lang="en-US" sz="2800" kern="100" dirty="0" err="1">
                <a:latin typeface="Aptos" panose="020B0004020202020204" pitchFamily="34" charset="0"/>
                <a:cs typeface="Times New Roman" panose="02020603050405020304" pitchFamily="18" charset="0"/>
              </a:rPr>
              <a:t>watch?v</a:t>
            </a:r>
            <a:r>
              <a:rPr lang="en-US" sz="2800" kern="100" dirty="0">
                <a:latin typeface="Aptos" panose="020B0004020202020204" pitchFamily="34" charset="0"/>
                <a:cs typeface="Times New Roman" panose="02020603050405020304" pitchFamily="18" charset="0"/>
              </a:rPr>
              <a:t>=VhtpjPe28EQ</a:t>
            </a:r>
            <a:endParaRPr lang="en-US" sz="2800" kern="100" noProof="0" dirty="0">
              <a:latin typeface="Aptos" panose="020B0004020202020204" pitchFamily="34" charset="0"/>
              <a:cs typeface="Times New Roman" panose="02020603050405020304" pitchFamily="18" charset="0"/>
            </a:endParaRPr>
          </a:p>
          <a:p>
            <a:pPr algn="just">
              <a:buNone/>
            </a:pPr>
            <a:endParaRPr lang="en-US" sz="2800" kern="100" dirty="0">
              <a:latin typeface="Aptos" panose="020B0004020202020204" pitchFamily="34" charset="0"/>
              <a:cs typeface="Times New Roman" panose="02020603050405020304" pitchFamily="18" charset="0"/>
            </a:endParaRPr>
          </a:p>
          <a:p>
            <a:pPr algn="just">
              <a:buNone/>
            </a:pPr>
            <a:endParaRPr lang="en-US" sz="2800" kern="100" noProof="0" dirty="0">
              <a:latin typeface="Aptos" panose="020B0004020202020204" pitchFamily="34" charset="0"/>
              <a:cs typeface="Times New Roman" panose="02020603050405020304" pitchFamily="18" charset="0"/>
            </a:endParaRPr>
          </a:p>
        </p:txBody>
      </p:sp>
      <p:pic>
        <p:nvPicPr>
          <p:cNvPr id="3" name="Elementos multimedia en línea 2" descr="Warum strafen wir?">
            <a:hlinkClick r:id="" action="ppaction://media"/>
            <a:extLst>
              <a:ext uri="{FF2B5EF4-FFF2-40B4-BE49-F238E27FC236}">
                <a16:creationId xmlns:a16="http://schemas.microsoft.com/office/drawing/2014/main" id="{B090C653-AB78-E3BE-B979-DEE99BEABA67}"/>
              </a:ext>
            </a:extLst>
          </p:cNvPr>
          <p:cNvPicPr>
            <a:picLocks noRot="1" noChangeAspect="1"/>
          </p:cNvPicPr>
          <p:nvPr>
            <a:videoFile r:link="rId1"/>
          </p:nvPr>
        </p:nvPicPr>
        <p:blipFill>
          <a:blip r:embed="rId3"/>
          <a:stretch>
            <a:fillRect/>
          </a:stretch>
        </p:blipFill>
        <p:spPr>
          <a:xfrm>
            <a:off x="2892080" y="2861534"/>
            <a:ext cx="6720942" cy="3797332"/>
          </a:xfrm>
          <a:prstGeom prst="rect">
            <a:avLst/>
          </a:prstGeom>
        </p:spPr>
      </p:pic>
    </p:spTree>
    <p:extLst>
      <p:ext uri="{BB962C8B-B14F-4D97-AF65-F5344CB8AC3E}">
        <p14:creationId xmlns:p14="http://schemas.microsoft.com/office/powerpoint/2010/main" val="131784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834C0-1F30-FF8E-D28F-5F9A8BB8E0A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EAD7472-3252-A373-B267-58BFE26B6EC2}"/>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Leandro Dias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DD0CF498-5318-265E-C644-1EA4DED7CE1E}"/>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4ADD712F-AA8D-7929-75B5-E298D7A7B1BE}"/>
              </a:ext>
            </a:extLst>
          </p:cNvPr>
          <p:cNvSpPr txBox="1"/>
          <p:nvPr/>
        </p:nvSpPr>
        <p:spPr>
          <a:xfrm>
            <a:off x="856570" y="1885239"/>
            <a:ext cx="11004885" cy="3970318"/>
          </a:xfrm>
          <a:prstGeom prst="rect">
            <a:avLst/>
          </a:prstGeom>
          <a:noFill/>
        </p:spPr>
        <p:txBody>
          <a:bodyPr wrap="square" rtlCol="0">
            <a:spAutoFit/>
          </a:bodyPr>
          <a:lstStyle/>
          <a:p>
            <a:pPr marL="457200" indent="-457200" algn="just">
              <a:buFont typeface="Arial" panose="020B0604020202020204" pitchFamily="34" charset="0"/>
              <a:buChar char="•"/>
            </a:pPr>
            <a:r>
              <a:rPr lang="es-ES" sz="2800" kern="100" dirty="0" err="1">
                <a:latin typeface="Aptos" panose="020B0004020202020204" pitchFamily="34" charset="0"/>
                <a:cs typeface="Times New Roman" panose="02020603050405020304" pitchFamily="18" charset="0"/>
              </a:rPr>
              <a:t>Lawyer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University</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a:t>
            </a:r>
            <a:r>
              <a:rPr lang="es-ES" sz="2800" kern="100" dirty="0">
                <a:latin typeface="Aptos" panose="020B0004020202020204" pitchFamily="34" charset="0"/>
                <a:cs typeface="Times New Roman" panose="02020603050405020304" pitchFamily="18" charset="0"/>
              </a:rPr>
              <a:t> Buenos Aires (2013)</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latin typeface="Aptos" panose="020B0004020202020204" pitchFamily="34" charset="0"/>
                <a:cs typeface="Times New Roman" panose="02020603050405020304" pitchFamily="18" charset="0"/>
              </a:rPr>
              <a:t>LL.M. in Criminal </a:t>
            </a:r>
            <a:r>
              <a:rPr lang="es-ES" sz="2800" kern="100" dirty="0" err="1">
                <a:latin typeface="Aptos" panose="020B0004020202020204" pitchFamily="34" charset="0"/>
                <a:cs typeface="Times New Roman" panose="02020603050405020304" pitchFamily="18" charset="0"/>
              </a:rPr>
              <a:t>Law</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University</a:t>
            </a:r>
            <a:r>
              <a:rPr lang="es-ES" sz="2800" kern="100" dirty="0">
                <a:latin typeface="Aptos" panose="020B0004020202020204" pitchFamily="34" charset="0"/>
                <a:cs typeface="Times New Roman" panose="02020603050405020304" pitchFamily="18" charset="0"/>
              </a:rPr>
              <a:t> Torcuato Di Tella (2018)</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latin typeface="Aptos" panose="020B0004020202020204" pitchFamily="34" charset="0"/>
                <a:cs typeface="Times New Roman" panose="02020603050405020304" pitchFamily="18" charset="0"/>
              </a:rPr>
              <a:t>1st PhD, </a:t>
            </a:r>
            <a:r>
              <a:rPr lang="es-ES" sz="2800" kern="100" dirty="0" err="1">
                <a:latin typeface="Aptos" panose="020B0004020202020204" pitchFamily="34" charset="0"/>
                <a:cs typeface="Times New Roman" panose="02020603050405020304" pitchFamily="18" charset="0"/>
              </a:rPr>
              <a:t>University</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a:t>
            </a:r>
            <a:r>
              <a:rPr lang="es-ES" sz="2800" kern="100" dirty="0">
                <a:latin typeface="Aptos" panose="020B0004020202020204" pitchFamily="34" charset="0"/>
                <a:cs typeface="Times New Roman" panose="02020603050405020304" pitchFamily="18" charset="0"/>
              </a:rPr>
              <a:t> Buenos Aires (2023)</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latin typeface="Aptos" panose="020B0004020202020204" pitchFamily="34" charset="0"/>
                <a:cs typeface="Times New Roman" panose="02020603050405020304" pitchFamily="18" charset="0"/>
              </a:rPr>
              <a:t>2nd PhD, </a:t>
            </a:r>
            <a:r>
              <a:rPr lang="es-ES" sz="2800" kern="100" dirty="0" err="1">
                <a:latin typeface="Aptos" panose="020B0004020202020204" pitchFamily="34" charset="0"/>
                <a:cs typeface="Times New Roman" panose="02020603050405020304" pitchFamily="18" charset="0"/>
              </a:rPr>
              <a:t>University</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Würzburg</a:t>
            </a:r>
            <a:r>
              <a:rPr lang="es-ES" sz="2800" kern="100" dirty="0">
                <a:latin typeface="Aptos" panose="020B0004020202020204" pitchFamily="34" charset="0"/>
                <a:cs typeface="Times New Roman" panose="02020603050405020304" pitchFamily="18" charset="0"/>
              </a:rPr>
              <a:t> (2024)</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latin typeface="Aptos" panose="020B0004020202020204" pitchFamily="34" charset="0"/>
                <a:cs typeface="Times New Roman" panose="02020603050405020304" pitchFamily="18" charset="0"/>
              </a:rPr>
              <a:t>Post-</a:t>
            </a:r>
            <a:r>
              <a:rPr lang="es-ES" sz="2800" kern="100" dirty="0" err="1">
                <a:latin typeface="Aptos" panose="020B0004020202020204" pitchFamily="34" charset="0"/>
                <a:cs typeface="Times New Roman" panose="02020603050405020304" pitchFamily="18" charset="0"/>
              </a:rPr>
              <a:t>Doc</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Habilitand</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University</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Würzburg</a:t>
            </a:r>
            <a:r>
              <a:rPr lang="es-ES" sz="2800" kern="100" dirty="0">
                <a:latin typeface="Aptos" panose="020B0004020202020204" pitchFamily="34" charset="0"/>
                <a:cs typeface="Times New Roman" panose="02020603050405020304" pitchFamily="18" charset="0"/>
              </a:rPr>
              <a:t> (2025 – </a:t>
            </a:r>
            <a:r>
              <a:rPr lang="es-ES" sz="2800" kern="100" dirty="0" err="1">
                <a:latin typeface="Aptos" panose="020B0004020202020204" pitchFamily="34" charset="0"/>
                <a:cs typeface="Times New Roman" panose="02020603050405020304" pitchFamily="18" charset="0"/>
              </a:rPr>
              <a:t>ongoing</a:t>
            </a:r>
            <a:r>
              <a:rPr lang="es-ES" sz="2800" kern="100" dirty="0">
                <a:latin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2964629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Imagen 4">
            <a:extLst>
              <a:ext uri="{FF2B5EF4-FFF2-40B4-BE49-F238E27FC236}">
                <a16:creationId xmlns:a16="http://schemas.microsoft.com/office/drawing/2014/main" id="{0312EB26-DBCB-698D-CAB1-A8B6052CDFE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7820" b="7820"/>
          <a:stretch/>
        </p:blipFill>
        <p:spPr>
          <a:xfrm>
            <a:off x="20" y="1282"/>
            <a:ext cx="12191980" cy="6856718"/>
          </a:xfrm>
          <a:prstGeom prst="rect">
            <a:avLst/>
          </a:prstGeom>
          <a:effectLst>
            <a:glow>
              <a:schemeClr val="accent1">
                <a:alpha val="40000"/>
              </a:schemeClr>
            </a:glow>
            <a:outerShdw blurRad="450256" sx="58000" sy="58000" algn="ctr" rotWithShape="0">
              <a:srgbClr val="000000">
                <a:alpha val="83941"/>
              </a:srgbClr>
            </a:outerShdw>
            <a:softEdge rad="0"/>
          </a:effectLst>
        </p:spPr>
      </p:pic>
      <p:sp>
        <p:nvSpPr>
          <p:cNvPr id="6" name="CuadroTexto 5">
            <a:extLst>
              <a:ext uri="{FF2B5EF4-FFF2-40B4-BE49-F238E27FC236}">
                <a16:creationId xmlns:a16="http://schemas.microsoft.com/office/drawing/2014/main" id="{9DACC98B-6387-9CE3-0379-9981E453E5FB}"/>
              </a:ext>
            </a:extLst>
          </p:cNvPr>
          <p:cNvSpPr txBox="1"/>
          <p:nvPr/>
        </p:nvSpPr>
        <p:spPr>
          <a:xfrm>
            <a:off x="482600" y="1600200"/>
            <a:ext cx="7721600" cy="1938992"/>
          </a:xfrm>
          <a:prstGeom prst="rect">
            <a:avLst/>
          </a:prstGeom>
          <a:solidFill>
            <a:schemeClr val="bg2">
              <a:lumMod val="90000"/>
              <a:alpha val="32370"/>
            </a:schemeClr>
          </a:solidFill>
        </p:spPr>
        <p:txBody>
          <a:bodyPr wrap="square" rtlCol="0">
            <a:spAutoFit/>
          </a:bodyPr>
          <a:lstStyle/>
          <a:p>
            <a:pPr algn="ctr"/>
            <a:r>
              <a:rPr lang="de-DE" sz="6000" b="1" noProof="0" dirty="0" err="1">
                <a:ln w="22225">
                  <a:solidFill>
                    <a:schemeClr val="accent2"/>
                  </a:solidFill>
                  <a:prstDash val="solid"/>
                </a:ln>
                <a:solidFill>
                  <a:schemeClr val="accent2">
                    <a:lumMod val="40000"/>
                    <a:lumOff val="60000"/>
                  </a:schemeClr>
                </a:solidFill>
              </a:rPr>
              <a:t>Thank</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you</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for</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your</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attention</a:t>
            </a:r>
            <a:r>
              <a:rPr lang="de-DE" sz="6000" b="1" noProof="0" dirty="0">
                <a:ln w="22225">
                  <a:solidFill>
                    <a:schemeClr val="accent2"/>
                  </a:solidFill>
                  <a:prstDash val="solid"/>
                </a:ln>
                <a:solidFill>
                  <a:schemeClr val="accent2">
                    <a:lumMod val="40000"/>
                    <a:lumOff val="60000"/>
                  </a:schemeClr>
                </a:solidFill>
              </a:rPr>
              <a:t>!</a:t>
            </a:r>
          </a:p>
        </p:txBody>
      </p:sp>
      <p:sp>
        <p:nvSpPr>
          <p:cNvPr id="2" name="CuadroTexto 1">
            <a:extLst>
              <a:ext uri="{FF2B5EF4-FFF2-40B4-BE49-F238E27FC236}">
                <a16:creationId xmlns:a16="http://schemas.microsoft.com/office/drawing/2014/main" id="{1A1C4EFA-86DB-7B6C-BAAF-46EDC926B1EC}"/>
              </a:ext>
            </a:extLst>
          </p:cNvPr>
          <p:cNvSpPr txBox="1"/>
          <p:nvPr/>
        </p:nvSpPr>
        <p:spPr>
          <a:xfrm>
            <a:off x="20" y="6858000"/>
            <a:ext cx="12191980" cy="230832"/>
          </a:xfrm>
          <a:prstGeom prst="rect">
            <a:avLst/>
          </a:prstGeom>
          <a:noFill/>
        </p:spPr>
        <p:txBody>
          <a:bodyPr wrap="square" rtlCol="0">
            <a:spAutoFit/>
          </a:bodyPr>
          <a:lstStyle/>
          <a:p>
            <a:r>
              <a:rPr lang="es-DE" sz="900">
                <a:hlinkClick r:id="rId3" tooltip="https://thebluediamondgallery.com/legal/criminal-law.html"/>
              </a:rPr>
              <a:t>Esta foto</a:t>
            </a:r>
            <a:r>
              <a:rPr lang="es-DE" sz="900"/>
              <a:t> de Autor desconocido está bajo licencia </a:t>
            </a:r>
            <a:r>
              <a:rPr lang="es-DE" sz="900">
                <a:hlinkClick r:id="rId4" tooltip="https://creativecommons.org/licenses/by-sa/3.0/"/>
              </a:rPr>
              <a:t>CC BY-SA</a:t>
            </a:r>
            <a:endParaRPr lang="es-DE" sz="900"/>
          </a:p>
        </p:txBody>
      </p:sp>
    </p:spTree>
    <p:extLst>
      <p:ext uri="{BB962C8B-B14F-4D97-AF65-F5344CB8AC3E}">
        <p14:creationId xmlns:p14="http://schemas.microsoft.com/office/powerpoint/2010/main" val="158141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D1D7E-2256-DECC-5D2C-35DB40ACDDC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5FE4394-8C0A-4A5F-825B-AFD2BD3659F3}"/>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Colors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1E6C703-F134-E41D-3893-43B725999CDF}"/>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FE0D82B4-5903-215D-A0AA-670924C653B5}"/>
              </a:ext>
            </a:extLst>
          </p:cNvPr>
          <p:cNvSpPr txBox="1"/>
          <p:nvPr/>
        </p:nvSpPr>
        <p:spPr>
          <a:xfrm>
            <a:off x="856570" y="1885239"/>
            <a:ext cx="11004885" cy="4832092"/>
          </a:xfrm>
          <a:prstGeom prst="rect">
            <a:avLst/>
          </a:prstGeom>
          <a:noFill/>
        </p:spPr>
        <p:txBody>
          <a:bodyPr wrap="square" rtlCol="0">
            <a:spAutoFit/>
          </a:bodyPr>
          <a:lstStyle/>
          <a:p>
            <a:pPr marL="457200" indent="-457200" algn="just">
              <a:buFont typeface="Arial" panose="020B0604020202020204" pitchFamily="34" charset="0"/>
              <a:buChar char="•"/>
            </a:pPr>
            <a:r>
              <a:rPr lang="es-ES" sz="2800" kern="100" dirty="0">
                <a:highlight>
                  <a:srgbClr val="00FFFF"/>
                </a:highlight>
                <a:latin typeface="Aptos" panose="020B0004020202020204" pitchFamily="34" charset="0"/>
                <a:cs typeface="Times New Roman" panose="02020603050405020304" pitchFamily="18" charset="0"/>
              </a:rPr>
              <a:t>Blue (</a:t>
            </a:r>
            <a:r>
              <a:rPr lang="es-ES" sz="2800" kern="100" dirty="0" err="1">
                <a:highlight>
                  <a:srgbClr val="00FFFF"/>
                </a:highlight>
                <a:latin typeface="Aptos" panose="020B0004020202020204" pitchFamily="34" charset="0"/>
                <a:cs typeface="Times New Roman" panose="02020603050405020304" pitchFamily="18" charset="0"/>
              </a:rPr>
              <a:t>blau</a:t>
            </a:r>
            <a:r>
              <a:rPr lang="es-ES" sz="2800" kern="100" dirty="0">
                <a:highlight>
                  <a:srgbClr val="00FFFF"/>
                </a:highlight>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masculine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männliches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highlight>
                  <a:srgbClr val="00FF00"/>
                </a:highlight>
                <a:latin typeface="Aptos" panose="020B0004020202020204" pitchFamily="34" charset="0"/>
                <a:cs typeface="Times New Roman" panose="02020603050405020304" pitchFamily="18" charset="0"/>
              </a:rPr>
              <a:t>Green (</a:t>
            </a:r>
            <a:r>
              <a:rPr lang="es-ES" sz="2800" kern="100" dirty="0" err="1">
                <a:highlight>
                  <a:srgbClr val="00FF00"/>
                </a:highlight>
                <a:latin typeface="Aptos" panose="020B0004020202020204" pitchFamily="34" charset="0"/>
                <a:cs typeface="Times New Roman" panose="02020603050405020304" pitchFamily="18" charset="0"/>
              </a:rPr>
              <a:t>grün</a:t>
            </a:r>
            <a:r>
              <a:rPr lang="es-ES" sz="2800" kern="100" dirty="0">
                <a:highlight>
                  <a:srgbClr val="00FF00"/>
                </a:highlight>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neutral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(neutrales </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highlight>
                  <a:srgbClr val="FF00FF"/>
                </a:highlight>
                <a:latin typeface="Aptos" panose="020B0004020202020204" pitchFamily="34" charset="0"/>
                <a:cs typeface="Times New Roman" panose="02020603050405020304" pitchFamily="18" charset="0"/>
              </a:rPr>
              <a:t>Pink (rosa): </a:t>
            </a:r>
            <a:r>
              <a:rPr lang="es-ES" sz="2800" kern="100" dirty="0" err="1">
                <a:latin typeface="Aptos" panose="020B0004020202020204" pitchFamily="34" charset="0"/>
                <a:cs typeface="Times New Roman" panose="02020603050405020304" pitchFamily="18" charset="0"/>
              </a:rPr>
              <a:t>feminine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weibliches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err="1">
                <a:highlight>
                  <a:srgbClr val="FF0000"/>
                </a:highlight>
                <a:latin typeface="Aptos" panose="020B0004020202020204" pitchFamily="34" charset="0"/>
                <a:cs typeface="Times New Roman" panose="02020603050405020304" pitchFamily="18" charset="0"/>
              </a:rPr>
              <a:t>Yellow</a:t>
            </a:r>
            <a:r>
              <a:rPr lang="es-ES" sz="2800" kern="100" dirty="0">
                <a:highlight>
                  <a:srgbClr val="FF0000"/>
                </a:highlight>
                <a:latin typeface="Aptos" panose="020B0004020202020204" pitchFamily="34" charset="0"/>
                <a:cs typeface="Times New Roman" panose="02020603050405020304" pitchFamily="18" charset="0"/>
              </a:rPr>
              <a:t> (</a:t>
            </a:r>
            <a:r>
              <a:rPr lang="es-ES" sz="2800" kern="100" dirty="0" err="1">
                <a:highlight>
                  <a:srgbClr val="FF0000"/>
                </a:highlight>
                <a:latin typeface="Aptos" panose="020B0004020202020204" pitchFamily="34" charset="0"/>
                <a:cs typeface="Times New Roman" panose="02020603050405020304" pitchFamily="18" charset="0"/>
              </a:rPr>
              <a:t>gelb</a:t>
            </a:r>
            <a:r>
              <a:rPr lang="es-ES" sz="2800" kern="100" dirty="0">
                <a:highlight>
                  <a:srgbClr val="FF0000"/>
                </a:highlight>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plural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(Plural-</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highlight>
                  <a:srgbClr val="C0C0C0"/>
                </a:highlight>
                <a:latin typeface="Aptos" panose="020B0004020202020204" pitchFamily="34" charset="0"/>
                <a:cs typeface="Times New Roman" panose="02020603050405020304" pitchFamily="18" charset="0"/>
              </a:rPr>
              <a:t>Gray (</a:t>
            </a:r>
            <a:r>
              <a:rPr lang="es-ES" sz="2800" kern="100" dirty="0" err="1">
                <a:highlight>
                  <a:srgbClr val="C0C0C0"/>
                </a:highlight>
                <a:latin typeface="Aptos" panose="020B0004020202020204" pitchFamily="34" charset="0"/>
                <a:cs typeface="Times New Roman" panose="02020603050405020304" pitchFamily="18" charset="0"/>
              </a:rPr>
              <a:t>grau</a:t>
            </a:r>
            <a:r>
              <a:rPr lang="es-ES" sz="2800" kern="100" dirty="0">
                <a:highlight>
                  <a:srgbClr val="C0C0C0"/>
                </a:highlight>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adjective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verb</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Adjektiv</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oder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Verb</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65150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2D8B2-0C33-E345-F352-D1AB836A86B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1E417A7-818E-6FAD-5B1D-CC150C47A92B}"/>
              </a:ext>
            </a:extLst>
          </p:cNvPr>
          <p:cNvSpPr>
            <a:spLocks noGrp="1"/>
          </p:cNvSpPr>
          <p:nvPr>
            <p:ph type="ctrTitle"/>
          </p:nvPr>
        </p:nvSpPr>
        <p:spPr>
          <a:xfrm>
            <a:off x="1524000" y="466181"/>
            <a:ext cx="9811430" cy="2126412"/>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Features of Criminal Law / Besonderheiten des Strafrechts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F9843938-0174-1BED-43BC-88FB04E16B02}"/>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FCC0FBBD-C29B-03CC-9B91-CE44B030F779}"/>
              </a:ext>
            </a:extLst>
          </p:cNvPr>
          <p:cNvSpPr txBox="1"/>
          <p:nvPr/>
        </p:nvSpPr>
        <p:spPr>
          <a:xfrm>
            <a:off x="856570" y="1885239"/>
            <a:ext cx="11004885" cy="3970318"/>
          </a:xfrm>
          <a:prstGeom prst="rect">
            <a:avLst/>
          </a:prstGeom>
          <a:noFill/>
        </p:spPr>
        <p:txBody>
          <a:bodyPr wrap="square" rtlCol="0">
            <a:spAutoFit/>
          </a:bodyPr>
          <a:lstStyle/>
          <a:p>
            <a:pPr marL="457200" indent="-457200" algn="just">
              <a:buFont typeface="Arial" panose="020B0604020202020204" pitchFamily="34" charset="0"/>
              <a:buChar char="•"/>
            </a:pPr>
            <a:r>
              <a:rPr lang="en-US" sz="2800" kern="100" noProof="0" dirty="0">
                <a:highlight>
                  <a:srgbClr val="FF00FF"/>
                </a:highlight>
                <a:latin typeface="Aptos" panose="020B0004020202020204" pitchFamily="34" charset="0"/>
                <a:cs typeface="Times New Roman" panose="02020603050405020304" pitchFamily="18" charset="0"/>
              </a:rPr>
              <a:t>Criminalization</a:t>
            </a:r>
            <a:r>
              <a:rPr lang="en-US" sz="2800" kern="100" noProof="0" dirty="0">
                <a:latin typeface="Aptos" panose="020B0004020202020204" pitchFamily="34" charset="0"/>
                <a:cs typeface="Times New Roman" panose="02020603050405020304" pitchFamily="18" charset="0"/>
              </a:rPr>
              <a:t>: The </a:t>
            </a:r>
            <a:r>
              <a:rPr lang="en-US" sz="2800" kern="100" noProof="0" dirty="0">
                <a:highlight>
                  <a:srgbClr val="00FFFF"/>
                </a:highlight>
                <a:latin typeface="Aptos" panose="020B0004020202020204" pitchFamily="34" charset="0"/>
                <a:cs typeface="Times New Roman" panose="02020603050405020304" pitchFamily="18" charset="0"/>
              </a:rPr>
              <a:t>legislator</a:t>
            </a:r>
            <a:r>
              <a:rPr lang="en-US" sz="2800" kern="100" noProof="0" dirty="0">
                <a:latin typeface="Aptos" panose="020B0004020202020204" pitchFamily="34" charset="0"/>
                <a:cs typeface="Times New Roman" panose="02020603050405020304" pitchFamily="18" charset="0"/>
              </a:rPr>
              <a:t> makes conduct </a:t>
            </a:r>
            <a:r>
              <a:rPr lang="en-US" sz="2800" kern="100" noProof="0" dirty="0">
                <a:highlight>
                  <a:srgbClr val="C0C0C0"/>
                </a:highlight>
                <a:latin typeface="Aptos" panose="020B0004020202020204" pitchFamily="34" charset="0"/>
                <a:cs typeface="Times New Roman" panose="02020603050405020304" pitchFamily="18" charset="0"/>
              </a:rPr>
              <a:t>legally wrong</a:t>
            </a:r>
            <a:r>
              <a:rPr lang="en-US" sz="2800" kern="100" noProof="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r>
              <a:rPr lang="en-US" sz="2800" kern="100" dirty="0" err="1">
                <a:highlight>
                  <a:srgbClr val="FF00FF"/>
                </a:highlight>
                <a:latin typeface="Aptos" panose="020B0004020202020204" pitchFamily="34" charset="0"/>
                <a:cs typeface="Times New Roman" panose="02020603050405020304" pitchFamily="18" charset="0"/>
              </a:rPr>
              <a:t>Kriminalisierung</a:t>
            </a:r>
            <a:r>
              <a:rPr lang="en-US" sz="2800" kern="100" dirty="0">
                <a:latin typeface="Aptos" panose="020B0004020202020204" pitchFamily="34" charset="0"/>
                <a:cs typeface="Times New Roman" panose="02020603050405020304" pitchFamily="18" charset="0"/>
              </a:rPr>
              <a:t>: Der </a:t>
            </a:r>
            <a:r>
              <a:rPr lang="en-US" sz="2800" kern="100" dirty="0" err="1">
                <a:highlight>
                  <a:srgbClr val="00FFFF"/>
                </a:highlight>
                <a:latin typeface="Aptos" panose="020B0004020202020204" pitchFamily="34" charset="0"/>
                <a:cs typeface="Times New Roman" panose="02020603050405020304" pitchFamily="18" charset="0"/>
              </a:rPr>
              <a:t>Gesetzgeber</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erklärt</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ein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Verhalten</a:t>
            </a:r>
            <a:r>
              <a:rPr lang="en-US" sz="2800" kern="100" dirty="0">
                <a:latin typeface="Aptos" panose="020B0004020202020204" pitchFamily="34" charset="0"/>
                <a:cs typeface="Times New Roman" panose="02020603050405020304" pitchFamily="18" charset="0"/>
              </a:rPr>
              <a:t> für </a:t>
            </a:r>
            <a:r>
              <a:rPr lang="en-US" sz="2800" kern="100" dirty="0" err="1">
                <a:highlight>
                  <a:srgbClr val="C0C0C0"/>
                </a:highlight>
                <a:latin typeface="Aptos" panose="020B0004020202020204" pitchFamily="34" charset="0"/>
                <a:cs typeface="Times New Roman" panose="02020603050405020304" pitchFamily="18" charset="0"/>
              </a:rPr>
              <a:t>rechtswidrig</a:t>
            </a:r>
            <a:r>
              <a:rPr lang="en-US" sz="2800" kern="100" dirty="0">
                <a:latin typeface="Aptos" panose="020B0004020202020204" pitchFamily="34" charset="0"/>
                <a:cs typeface="Times New Roman" panose="02020603050405020304" pitchFamily="18" charset="0"/>
              </a:rPr>
              <a:t>.</a:t>
            </a:r>
            <a:endParaRPr lang="en-US" sz="2800" kern="100" noProof="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endParaRPr lang="en-US" sz="2800" kern="100" noProof="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n-US" sz="2800" kern="100" dirty="0">
                <a:highlight>
                  <a:srgbClr val="00FF00"/>
                </a:highlight>
                <a:latin typeface="Aptos" panose="020B0004020202020204" pitchFamily="34" charset="0"/>
                <a:cs typeface="Times New Roman" panose="02020603050405020304" pitchFamily="18" charset="0"/>
              </a:rPr>
              <a:t>Criminal law </a:t>
            </a:r>
            <a:r>
              <a:rPr lang="en-US" sz="2800" kern="100" dirty="0">
                <a:latin typeface="Aptos" panose="020B0004020202020204" pitchFamily="34" charset="0"/>
                <a:cs typeface="Times New Roman" panose="02020603050405020304" pitchFamily="18" charset="0"/>
              </a:rPr>
              <a:t>as the most brutal part of the </a:t>
            </a:r>
            <a:r>
              <a:rPr lang="en-US" sz="2800" kern="100" dirty="0">
                <a:highlight>
                  <a:srgbClr val="00FF00"/>
                </a:highlight>
                <a:latin typeface="Aptos" panose="020B0004020202020204" pitchFamily="34" charset="0"/>
                <a:cs typeface="Times New Roman" panose="02020603050405020304" pitchFamily="18" charset="0"/>
              </a:rPr>
              <a:t>law</a:t>
            </a:r>
            <a:r>
              <a:rPr lang="en-U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r>
              <a:rPr lang="en-US" sz="2800" kern="100" dirty="0">
                <a:highlight>
                  <a:srgbClr val="00FF00"/>
                </a:highlight>
                <a:latin typeface="Aptos" panose="020B0004020202020204" pitchFamily="34" charset="0"/>
                <a:cs typeface="Times New Roman" panose="02020603050405020304" pitchFamily="18" charset="0"/>
              </a:rPr>
              <a:t>Das</a:t>
            </a:r>
            <a:r>
              <a:rPr lang="en-US" sz="2800" kern="100" dirty="0">
                <a:latin typeface="Aptos" panose="020B0004020202020204" pitchFamily="34" charset="0"/>
                <a:cs typeface="Times New Roman" panose="02020603050405020304" pitchFamily="18" charset="0"/>
              </a:rPr>
              <a:t> </a:t>
            </a:r>
            <a:r>
              <a:rPr lang="en-US" sz="2800" kern="100" dirty="0" err="1">
                <a:highlight>
                  <a:srgbClr val="00FF00"/>
                </a:highlight>
                <a:latin typeface="Aptos" panose="020B0004020202020204" pitchFamily="34" charset="0"/>
                <a:cs typeface="Times New Roman" panose="02020603050405020304" pitchFamily="18" charset="0"/>
              </a:rPr>
              <a:t>Strafrecht</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als</a:t>
            </a:r>
            <a:r>
              <a:rPr lang="en-US" sz="2800" kern="100" dirty="0">
                <a:latin typeface="Aptos" panose="020B0004020202020204" pitchFamily="34" charset="0"/>
                <a:cs typeface="Times New Roman" panose="02020603050405020304" pitchFamily="18" charset="0"/>
              </a:rPr>
              <a:t> der </a:t>
            </a:r>
            <a:r>
              <a:rPr lang="en-US" sz="2800" kern="100" dirty="0" err="1">
                <a:latin typeface="Aptos" panose="020B0004020202020204" pitchFamily="34" charset="0"/>
                <a:cs typeface="Times New Roman" panose="02020603050405020304" pitchFamily="18" charset="0"/>
              </a:rPr>
              <a:t>grausamste</a:t>
            </a:r>
            <a:r>
              <a:rPr lang="en-US" sz="2800" kern="100" dirty="0">
                <a:latin typeface="Aptos" panose="020B0004020202020204" pitchFamily="34" charset="0"/>
                <a:cs typeface="Times New Roman" panose="02020603050405020304" pitchFamily="18" charset="0"/>
              </a:rPr>
              <a:t> Teil des </a:t>
            </a:r>
            <a:r>
              <a:rPr lang="en-US" sz="2800" kern="100" dirty="0" err="1">
                <a:highlight>
                  <a:srgbClr val="00FF00"/>
                </a:highlight>
                <a:latin typeface="Aptos" panose="020B0004020202020204" pitchFamily="34" charset="0"/>
                <a:cs typeface="Times New Roman" panose="02020603050405020304" pitchFamily="18" charset="0"/>
              </a:rPr>
              <a:t>Rechts</a:t>
            </a:r>
            <a:r>
              <a:rPr lang="en-US" sz="2800" kern="100" dirty="0">
                <a:latin typeface="Aptos" panose="020B0004020202020204" pitchFamily="34" charset="0"/>
                <a:cs typeface="Times New Roman" panose="02020603050405020304" pitchFamily="18" charset="0"/>
              </a:rPr>
              <a:t>.</a:t>
            </a:r>
          </a:p>
          <a:p>
            <a:pPr algn="just"/>
            <a:endParaRPr lang="en-US" sz="2800" kern="100" noProof="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n-US" sz="2800" kern="100" dirty="0">
                <a:highlight>
                  <a:srgbClr val="00FF00"/>
                </a:highlight>
                <a:latin typeface="Aptos" panose="020B0004020202020204" pitchFamily="34" charset="0"/>
                <a:cs typeface="Times New Roman" panose="02020603050405020304" pitchFamily="18" charset="0"/>
              </a:rPr>
              <a:t>Criminal Law </a:t>
            </a:r>
            <a:r>
              <a:rPr lang="en-US" sz="2800" kern="100" dirty="0">
                <a:latin typeface="Aptos" panose="020B0004020202020204" pitchFamily="34" charset="0"/>
                <a:cs typeface="Times New Roman" panose="02020603050405020304" pitchFamily="18" charset="0"/>
              </a:rPr>
              <a:t>=/= </a:t>
            </a:r>
            <a:r>
              <a:rPr lang="en-US" sz="2800" kern="100" dirty="0">
                <a:highlight>
                  <a:srgbClr val="00FF00"/>
                </a:highlight>
                <a:latin typeface="Aptos" panose="020B0004020202020204" pitchFamily="34" charset="0"/>
                <a:cs typeface="Times New Roman" panose="02020603050405020304" pitchFamily="18" charset="0"/>
              </a:rPr>
              <a:t>Private Law  </a:t>
            </a:r>
          </a:p>
          <a:p>
            <a:pPr marL="457200" indent="-457200" algn="just">
              <a:buFont typeface="Arial" panose="020B0604020202020204" pitchFamily="34" charset="0"/>
              <a:buChar char="•"/>
            </a:pPr>
            <a:r>
              <a:rPr lang="en-US" sz="2800" kern="100" dirty="0" err="1">
                <a:highlight>
                  <a:srgbClr val="00FF00"/>
                </a:highlight>
                <a:latin typeface="Aptos" panose="020B0004020202020204" pitchFamily="34" charset="0"/>
                <a:cs typeface="Times New Roman" panose="02020603050405020304" pitchFamily="18" charset="0"/>
              </a:rPr>
              <a:t>Strafrecht</a:t>
            </a:r>
            <a:r>
              <a:rPr lang="en-US" sz="2800" kern="100" dirty="0">
                <a:latin typeface="Aptos" panose="020B0004020202020204" pitchFamily="34" charset="0"/>
                <a:cs typeface="Times New Roman" panose="02020603050405020304" pitchFamily="18" charset="0"/>
              </a:rPr>
              <a:t> = </a:t>
            </a:r>
            <a:r>
              <a:rPr lang="en-US" sz="2800" kern="100" dirty="0" err="1">
                <a:highlight>
                  <a:srgbClr val="00FF00"/>
                </a:highlight>
                <a:latin typeface="Aptos" panose="020B0004020202020204" pitchFamily="34" charset="0"/>
                <a:cs typeface="Times New Roman" panose="02020603050405020304" pitchFamily="18" charset="0"/>
              </a:rPr>
              <a:t>Privatrecht</a:t>
            </a:r>
            <a:r>
              <a:rPr lang="en-US" sz="2800" kern="100" dirty="0">
                <a:highlight>
                  <a:srgbClr val="00FF00"/>
                </a:highlight>
                <a:latin typeface="Aptos" panose="020B0004020202020204" pitchFamily="34" charset="0"/>
                <a:cs typeface="Times New Roman" panose="02020603050405020304" pitchFamily="18" charset="0"/>
              </a:rPr>
              <a:t>/</a:t>
            </a:r>
            <a:r>
              <a:rPr lang="en-US" sz="2800" kern="100" dirty="0" err="1">
                <a:highlight>
                  <a:srgbClr val="00FF00"/>
                </a:highlight>
                <a:latin typeface="Aptos" panose="020B0004020202020204" pitchFamily="34" charset="0"/>
                <a:cs typeface="Times New Roman" panose="02020603050405020304" pitchFamily="18" charset="0"/>
              </a:rPr>
              <a:t>Zivilrecht</a:t>
            </a:r>
            <a:endParaRPr lang="en-US" sz="2800" kern="100" dirty="0">
              <a:highlight>
                <a:srgbClr val="00FF00"/>
              </a:highlight>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28745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A8524-07B6-BFA1-BE96-9BBD65A276A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51BA810-3E0C-4283-5B5C-4C0DB1256C7E}"/>
              </a:ext>
            </a:extLst>
          </p:cNvPr>
          <p:cNvSpPr>
            <a:spLocks noGrp="1"/>
          </p:cNvSpPr>
          <p:nvPr>
            <p:ph type="ctrTitle"/>
          </p:nvPr>
        </p:nvSpPr>
        <p:spPr>
          <a:xfrm>
            <a:off x="1524000" y="466181"/>
            <a:ext cx="9811430" cy="2115654"/>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Features of Criminal Law / Besonderheiten des Strafrechts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1047259C-696B-7E85-B746-081B0D0E5ABB}"/>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A04FB8AF-11B4-74B3-B300-8739B5D06E32}"/>
              </a:ext>
            </a:extLst>
          </p:cNvPr>
          <p:cNvSpPr txBox="1"/>
          <p:nvPr/>
        </p:nvSpPr>
        <p:spPr>
          <a:xfrm>
            <a:off x="856570" y="1885239"/>
            <a:ext cx="11004885" cy="5693866"/>
          </a:xfrm>
          <a:prstGeom prst="rect">
            <a:avLst/>
          </a:prstGeom>
          <a:noFill/>
        </p:spPr>
        <p:txBody>
          <a:bodyPr wrap="square" rtlCol="0">
            <a:spAutoFit/>
          </a:bodyPr>
          <a:lstStyle/>
          <a:p>
            <a:pPr marL="457200" indent="-457200" algn="just">
              <a:buFont typeface="Arial" panose="020B0604020202020204" pitchFamily="34" charset="0"/>
              <a:buChar char="•"/>
            </a:pPr>
            <a:r>
              <a:rPr lang="en-US" sz="2800" kern="100" dirty="0">
                <a:highlight>
                  <a:srgbClr val="FFFF00"/>
                </a:highlight>
                <a:latin typeface="Aptos" panose="020B0004020202020204" pitchFamily="34" charset="0"/>
                <a:cs typeface="Times New Roman" panose="02020603050405020304" pitchFamily="18" charset="0"/>
              </a:rPr>
              <a:t>Legal consequences </a:t>
            </a:r>
            <a:r>
              <a:rPr lang="en-US" sz="2800" kern="100" dirty="0">
                <a:latin typeface="Aptos" panose="020B0004020202020204" pitchFamily="34" charset="0"/>
                <a:cs typeface="Times New Roman" panose="02020603050405020304" pitchFamily="18" charset="0"/>
              </a:rPr>
              <a:t>include disenfranchising, ban from certain professions, refusal to entry to other countries + actual </a:t>
            </a:r>
            <a:r>
              <a:rPr lang="en-US" sz="2800" kern="100" dirty="0">
                <a:highlight>
                  <a:srgbClr val="FFFF00"/>
                </a:highlight>
                <a:latin typeface="Aptos" panose="020B0004020202020204" pitchFamily="34" charset="0"/>
                <a:cs typeface="Times New Roman" panose="02020603050405020304" pitchFamily="18" charset="0"/>
              </a:rPr>
              <a:t>punishments</a:t>
            </a:r>
            <a:r>
              <a:rPr lang="en-US" sz="2800" kern="100" dirty="0">
                <a:latin typeface="Aptos" panose="020B0004020202020204" pitchFamily="34" charset="0"/>
                <a:cs typeface="Times New Roman" panose="02020603050405020304" pitchFamily="18" charset="0"/>
              </a:rPr>
              <a:t> in form of </a:t>
            </a:r>
            <a:r>
              <a:rPr lang="en-US" sz="2800" kern="100" dirty="0">
                <a:highlight>
                  <a:srgbClr val="FFFF00"/>
                </a:highlight>
                <a:latin typeface="Aptos" panose="020B0004020202020204" pitchFamily="34" charset="0"/>
                <a:cs typeface="Times New Roman" panose="02020603050405020304" pitchFamily="18" charset="0"/>
              </a:rPr>
              <a:t>jail time and fines</a:t>
            </a:r>
            <a:r>
              <a:rPr lang="en-U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r>
              <a:rPr lang="en-US" sz="2800" kern="100" dirty="0">
                <a:highlight>
                  <a:srgbClr val="FFFF00"/>
                </a:highlight>
                <a:latin typeface="Aptos" panose="020B0004020202020204" pitchFamily="34" charset="0"/>
                <a:cs typeface="Times New Roman" panose="02020603050405020304" pitchFamily="18" charset="0"/>
              </a:rPr>
              <a:t>Die </a:t>
            </a:r>
            <a:r>
              <a:rPr lang="en-US" sz="2800" kern="100" dirty="0" err="1">
                <a:highlight>
                  <a:srgbClr val="FFFF00"/>
                </a:highlight>
                <a:latin typeface="Aptos" panose="020B0004020202020204" pitchFamily="34" charset="0"/>
                <a:cs typeface="Times New Roman" panose="02020603050405020304" pitchFamily="18" charset="0"/>
              </a:rPr>
              <a:t>Rechtsfolgen</a:t>
            </a:r>
            <a:r>
              <a:rPr lang="en-US" sz="2800" kern="100" dirty="0">
                <a:highlight>
                  <a:srgbClr val="FFFF00"/>
                </a:highlight>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umfassen</a:t>
            </a:r>
            <a:r>
              <a:rPr lang="en-US" sz="2800" kern="100" dirty="0">
                <a:latin typeface="Aptos" panose="020B0004020202020204" pitchFamily="34" charset="0"/>
                <a:cs typeface="Times New Roman" panose="02020603050405020304" pitchFamily="18" charset="0"/>
              </a:rPr>
              <a:t> den </a:t>
            </a:r>
            <a:r>
              <a:rPr lang="en-US" sz="2800" kern="100" dirty="0" err="1">
                <a:latin typeface="Aptos" panose="020B0004020202020204" pitchFamily="34" charset="0"/>
                <a:cs typeface="Times New Roman" panose="02020603050405020304" pitchFamily="18" charset="0"/>
              </a:rPr>
              <a:t>Entzug</a:t>
            </a:r>
            <a:r>
              <a:rPr lang="en-US" sz="2800" kern="100" dirty="0">
                <a:latin typeface="Aptos" panose="020B0004020202020204" pitchFamily="34" charset="0"/>
                <a:cs typeface="Times New Roman" panose="02020603050405020304" pitchFamily="18" charset="0"/>
              </a:rPr>
              <a:t> von </a:t>
            </a:r>
            <a:r>
              <a:rPr lang="en-US" sz="2800" kern="100" dirty="0" err="1">
                <a:latin typeface="Aptos" panose="020B0004020202020204" pitchFamily="34" charset="0"/>
                <a:cs typeface="Times New Roman" panose="02020603050405020304" pitchFamily="18" charset="0"/>
              </a:rPr>
              <a:t>Rechten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Berufsverbote</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Einreiseverbot</a:t>
            </a:r>
            <a:r>
              <a:rPr lang="en-US" sz="2800" kern="100" dirty="0">
                <a:latin typeface="Aptos" panose="020B0004020202020204" pitchFamily="34" charset="0"/>
                <a:cs typeface="Times New Roman" panose="02020603050405020304" pitchFamily="18" charset="0"/>
              </a:rPr>
              <a:t> in </a:t>
            </a:r>
            <a:r>
              <a:rPr lang="en-US" sz="2800" kern="100" dirty="0" err="1">
                <a:latin typeface="Aptos" panose="020B0004020202020204" pitchFamily="34" charset="0"/>
                <a:cs typeface="Times New Roman" panose="02020603050405020304" pitchFamily="18" charset="0"/>
              </a:rPr>
              <a:t>andere</a:t>
            </a:r>
            <a:r>
              <a:rPr lang="en-US" sz="2800" kern="100" dirty="0">
                <a:latin typeface="Aptos" panose="020B0004020202020204" pitchFamily="34" charset="0"/>
                <a:cs typeface="Times New Roman" panose="02020603050405020304" pitchFamily="18" charset="0"/>
              </a:rPr>
              <a:t> Länder </a:t>
            </a:r>
            <a:r>
              <a:rPr lang="en-US" sz="2800" kern="100" dirty="0" err="1">
                <a:latin typeface="Aptos" panose="020B0004020202020204" pitchFamily="34" charset="0"/>
                <a:cs typeface="Times New Roman" panose="02020603050405020304" pitchFamily="18" charset="0"/>
              </a:rPr>
              <a:t>sowie</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tatsächliche</a:t>
            </a:r>
            <a:r>
              <a:rPr lang="en-US" sz="2800" kern="100" dirty="0">
                <a:latin typeface="Aptos" panose="020B0004020202020204" pitchFamily="34" charset="0"/>
                <a:cs typeface="Times New Roman" panose="02020603050405020304" pitchFamily="18" charset="0"/>
              </a:rPr>
              <a:t> </a:t>
            </a:r>
            <a:r>
              <a:rPr lang="en-US" sz="2800" kern="100" dirty="0" err="1">
                <a:highlight>
                  <a:srgbClr val="FFFF00"/>
                </a:highlight>
                <a:latin typeface="Aptos" panose="020B0004020202020204" pitchFamily="34" charset="0"/>
                <a:cs typeface="Times New Roman" panose="02020603050405020304" pitchFamily="18" charset="0"/>
              </a:rPr>
              <a:t>Strafen</a:t>
            </a:r>
            <a:r>
              <a:rPr lang="en-US" sz="2800" kern="100" dirty="0">
                <a:latin typeface="Aptos" panose="020B0004020202020204" pitchFamily="34" charset="0"/>
                <a:cs typeface="Times New Roman" panose="02020603050405020304" pitchFamily="18" charset="0"/>
              </a:rPr>
              <a:t> in Form von </a:t>
            </a:r>
            <a:r>
              <a:rPr lang="en-US" sz="2800" kern="100" dirty="0" err="1">
                <a:highlight>
                  <a:srgbClr val="FFFF00"/>
                </a:highlight>
                <a:latin typeface="Aptos" panose="020B0004020202020204" pitchFamily="34" charset="0"/>
                <a:cs typeface="Times New Roman" panose="02020603050405020304" pitchFamily="18" charset="0"/>
              </a:rPr>
              <a:t>Freiheits</a:t>
            </a:r>
            <a:r>
              <a:rPr lang="en-US" sz="2800" kern="100" dirty="0">
                <a:highlight>
                  <a:srgbClr val="FFFF00"/>
                </a:highlight>
                <a:latin typeface="Aptos" panose="020B0004020202020204" pitchFamily="34" charset="0"/>
                <a:cs typeface="Times New Roman" panose="02020603050405020304" pitchFamily="18" charset="0"/>
              </a:rPr>
              <a:t>- und </a:t>
            </a:r>
            <a:r>
              <a:rPr lang="en-US" sz="2800" kern="100" dirty="0" err="1">
                <a:highlight>
                  <a:srgbClr val="FFFF00"/>
                </a:highlight>
                <a:latin typeface="Aptos" panose="020B0004020202020204" pitchFamily="34" charset="0"/>
                <a:cs typeface="Times New Roman" panose="02020603050405020304" pitchFamily="18" charset="0"/>
              </a:rPr>
              <a:t>Geldstrafen</a:t>
            </a:r>
            <a:r>
              <a:rPr lang="en-US" sz="2800" kern="100" dirty="0">
                <a:latin typeface="Aptos" panose="020B0004020202020204" pitchFamily="34" charset="0"/>
                <a:cs typeface="Times New Roman" panose="02020603050405020304" pitchFamily="18" charset="0"/>
              </a:rPr>
              <a:t>.</a:t>
            </a:r>
          </a:p>
          <a:p>
            <a:pPr algn="just"/>
            <a:endParaRPr lang="en-US" sz="2800" kern="100" dirty="0">
              <a:highlight>
                <a:srgbClr val="FF00FF"/>
              </a:highlight>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n-US" sz="2800" kern="100" dirty="0">
                <a:highlight>
                  <a:srgbClr val="00FF00"/>
                </a:highlight>
                <a:latin typeface="Aptos" panose="020B0004020202020204" pitchFamily="34" charset="0"/>
                <a:cs typeface="Times New Roman" panose="02020603050405020304" pitchFamily="18" charset="0"/>
              </a:rPr>
              <a:t>Criminal Law</a:t>
            </a:r>
            <a:r>
              <a:rPr lang="en-US" sz="2800" kern="100" dirty="0">
                <a:latin typeface="Aptos" panose="020B0004020202020204" pitchFamily="34" charset="0"/>
                <a:cs typeface="Times New Roman" panose="02020603050405020304" pitchFamily="18" charset="0"/>
              </a:rPr>
              <a:t>: </a:t>
            </a:r>
            <a:r>
              <a:rPr lang="en-US" sz="2800" kern="100" dirty="0">
                <a:highlight>
                  <a:srgbClr val="00FFFF"/>
                </a:highlight>
                <a:latin typeface="Aptos" panose="020B0004020202020204" pitchFamily="34" charset="0"/>
                <a:cs typeface="Times New Roman" panose="02020603050405020304" pitchFamily="18" charset="0"/>
              </a:rPr>
              <a:t>State</a:t>
            </a:r>
            <a:r>
              <a:rPr lang="en-US" sz="2800" kern="100" dirty="0">
                <a:latin typeface="Aptos" panose="020B0004020202020204" pitchFamily="34" charset="0"/>
                <a:cs typeface="Times New Roman" panose="02020603050405020304" pitchFamily="18" charset="0"/>
              </a:rPr>
              <a:t> has more </a:t>
            </a:r>
            <a:r>
              <a:rPr lang="en-US" sz="2800" kern="100" dirty="0">
                <a:highlight>
                  <a:srgbClr val="FFFF00"/>
                </a:highlight>
                <a:latin typeface="Aptos" panose="020B0004020202020204" pitchFamily="34" charset="0"/>
                <a:cs typeface="Times New Roman" panose="02020603050405020304" pitchFamily="18" charset="0"/>
              </a:rPr>
              <a:t>powers</a:t>
            </a:r>
            <a:r>
              <a:rPr lang="en-US" sz="2800" kern="100" dirty="0">
                <a:latin typeface="Aptos" panose="020B0004020202020204" pitchFamily="34" charset="0"/>
                <a:cs typeface="Times New Roman" panose="02020603050405020304" pitchFamily="18" charset="0"/>
              </a:rPr>
              <a:t> + </a:t>
            </a:r>
            <a:r>
              <a:rPr lang="en-US" sz="2800" kern="100" dirty="0">
                <a:highlight>
                  <a:srgbClr val="FFFF00"/>
                </a:highlight>
                <a:latin typeface="Aptos" panose="020B0004020202020204" pitchFamily="34" charset="0"/>
                <a:cs typeface="Times New Roman" panose="02020603050405020304" pitchFamily="18" charset="0"/>
              </a:rPr>
              <a:t>Defendants</a:t>
            </a:r>
            <a:r>
              <a:rPr lang="en-US" sz="2800" kern="100" dirty="0">
                <a:latin typeface="Aptos" panose="020B0004020202020204" pitchFamily="34" charset="0"/>
                <a:cs typeface="Times New Roman" panose="02020603050405020304" pitchFamily="18" charset="0"/>
              </a:rPr>
              <a:t> have more protection</a:t>
            </a:r>
          </a:p>
          <a:p>
            <a:pPr marL="457200" indent="-457200" algn="just">
              <a:buFont typeface="Arial" panose="020B0604020202020204" pitchFamily="34" charset="0"/>
              <a:buChar char="•"/>
            </a:pPr>
            <a:r>
              <a:rPr lang="en-US" sz="2800" kern="100" dirty="0" err="1">
                <a:latin typeface="Aptos" panose="020B0004020202020204" pitchFamily="34" charset="0"/>
                <a:cs typeface="Times New Roman" panose="02020603050405020304" pitchFamily="18" charset="0"/>
              </a:rPr>
              <a:t>Im</a:t>
            </a:r>
            <a:r>
              <a:rPr lang="en-US" sz="2800" kern="100" dirty="0">
                <a:latin typeface="Aptos" panose="020B0004020202020204" pitchFamily="34" charset="0"/>
                <a:cs typeface="Times New Roman" panose="02020603050405020304" pitchFamily="18" charset="0"/>
              </a:rPr>
              <a:t> </a:t>
            </a:r>
            <a:r>
              <a:rPr lang="en-US" sz="2800" kern="100" dirty="0" err="1">
                <a:highlight>
                  <a:srgbClr val="00FF00"/>
                </a:highlight>
                <a:latin typeface="Aptos" panose="020B0004020202020204" pitchFamily="34" charset="0"/>
                <a:cs typeface="Times New Roman" panose="02020603050405020304" pitchFamily="18" charset="0"/>
              </a:rPr>
              <a:t>Strafrecht</a:t>
            </a:r>
            <a:r>
              <a:rPr lang="en-US" sz="2800" kern="100" dirty="0">
                <a:latin typeface="Aptos" panose="020B0004020202020204" pitchFamily="34" charset="0"/>
                <a:cs typeface="Times New Roman" panose="02020603050405020304" pitchFamily="18" charset="0"/>
              </a:rPr>
              <a:t> hat </a:t>
            </a:r>
            <a:r>
              <a:rPr lang="en-US" sz="2800" kern="100" dirty="0">
                <a:highlight>
                  <a:srgbClr val="00FFFF"/>
                </a:highlight>
                <a:latin typeface="Aptos" panose="020B0004020202020204" pitchFamily="34" charset="0"/>
                <a:cs typeface="Times New Roman" panose="02020603050405020304" pitchFamily="18" charset="0"/>
              </a:rPr>
              <a:t>der Staat </a:t>
            </a:r>
            <a:r>
              <a:rPr lang="en-US" sz="2800" kern="100" dirty="0" err="1">
                <a:latin typeface="Aptos" panose="020B0004020202020204" pitchFamily="34" charset="0"/>
                <a:cs typeface="Times New Roman" panose="02020603050405020304" pitchFamily="18" charset="0"/>
              </a:rPr>
              <a:t>mehr</a:t>
            </a:r>
            <a:r>
              <a:rPr lang="en-US" sz="2800" kern="100" dirty="0">
                <a:latin typeface="Aptos" panose="020B0004020202020204" pitchFamily="34" charset="0"/>
                <a:cs typeface="Times New Roman" panose="02020603050405020304" pitchFamily="18" charset="0"/>
              </a:rPr>
              <a:t> </a:t>
            </a:r>
            <a:r>
              <a:rPr lang="en-US" sz="2800" kern="100" dirty="0" err="1">
                <a:highlight>
                  <a:srgbClr val="FFFF00"/>
                </a:highlight>
                <a:latin typeface="Aptos" panose="020B0004020202020204" pitchFamily="34" charset="0"/>
                <a:cs typeface="Times New Roman" panose="02020603050405020304" pitchFamily="18" charset="0"/>
              </a:rPr>
              <a:t>Befugnisse</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während</a:t>
            </a:r>
            <a:r>
              <a:rPr lang="en-US" sz="2800" kern="100" dirty="0">
                <a:latin typeface="Aptos" panose="020B0004020202020204" pitchFamily="34" charset="0"/>
                <a:cs typeface="Times New Roman" panose="02020603050405020304" pitchFamily="18" charset="0"/>
              </a:rPr>
              <a:t> die </a:t>
            </a:r>
            <a:r>
              <a:rPr lang="en-US" sz="2800" kern="100" dirty="0" err="1">
                <a:highlight>
                  <a:srgbClr val="FFFF00"/>
                </a:highlight>
                <a:latin typeface="Aptos" panose="020B0004020202020204" pitchFamily="34" charset="0"/>
                <a:cs typeface="Times New Roman" panose="02020603050405020304" pitchFamily="18" charset="0"/>
              </a:rPr>
              <a:t>Angeklagten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mehr</a:t>
            </a:r>
            <a:r>
              <a:rPr lang="en-US" sz="2800" kern="100" dirty="0">
                <a:latin typeface="Aptos" panose="020B0004020202020204" pitchFamily="34" charset="0"/>
                <a:cs typeface="Times New Roman" panose="02020603050405020304" pitchFamily="18" charset="0"/>
              </a:rPr>
              <a:t> Schutz </a:t>
            </a:r>
            <a:r>
              <a:rPr lang="en-US" sz="2800" kern="100" dirty="0" err="1">
                <a:latin typeface="Aptos" panose="020B0004020202020204" pitchFamily="34" charset="0"/>
                <a:cs typeface="Times New Roman" panose="02020603050405020304" pitchFamily="18" charset="0"/>
              </a:rPr>
              <a:t>erhalten</a:t>
            </a:r>
            <a:r>
              <a:rPr lang="en-U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n-U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endParaRPr lang="en-US" sz="2800" kern="100" dirty="0">
              <a:highlight>
                <a:srgbClr val="FF00FF"/>
              </a:highlight>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43104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5A9B7-8C09-6094-D06A-2FA701025323}"/>
            </a:ext>
          </a:extLst>
        </p:cNvPr>
        <p:cNvGrpSpPr/>
        <p:nvPr/>
      </p:nvGrpSpPr>
      <p:grpSpPr>
        <a:xfrm>
          <a:off x="0" y="0"/>
          <a:ext cx="0" cy="0"/>
          <a:chOff x="0" y="0"/>
          <a:chExt cx="0" cy="0"/>
        </a:xfrm>
      </p:grpSpPr>
      <p:sp>
        <p:nvSpPr>
          <p:cNvPr id="4" name="Bildplatzhalter 3">
            <a:extLst>
              <a:ext uri="{FF2B5EF4-FFF2-40B4-BE49-F238E27FC236}">
                <a16:creationId xmlns:a16="http://schemas.microsoft.com/office/drawing/2014/main" id="{4242D173-69E5-7E5F-4B81-D796E8E3A698}"/>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53356133-6C0F-A5EB-0CD7-01573C352D03}"/>
              </a:ext>
            </a:extLst>
          </p:cNvPr>
          <p:cNvSpPr txBox="1"/>
          <p:nvPr/>
        </p:nvSpPr>
        <p:spPr>
          <a:xfrm>
            <a:off x="856570" y="1885239"/>
            <a:ext cx="11004885" cy="4401205"/>
          </a:xfrm>
          <a:prstGeom prst="rect">
            <a:avLst/>
          </a:prstGeom>
          <a:noFill/>
        </p:spPr>
        <p:txBody>
          <a:bodyPr wrap="square" rtlCol="0">
            <a:spAutoFit/>
          </a:bodyPr>
          <a:lstStyle/>
          <a:p>
            <a:pPr marL="457200" indent="-457200" algn="just">
              <a:buFont typeface="Arial" panose="020B0604020202020204" pitchFamily="34" charset="0"/>
              <a:buChar char="•"/>
            </a:pPr>
            <a:r>
              <a:rPr lang="en-US" sz="2800" b="1" kern="100" noProof="0" dirty="0">
                <a:latin typeface="Aptos" panose="020B0004020202020204" pitchFamily="34" charset="0"/>
                <a:cs typeface="Times New Roman" panose="02020603050405020304" pitchFamily="18" charset="0"/>
              </a:rPr>
              <a:t>Main function of the </a:t>
            </a:r>
            <a:r>
              <a:rPr lang="en-US" sz="2800" b="1" kern="100" noProof="0" dirty="0">
                <a:highlight>
                  <a:srgbClr val="00FF00"/>
                </a:highlight>
                <a:latin typeface="Aptos" panose="020B0004020202020204" pitchFamily="34" charset="0"/>
                <a:cs typeface="Times New Roman" panose="02020603050405020304" pitchFamily="18" charset="0"/>
              </a:rPr>
              <a:t>criminal law</a:t>
            </a:r>
            <a:r>
              <a:rPr lang="en-US" sz="2800" b="1" kern="100" noProof="0" dirty="0">
                <a:latin typeface="Aptos" panose="020B0004020202020204" pitchFamily="34" charset="0"/>
                <a:cs typeface="Times New Roman" panose="02020603050405020304" pitchFamily="18" charset="0"/>
              </a:rPr>
              <a:t>: to deliver justified </a:t>
            </a:r>
            <a:r>
              <a:rPr lang="en-US" sz="2800" b="1" kern="100" noProof="0" dirty="0">
                <a:highlight>
                  <a:srgbClr val="FF00FF"/>
                </a:highlight>
                <a:latin typeface="Aptos" panose="020B0004020202020204" pitchFamily="34" charset="0"/>
                <a:cs typeface="Times New Roman" panose="02020603050405020304" pitchFamily="18" charset="0"/>
              </a:rPr>
              <a:t>punishment</a:t>
            </a:r>
            <a:r>
              <a:rPr lang="en-US" sz="2800" b="1" kern="100" noProof="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r>
              <a:rPr lang="en-US" sz="2800" kern="100" dirty="0" err="1">
                <a:latin typeface="Aptos" panose="020B0004020202020204" pitchFamily="34" charset="0"/>
                <a:cs typeface="Times New Roman" panose="02020603050405020304" pitchFamily="18" charset="0"/>
              </a:rPr>
              <a:t>Hauptaufgabe</a:t>
            </a:r>
            <a:r>
              <a:rPr lang="en-US" sz="2800" kern="100" dirty="0">
                <a:latin typeface="Aptos" panose="020B0004020202020204" pitchFamily="34" charset="0"/>
                <a:cs typeface="Times New Roman" panose="02020603050405020304" pitchFamily="18" charset="0"/>
              </a:rPr>
              <a:t> des </a:t>
            </a:r>
            <a:r>
              <a:rPr lang="en-US" sz="2800" kern="100" dirty="0" err="1">
                <a:highlight>
                  <a:srgbClr val="00FF00"/>
                </a:highlight>
                <a:latin typeface="Aptos" panose="020B0004020202020204" pitchFamily="34" charset="0"/>
                <a:cs typeface="Times New Roman" panose="02020603050405020304" pitchFamily="18" charset="0"/>
              </a:rPr>
              <a:t>Strafrechts</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gerechtfertigte</a:t>
            </a:r>
            <a:r>
              <a:rPr lang="en-US" sz="2800" kern="100" dirty="0">
                <a:latin typeface="Aptos" panose="020B0004020202020204" pitchFamily="34" charset="0"/>
                <a:cs typeface="Times New Roman" panose="02020603050405020304" pitchFamily="18" charset="0"/>
              </a:rPr>
              <a:t> </a:t>
            </a:r>
            <a:r>
              <a:rPr lang="en-US" sz="2800" kern="100" dirty="0" err="1">
                <a:highlight>
                  <a:srgbClr val="FF00FF"/>
                </a:highlight>
                <a:latin typeface="Aptos" panose="020B0004020202020204" pitchFamily="34" charset="0"/>
                <a:cs typeface="Times New Roman" panose="02020603050405020304" pitchFamily="18" charset="0"/>
              </a:rPr>
              <a:t>Bestrafung</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zu</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gewährleisten</a:t>
            </a:r>
            <a:r>
              <a:rPr lang="en-U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n-U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n-US" sz="2800" b="1" kern="100" noProof="0" dirty="0">
                <a:latin typeface="Aptos" panose="020B0004020202020204" pitchFamily="34" charset="0"/>
                <a:cs typeface="Times New Roman" panose="02020603050405020304" pitchFamily="18" charset="0"/>
              </a:rPr>
              <a:t>Rules of </a:t>
            </a:r>
            <a:r>
              <a:rPr lang="en-US" sz="2800" b="1" kern="100" noProof="0" dirty="0">
                <a:highlight>
                  <a:srgbClr val="00FF00"/>
                </a:highlight>
                <a:latin typeface="Aptos" panose="020B0004020202020204" pitchFamily="34" charset="0"/>
                <a:cs typeface="Times New Roman" panose="02020603050405020304" pitchFamily="18" charset="0"/>
              </a:rPr>
              <a:t>substantive criminal law </a:t>
            </a:r>
            <a:r>
              <a:rPr lang="en-US" sz="2800" b="1" kern="100" noProof="0" dirty="0">
                <a:latin typeface="Aptos" panose="020B0004020202020204" pitchFamily="34" charset="0"/>
                <a:cs typeface="Times New Roman" panose="02020603050405020304" pitchFamily="18" charset="0"/>
              </a:rPr>
              <a:t>(general part + </a:t>
            </a:r>
            <a:r>
              <a:rPr lang="en-US" sz="2800" b="1" kern="100" noProof="0" dirty="0">
                <a:highlight>
                  <a:srgbClr val="FFFF00"/>
                </a:highlight>
                <a:latin typeface="Aptos" panose="020B0004020202020204" pitchFamily="34" charset="0"/>
                <a:cs typeface="Times New Roman" panose="02020603050405020304" pitchFamily="18" charset="0"/>
              </a:rPr>
              <a:t>offenses</a:t>
            </a:r>
            <a:r>
              <a:rPr lang="en-US" sz="2800" b="1" kern="100" noProof="0" dirty="0">
                <a:latin typeface="Aptos" panose="020B0004020202020204" pitchFamily="34" charset="0"/>
                <a:cs typeface="Times New Roman" panose="02020603050405020304" pitchFamily="18" charset="0"/>
              </a:rPr>
              <a:t>) help give potential </a:t>
            </a:r>
            <a:r>
              <a:rPr lang="en-US" sz="2800" b="1" kern="100" noProof="0" dirty="0">
                <a:highlight>
                  <a:srgbClr val="00FFFF"/>
                </a:highlight>
                <a:latin typeface="Aptos" panose="020B0004020202020204" pitchFamily="34" charset="0"/>
                <a:cs typeface="Times New Roman" panose="02020603050405020304" pitchFamily="18" charset="0"/>
              </a:rPr>
              <a:t>offenders</a:t>
            </a:r>
            <a:r>
              <a:rPr lang="en-US" sz="2800" b="1" kern="100" noProof="0" dirty="0">
                <a:latin typeface="Aptos" panose="020B0004020202020204" pitchFamily="34" charset="0"/>
                <a:cs typeface="Times New Roman" panose="02020603050405020304" pitchFamily="18" charset="0"/>
              </a:rPr>
              <a:t> fair warning that they may be punished.</a:t>
            </a:r>
          </a:p>
          <a:p>
            <a:pPr marL="457200" indent="-457200" algn="just">
              <a:buFont typeface="Arial" panose="020B0604020202020204" pitchFamily="34" charset="0"/>
              <a:buChar char="•"/>
            </a:pPr>
            <a:r>
              <a:rPr lang="en-US" sz="2800" kern="100" dirty="0">
                <a:latin typeface="Aptos" panose="020B0004020202020204" pitchFamily="34" charset="0"/>
                <a:cs typeface="Times New Roman" panose="02020603050405020304" pitchFamily="18" charset="0"/>
              </a:rPr>
              <a:t>Die </a:t>
            </a:r>
            <a:r>
              <a:rPr lang="en-US" sz="2800" kern="100" dirty="0" err="1">
                <a:latin typeface="Aptos" panose="020B0004020202020204" pitchFamily="34" charset="0"/>
                <a:cs typeface="Times New Roman" panose="02020603050405020304" pitchFamily="18" charset="0"/>
              </a:rPr>
              <a:t>Vorschriften</a:t>
            </a:r>
            <a:r>
              <a:rPr lang="en-US" sz="2800" kern="100" dirty="0">
                <a:latin typeface="Aptos" panose="020B0004020202020204" pitchFamily="34" charset="0"/>
                <a:cs typeface="Times New Roman" panose="02020603050405020304" pitchFamily="18" charset="0"/>
              </a:rPr>
              <a:t> des </a:t>
            </a:r>
            <a:r>
              <a:rPr lang="en-US" sz="2800" kern="100" dirty="0" err="1">
                <a:highlight>
                  <a:srgbClr val="00FF00"/>
                </a:highlight>
                <a:latin typeface="Aptos" panose="020B0004020202020204" pitchFamily="34" charset="0"/>
                <a:cs typeface="Times New Roman" panose="02020603050405020304" pitchFamily="18" charset="0"/>
              </a:rPr>
              <a:t>materiellen</a:t>
            </a:r>
            <a:r>
              <a:rPr lang="en-US" sz="2800" kern="100" dirty="0">
                <a:highlight>
                  <a:srgbClr val="00FF00"/>
                </a:highlight>
                <a:latin typeface="Aptos" panose="020B0004020202020204" pitchFamily="34" charset="0"/>
                <a:cs typeface="Times New Roman" panose="02020603050405020304" pitchFamily="18" charset="0"/>
              </a:rPr>
              <a:t> </a:t>
            </a:r>
            <a:r>
              <a:rPr lang="en-US" sz="2800" kern="100" dirty="0" err="1">
                <a:highlight>
                  <a:srgbClr val="00FF00"/>
                </a:highlight>
                <a:latin typeface="Aptos" panose="020B0004020202020204" pitchFamily="34" charset="0"/>
                <a:cs typeface="Times New Roman" panose="02020603050405020304" pitchFamily="18" charset="0"/>
              </a:rPr>
              <a:t>Strafrechts</a:t>
            </a:r>
            <a:r>
              <a:rPr lang="en-US" sz="2800" kern="100" dirty="0">
                <a:highlight>
                  <a:srgbClr val="00FF00"/>
                </a:highlight>
                <a:latin typeface="Aptos" panose="020B0004020202020204" pitchFamily="34" charset="0"/>
                <a:cs typeface="Times New Roman" panose="02020603050405020304" pitchFamily="18" charset="0"/>
              </a:rPr>
              <a:t> </a:t>
            </a:r>
            <a:r>
              <a:rPr lang="en-US" sz="2800" kern="100" dirty="0">
                <a:latin typeface="Aptos" panose="020B0004020202020204" pitchFamily="34" charset="0"/>
                <a:cs typeface="Times New Roman" panose="02020603050405020304" pitchFamily="18" charset="0"/>
              </a:rPr>
              <a:t>(</a:t>
            </a:r>
            <a:r>
              <a:rPr lang="en-US" sz="2800" kern="100" dirty="0" err="1">
                <a:latin typeface="Aptos" panose="020B0004020202020204" pitchFamily="34" charset="0"/>
                <a:cs typeface="Times New Roman" panose="02020603050405020304" pitchFamily="18" charset="0"/>
              </a:rPr>
              <a:t>allgemeiner</a:t>
            </a:r>
            <a:r>
              <a:rPr lang="en-US" sz="2800" kern="100" dirty="0">
                <a:latin typeface="Aptos" panose="020B0004020202020204" pitchFamily="34" charset="0"/>
                <a:cs typeface="Times New Roman" panose="02020603050405020304" pitchFamily="18" charset="0"/>
              </a:rPr>
              <a:t> Teil + </a:t>
            </a:r>
            <a:r>
              <a:rPr lang="en-US" sz="2800" kern="100" dirty="0" err="1">
                <a:highlight>
                  <a:srgbClr val="FFFF00"/>
                </a:highlight>
                <a:latin typeface="Aptos" panose="020B0004020202020204" pitchFamily="34" charset="0"/>
                <a:cs typeface="Times New Roman" panose="02020603050405020304" pitchFamily="18" charset="0"/>
              </a:rPr>
              <a:t>Straftatbestände</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tragen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dazu</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bei</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potenzielle</a:t>
            </a:r>
            <a:r>
              <a:rPr lang="en-US" sz="2800" kern="100" dirty="0">
                <a:latin typeface="Aptos" panose="020B0004020202020204" pitchFamily="34" charset="0"/>
                <a:cs typeface="Times New Roman" panose="02020603050405020304" pitchFamily="18" charset="0"/>
              </a:rPr>
              <a:t> </a:t>
            </a:r>
            <a:r>
              <a:rPr lang="en-US" sz="2800" kern="100" dirty="0" err="1">
                <a:highlight>
                  <a:srgbClr val="00FFFF"/>
                </a:highlight>
                <a:latin typeface="Aptos" panose="020B0004020202020204" pitchFamily="34" charset="0"/>
                <a:cs typeface="Times New Roman" panose="02020603050405020304" pitchFamily="18" charset="0"/>
              </a:rPr>
              <a:t>Täter</a:t>
            </a:r>
            <a:r>
              <a:rPr lang="en-US" sz="2800" kern="100" dirty="0">
                <a:latin typeface="Aptos" panose="020B0004020202020204" pitchFamily="34" charset="0"/>
                <a:cs typeface="Times New Roman" panose="02020603050405020304" pitchFamily="18" charset="0"/>
              </a:rPr>
              <a:t> fair </a:t>
            </a:r>
            <a:r>
              <a:rPr lang="en-US" sz="2800" kern="100" dirty="0" err="1">
                <a:latin typeface="Aptos" panose="020B0004020202020204" pitchFamily="34" charset="0"/>
                <a:cs typeface="Times New Roman" panose="02020603050405020304" pitchFamily="18" charset="0"/>
              </a:rPr>
              <a:t>darauf</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hinzuweisen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dass</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sie</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bestraft</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werden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können</a:t>
            </a:r>
            <a:r>
              <a:rPr lang="en-US" sz="2800" kern="100" dirty="0">
                <a:latin typeface="Aptos" panose="020B0004020202020204" pitchFamily="34" charset="0"/>
                <a:cs typeface="Times New Roman" panose="02020603050405020304" pitchFamily="18" charset="0"/>
              </a:rPr>
              <a:t>.</a:t>
            </a:r>
            <a:endParaRPr lang="en-US" sz="2800" kern="100" noProof="0" dirty="0">
              <a:latin typeface="Aptos" panose="020B0004020202020204" pitchFamily="34" charset="0"/>
              <a:cs typeface="Times New Roman" panose="02020603050405020304" pitchFamily="18" charset="0"/>
            </a:endParaRPr>
          </a:p>
        </p:txBody>
      </p:sp>
      <p:sp>
        <p:nvSpPr>
          <p:cNvPr id="3" name="Titel 1">
            <a:extLst>
              <a:ext uri="{FF2B5EF4-FFF2-40B4-BE49-F238E27FC236}">
                <a16:creationId xmlns:a16="http://schemas.microsoft.com/office/drawing/2014/main" id="{D7A7465F-B99A-CFED-0A87-3FE6414FCCD3}"/>
              </a:ext>
            </a:extLst>
          </p:cNvPr>
          <p:cNvSpPr>
            <a:spLocks noGrp="1"/>
          </p:cNvSpPr>
          <p:nvPr>
            <p:ph type="ctrTitle"/>
          </p:nvPr>
        </p:nvSpPr>
        <p:spPr>
          <a:xfrm>
            <a:off x="1524000" y="466725"/>
            <a:ext cx="9669463" cy="159861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Function of Criminal Law / Aufgabe des Strafrechts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12133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3DE2B-EA9B-5656-5E25-5D08893774D0}"/>
            </a:ext>
          </a:extLst>
        </p:cNvPr>
        <p:cNvGrpSpPr/>
        <p:nvPr/>
      </p:nvGrpSpPr>
      <p:grpSpPr>
        <a:xfrm>
          <a:off x="0" y="0"/>
          <a:ext cx="0" cy="0"/>
          <a:chOff x="0" y="0"/>
          <a:chExt cx="0" cy="0"/>
        </a:xfrm>
      </p:grpSpPr>
      <p:sp>
        <p:nvSpPr>
          <p:cNvPr id="4" name="Bildplatzhalter 3">
            <a:extLst>
              <a:ext uri="{FF2B5EF4-FFF2-40B4-BE49-F238E27FC236}">
                <a16:creationId xmlns:a16="http://schemas.microsoft.com/office/drawing/2014/main" id="{6DC863DB-80AE-3E9F-1DB3-17352BB4B2DF}"/>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BCBF78F3-6264-A9E0-A380-5B75579B2B7A}"/>
              </a:ext>
            </a:extLst>
          </p:cNvPr>
          <p:cNvSpPr txBox="1"/>
          <p:nvPr/>
        </p:nvSpPr>
        <p:spPr>
          <a:xfrm>
            <a:off x="856570" y="1885239"/>
            <a:ext cx="11004885" cy="5262979"/>
          </a:xfrm>
          <a:prstGeom prst="rect">
            <a:avLst/>
          </a:prstGeom>
          <a:noFill/>
        </p:spPr>
        <p:txBody>
          <a:bodyPr wrap="square" rtlCol="0">
            <a:spAutoFit/>
          </a:bodyPr>
          <a:lstStyle/>
          <a:p>
            <a:pPr marL="457200" indent="-457200" algn="just">
              <a:buFont typeface="Arial" panose="020B0604020202020204" pitchFamily="34" charset="0"/>
              <a:buChar char="•"/>
            </a:pPr>
            <a:r>
              <a:rPr lang="en-US" sz="2800" kern="100" dirty="0">
                <a:latin typeface="Aptos" panose="020B0004020202020204" pitchFamily="34" charset="0"/>
                <a:cs typeface="Times New Roman" panose="02020603050405020304" pitchFamily="18" charset="0"/>
              </a:rPr>
              <a:t>Justified </a:t>
            </a:r>
            <a:r>
              <a:rPr lang="en-US" sz="2800" kern="100" dirty="0">
                <a:highlight>
                  <a:srgbClr val="FF00FF"/>
                </a:highlight>
                <a:latin typeface="Aptos" panose="020B0004020202020204" pitchFamily="34" charset="0"/>
                <a:cs typeface="Times New Roman" panose="02020603050405020304" pitchFamily="18" charset="0"/>
              </a:rPr>
              <a:t>punishment</a:t>
            </a:r>
            <a:r>
              <a:rPr lang="en-US" sz="2800" kern="100" dirty="0">
                <a:latin typeface="Aptos" panose="020B0004020202020204" pitchFamily="34" charset="0"/>
                <a:cs typeface="Times New Roman" panose="02020603050405020304" pitchFamily="18" charset="0"/>
              </a:rPr>
              <a:t> entails </a:t>
            </a:r>
            <a:r>
              <a:rPr lang="en-US" sz="2800" kern="100" dirty="0">
                <a:highlight>
                  <a:srgbClr val="00FFFF"/>
                </a:highlight>
                <a:latin typeface="Aptos" panose="020B0004020202020204" pitchFamily="34" charset="0"/>
                <a:cs typeface="Times New Roman" panose="02020603050405020304" pitchFamily="18" charset="0"/>
              </a:rPr>
              <a:t>censure</a:t>
            </a:r>
            <a:r>
              <a:rPr lang="en-US" sz="2800" kern="100" dirty="0">
                <a:latin typeface="Aptos" panose="020B0004020202020204" pitchFamily="34" charset="0"/>
                <a:cs typeface="Times New Roman" panose="02020603050405020304" pitchFamily="18" charset="0"/>
              </a:rPr>
              <a:t> or </a:t>
            </a:r>
            <a:r>
              <a:rPr lang="en-US" sz="2800" kern="100" dirty="0">
                <a:highlight>
                  <a:srgbClr val="FF00FF"/>
                </a:highlight>
                <a:latin typeface="Aptos" panose="020B0004020202020204" pitchFamily="34" charset="0"/>
                <a:cs typeface="Times New Roman" panose="02020603050405020304" pitchFamily="18" charset="0"/>
              </a:rPr>
              <a:t>condemnation</a:t>
            </a:r>
            <a:r>
              <a:rPr lang="en-US" sz="2800" kern="100" dirty="0">
                <a:latin typeface="Aptos" panose="020B0004020202020204" pitchFamily="34" charset="0"/>
                <a:cs typeface="Times New Roman" panose="02020603050405020304" pitchFamily="18" charset="0"/>
              </a:rPr>
              <a:t>: expressive function of </a:t>
            </a:r>
            <a:r>
              <a:rPr lang="en-US" sz="2800" kern="100" dirty="0">
                <a:highlight>
                  <a:srgbClr val="FF00FF"/>
                </a:highlight>
                <a:latin typeface="Aptos" panose="020B0004020202020204" pitchFamily="34" charset="0"/>
                <a:cs typeface="Times New Roman" panose="02020603050405020304" pitchFamily="18" charset="0"/>
              </a:rPr>
              <a:t>punishment</a:t>
            </a:r>
            <a:r>
              <a:rPr lang="en-US" sz="2800" kern="100" dirty="0">
                <a:latin typeface="Aptos" panose="020B0004020202020204" pitchFamily="34" charset="0"/>
                <a:cs typeface="Times New Roman" panose="02020603050405020304" pitchFamily="18" charset="0"/>
              </a:rPr>
              <a:t>. </a:t>
            </a:r>
          </a:p>
          <a:p>
            <a:pPr marL="457200" indent="-457200" algn="just">
              <a:buFont typeface="Arial" panose="020B0604020202020204" pitchFamily="34" charset="0"/>
              <a:buChar char="•"/>
            </a:pPr>
            <a:r>
              <a:rPr lang="en-US" sz="2800" kern="100" dirty="0">
                <a:latin typeface="Aptos" panose="020B0004020202020204" pitchFamily="34" charset="0"/>
                <a:cs typeface="Times New Roman" panose="02020603050405020304" pitchFamily="18" charset="0"/>
              </a:rPr>
              <a:t>Eine </a:t>
            </a:r>
            <a:r>
              <a:rPr lang="en-US" sz="2800" kern="100" dirty="0" err="1">
                <a:latin typeface="Aptos" panose="020B0004020202020204" pitchFamily="34" charset="0"/>
                <a:cs typeface="Times New Roman" panose="02020603050405020304" pitchFamily="18" charset="0"/>
              </a:rPr>
              <a:t>gerechtfertigte</a:t>
            </a:r>
            <a:r>
              <a:rPr lang="en-US" sz="2800" kern="100" dirty="0">
                <a:latin typeface="Aptos" panose="020B0004020202020204" pitchFamily="34" charset="0"/>
                <a:cs typeface="Times New Roman" panose="02020603050405020304" pitchFamily="18" charset="0"/>
              </a:rPr>
              <a:t> </a:t>
            </a:r>
            <a:r>
              <a:rPr lang="en-US" sz="2800" kern="100" dirty="0">
                <a:highlight>
                  <a:srgbClr val="FF00FF"/>
                </a:highlight>
                <a:latin typeface="Aptos" panose="020B0004020202020204" pitchFamily="34" charset="0"/>
                <a:cs typeface="Times New Roman" panose="02020603050405020304" pitchFamily="18" charset="0"/>
              </a:rPr>
              <a:t>Strafe</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beinhaltet</a:t>
            </a:r>
            <a:r>
              <a:rPr lang="en-US" sz="2800" kern="100" dirty="0">
                <a:latin typeface="Aptos" panose="020B0004020202020204" pitchFamily="34" charset="0"/>
                <a:cs typeface="Times New Roman" panose="02020603050405020304" pitchFamily="18" charset="0"/>
              </a:rPr>
              <a:t> </a:t>
            </a:r>
            <a:r>
              <a:rPr lang="en-US" sz="2800" kern="100" dirty="0">
                <a:highlight>
                  <a:srgbClr val="00FFFF"/>
                </a:highlight>
                <a:latin typeface="Aptos" panose="020B0004020202020204" pitchFamily="34" charset="0"/>
                <a:cs typeface="Times New Roman" panose="02020603050405020304" pitchFamily="18" charset="0"/>
              </a:rPr>
              <a:t>Tadel</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oder</a:t>
            </a:r>
            <a:r>
              <a:rPr lang="en-US" sz="2800" kern="100" dirty="0">
                <a:latin typeface="Aptos" panose="020B0004020202020204" pitchFamily="34" charset="0"/>
                <a:cs typeface="Times New Roman" panose="02020603050405020304" pitchFamily="18" charset="0"/>
              </a:rPr>
              <a:t> </a:t>
            </a:r>
            <a:r>
              <a:rPr lang="en-US" sz="2800" kern="100" dirty="0" err="1">
                <a:highlight>
                  <a:srgbClr val="FF00FF"/>
                </a:highlight>
                <a:latin typeface="Aptos" panose="020B0004020202020204" pitchFamily="34" charset="0"/>
                <a:cs typeface="Times New Roman" panose="02020603050405020304" pitchFamily="18" charset="0"/>
              </a:rPr>
              <a:t>Missbilligung</a:t>
            </a:r>
            <a:r>
              <a:rPr lang="en-US" sz="2800" kern="100" dirty="0">
                <a:latin typeface="Aptos" panose="020B0004020202020204" pitchFamily="34" charset="0"/>
                <a:cs typeface="Times New Roman" panose="02020603050405020304" pitchFamily="18" charset="0"/>
              </a:rPr>
              <a:t>: die expressive </a:t>
            </a:r>
            <a:r>
              <a:rPr lang="en-US" sz="2800" kern="100" dirty="0" err="1">
                <a:latin typeface="Aptos" panose="020B0004020202020204" pitchFamily="34" charset="0"/>
                <a:cs typeface="Times New Roman" panose="02020603050405020304" pitchFamily="18" charset="0"/>
              </a:rPr>
              <a:t>Funktion</a:t>
            </a:r>
            <a:r>
              <a:rPr lang="en-US" sz="2800" kern="100" dirty="0">
                <a:latin typeface="Aptos" panose="020B0004020202020204" pitchFamily="34" charset="0"/>
                <a:cs typeface="Times New Roman" panose="02020603050405020304" pitchFamily="18" charset="0"/>
              </a:rPr>
              <a:t> der </a:t>
            </a:r>
            <a:r>
              <a:rPr lang="en-US" sz="2800" kern="100" dirty="0">
                <a:highlight>
                  <a:srgbClr val="FF00FF"/>
                </a:highlight>
                <a:latin typeface="Aptos" panose="020B0004020202020204" pitchFamily="34" charset="0"/>
                <a:cs typeface="Times New Roman" panose="02020603050405020304" pitchFamily="18" charset="0"/>
              </a:rPr>
              <a:t>Strafe</a:t>
            </a:r>
            <a:r>
              <a:rPr lang="en-U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n-U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n-US" sz="2800" kern="100" dirty="0">
                <a:latin typeface="Aptos" panose="020B0004020202020204" pitchFamily="34" charset="0"/>
                <a:cs typeface="Times New Roman" panose="02020603050405020304" pitchFamily="18" charset="0"/>
              </a:rPr>
              <a:t>Saying that someone owes other people money (private law) is very different from saying that someone has been </a:t>
            </a:r>
            <a:r>
              <a:rPr lang="en-US" sz="2800" kern="100" dirty="0">
                <a:highlight>
                  <a:srgbClr val="C0C0C0"/>
                </a:highlight>
                <a:latin typeface="Aptos" panose="020B0004020202020204" pitchFamily="34" charset="0"/>
                <a:cs typeface="Times New Roman" panose="02020603050405020304" pitchFamily="18" charset="0"/>
              </a:rPr>
              <a:t>convicted</a:t>
            </a:r>
            <a:r>
              <a:rPr lang="en-US" sz="2800" kern="100" dirty="0">
                <a:latin typeface="Aptos" panose="020B0004020202020204" pitchFamily="34" charset="0"/>
                <a:cs typeface="Times New Roman" panose="02020603050405020304" pitchFamily="18" charset="0"/>
              </a:rPr>
              <a:t> of fraud (criminal law).</a:t>
            </a:r>
          </a:p>
          <a:p>
            <a:pPr marL="457200" indent="-457200" algn="just">
              <a:buFont typeface="Arial" panose="020B0604020202020204" pitchFamily="34" charset="0"/>
              <a:buChar char="•"/>
            </a:pPr>
            <a:r>
              <a:rPr lang="en-US" sz="2800" kern="100" dirty="0">
                <a:latin typeface="Aptos" panose="020B0004020202020204" pitchFamily="34" charset="0"/>
                <a:cs typeface="Times New Roman" panose="02020603050405020304" pitchFamily="18" charset="0"/>
              </a:rPr>
              <a:t>Zu </a:t>
            </a:r>
            <a:r>
              <a:rPr lang="en-US" sz="2800" kern="100" dirty="0" err="1">
                <a:latin typeface="Aptos" panose="020B0004020202020204" pitchFamily="34" charset="0"/>
                <a:cs typeface="Times New Roman" panose="02020603050405020304" pitchFamily="18" charset="0"/>
              </a:rPr>
              <a:t>sagen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dass</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jemand</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anderen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Personen</a:t>
            </a:r>
            <a:r>
              <a:rPr lang="en-US" sz="2800" kern="100" dirty="0">
                <a:latin typeface="Aptos" panose="020B0004020202020204" pitchFamily="34" charset="0"/>
                <a:cs typeface="Times New Roman" panose="02020603050405020304" pitchFamily="18" charset="0"/>
              </a:rPr>
              <a:t> Geld </a:t>
            </a:r>
            <a:r>
              <a:rPr lang="en-US" sz="2800" kern="100" dirty="0" err="1">
                <a:latin typeface="Aptos" panose="020B0004020202020204" pitchFamily="34" charset="0"/>
                <a:cs typeface="Times New Roman" panose="02020603050405020304" pitchFamily="18" charset="0"/>
              </a:rPr>
              <a:t>schuldet</a:t>
            </a:r>
            <a:r>
              <a:rPr lang="en-US" sz="2800" kern="100" dirty="0">
                <a:latin typeface="Aptos" panose="020B0004020202020204" pitchFamily="34" charset="0"/>
                <a:cs typeface="Times New Roman" panose="02020603050405020304" pitchFamily="18" charset="0"/>
              </a:rPr>
              <a:t> (</a:t>
            </a:r>
            <a:r>
              <a:rPr lang="en-US" sz="2800" kern="100" dirty="0" err="1">
                <a:highlight>
                  <a:srgbClr val="00FF00"/>
                </a:highlight>
                <a:latin typeface="Aptos" panose="020B0004020202020204" pitchFamily="34" charset="0"/>
                <a:cs typeface="Times New Roman" panose="02020603050405020304" pitchFamily="18" charset="0"/>
              </a:rPr>
              <a:t>Privatrecht</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unterscheidet</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sich</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erheblich</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davon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zu</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sagen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dass</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jemand</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wegen</a:t>
            </a:r>
            <a:r>
              <a:rPr lang="en-US" sz="2800" kern="100" dirty="0">
                <a:latin typeface="Aptos" panose="020B0004020202020204" pitchFamily="34" charset="0"/>
                <a:cs typeface="Times New Roman" panose="02020603050405020304" pitchFamily="18" charset="0"/>
              </a:rPr>
              <a:t> </a:t>
            </a:r>
            <a:r>
              <a:rPr lang="en-US" sz="2800" kern="100" dirty="0" err="1">
                <a:highlight>
                  <a:srgbClr val="00FFFF"/>
                </a:highlight>
                <a:latin typeface="Aptos" panose="020B0004020202020204" pitchFamily="34" charset="0"/>
                <a:cs typeface="Times New Roman" panose="02020603050405020304" pitchFamily="18" charset="0"/>
              </a:rPr>
              <a:t>Betrugs</a:t>
            </a:r>
            <a:r>
              <a:rPr lang="en-US" sz="2800" kern="100" dirty="0">
                <a:latin typeface="Aptos" panose="020B0004020202020204" pitchFamily="34" charset="0"/>
                <a:cs typeface="Times New Roman" panose="02020603050405020304" pitchFamily="18" charset="0"/>
              </a:rPr>
              <a:t> </a:t>
            </a:r>
            <a:r>
              <a:rPr lang="en-US" sz="2800" kern="100" dirty="0" err="1">
                <a:highlight>
                  <a:srgbClr val="C0C0C0"/>
                </a:highlight>
                <a:latin typeface="Aptos" panose="020B0004020202020204" pitchFamily="34" charset="0"/>
                <a:cs typeface="Times New Roman" panose="02020603050405020304" pitchFamily="18" charset="0"/>
              </a:rPr>
              <a:t>verurteilt</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wurde</a:t>
            </a:r>
            <a:r>
              <a:rPr lang="en-US" sz="2800" kern="100" dirty="0">
                <a:latin typeface="Aptos" panose="020B0004020202020204" pitchFamily="34" charset="0"/>
                <a:cs typeface="Times New Roman" panose="02020603050405020304" pitchFamily="18" charset="0"/>
              </a:rPr>
              <a:t> (</a:t>
            </a:r>
            <a:r>
              <a:rPr lang="en-US" sz="2800" kern="100" dirty="0" err="1">
                <a:highlight>
                  <a:srgbClr val="00FF00"/>
                </a:highlight>
                <a:latin typeface="Aptos" panose="020B0004020202020204" pitchFamily="34" charset="0"/>
                <a:cs typeface="Times New Roman" panose="02020603050405020304" pitchFamily="18" charset="0"/>
              </a:rPr>
              <a:t>Strafrecht</a:t>
            </a:r>
            <a:r>
              <a:rPr lang="en-U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n-US" sz="2800" kern="100" dirty="0">
              <a:latin typeface="Aptos" panose="020B0004020202020204" pitchFamily="34" charset="0"/>
              <a:cs typeface="Times New Roman" panose="02020603050405020304" pitchFamily="18" charset="0"/>
            </a:endParaRPr>
          </a:p>
        </p:txBody>
      </p:sp>
      <p:sp>
        <p:nvSpPr>
          <p:cNvPr id="3" name="Titel 1">
            <a:extLst>
              <a:ext uri="{FF2B5EF4-FFF2-40B4-BE49-F238E27FC236}">
                <a16:creationId xmlns:a16="http://schemas.microsoft.com/office/drawing/2014/main" id="{2DB21472-1E12-BDDA-6BA7-78C47AF2E742}"/>
              </a:ext>
            </a:extLst>
          </p:cNvPr>
          <p:cNvSpPr>
            <a:spLocks noGrp="1"/>
          </p:cNvSpPr>
          <p:nvPr>
            <p:ph type="ctrTitle"/>
          </p:nvPr>
        </p:nvSpPr>
        <p:spPr>
          <a:xfrm>
            <a:off x="1524000" y="466725"/>
            <a:ext cx="9669463" cy="159861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Function of Criminal Law / Aufgabe des Strafrechts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49020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863D0-0D2D-96A7-6FB1-077ECEE131E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2546291-0FF9-6436-6770-AA4D7B77D60B}"/>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Function of Criminal Law / Aufgabe des Strafrechts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B4FF7C56-BAF0-9349-53CD-2FCCF1C7E200}"/>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E393A498-0EBB-922F-F3E4-71B260DE2A67}"/>
              </a:ext>
            </a:extLst>
          </p:cNvPr>
          <p:cNvSpPr txBox="1"/>
          <p:nvPr/>
        </p:nvSpPr>
        <p:spPr>
          <a:xfrm>
            <a:off x="856570" y="1885239"/>
            <a:ext cx="11004885" cy="2677656"/>
          </a:xfrm>
          <a:prstGeom prst="rect">
            <a:avLst/>
          </a:prstGeom>
          <a:noFill/>
        </p:spPr>
        <p:txBody>
          <a:bodyPr wrap="square" rtlCol="0">
            <a:spAutoFit/>
          </a:bodyPr>
          <a:lstStyle/>
          <a:p>
            <a:pPr marL="457200" indent="-457200" algn="just">
              <a:buFont typeface="Arial" panose="020B0604020202020204" pitchFamily="34" charset="0"/>
              <a:buChar char="•"/>
            </a:pPr>
            <a:r>
              <a:rPr lang="en-US" sz="2800" kern="100" noProof="0" dirty="0">
                <a:latin typeface="Aptos" panose="020B0004020202020204" pitchFamily="34" charset="0"/>
                <a:cs typeface="Times New Roman" panose="02020603050405020304" pitchFamily="18" charset="0"/>
              </a:rPr>
              <a:t>Is </a:t>
            </a:r>
            <a:r>
              <a:rPr lang="en-US" sz="2800" kern="100" noProof="0" dirty="0">
                <a:highlight>
                  <a:srgbClr val="FF00FF"/>
                </a:highlight>
                <a:latin typeface="Aptos" panose="020B0004020202020204" pitchFamily="34" charset="0"/>
                <a:cs typeface="Times New Roman" panose="02020603050405020304" pitchFamily="18" charset="0"/>
              </a:rPr>
              <a:t>crime prevention </a:t>
            </a:r>
            <a:r>
              <a:rPr lang="en-US" sz="2800" kern="100" noProof="0" dirty="0">
                <a:latin typeface="Aptos" panose="020B0004020202020204" pitchFamily="34" charset="0"/>
                <a:cs typeface="Times New Roman" panose="02020603050405020304" pitchFamily="18" charset="0"/>
              </a:rPr>
              <a:t>also a function of </a:t>
            </a:r>
            <a:r>
              <a:rPr lang="en-US" sz="2800" kern="100" noProof="0" dirty="0">
                <a:highlight>
                  <a:srgbClr val="00FF00"/>
                </a:highlight>
                <a:latin typeface="Aptos" panose="020B0004020202020204" pitchFamily="34" charset="0"/>
                <a:cs typeface="Times New Roman" panose="02020603050405020304" pitchFamily="18" charset="0"/>
              </a:rPr>
              <a:t>criminal law</a:t>
            </a:r>
            <a:r>
              <a:rPr lang="en-US" sz="2800" kern="100" noProof="0" dirty="0">
                <a:latin typeface="Aptos" panose="020B0004020202020204" pitchFamily="34" charset="0"/>
                <a:cs typeface="Times New Roman" panose="02020603050405020304" pitchFamily="18" charset="0"/>
              </a:rPr>
              <a:t>?</a:t>
            </a:r>
            <a:r>
              <a:rPr lang="en-US" sz="2800" kern="100" dirty="0">
                <a:latin typeface="Aptos" panose="020B0004020202020204" pitchFamily="34" charset="0"/>
                <a:cs typeface="Times New Roman" panose="02020603050405020304" pitchFamily="18" charset="0"/>
              </a:rPr>
              <a:t> </a:t>
            </a:r>
          </a:p>
          <a:p>
            <a:pPr marL="457200" indent="-457200" algn="just">
              <a:buFont typeface="Arial" panose="020B0604020202020204" pitchFamily="34" charset="0"/>
              <a:buChar char="•"/>
            </a:pPr>
            <a:r>
              <a:rPr lang="en-US" sz="2800" kern="100" dirty="0" err="1">
                <a:latin typeface="Aptos" panose="020B0004020202020204" pitchFamily="34" charset="0"/>
                <a:cs typeface="Times New Roman" panose="02020603050405020304" pitchFamily="18" charset="0"/>
              </a:rPr>
              <a:t>Ist</a:t>
            </a:r>
            <a:r>
              <a:rPr lang="en-US" sz="2800" kern="100" dirty="0">
                <a:latin typeface="Aptos" panose="020B0004020202020204" pitchFamily="34" charset="0"/>
                <a:cs typeface="Times New Roman" panose="02020603050405020304" pitchFamily="18" charset="0"/>
              </a:rPr>
              <a:t> </a:t>
            </a:r>
            <a:r>
              <a:rPr lang="en-US" sz="2800" kern="100" dirty="0" err="1">
                <a:highlight>
                  <a:srgbClr val="FF00FF"/>
                </a:highlight>
                <a:latin typeface="Aptos" panose="020B0004020202020204" pitchFamily="34" charset="0"/>
                <a:cs typeface="Times New Roman" panose="02020603050405020304" pitchFamily="18" charset="0"/>
              </a:rPr>
              <a:t>Kriminalprävention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auch</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eine</a:t>
            </a:r>
            <a:r>
              <a:rPr lang="en-US" sz="2800" kern="100" dirty="0">
                <a:latin typeface="Aptos" panose="020B0004020202020204" pitchFamily="34" charset="0"/>
                <a:cs typeface="Times New Roman" panose="02020603050405020304" pitchFamily="18" charset="0"/>
              </a:rPr>
              <a:t> Aufgabe des </a:t>
            </a:r>
            <a:r>
              <a:rPr lang="en-US" sz="2800" kern="100" dirty="0" err="1">
                <a:highlight>
                  <a:srgbClr val="00FF00"/>
                </a:highlight>
                <a:latin typeface="Aptos" panose="020B0004020202020204" pitchFamily="34" charset="0"/>
                <a:cs typeface="Times New Roman" panose="02020603050405020304" pitchFamily="18" charset="0"/>
              </a:rPr>
              <a:t>Strafrechts</a:t>
            </a:r>
            <a:r>
              <a:rPr lang="en-US" sz="2800" kern="100" dirty="0">
                <a:latin typeface="Aptos" panose="020B0004020202020204" pitchFamily="34" charset="0"/>
                <a:cs typeface="Times New Roman" panose="02020603050405020304" pitchFamily="18" charset="0"/>
              </a:rPr>
              <a:t>? </a:t>
            </a:r>
          </a:p>
          <a:p>
            <a:pPr algn="just"/>
            <a:endParaRPr lang="en-US" sz="2800" kern="100" noProof="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n-US" sz="2800" kern="100" dirty="0">
                <a:highlight>
                  <a:srgbClr val="FF00FF"/>
                </a:highlight>
                <a:latin typeface="Aptos" panose="020B0004020202020204" pitchFamily="34" charset="0"/>
                <a:cs typeface="Times New Roman" panose="02020603050405020304" pitchFamily="18" charset="0"/>
              </a:rPr>
              <a:t>Prevention</a:t>
            </a:r>
            <a:r>
              <a:rPr lang="en-US" sz="2800" kern="100" dirty="0">
                <a:latin typeface="Aptos" panose="020B0004020202020204" pitchFamily="34" charset="0"/>
                <a:cs typeface="Times New Roman" panose="02020603050405020304" pitchFamily="18" charset="0"/>
              </a:rPr>
              <a:t> is most likely a good </a:t>
            </a:r>
            <a:r>
              <a:rPr lang="en-US" sz="2800" kern="100" dirty="0">
                <a:highlight>
                  <a:srgbClr val="00FFFF"/>
                </a:highlight>
                <a:latin typeface="Aptos" panose="020B0004020202020204" pitchFamily="34" charset="0"/>
                <a:cs typeface="Times New Roman" panose="02020603050405020304" pitchFamily="18" charset="0"/>
              </a:rPr>
              <a:t>side effect </a:t>
            </a:r>
            <a:r>
              <a:rPr lang="en-US" sz="2800" kern="100" dirty="0">
                <a:latin typeface="Aptos" panose="020B0004020202020204" pitchFamily="34" charset="0"/>
                <a:cs typeface="Times New Roman" panose="02020603050405020304" pitchFamily="18" charset="0"/>
              </a:rPr>
              <a:t>of the </a:t>
            </a:r>
            <a:r>
              <a:rPr lang="en-US" sz="2800" kern="100" dirty="0">
                <a:highlight>
                  <a:srgbClr val="00FF00"/>
                </a:highlight>
                <a:latin typeface="Aptos" panose="020B0004020202020204" pitchFamily="34" charset="0"/>
                <a:cs typeface="Times New Roman" panose="02020603050405020304" pitchFamily="18" charset="0"/>
              </a:rPr>
              <a:t>criminal law</a:t>
            </a:r>
            <a:r>
              <a:rPr lang="en-US" sz="2800" kern="100" dirty="0">
                <a:latin typeface="Aptos" panose="020B0004020202020204" pitchFamily="34" charset="0"/>
                <a:cs typeface="Times New Roman" panose="02020603050405020304" pitchFamily="18" charset="0"/>
              </a:rPr>
              <a:t>.</a:t>
            </a:r>
            <a:endParaRPr lang="en-US" sz="2800" kern="100" noProof="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n-US" sz="2800" kern="100" dirty="0" err="1">
                <a:highlight>
                  <a:srgbClr val="FF00FF"/>
                </a:highlight>
                <a:latin typeface="Aptos" panose="020B0004020202020204" pitchFamily="34" charset="0"/>
                <a:cs typeface="Times New Roman" panose="02020603050405020304" pitchFamily="18" charset="0"/>
              </a:rPr>
              <a:t>Prävention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stellt</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wahrscheinlich</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einen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positiven</a:t>
            </a:r>
            <a:r>
              <a:rPr lang="en-US" sz="2800" kern="100" dirty="0">
                <a:latin typeface="Aptos" panose="020B0004020202020204" pitchFamily="34" charset="0"/>
                <a:cs typeface="Times New Roman" panose="02020603050405020304" pitchFamily="18" charset="0"/>
              </a:rPr>
              <a:t> </a:t>
            </a:r>
            <a:r>
              <a:rPr lang="en-US" sz="2800" kern="100" dirty="0" err="1">
                <a:highlight>
                  <a:srgbClr val="00FFFF"/>
                </a:highlight>
                <a:latin typeface="Aptos" panose="020B0004020202020204" pitchFamily="34" charset="0"/>
                <a:cs typeface="Times New Roman" panose="02020603050405020304" pitchFamily="18" charset="0"/>
              </a:rPr>
              <a:t>Nebeneffekt</a:t>
            </a:r>
            <a:r>
              <a:rPr lang="en-US" sz="2800" kern="100" dirty="0">
                <a:latin typeface="Aptos" panose="020B0004020202020204" pitchFamily="34" charset="0"/>
                <a:cs typeface="Times New Roman" panose="02020603050405020304" pitchFamily="18" charset="0"/>
              </a:rPr>
              <a:t> des </a:t>
            </a:r>
            <a:r>
              <a:rPr lang="en-US" sz="2800" kern="100" dirty="0" err="1">
                <a:highlight>
                  <a:srgbClr val="00FF00"/>
                </a:highlight>
                <a:latin typeface="Aptos" panose="020B0004020202020204" pitchFamily="34" charset="0"/>
                <a:cs typeface="Times New Roman" panose="02020603050405020304" pitchFamily="18" charset="0"/>
              </a:rPr>
              <a:t>Strafrechts</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dar</a:t>
            </a:r>
            <a:r>
              <a:rPr lang="en-US" sz="2800" kern="100" dirty="0">
                <a:latin typeface="Aptos" panose="020B0004020202020204" pitchFamily="34" charset="0"/>
                <a:cs typeface="Times New Roman" panose="02020603050405020304" pitchFamily="18" charset="0"/>
              </a:rPr>
              <a:t>.</a:t>
            </a: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38146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B7B54-D6A3-051A-6492-B2C9BCAE60E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2DBADBD-9524-5929-25CB-4ADAC2CD1400}"/>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Function of Criminal Law / Aufgabe des Strafrechts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63677FFF-73B3-D92F-8D75-318283C8888A}"/>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50A29829-4EAF-5EBA-C4DD-5EB98FE8B80A}"/>
              </a:ext>
            </a:extLst>
          </p:cNvPr>
          <p:cNvSpPr txBox="1"/>
          <p:nvPr/>
        </p:nvSpPr>
        <p:spPr>
          <a:xfrm>
            <a:off x="813540" y="1895997"/>
            <a:ext cx="11004885" cy="4401205"/>
          </a:xfrm>
          <a:prstGeom prst="rect">
            <a:avLst/>
          </a:prstGeom>
          <a:noFill/>
        </p:spPr>
        <p:txBody>
          <a:bodyPr wrap="square" rtlCol="0">
            <a:spAutoFit/>
          </a:bodyPr>
          <a:lstStyle/>
          <a:p>
            <a:pPr marL="457200" indent="-457200" algn="just">
              <a:buFont typeface="Arial" panose="020B0604020202020204" pitchFamily="34" charset="0"/>
              <a:buChar char="•"/>
            </a:pPr>
            <a:r>
              <a:rPr lang="en-US" sz="2800" kern="100" dirty="0">
                <a:latin typeface="Aptos" panose="020B0004020202020204" pitchFamily="34" charset="0"/>
                <a:cs typeface="Times New Roman" panose="02020603050405020304" pitchFamily="18" charset="0"/>
              </a:rPr>
              <a:t>If we really want to deter </a:t>
            </a:r>
            <a:r>
              <a:rPr lang="en-US" sz="2800" kern="100" dirty="0">
                <a:highlight>
                  <a:srgbClr val="00FF00"/>
                </a:highlight>
                <a:latin typeface="Aptos" panose="020B0004020202020204" pitchFamily="34" charset="0"/>
                <a:cs typeface="Times New Roman" panose="02020603050405020304" pitchFamily="18" charset="0"/>
              </a:rPr>
              <a:t>wrongful conduct</a:t>
            </a:r>
            <a:r>
              <a:rPr lang="en-US" sz="2800" kern="100" dirty="0">
                <a:latin typeface="Aptos" panose="020B0004020202020204" pitchFamily="34" charset="0"/>
                <a:cs typeface="Times New Roman" panose="02020603050405020304" pitchFamily="18" charset="0"/>
              </a:rPr>
              <a:t>, then the criminal law is probably not the way to go:</a:t>
            </a:r>
          </a:p>
          <a:p>
            <a:pPr marL="457200" indent="-457200" algn="just">
              <a:buFont typeface="Wingdings" pitchFamily="2" charset="2"/>
              <a:buChar char="ü"/>
            </a:pPr>
            <a:r>
              <a:rPr lang="en-US" sz="2800" kern="100" dirty="0">
                <a:latin typeface="Aptos" panose="020B0004020202020204" pitchFamily="34" charset="0"/>
                <a:cs typeface="Times New Roman" panose="02020603050405020304" pitchFamily="18" charset="0"/>
              </a:rPr>
              <a:t>It always arrives late (</a:t>
            </a:r>
            <a:r>
              <a:rPr lang="en-US" sz="2800" kern="100" dirty="0">
                <a:highlight>
                  <a:srgbClr val="FF00FF"/>
                </a:highlight>
                <a:latin typeface="Aptos" panose="020B0004020202020204" pitchFamily="34" charset="0"/>
                <a:cs typeface="Times New Roman" panose="02020603050405020304" pitchFamily="18" charset="0"/>
              </a:rPr>
              <a:t>punishment</a:t>
            </a:r>
            <a:r>
              <a:rPr lang="en-US" sz="2800" kern="100" dirty="0">
                <a:latin typeface="Aptos" panose="020B0004020202020204" pitchFamily="34" charset="0"/>
                <a:cs typeface="Times New Roman" panose="02020603050405020304" pitchFamily="18" charset="0"/>
              </a:rPr>
              <a:t>).</a:t>
            </a:r>
          </a:p>
          <a:p>
            <a:pPr marL="457200" indent="-457200" algn="just">
              <a:buFont typeface="Wingdings" pitchFamily="2" charset="2"/>
              <a:buChar char="ü"/>
            </a:pPr>
            <a:r>
              <a:rPr lang="en-US" sz="2800" kern="100" dirty="0">
                <a:latin typeface="Aptos" panose="020B0004020202020204" pitchFamily="34" charset="0"/>
                <a:cs typeface="Times New Roman" panose="02020603050405020304" pitchFamily="18" charset="0"/>
              </a:rPr>
              <a:t>Offers too many </a:t>
            </a:r>
            <a:r>
              <a:rPr lang="en-US" sz="2800" kern="100" dirty="0">
                <a:highlight>
                  <a:srgbClr val="FFFF00"/>
                </a:highlight>
                <a:latin typeface="Aptos" panose="020B0004020202020204" pitchFamily="34" charset="0"/>
                <a:cs typeface="Times New Roman" panose="02020603050405020304" pitchFamily="18" charset="0"/>
              </a:rPr>
              <a:t>fundamental rights </a:t>
            </a:r>
            <a:r>
              <a:rPr lang="en-US" sz="2800" kern="100" dirty="0">
                <a:latin typeface="Aptos" panose="020B0004020202020204" pitchFamily="34" charset="0"/>
                <a:cs typeface="Times New Roman" panose="02020603050405020304" pitchFamily="18" charset="0"/>
              </a:rPr>
              <a:t>to </a:t>
            </a:r>
            <a:r>
              <a:rPr lang="en-US" sz="2800" kern="100" dirty="0">
                <a:highlight>
                  <a:srgbClr val="FFFF00"/>
                </a:highlight>
                <a:latin typeface="Aptos" panose="020B0004020202020204" pitchFamily="34" charset="0"/>
                <a:cs typeface="Times New Roman" panose="02020603050405020304" pitchFamily="18" charset="0"/>
              </a:rPr>
              <a:t>offenders</a:t>
            </a:r>
            <a:r>
              <a:rPr lang="en-US" sz="2800" kern="100" dirty="0">
                <a:latin typeface="Aptos" panose="020B0004020202020204" pitchFamily="34" charset="0"/>
                <a:cs typeface="Times New Roman" panose="02020603050405020304" pitchFamily="18" charset="0"/>
              </a:rPr>
              <a:t>. </a:t>
            </a:r>
          </a:p>
          <a:p>
            <a:pPr marL="457200" indent="-457200" algn="just">
              <a:buFont typeface="Wingdings" pitchFamily="2" charset="2"/>
              <a:buChar char="ü"/>
            </a:pPr>
            <a:endParaRPr lang="en-U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n-US" sz="2800" kern="100" dirty="0">
                <a:latin typeface="Aptos" panose="020B0004020202020204" pitchFamily="34" charset="0"/>
                <a:cs typeface="Times New Roman" panose="02020603050405020304" pitchFamily="18" charset="0"/>
              </a:rPr>
              <a:t>Wenn </a:t>
            </a:r>
            <a:r>
              <a:rPr lang="en-US" sz="2800" kern="100" dirty="0" err="1">
                <a:latin typeface="Aptos" panose="020B0004020202020204" pitchFamily="34" charset="0"/>
                <a:cs typeface="Times New Roman" panose="02020603050405020304" pitchFamily="18" charset="0"/>
              </a:rPr>
              <a:t>wir</a:t>
            </a:r>
            <a:r>
              <a:rPr lang="en-US" sz="2800" kern="100" dirty="0">
                <a:latin typeface="Aptos" panose="020B0004020202020204" pitchFamily="34" charset="0"/>
                <a:cs typeface="Times New Roman" panose="02020603050405020304" pitchFamily="18" charset="0"/>
              </a:rPr>
              <a:t> </a:t>
            </a:r>
            <a:r>
              <a:rPr lang="en-US" sz="2800" kern="100" dirty="0" err="1">
                <a:highlight>
                  <a:srgbClr val="00FF00"/>
                </a:highlight>
                <a:latin typeface="Aptos" panose="020B0004020202020204" pitchFamily="34" charset="0"/>
                <a:cs typeface="Times New Roman" panose="02020603050405020304" pitchFamily="18" charset="0"/>
              </a:rPr>
              <a:t>rechtswidriges</a:t>
            </a:r>
            <a:r>
              <a:rPr lang="en-US" sz="2800" kern="100" dirty="0">
                <a:highlight>
                  <a:srgbClr val="00FF00"/>
                </a:highlight>
                <a:latin typeface="Aptos" panose="020B0004020202020204" pitchFamily="34" charset="0"/>
                <a:cs typeface="Times New Roman" panose="02020603050405020304" pitchFamily="18" charset="0"/>
              </a:rPr>
              <a:t> </a:t>
            </a:r>
            <a:r>
              <a:rPr lang="en-US" sz="2800" kern="100" dirty="0" err="1">
                <a:highlight>
                  <a:srgbClr val="00FF00"/>
                </a:highlight>
                <a:latin typeface="Aptos" panose="020B0004020202020204" pitchFamily="34" charset="0"/>
                <a:cs typeface="Times New Roman" panose="02020603050405020304" pitchFamily="18" charset="0"/>
              </a:rPr>
              <a:t>Verhalten</a:t>
            </a:r>
            <a:r>
              <a:rPr lang="en-US" sz="2800" kern="100" dirty="0">
                <a:highlight>
                  <a:srgbClr val="00FF00"/>
                </a:highlight>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wirklich</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verhindern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wollen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ist</a:t>
            </a:r>
            <a:r>
              <a:rPr lang="en-US" sz="2800" kern="100" dirty="0">
                <a:latin typeface="Aptos" panose="020B0004020202020204" pitchFamily="34" charset="0"/>
                <a:cs typeface="Times New Roman" panose="02020603050405020304" pitchFamily="18" charset="0"/>
              </a:rPr>
              <a:t> </a:t>
            </a:r>
            <a:r>
              <a:rPr lang="en-US" sz="2800" kern="100" dirty="0">
                <a:highlight>
                  <a:srgbClr val="00FF00"/>
                </a:highlight>
                <a:latin typeface="Aptos" panose="020B0004020202020204" pitchFamily="34" charset="0"/>
                <a:cs typeface="Times New Roman" panose="02020603050405020304" pitchFamily="18" charset="0"/>
              </a:rPr>
              <a:t>das </a:t>
            </a:r>
            <a:r>
              <a:rPr lang="en-US" sz="2800" kern="100" dirty="0" err="1">
                <a:highlight>
                  <a:srgbClr val="00FF00"/>
                </a:highlight>
                <a:latin typeface="Aptos" panose="020B0004020202020204" pitchFamily="34" charset="0"/>
                <a:cs typeface="Times New Roman" panose="02020603050405020304" pitchFamily="18" charset="0"/>
              </a:rPr>
              <a:t>Strafrecht</a:t>
            </a:r>
            <a:r>
              <a:rPr lang="en-US" sz="2800" kern="100" dirty="0">
                <a:highlight>
                  <a:srgbClr val="00FF00"/>
                </a:highlight>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wahrscheinlich</a:t>
            </a:r>
            <a:r>
              <a:rPr lang="en-US" sz="2800" kern="100" dirty="0">
                <a:latin typeface="Aptos" panose="020B0004020202020204" pitchFamily="34" charset="0"/>
                <a:cs typeface="Times New Roman" panose="02020603050405020304" pitchFamily="18" charset="0"/>
              </a:rPr>
              <a:t> nicht der </a:t>
            </a:r>
            <a:r>
              <a:rPr lang="en-US" sz="2800" kern="100" dirty="0" err="1">
                <a:latin typeface="Aptos" panose="020B0004020202020204" pitchFamily="34" charset="0"/>
                <a:cs typeface="Times New Roman" panose="02020603050405020304" pitchFamily="18" charset="0"/>
              </a:rPr>
              <a:t>richtige</a:t>
            </a:r>
            <a:r>
              <a:rPr lang="en-US" sz="2800" kern="100" dirty="0">
                <a:latin typeface="Aptos" panose="020B0004020202020204" pitchFamily="34" charset="0"/>
                <a:cs typeface="Times New Roman" panose="02020603050405020304" pitchFamily="18" charset="0"/>
              </a:rPr>
              <a:t> Weg:</a:t>
            </a:r>
          </a:p>
          <a:p>
            <a:pPr marL="457200" indent="-457200" algn="just">
              <a:buFont typeface="Wingdings" pitchFamily="2" charset="2"/>
              <a:buChar char="ü"/>
            </a:pPr>
            <a:r>
              <a:rPr lang="en-US" sz="2800" kern="100" dirty="0">
                <a:latin typeface="Aptos" panose="020B0004020202020204" pitchFamily="34" charset="0"/>
                <a:cs typeface="Times New Roman" panose="02020603050405020304" pitchFamily="18" charset="0"/>
              </a:rPr>
              <a:t>Es </a:t>
            </a:r>
            <a:r>
              <a:rPr lang="en-US" sz="2800" kern="100" dirty="0" err="1">
                <a:latin typeface="Aptos" panose="020B0004020202020204" pitchFamily="34" charset="0"/>
                <a:cs typeface="Times New Roman" panose="02020603050405020304" pitchFamily="18" charset="0"/>
              </a:rPr>
              <a:t>kommt</a:t>
            </a:r>
            <a:r>
              <a:rPr lang="en-US" sz="2800" kern="100" dirty="0">
                <a:latin typeface="Aptos" panose="020B0004020202020204" pitchFamily="34" charset="0"/>
                <a:cs typeface="Times New Roman" panose="02020603050405020304" pitchFamily="18" charset="0"/>
              </a:rPr>
              <a:t> immer </a:t>
            </a:r>
            <a:r>
              <a:rPr lang="en-US" sz="2800" kern="100" dirty="0" err="1">
                <a:latin typeface="Aptos" panose="020B0004020202020204" pitchFamily="34" charset="0"/>
                <a:cs typeface="Times New Roman" panose="02020603050405020304" pitchFamily="18" charset="0"/>
              </a:rPr>
              <a:t>zu</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spät</a:t>
            </a:r>
            <a:r>
              <a:rPr lang="en-US" sz="2800" kern="100" dirty="0">
                <a:latin typeface="Aptos" panose="020B0004020202020204" pitchFamily="34" charset="0"/>
                <a:cs typeface="Times New Roman" panose="02020603050405020304" pitchFamily="18" charset="0"/>
              </a:rPr>
              <a:t> (</a:t>
            </a:r>
            <a:r>
              <a:rPr lang="en-US" sz="2800" kern="100" dirty="0" err="1">
                <a:highlight>
                  <a:srgbClr val="FF00FF"/>
                </a:highlight>
                <a:latin typeface="Aptos" panose="020B0004020202020204" pitchFamily="34" charset="0"/>
                <a:cs typeface="Times New Roman" panose="02020603050405020304" pitchFamily="18" charset="0"/>
              </a:rPr>
              <a:t>Bestrafung</a:t>
            </a:r>
            <a:r>
              <a:rPr lang="en-US" sz="2800" kern="100" dirty="0">
                <a:latin typeface="Aptos" panose="020B0004020202020204" pitchFamily="34" charset="0"/>
                <a:cs typeface="Times New Roman" panose="02020603050405020304" pitchFamily="18" charset="0"/>
              </a:rPr>
              <a:t>).</a:t>
            </a:r>
          </a:p>
          <a:p>
            <a:pPr marL="457200" indent="-457200" algn="just">
              <a:buFont typeface="Wingdings" pitchFamily="2" charset="2"/>
              <a:buChar char="ü"/>
            </a:pPr>
            <a:r>
              <a:rPr lang="en-US" sz="2800" kern="100" dirty="0" err="1">
                <a:latin typeface="Aptos" panose="020B0004020202020204" pitchFamily="34" charset="0"/>
                <a:cs typeface="Times New Roman" panose="02020603050405020304" pitchFamily="18" charset="0"/>
              </a:rPr>
              <a:t>Gewährt</a:t>
            </a:r>
            <a:r>
              <a:rPr lang="en-US" sz="2800" kern="100" dirty="0">
                <a:latin typeface="Aptos" panose="020B0004020202020204" pitchFamily="34" charset="0"/>
                <a:cs typeface="Times New Roman" panose="02020603050405020304" pitchFamily="18" charset="0"/>
              </a:rPr>
              <a:t> </a:t>
            </a:r>
            <a:r>
              <a:rPr lang="en-US" sz="2800" kern="100" dirty="0" err="1">
                <a:highlight>
                  <a:srgbClr val="FFFF00"/>
                </a:highlight>
                <a:latin typeface="Aptos" panose="020B0004020202020204" pitchFamily="34" charset="0"/>
                <a:cs typeface="Times New Roman" panose="02020603050405020304" pitchFamily="18" charset="0"/>
              </a:rPr>
              <a:t>Tätern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zu</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viele</a:t>
            </a:r>
            <a:r>
              <a:rPr lang="en-US" sz="2800" kern="100" dirty="0">
                <a:latin typeface="Aptos" panose="020B0004020202020204" pitchFamily="34" charset="0"/>
                <a:cs typeface="Times New Roman" panose="02020603050405020304" pitchFamily="18" charset="0"/>
              </a:rPr>
              <a:t> </a:t>
            </a:r>
            <a:r>
              <a:rPr lang="en-US" sz="2800" kern="100" dirty="0" err="1">
                <a:highlight>
                  <a:srgbClr val="FFFF00"/>
                </a:highlight>
                <a:latin typeface="Aptos" panose="020B0004020202020204" pitchFamily="34" charset="0"/>
                <a:cs typeface="Times New Roman" panose="02020603050405020304" pitchFamily="18" charset="0"/>
              </a:rPr>
              <a:t>Grundrechte</a:t>
            </a:r>
            <a:r>
              <a:rPr lang="en-US" sz="2800" kern="100" dirty="0">
                <a:latin typeface="Aptos" panose="020B0004020202020204" pitchFamily="34" charset="0"/>
                <a:cs typeface="Times New Roman" panose="02020603050405020304" pitchFamily="18" charset="0"/>
              </a:rPr>
              <a:t>. </a:t>
            </a:r>
          </a:p>
          <a:p>
            <a:pPr algn="just"/>
            <a:endParaRPr lang="en-US" sz="2800" kern="10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1624912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2" id="{6AB6A1AF-1264-4C15-B3CD-B8ABD5B838C8}" vid="{FE4529FA-01E5-4052-9908-252D788A546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Template>
  <TotalTime>1299</TotalTime>
  <Words>1688</Words>
  <Application>Microsoft Macintosh PowerPoint</Application>
  <PresentationFormat>Panorámica</PresentationFormat>
  <Paragraphs>158</Paragraphs>
  <Slides>20</Slides>
  <Notes>2</Notes>
  <HiddenSlides>0</HiddenSlides>
  <MMClips>1</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20</vt:i4>
      </vt:variant>
    </vt:vector>
  </HeadingPairs>
  <TitlesOfParts>
    <vt:vector size="30" baseType="lpstr">
      <vt:lpstr>Aptos</vt:lpstr>
      <vt:lpstr>Arial</vt:lpstr>
      <vt:lpstr>Calibri</vt:lpstr>
      <vt:lpstr>Copperplate</vt:lpstr>
      <vt:lpstr>MetaBold-Roman</vt:lpstr>
      <vt:lpstr>MetaNormal-Roman</vt:lpstr>
      <vt:lpstr>Perpetua</vt:lpstr>
      <vt:lpstr>Times New Roman</vt:lpstr>
      <vt:lpstr>Wingdings</vt:lpstr>
      <vt:lpstr>Office</vt:lpstr>
      <vt:lpstr>Rechtsdeutsch I - Einführung in das Strafrecht / Introduction to criminal law</vt:lpstr>
      <vt:lpstr> Leandro Dias </vt:lpstr>
      <vt:lpstr> Colors </vt:lpstr>
      <vt:lpstr> Features of Criminal Law / Besonderheiten des Strafrechts </vt:lpstr>
      <vt:lpstr> Features of Criminal Law / Besonderheiten des Strafrechts </vt:lpstr>
      <vt:lpstr> Function of Criminal Law / Aufgabe des Strafrechts </vt:lpstr>
      <vt:lpstr> Function of Criminal Law / Aufgabe des Strafrechts </vt:lpstr>
      <vt:lpstr> Function of Criminal Law / Aufgabe des Strafrechts </vt:lpstr>
      <vt:lpstr> Function of Criminal Law / Aufgabe des Strafrechts </vt:lpstr>
      <vt:lpstr> Theories of punishment / Straftheorien </vt:lpstr>
      <vt:lpstr> Theories of punishment / Straftheorien </vt:lpstr>
      <vt:lpstr> Theories of punishment / Straftheorien </vt:lpstr>
      <vt:lpstr> Theories of punishment / Straftheorien </vt:lpstr>
      <vt:lpstr> Theories of punishment / Straftheorien </vt:lpstr>
      <vt:lpstr> Theories of punishment / Straftheorien </vt:lpstr>
      <vt:lpstr> Vocabulary / Wortschatz </vt:lpstr>
      <vt:lpstr> Vocabulary / Wortschatz </vt:lpstr>
      <vt:lpstr> Text 1 </vt:lpstr>
      <vt:lpstr> Videos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Criminalization of Enforced Disappearances in Argentina</dc:title>
  <dc:creator>Leandro Alberto Dias Leston</dc:creator>
  <cp:lastModifiedBy>Leandro Alberto Dias Leston</cp:lastModifiedBy>
  <cp:revision>20</cp:revision>
  <dcterms:created xsi:type="dcterms:W3CDTF">2024-06-26T07:28:25Z</dcterms:created>
  <dcterms:modified xsi:type="dcterms:W3CDTF">2025-12-10T11:46:41Z</dcterms:modified>
</cp:coreProperties>
</file>