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314" r:id="rId3"/>
    <p:sldId id="259" r:id="rId4"/>
    <p:sldId id="278" r:id="rId5"/>
    <p:sldId id="260" r:id="rId6"/>
    <p:sldId id="297" r:id="rId7"/>
    <p:sldId id="298" r:id="rId8"/>
    <p:sldId id="283" r:id="rId9"/>
    <p:sldId id="301" r:id="rId10"/>
    <p:sldId id="302" r:id="rId11"/>
    <p:sldId id="303" r:id="rId12"/>
    <p:sldId id="304" r:id="rId13"/>
    <p:sldId id="305" r:id="rId14"/>
    <p:sldId id="306" r:id="rId15"/>
    <p:sldId id="308" r:id="rId16"/>
    <p:sldId id="317" r:id="rId17"/>
    <p:sldId id="294" r:id="rId18"/>
    <p:sldId id="29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4F1C5F-D87B-48F9-BC6B-3D4F07CDD350}">
          <p14:sldIdLst>
            <p14:sldId id="256"/>
            <p14:sldId id="314"/>
            <p14:sldId id="259"/>
            <p14:sldId id="278"/>
            <p14:sldId id="260"/>
            <p14:sldId id="297"/>
            <p14:sldId id="298"/>
            <p14:sldId id="283"/>
            <p14:sldId id="301"/>
            <p14:sldId id="302"/>
            <p14:sldId id="303"/>
            <p14:sldId id="304"/>
            <p14:sldId id="305"/>
            <p14:sldId id="306"/>
            <p14:sldId id="308"/>
            <p14:sldId id="317"/>
            <p14:sldId id="294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7" d="100"/>
          <a:sy n="117" d="100"/>
        </p:scale>
        <p:origin x="77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6EFAB-0F19-4C92-AD49-A079A92DE37A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BC6B9-1E77-4BC2-9C7F-841AE9807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5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1">
                <a:lumMod val="50000"/>
              </a:schemeClr>
            </a:gs>
            <a:gs pos="84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024743"/>
            <a:ext cx="9144000" cy="1073977"/>
          </a:xfrm>
        </p:spPr>
        <p:txBody>
          <a:bodyPr anchor="b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hr-HR" dirty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83773"/>
            <a:ext cx="9144000" cy="96210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Prof. </a:t>
            </a:r>
            <a:r>
              <a:rPr lang="hr-HR" dirty="0"/>
              <a:t>Dr. Goran Glavaš</a:t>
            </a:r>
            <a:endParaRPr lang="en-US" dirty="0"/>
          </a:p>
          <a:p>
            <a:r>
              <a:rPr lang="en-US" dirty="0"/>
              <a:t>Fabian David Schmidt</a:t>
            </a:r>
          </a:p>
          <a:p>
            <a:r>
              <a:rPr lang="en-US" dirty="0"/>
              <a:t>Benedikt Ebing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hr-H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" y="0"/>
            <a:ext cx="1344707" cy="2024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15369" y="5654351"/>
            <a:ext cx="2176631" cy="12036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488024" y="653141"/>
            <a:ext cx="3648270" cy="10811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136294" y="653142"/>
            <a:ext cx="3219061" cy="1081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524000" y="4266183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</a:rPr>
              <a:t>Center for AI and Data Science (CAIDAS)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dirty="0">
                <a:solidFill>
                  <a:schemeClr val="bg1"/>
                </a:solidFill>
              </a:rPr>
              <a:t>Fakultät für Mathematik und Informatik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600" dirty="0">
                <a:solidFill>
                  <a:schemeClr val="bg1"/>
                </a:solidFill>
              </a:rPr>
              <a:t>Universität Würzburg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3102" y="6017338"/>
            <a:ext cx="3219061" cy="4954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012163" y="6017338"/>
            <a:ext cx="3648270" cy="4954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7660433" y="6017337"/>
            <a:ext cx="3694922" cy="4954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793102" y="653143"/>
            <a:ext cx="3694922" cy="10811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79" y="5579220"/>
            <a:ext cx="838200" cy="295275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1731863" y="5577188"/>
            <a:ext cx="5831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CreativeCommons </a:t>
            </a:r>
            <a:r>
              <a:rPr lang="en-US" sz="12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hr-HR" sz="1200" b="0" i="0" u="none" strike="noStrike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ttribution-NonCommercial-ShareAlike 4.0 International</a:t>
            </a:r>
            <a:endParaRPr lang="en-US" sz="1200" b="0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84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0D8D9DF9-A97F-47C0-A05C-61D1421C9B9C}" type="datetime1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26556" y="6494106"/>
            <a:ext cx="1827244" cy="227369"/>
          </a:xfrm>
          <a:prstGeom prst="rect">
            <a:avLst/>
          </a:prstGeom>
        </p:spPr>
        <p:txBody>
          <a:bodyPr/>
          <a:lstStyle/>
          <a:p>
            <a:fld id="{CFCE7325-2D6C-45DE-8D85-6EFBB3FCC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8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A9F115C9-8D08-49AA-A794-12C92F7A287A}" type="datetime1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26556" y="6494106"/>
            <a:ext cx="1827244" cy="227369"/>
          </a:xfrm>
          <a:prstGeom prst="rect">
            <a:avLst/>
          </a:prstGeom>
        </p:spPr>
        <p:txBody>
          <a:bodyPr/>
          <a:lstStyle/>
          <a:p>
            <a:fld id="{CFCE7325-2D6C-45DE-8D85-6EFBB3FCC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0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38200" y="6497619"/>
            <a:ext cx="9435353" cy="2259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hr-HR" sz="1200" b="1" dirty="0">
                <a:solidFill>
                  <a:schemeClr val="accent1">
                    <a:lumMod val="50000"/>
                  </a:schemeClr>
                </a:solidFill>
              </a:rPr>
              <a:t>IR</a:t>
            </a:r>
            <a:r>
              <a:rPr lang="hr-HR" sz="1200" b="1" baseline="0" dirty="0">
                <a:solidFill>
                  <a:schemeClr val="accent1">
                    <a:lumMod val="50000"/>
                  </a:schemeClr>
                </a:solidFill>
              </a:rPr>
              <a:t> &amp; WS, Team Projects</a:t>
            </a:r>
            <a:endParaRPr lang="en-US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7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89E9EC42-70EA-4B89-9B19-7A015BE76B7C}" type="datetime1">
              <a:rPr lang="en-US" smtClean="0"/>
              <a:t>5/15/2025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2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F2131E3D-B7B1-4B48-BB83-9D0139C9E1F8}" type="datetime1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6556" y="6494106"/>
            <a:ext cx="1827244" cy="227369"/>
          </a:xfrm>
          <a:prstGeom prst="rect">
            <a:avLst/>
          </a:prstGeom>
        </p:spPr>
        <p:txBody>
          <a:bodyPr/>
          <a:lstStyle/>
          <a:p>
            <a:fld id="{CFCE7325-2D6C-45DE-8D85-6EFBB3FCC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4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12B556EB-1024-4021-B346-B8DBEA246AFA}" type="datetime1">
              <a:rPr lang="en-US" smtClean="0"/>
              <a:t>5/15/2025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0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A930B573-E2F0-4F27-8967-D15B054C50C1}" type="datetime1">
              <a:rPr lang="en-US" smtClean="0"/>
              <a:t>5/15/2025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8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F8633236-A68C-46BB-882E-5787DF9B0440}" type="datetime1">
              <a:rPr lang="en-US" smtClean="0"/>
              <a:t>5/15/2025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5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ABC9F6D2-941A-4AB4-81D5-1ACF7F27D074}" type="datetime1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6556" y="6494106"/>
            <a:ext cx="1827244" cy="227369"/>
          </a:xfrm>
          <a:prstGeom prst="rect">
            <a:avLst/>
          </a:prstGeom>
        </p:spPr>
        <p:txBody>
          <a:bodyPr/>
          <a:lstStyle/>
          <a:p>
            <a:fld id="{CFCE7325-2D6C-45DE-8D85-6EFBB3FCC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1593" y="6494106"/>
            <a:ext cx="9450743" cy="227369"/>
          </a:xfrm>
          <a:prstGeom prst="rect">
            <a:avLst/>
          </a:prstGeom>
        </p:spPr>
        <p:txBody>
          <a:bodyPr/>
          <a:lstStyle/>
          <a:p>
            <a:fld id="{1DC16C77-B735-4D02-ABBC-EE6DA20FFC5D}" type="datetime1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6556" y="6494106"/>
            <a:ext cx="1827244" cy="227369"/>
          </a:xfrm>
          <a:prstGeom prst="rect">
            <a:avLst/>
          </a:prstGeom>
        </p:spPr>
        <p:txBody>
          <a:bodyPr/>
          <a:lstStyle/>
          <a:p>
            <a:fld id="{CFCE7325-2D6C-45DE-8D85-6EFBB3FCC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42662"/>
            <a:ext cx="10515600" cy="54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18253"/>
            <a:ext cx="10515600" cy="490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914400"/>
            <a:ext cx="775607" cy="21227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A5674C3F-74AF-4762-8F71-97FDF44B8B6C}" type="slidenum">
              <a:rPr lang="en-US" sz="1600" smtClean="0"/>
              <a:t>‹#›</a:t>
            </a:fld>
            <a:endParaRPr lang="en-US" sz="16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31593" y="914400"/>
            <a:ext cx="3656431" cy="21227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488024" y="914399"/>
            <a:ext cx="3656431" cy="2122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144455" y="914398"/>
            <a:ext cx="3209345" cy="2122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0347649" y="6494106"/>
            <a:ext cx="1006151" cy="2273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/>
              <a:t>May 2025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58959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5000"/>
            <a:lumOff val="35000"/>
          </a:schemeClr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5000"/>
            <a:lumOff val="35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5000"/>
            <a:lumOff val="35000"/>
          </a:schemeClr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5000"/>
            <a:lumOff val="35000"/>
          </a:schemeClr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acebookresearch/MUSE" TargetMode="External"/><Relationship Id="rId2" Type="http://schemas.openxmlformats.org/officeDocument/2006/relationships/hyperlink" Target="https://github.com/Babylonpartners/fastText_multilingua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pus.nlpl.eu/Europarl.ph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acebookresearch/faiss" TargetMode="External"/><Relationship Id="rId2" Type="http://schemas.openxmlformats.org/officeDocument/2006/relationships/hyperlink" Target="https://tinyurl.com/nfcorpu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jmcauley.ucsd.edu/data/amazo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1903.10972.pdf" TargetMode="External"/><Relationship Id="rId2" Type="http://schemas.openxmlformats.org/officeDocument/2006/relationships/hyperlink" Target="https://arxiv.org/pdf/1810.04805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inyurl.com/nfcorpu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ourceforge.net/p/lemur/wiki/RankLib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hyperlink" Target="https://arxiv.org/pdf/1710.04087.pdf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arxiv.org/pdf/1902.00508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6.jpg"/><Relationship Id="rId5" Type="http://schemas.openxmlformats.org/officeDocument/2006/relationships/image" Target="../media/image32.png"/><Relationship Id="rId10" Type="http://schemas.openxmlformats.org/officeDocument/2006/relationships/image" Target="../media/image5.jpg"/><Relationship Id="rId4" Type="http://schemas.openxmlformats.org/officeDocument/2006/relationships/hyperlink" Target="http://aclweb.org/anthology/P18-1073" TargetMode="External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903445"/>
            <a:ext cx="9144000" cy="1380931"/>
          </a:xfrm>
        </p:spPr>
        <p:txBody>
          <a:bodyPr/>
          <a:lstStyle/>
          <a:p>
            <a:r>
              <a:rPr lang="hr-HR" b="1" dirty="0"/>
              <a:t>Information Retrieval Project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Prof. Dr. Goran Glavaš</a:t>
            </a:r>
            <a:endParaRPr lang="de-DE" dirty="0"/>
          </a:p>
          <a:p>
            <a:r>
              <a:rPr lang="de-DE" dirty="0"/>
              <a:t>Saad Obaid </a:t>
            </a:r>
            <a:r>
              <a:rPr lang="de-DE" dirty="0" err="1"/>
              <a:t>ul</a:t>
            </a:r>
            <a:r>
              <a:rPr lang="de-DE" dirty="0"/>
              <a:t> Islam</a:t>
            </a:r>
          </a:p>
          <a:p>
            <a:endParaRPr lang="de-D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63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2</a:t>
            </a:r>
            <a:r>
              <a:rPr lang="hr-HR" dirty="0"/>
              <a:t>: Cross-Lingual Sentence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T</a:t>
            </a:r>
            <a:r>
              <a:rPr lang="hr-HR" b="1" dirty="0">
                <a:solidFill>
                  <a:srgbClr val="00B0F0"/>
                </a:solidFill>
              </a:rPr>
              <a:t>as</a:t>
            </a:r>
            <a:r>
              <a:rPr lang="de-DE" b="1" dirty="0">
                <a:solidFill>
                  <a:srgbClr val="00B0F0"/>
                </a:solidFill>
              </a:rPr>
              <a:t>k:</a:t>
            </a:r>
            <a:endParaRPr lang="hr-HR" dirty="0"/>
          </a:p>
          <a:p>
            <a:pPr lvl="1"/>
            <a:r>
              <a:rPr lang="hr-HR" dirty="0"/>
              <a:t>You may use some pre-trained multilingual word embeddings</a:t>
            </a:r>
          </a:p>
          <a:p>
            <a:pPr lvl="2"/>
            <a:r>
              <a:rPr lang="hr-HR" dirty="0"/>
              <a:t>E.g., </a:t>
            </a:r>
            <a:r>
              <a:rPr lang="hr-HR" dirty="0">
                <a:hlinkClick r:id="rId2"/>
              </a:rPr>
              <a:t>https://github.com/Babylonpartners/fastText_multilingual</a:t>
            </a:r>
            <a:endParaRPr lang="hr-HR" dirty="0"/>
          </a:p>
          <a:p>
            <a:pPr marL="914400" lvl="2" indent="0">
              <a:buNone/>
            </a:pPr>
            <a:r>
              <a:rPr lang="hr-HR" dirty="0"/>
              <a:t>             </a:t>
            </a:r>
            <a:r>
              <a:rPr lang="hr-HR" dirty="0">
                <a:hlinkClick r:id="rId3"/>
              </a:rPr>
              <a:t>https://github.com/facebookresearch/MUSE</a:t>
            </a:r>
            <a:endParaRPr lang="hr-HR" dirty="0"/>
          </a:p>
          <a:p>
            <a:pPr lvl="1"/>
            <a:r>
              <a:rPr lang="hr-HR" dirty="0"/>
              <a:t>Implementation of the </a:t>
            </a:r>
            <a:r>
              <a:rPr lang="hr-HR" b="1" dirty="0"/>
              <a:t>supervised classification</a:t>
            </a:r>
            <a:r>
              <a:rPr lang="hr-HR" dirty="0"/>
              <a:t> for recognizing sentence translation pairs using multilingual word embeddings</a:t>
            </a:r>
          </a:p>
          <a:p>
            <a:pPr lvl="1"/>
            <a:r>
              <a:rPr lang="hr-HR" dirty="0"/>
              <a:t>Evaluation of the models on EuroParl datasets</a:t>
            </a:r>
          </a:p>
          <a:p>
            <a:r>
              <a:rPr lang="hr-HR" b="1" dirty="0"/>
              <a:t>Datasets</a:t>
            </a:r>
            <a:r>
              <a:rPr lang="hr-HR" dirty="0"/>
              <a:t>: </a:t>
            </a:r>
          </a:p>
          <a:p>
            <a:pPr lvl="1"/>
            <a:r>
              <a:rPr lang="en-US" dirty="0" err="1"/>
              <a:t>EuroParl</a:t>
            </a:r>
            <a:r>
              <a:rPr lang="en-US" dirty="0"/>
              <a:t> parallel </a:t>
            </a:r>
            <a:r>
              <a:rPr lang="hr-HR" dirty="0"/>
              <a:t>corpora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http://opus.nlpl.eu/Europarl.php</a:t>
            </a:r>
            <a:r>
              <a:rPr lang="hr-HR" dirty="0"/>
              <a:t> (sentence-level CLIR)</a:t>
            </a:r>
          </a:p>
        </p:txBody>
      </p:sp>
    </p:spTree>
    <p:extLst>
      <p:ext uri="{BB962C8B-B14F-4D97-AF65-F5344CB8AC3E}">
        <p14:creationId xmlns:p14="http://schemas.microsoft.com/office/powerpoint/2010/main" val="129183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3</a:t>
            </a:r>
            <a:r>
              <a:rPr lang="hr-HR" dirty="0"/>
              <a:t>: Efficient Vector Space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rgbClr val="00B0F0"/>
                </a:solidFill>
              </a:rPr>
              <a:t>Efficient IR system </a:t>
            </a:r>
            <a:r>
              <a:rPr lang="hr-HR" dirty="0"/>
              <a:t>needs to be able to retrieve results, in real-time, from very large document collections</a:t>
            </a:r>
          </a:p>
          <a:p>
            <a:r>
              <a:rPr lang="hr-HR" dirty="0"/>
              <a:t>The goal is to implement the </a:t>
            </a:r>
            <a:r>
              <a:rPr lang="hr-HR" b="1" dirty="0">
                <a:solidFill>
                  <a:srgbClr val="00B0F0"/>
                </a:solidFill>
              </a:rPr>
              <a:t>Vector Space Model</a:t>
            </a:r>
            <a:r>
              <a:rPr lang="hr-HR" dirty="0"/>
              <a:t> model with </a:t>
            </a:r>
            <a:r>
              <a:rPr lang="hr-HR" dirty="0">
                <a:solidFill>
                  <a:srgbClr val="FF0000"/>
                </a:solidFill>
              </a:rPr>
              <a:t>all „tricks” </a:t>
            </a:r>
            <a:r>
              <a:rPr lang="hr-HR" dirty="0"/>
              <a:t>for efficient retrieval</a:t>
            </a:r>
          </a:p>
        </p:txBody>
      </p:sp>
    </p:spTree>
    <p:extLst>
      <p:ext uri="{BB962C8B-B14F-4D97-AF65-F5344CB8AC3E}">
        <p14:creationId xmlns:p14="http://schemas.microsoft.com/office/powerpoint/2010/main" val="215166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3</a:t>
            </a:r>
            <a:r>
              <a:rPr lang="hr-HR" dirty="0"/>
              <a:t>: Efficient Vector Space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Task</a:t>
            </a:r>
            <a:r>
              <a:rPr lang="hr-HR" dirty="0"/>
              <a:t>:</a:t>
            </a:r>
          </a:p>
          <a:p>
            <a:pPr lvl="1"/>
            <a:r>
              <a:rPr lang="hr-HR" dirty="0"/>
              <a:t>Own</a:t>
            </a:r>
            <a:r>
              <a:rPr lang="hr-HR" b="1" dirty="0"/>
              <a:t> </a:t>
            </a:r>
            <a:r>
              <a:rPr lang="hr-HR" dirty="0"/>
              <a:t>implementation of the basic VSM model (TF-IDF weighting + cosine ranking)</a:t>
            </a:r>
          </a:p>
          <a:p>
            <a:pPr lvl="1"/>
            <a:r>
              <a:rPr lang="hr-HR" dirty="0"/>
              <a:t>Own Implementation of speed-ups (inverted</a:t>
            </a:r>
            <a:r>
              <a:rPr lang="de-DE" dirty="0"/>
              <a:t> </a:t>
            </a:r>
            <a:r>
              <a:rPr lang="hr-HR" dirty="0"/>
              <a:t>index, pre-clustering)</a:t>
            </a:r>
          </a:p>
          <a:p>
            <a:pPr lvl="1"/>
            <a:r>
              <a:rPr lang="hr-HR" dirty="0"/>
              <a:t>Evaluation of all VSM variants in terms of both retrieval performance and efficiency</a:t>
            </a:r>
          </a:p>
          <a:p>
            <a:r>
              <a:rPr lang="hr-HR" b="1" dirty="0"/>
              <a:t>Datasets</a:t>
            </a:r>
            <a:r>
              <a:rPr lang="hr-HR" dirty="0"/>
              <a:t>:</a:t>
            </a:r>
          </a:p>
          <a:p>
            <a:pPr lvl="1"/>
            <a:r>
              <a:rPr lang="en-US" dirty="0"/>
              <a:t>Medical Information Retrieval</a:t>
            </a:r>
            <a:r>
              <a:rPr lang="hr-HR" dirty="0"/>
              <a:t> dataset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https://tinyurl.com/nfcorpus</a:t>
            </a:r>
            <a:endParaRPr lang="hr-HR" dirty="0"/>
          </a:p>
          <a:p>
            <a:r>
              <a:rPr lang="hr-HR" dirty="0"/>
              <a:t>Tip: </a:t>
            </a:r>
          </a:p>
          <a:p>
            <a:pPr lvl="1"/>
            <a:r>
              <a:rPr lang="hr-HR" dirty="0"/>
              <a:t>FAISS: a library for fast computation of vector similarity/distance</a:t>
            </a:r>
          </a:p>
          <a:p>
            <a:pPr lvl="1"/>
            <a:r>
              <a:rPr lang="en-US" dirty="0">
                <a:hlinkClick r:id="rId3"/>
              </a:rPr>
              <a:t>https://github.com/facebookresearch/faiss</a:t>
            </a:r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9289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089"/>
            <a:ext cx="10515600" cy="541110"/>
          </a:xfrm>
        </p:spPr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4</a:t>
            </a:r>
            <a:r>
              <a:rPr lang="hr-HR" dirty="0"/>
              <a:t>: </a:t>
            </a:r>
            <a:r>
              <a:rPr lang="en-US" dirty="0"/>
              <a:t>Sentiment Propagation with Link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Propagating properties</a:t>
            </a:r>
            <a:r>
              <a:rPr lang="hr-HR" dirty="0">
                <a:solidFill>
                  <a:srgbClr val="00B0F0"/>
                </a:solidFill>
              </a:rPr>
              <a:t> </a:t>
            </a:r>
            <a:r>
              <a:rPr lang="hr-HR" dirty="0"/>
              <a:t>between texts based on their mutual similarity, using link analysis algorithms (PageRank)</a:t>
            </a:r>
          </a:p>
          <a:p>
            <a:r>
              <a:rPr lang="hr-HR" dirty="0"/>
              <a:t>Task:</a:t>
            </a:r>
          </a:p>
          <a:p>
            <a:pPr lvl="1"/>
            <a:r>
              <a:rPr lang="hr-HR" dirty="0"/>
              <a:t>You’re given some product reviews </a:t>
            </a:r>
            <a:r>
              <a:rPr lang="hr-HR" dirty="0">
                <a:solidFill>
                  <a:srgbClr val="00B0F0"/>
                </a:solidFill>
              </a:rPr>
              <a:t>with assigned sentiment ratings</a:t>
            </a:r>
            <a:r>
              <a:rPr lang="hr-HR" dirty="0"/>
              <a:t>, and others </a:t>
            </a:r>
            <a:r>
              <a:rPr lang="hr-HR" dirty="0">
                <a:solidFill>
                  <a:srgbClr val="FF0000"/>
                </a:solidFill>
              </a:rPr>
              <a:t>without the sentiment ratings</a:t>
            </a:r>
          </a:p>
          <a:p>
            <a:pPr lvl="1"/>
            <a:r>
              <a:rPr lang="hr-HR" dirty="0"/>
              <a:t>Implement a measure of similarity between texts</a:t>
            </a:r>
          </a:p>
          <a:p>
            <a:pPr lvl="1"/>
            <a:r>
              <a:rPr lang="hr-HR" dirty="0"/>
              <a:t>Induce a (fully-connected) similarity graph by computing the similarity between all pairs of documents</a:t>
            </a:r>
          </a:p>
          <a:p>
            <a:pPr lvl="1"/>
            <a:r>
              <a:rPr lang="hr-HR" dirty="0"/>
              <a:t>Use the induced graph and link analysis algorithms (PageRank) to </a:t>
            </a:r>
            <a:r>
              <a:rPr lang="hr-HR" dirty="0">
                <a:solidFill>
                  <a:srgbClr val="00B0F0"/>
                </a:solidFill>
              </a:rPr>
              <a:t>learn the ratings of unannotated reviews</a:t>
            </a:r>
            <a:r>
              <a:rPr lang="hr-HR" dirty="0"/>
              <a:t> from the ratings of the reviews for which you know the rating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008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4</a:t>
            </a:r>
            <a:r>
              <a:rPr lang="hr-HR" dirty="0"/>
              <a:t>: </a:t>
            </a:r>
            <a:r>
              <a:rPr lang="en-US" dirty="0"/>
              <a:t>Sentiment Propagation with Link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04993"/>
            <a:ext cx="10515600" cy="3030327"/>
          </a:xfrm>
        </p:spPr>
        <p:txBody>
          <a:bodyPr>
            <a:normAutofit/>
          </a:bodyPr>
          <a:lstStyle/>
          <a:p>
            <a:r>
              <a:rPr lang="hr-HR" dirty="0"/>
              <a:t>Graph computation</a:t>
            </a:r>
          </a:p>
          <a:p>
            <a:pPr lvl="1"/>
            <a:r>
              <a:rPr lang="hr-HR" dirty="0"/>
              <a:t>For every two texts, compute some score of (semantic) similarity</a:t>
            </a:r>
          </a:p>
          <a:p>
            <a:pPr lvl="2"/>
            <a:r>
              <a:rPr lang="hr-HR" dirty="0"/>
              <a:t>E.g., </a:t>
            </a:r>
            <a:r>
              <a:rPr lang="hr-HR" b="1" dirty="0"/>
              <a:t>VSM similarity</a:t>
            </a:r>
            <a:r>
              <a:rPr lang="hr-HR" dirty="0"/>
              <a:t> and/or</a:t>
            </a:r>
          </a:p>
          <a:p>
            <a:pPr lvl="2"/>
            <a:r>
              <a:rPr lang="hr-HR" b="1" dirty="0"/>
              <a:t>Semantic similarity using word embeddings</a:t>
            </a:r>
          </a:p>
          <a:p>
            <a:pPr lvl="1"/>
            <a:r>
              <a:rPr lang="hr-HR" dirty="0"/>
              <a:t>These scores become weights of the graph edges</a:t>
            </a:r>
          </a:p>
          <a:p>
            <a:r>
              <a:rPr lang="hr-HR" dirty="0"/>
              <a:t>Label propagation: </a:t>
            </a:r>
          </a:p>
          <a:p>
            <a:pPr lvl="1"/>
            <a:r>
              <a:rPr lang="hr-HR" dirty="0"/>
              <a:t>Compute the sentiment scores for uknown nodes</a:t>
            </a:r>
          </a:p>
          <a:p>
            <a:pPr lvl="1"/>
            <a:r>
              <a:rPr lang="hr-HR" dirty="0"/>
              <a:t>PageRank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48725" y="1410599"/>
            <a:ext cx="537328" cy="525657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tx1"/>
                </a:solidFill>
              </a:rPr>
              <a:t>3.0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827336" y="1231237"/>
            <a:ext cx="537328" cy="525657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tx1"/>
                </a:solidFill>
              </a:rPr>
              <a:t>4.5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75608" y="2679824"/>
            <a:ext cx="537328" cy="525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tx1"/>
                </a:solidFill>
              </a:rPr>
              <a:t>?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096000" y="3180481"/>
            <a:ext cx="537328" cy="525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tx1"/>
                </a:solidFill>
              </a:rPr>
              <a:t>?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16771" y="2154167"/>
            <a:ext cx="537328" cy="525657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1" dirty="0">
                <a:solidFill>
                  <a:schemeClr val="tx1"/>
                </a:solidFill>
              </a:rPr>
              <a:t>1.0</a:t>
            </a: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>
            <a:stCxn id="4" idx="7"/>
            <a:endCxn id="9" idx="2"/>
          </p:cNvCxnSpPr>
          <p:nvPr/>
        </p:nvCxnSpPr>
        <p:spPr>
          <a:xfrm>
            <a:off x="4207363" y="1487580"/>
            <a:ext cx="1619973" cy="6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7"/>
            <a:endCxn id="9" idx="3"/>
          </p:cNvCxnSpPr>
          <p:nvPr/>
        </p:nvCxnSpPr>
        <p:spPr>
          <a:xfrm flipV="1">
            <a:off x="4834246" y="1679913"/>
            <a:ext cx="1071780" cy="1076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4"/>
            <a:endCxn id="10" idx="1"/>
          </p:cNvCxnSpPr>
          <p:nvPr/>
        </p:nvCxnSpPr>
        <p:spPr>
          <a:xfrm>
            <a:off x="4017389" y="1936256"/>
            <a:ext cx="436909" cy="820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5"/>
            <a:endCxn id="11" idx="1"/>
          </p:cNvCxnSpPr>
          <p:nvPr/>
        </p:nvCxnSpPr>
        <p:spPr>
          <a:xfrm>
            <a:off x="4207363" y="1859275"/>
            <a:ext cx="1967327" cy="1398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6"/>
            <a:endCxn id="12" idx="2"/>
          </p:cNvCxnSpPr>
          <p:nvPr/>
        </p:nvCxnSpPr>
        <p:spPr>
          <a:xfrm>
            <a:off x="4286053" y="1673428"/>
            <a:ext cx="3030718" cy="743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2" idx="1"/>
            <a:endCxn id="9" idx="5"/>
          </p:cNvCxnSpPr>
          <p:nvPr/>
        </p:nvCxnSpPr>
        <p:spPr>
          <a:xfrm flipH="1" flipV="1">
            <a:off x="6285974" y="1679913"/>
            <a:ext cx="1109487" cy="551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0" idx="5"/>
            <a:endCxn id="11" idx="2"/>
          </p:cNvCxnSpPr>
          <p:nvPr/>
        </p:nvCxnSpPr>
        <p:spPr>
          <a:xfrm>
            <a:off x="4834246" y="3128500"/>
            <a:ext cx="1261754" cy="314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7"/>
            <a:endCxn id="12" idx="4"/>
          </p:cNvCxnSpPr>
          <p:nvPr/>
        </p:nvCxnSpPr>
        <p:spPr>
          <a:xfrm flipV="1">
            <a:off x="6554638" y="2679824"/>
            <a:ext cx="1030797" cy="577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0" idx="6"/>
            <a:endCxn id="12" idx="3"/>
          </p:cNvCxnSpPr>
          <p:nvPr/>
        </p:nvCxnSpPr>
        <p:spPr>
          <a:xfrm flipV="1">
            <a:off x="4912936" y="2602843"/>
            <a:ext cx="2482525" cy="339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1" idx="0"/>
            <a:endCxn id="9" idx="4"/>
          </p:cNvCxnSpPr>
          <p:nvPr/>
        </p:nvCxnSpPr>
        <p:spPr>
          <a:xfrm flipH="1" flipV="1">
            <a:off x="6096000" y="1756894"/>
            <a:ext cx="268664" cy="1423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849303" y="1263108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0.92</a:t>
            </a:r>
            <a:endParaRPr lang="en-US" sz="1000" dirty="0"/>
          </a:p>
        </p:txBody>
      </p:sp>
      <p:sp>
        <p:nvSpPr>
          <p:cNvPr id="58" name="TextBox 57"/>
          <p:cNvSpPr txBox="1"/>
          <p:nvPr/>
        </p:nvSpPr>
        <p:spPr>
          <a:xfrm rot="1558092">
            <a:off x="6665728" y="1738660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0.08</a:t>
            </a:r>
            <a:endParaRPr lang="en-US" sz="1000" dirty="0"/>
          </a:p>
        </p:txBody>
      </p:sp>
      <p:sp>
        <p:nvSpPr>
          <p:cNvPr id="59" name="TextBox 58"/>
          <p:cNvSpPr txBox="1"/>
          <p:nvPr/>
        </p:nvSpPr>
        <p:spPr>
          <a:xfrm rot="19749802">
            <a:off x="6997217" y="2824218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0.47</a:t>
            </a:r>
            <a:endParaRPr lang="en-US" sz="1000" dirty="0"/>
          </a:p>
        </p:txBody>
      </p:sp>
      <p:sp>
        <p:nvSpPr>
          <p:cNvPr id="60" name="TextBox 59"/>
          <p:cNvSpPr txBox="1"/>
          <p:nvPr/>
        </p:nvSpPr>
        <p:spPr>
          <a:xfrm rot="21143467">
            <a:off x="5708859" y="2570409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0.28</a:t>
            </a:r>
            <a:endParaRPr lang="en-US" sz="1000" dirty="0"/>
          </a:p>
        </p:txBody>
      </p:sp>
      <p:sp>
        <p:nvSpPr>
          <p:cNvPr id="61" name="TextBox 60"/>
          <p:cNvSpPr txBox="1"/>
          <p:nvPr/>
        </p:nvSpPr>
        <p:spPr>
          <a:xfrm rot="3608563">
            <a:off x="4115647" y="2311850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0.63</a:t>
            </a:r>
            <a:endParaRPr lang="en-US" sz="1000" dirty="0"/>
          </a:p>
        </p:txBody>
      </p:sp>
      <p:sp>
        <p:nvSpPr>
          <p:cNvPr id="62" name="TextBox 61"/>
          <p:cNvSpPr txBox="1"/>
          <p:nvPr/>
        </p:nvSpPr>
        <p:spPr>
          <a:xfrm rot="2480738">
            <a:off x="4685407" y="2017246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...</a:t>
            </a:r>
            <a:endParaRPr lang="en-US" sz="1000" dirty="0"/>
          </a:p>
        </p:txBody>
      </p:sp>
      <p:sp>
        <p:nvSpPr>
          <p:cNvPr id="63" name="TextBox 62"/>
          <p:cNvSpPr txBox="1"/>
          <p:nvPr/>
        </p:nvSpPr>
        <p:spPr>
          <a:xfrm rot="580125">
            <a:off x="5663866" y="2146529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...</a:t>
            </a:r>
            <a:endParaRPr lang="en-US" sz="1000" dirty="0"/>
          </a:p>
        </p:txBody>
      </p:sp>
      <p:sp>
        <p:nvSpPr>
          <p:cNvPr id="64" name="TextBox 63"/>
          <p:cNvSpPr txBox="1"/>
          <p:nvPr/>
        </p:nvSpPr>
        <p:spPr>
          <a:xfrm rot="797749">
            <a:off x="6542897" y="2338888"/>
            <a:ext cx="615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/>
              <a:t>...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91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089"/>
            <a:ext cx="10515600" cy="541110"/>
          </a:xfrm>
        </p:spPr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4</a:t>
            </a:r>
            <a:r>
              <a:rPr lang="hr-HR" dirty="0"/>
              <a:t>: </a:t>
            </a:r>
            <a:r>
              <a:rPr lang="en-US" dirty="0"/>
              <a:t>Sentiment Propagation with Link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Task</a:t>
            </a:r>
            <a:r>
              <a:rPr lang="hr-HR" dirty="0"/>
              <a:t>:</a:t>
            </a:r>
          </a:p>
          <a:p>
            <a:pPr lvl="1"/>
            <a:r>
              <a:rPr lang="hr-HR" dirty="0"/>
              <a:t>Implement </a:t>
            </a:r>
            <a:r>
              <a:rPr lang="de-DE" dirty="0"/>
              <a:t>a</a:t>
            </a:r>
            <a:r>
              <a:rPr lang="hr-HR" dirty="0"/>
              <a:t> measure of similarity between product review texts: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hr-HR" dirty="0"/>
              <a:t>Based on sparse text representation: cosine similarity over TF-IDF vectors</a:t>
            </a:r>
          </a:p>
          <a:p>
            <a:pPr lvl="1"/>
            <a:r>
              <a:rPr lang="hr-HR" dirty="0"/>
              <a:t>Induce the fully-connected graph of reviews and induce the sentiment of unlabeled reviews using: </a:t>
            </a:r>
            <a:endParaRPr lang="de-DE" dirty="0"/>
          </a:p>
          <a:p>
            <a:pPr lvl="2"/>
            <a:r>
              <a:rPr lang="hr-HR" dirty="0"/>
              <a:t>PageRank</a:t>
            </a:r>
            <a:r>
              <a:rPr lang="de-DE" dirty="0"/>
              <a:t> (own </a:t>
            </a:r>
            <a:r>
              <a:rPr lang="de-DE" dirty="0" err="1"/>
              <a:t>implementation</a:t>
            </a:r>
            <a:r>
              <a:rPr lang="de-DE" dirty="0"/>
              <a:t>)</a:t>
            </a:r>
          </a:p>
          <a:p>
            <a:pPr lvl="1"/>
            <a:r>
              <a:rPr lang="hr-HR" dirty="0"/>
              <a:t>Evaluation</a:t>
            </a:r>
            <a:r>
              <a:rPr lang="de-DE" dirty="0"/>
              <a:t> </a:t>
            </a:r>
          </a:p>
          <a:p>
            <a:r>
              <a:rPr lang="hr-HR" b="1" dirty="0"/>
              <a:t>Datasets</a:t>
            </a:r>
            <a:r>
              <a:rPr lang="hr-HR" dirty="0"/>
              <a:t>: </a:t>
            </a:r>
          </a:p>
          <a:p>
            <a:pPr lvl="1"/>
            <a:r>
              <a:rPr lang="hr-HR" dirty="0"/>
              <a:t>Amazon reviews dataset: </a:t>
            </a:r>
            <a:r>
              <a:rPr lang="en-US" dirty="0">
                <a:hlinkClick r:id="rId2"/>
              </a:rPr>
              <a:t>http://jmcauley.ucsd.edu/data/amazon</a:t>
            </a:r>
            <a:endParaRPr lang="hr-HR" dirty="0"/>
          </a:p>
          <a:p>
            <a:pPr marL="457200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009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089"/>
            <a:ext cx="10515600" cy="541110"/>
          </a:xfrm>
        </p:spPr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5</a:t>
            </a:r>
            <a:r>
              <a:rPr lang="hr-HR" dirty="0"/>
              <a:t>: Ad-Hoc </a:t>
            </a:r>
            <a:r>
              <a:rPr lang="en-US" dirty="0"/>
              <a:t>Retrieval</a:t>
            </a:r>
            <a:r>
              <a:rPr lang="hr-HR" dirty="0"/>
              <a:t> with Pretrained Neural LMs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Task</a:t>
            </a:r>
            <a:r>
              <a:rPr lang="hr-HR" dirty="0"/>
              <a:t>:</a:t>
            </a:r>
          </a:p>
          <a:p>
            <a:pPr lvl="1"/>
            <a:r>
              <a:rPr lang="hr-HR" dirty="0"/>
              <a:t>Use some of the pre-trained neural language encoders (</a:t>
            </a:r>
            <a:r>
              <a:rPr lang="de-DE" dirty="0"/>
              <a:t>PLM</a:t>
            </a:r>
            <a:r>
              <a:rPr lang="hr-HR" dirty="0"/>
              <a:t>), e.g., BERT or XLM, and apply them to (document and sentence) retrieval</a:t>
            </a:r>
          </a:p>
          <a:p>
            <a:pPr lvl="1"/>
            <a:r>
              <a:rPr lang="hr-HR" b="1" dirty="0"/>
              <a:t>Unsupervised retrieval</a:t>
            </a:r>
          </a:p>
          <a:p>
            <a:pPr lvl="2"/>
            <a:r>
              <a:rPr lang="hr-HR" dirty="0"/>
              <a:t>Use </a:t>
            </a:r>
            <a:r>
              <a:rPr lang="de-DE" dirty="0"/>
              <a:t>PLM</a:t>
            </a:r>
            <a:r>
              <a:rPr lang="hr-HR" dirty="0"/>
              <a:t> to obtain text representations</a:t>
            </a:r>
          </a:p>
          <a:p>
            <a:pPr lvl="2"/>
            <a:r>
              <a:rPr lang="hr-HR" dirty="0"/>
              <a:t>Unsupervised retrieval based on cosine similarity</a:t>
            </a:r>
          </a:p>
          <a:p>
            <a:r>
              <a:rPr lang="hr-HR" dirty="0"/>
              <a:t>Starting literature: </a:t>
            </a:r>
          </a:p>
          <a:p>
            <a:pPr lvl="1"/>
            <a:r>
              <a:rPr lang="en-US" dirty="0">
                <a:hlinkClick r:id="rId2"/>
              </a:rPr>
              <a:t>https://arxiv.org/pdf/1810.04805.pdf</a:t>
            </a:r>
            <a:r>
              <a:rPr lang="hr-HR" dirty="0"/>
              <a:t> (BERT)</a:t>
            </a:r>
          </a:p>
          <a:p>
            <a:pPr lvl="1"/>
            <a:r>
              <a:rPr lang="en-US" dirty="0">
                <a:hlinkClick r:id="rId3"/>
              </a:rPr>
              <a:t>https://arxiv.org/pdf/1903.10972.pdf</a:t>
            </a:r>
            <a:r>
              <a:rPr lang="hr-HR" dirty="0"/>
              <a:t> (BERT-based ad-hoc retrieval)</a:t>
            </a:r>
          </a:p>
        </p:txBody>
      </p:sp>
    </p:spTree>
    <p:extLst>
      <p:ext uri="{BB962C8B-B14F-4D97-AF65-F5344CB8AC3E}">
        <p14:creationId xmlns:p14="http://schemas.microsoft.com/office/powerpoint/2010/main" val="103152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Form groups of </a:t>
            </a:r>
            <a:r>
              <a:rPr lang="hr-HR" b="1" dirty="0">
                <a:solidFill>
                  <a:srgbClr val="00B0F0"/>
                </a:solidFill>
              </a:rPr>
              <a:t>3 students</a:t>
            </a:r>
          </a:p>
          <a:p>
            <a:r>
              <a:rPr lang="hr-HR" dirty="0"/>
              <a:t>Each group is allowed to pick a topic </a:t>
            </a:r>
            <a:r>
              <a:rPr lang="hr-HR" dirty="0">
                <a:solidFill>
                  <a:srgbClr val="00B0F0"/>
                </a:solidFill>
              </a:rPr>
              <a:t>they like the most</a:t>
            </a:r>
          </a:p>
          <a:p>
            <a:r>
              <a:rPr lang="hr-HR" dirty="0"/>
              <a:t>Topic selection and team forming </a:t>
            </a:r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Deadline</a:t>
            </a:r>
            <a:r>
              <a:rPr lang="hr-HR" dirty="0"/>
              <a:t>:</a:t>
            </a:r>
            <a:r>
              <a:rPr lang="hr-HR" b="1" dirty="0"/>
              <a:t> </a:t>
            </a:r>
            <a:r>
              <a:rPr lang="de-DE" b="1" dirty="0"/>
              <a:t>Sunday</a:t>
            </a:r>
            <a:r>
              <a:rPr lang="hr-HR" b="1" dirty="0"/>
              <a:t>, </a:t>
            </a:r>
            <a:r>
              <a:rPr lang="de-DE" b="1" dirty="0"/>
              <a:t>June</a:t>
            </a:r>
            <a:r>
              <a:rPr lang="hr-HR" b="1" dirty="0"/>
              <a:t> </a:t>
            </a:r>
            <a:r>
              <a:rPr lang="de-DE" b="1" dirty="0"/>
              <a:t>04</a:t>
            </a:r>
            <a:r>
              <a:rPr lang="hr-HR" dirty="0"/>
              <a:t> (23:59)</a:t>
            </a:r>
          </a:p>
          <a:p>
            <a:pPr lvl="1"/>
            <a:r>
              <a:rPr lang="hr-HR" b="1" dirty="0"/>
              <a:t>Send the email with: </a:t>
            </a:r>
          </a:p>
          <a:p>
            <a:pPr lvl="2"/>
            <a:r>
              <a:rPr lang="hr-HR" dirty="0"/>
              <a:t>Student names and IDs (Matrikelnummer)</a:t>
            </a:r>
          </a:p>
          <a:p>
            <a:pPr lvl="2"/>
            <a:r>
              <a:rPr lang="hr-HR" dirty="0"/>
              <a:t>Selected topic</a:t>
            </a:r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5741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Submitting</a:t>
            </a:r>
            <a:r>
              <a:rPr lang="hr-HR" dirty="0"/>
              <a:t> the project results  via</a:t>
            </a:r>
            <a:r>
              <a:rPr lang="de-DE" dirty="0"/>
              <a:t> </a:t>
            </a:r>
            <a:r>
              <a:rPr lang="de-DE" dirty="0" err="1"/>
              <a:t>WueCampus</a:t>
            </a:r>
            <a:endParaRPr lang="hr-HR" b="1" dirty="0">
              <a:solidFill>
                <a:srgbClr val="00B0F0"/>
              </a:solidFill>
            </a:endParaRPr>
          </a:p>
          <a:p>
            <a:pPr lvl="1"/>
            <a:r>
              <a:rPr lang="hr-HR" dirty="0"/>
              <a:t>Upload results on </a:t>
            </a:r>
            <a:r>
              <a:rPr lang="de-DE" dirty="0" err="1"/>
              <a:t>WueCampus</a:t>
            </a:r>
            <a:endParaRPr lang="hr-HR" dirty="0"/>
          </a:p>
          <a:p>
            <a:pPr lvl="1"/>
            <a:r>
              <a:rPr lang="hr-HR" dirty="0"/>
              <a:t>Code (software) as one archive and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hr-HR" dirty="0"/>
              <a:t>as PDF file</a:t>
            </a:r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Deadline</a:t>
            </a:r>
            <a:r>
              <a:rPr lang="hr-HR" dirty="0"/>
              <a:t> for submission: </a:t>
            </a:r>
            <a:r>
              <a:rPr lang="hr-HR" dirty="0">
                <a:solidFill>
                  <a:srgbClr val="00B0F0"/>
                </a:solidFill>
              </a:rPr>
              <a:t>July 21</a:t>
            </a:r>
          </a:p>
          <a:p>
            <a:endParaRPr lang="hr-HR" b="1" dirty="0"/>
          </a:p>
          <a:p>
            <a:r>
              <a:rPr lang="hr-HR" b="1" dirty="0"/>
              <a:t>Evaluation</a:t>
            </a:r>
          </a:p>
          <a:p>
            <a:pPr lvl="1"/>
            <a:r>
              <a:rPr lang="en-US" dirty="0"/>
              <a:t>0 to 3 points</a:t>
            </a:r>
          </a:p>
        </p:txBody>
      </p:sp>
    </p:spTree>
    <p:extLst>
      <p:ext uri="{BB962C8B-B14F-4D97-AF65-F5344CB8AC3E}">
        <p14:creationId xmlns:p14="http://schemas.microsoft.com/office/powerpoint/2010/main" val="13528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Team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</a:t>
            </a:r>
            <a:r>
              <a:rPr lang="hr-HR" dirty="0"/>
              <a:t>chedule</a:t>
            </a:r>
          </a:p>
          <a:p>
            <a:pPr lvl="1"/>
            <a:r>
              <a:rPr lang="hr-HR" dirty="0"/>
              <a:t>Topics selected and confirmed: </a:t>
            </a:r>
            <a:r>
              <a:rPr lang="de-DE" dirty="0">
                <a:solidFill>
                  <a:srgbClr val="00B0F0"/>
                </a:solidFill>
              </a:rPr>
              <a:t>June</a:t>
            </a:r>
            <a:r>
              <a:rPr lang="hr-HR" dirty="0">
                <a:solidFill>
                  <a:srgbClr val="00B0F0"/>
                </a:solidFill>
              </a:rPr>
              <a:t> </a:t>
            </a:r>
            <a:r>
              <a:rPr lang="de-DE" dirty="0">
                <a:solidFill>
                  <a:srgbClr val="00B0F0"/>
                </a:solidFill>
              </a:rPr>
              <a:t>04</a:t>
            </a:r>
            <a:endParaRPr lang="hr-HR" dirty="0">
              <a:solidFill>
                <a:srgbClr val="00B0F0"/>
              </a:solidFill>
            </a:endParaRPr>
          </a:p>
          <a:p>
            <a:pPr marL="457200" lvl="1" indent="0">
              <a:buNone/>
            </a:pPr>
            <a:endParaRPr lang="hr-HR" dirty="0"/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Project coaching:</a:t>
            </a:r>
            <a:r>
              <a:rPr lang="hr-HR" dirty="0"/>
              <a:t> </a:t>
            </a:r>
          </a:p>
          <a:p>
            <a:pPr lvl="2"/>
            <a:r>
              <a:rPr lang="en-US" dirty="0"/>
              <a:t>Ask </a:t>
            </a:r>
            <a:r>
              <a:rPr lang="hr-HR" dirty="0"/>
              <a:t>Saad </a:t>
            </a:r>
            <a:r>
              <a:rPr lang="en-US" dirty="0"/>
              <a:t>questions</a:t>
            </a:r>
            <a:r>
              <a:rPr lang="hr-HR" dirty="0"/>
              <a:t> </a:t>
            </a:r>
            <a:r>
              <a:rPr lang="en-US" dirty="0"/>
              <a:t>in case you are stuck</a:t>
            </a:r>
          </a:p>
          <a:p>
            <a:pPr marL="914400" lvl="2" indent="0">
              <a:buNone/>
            </a:pPr>
            <a:endParaRPr lang="hr-HR" dirty="0"/>
          </a:p>
          <a:p>
            <a:pPr lvl="1"/>
            <a:r>
              <a:rPr lang="hr-HR" b="1" dirty="0">
                <a:solidFill>
                  <a:srgbClr val="FF0000"/>
                </a:solidFill>
              </a:rPr>
              <a:t>Project presentations:</a:t>
            </a:r>
            <a:r>
              <a:rPr lang="hr-HR" dirty="0"/>
              <a:t> </a:t>
            </a:r>
            <a:r>
              <a:rPr lang="de-DE" dirty="0" err="1">
                <a:solidFill>
                  <a:srgbClr val="00B0F0"/>
                </a:solidFill>
              </a:rPr>
              <a:t>July</a:t>
            </a:r>
            <a:r>
              <a:rPr lang="hr-HR" dirty="0">
                <a:solidFill>
                  <a:srgbClr val="00B0F0"/>
                </a:solidFill>
              </a:rPr>
              <a:t> </a:t>
            </a:r>
            <a:r>
              <a:rPr lang="de-DE" dirty="0">
                <a:solidFill>
                  <a:srgbClr val="00B0F0"/>
                </a:solidFill>
              </a:rPr>
              <a:t>22</a:t>
            </a:r>
            <a:endParaRPr lang="hr-HR" dirty="0">
              <a:solidFill>
                <a:srgbClr val="00B0F0"/>
              </a:solidFill>
            </a:endParaRPr>
          </a:p>
          <a:p>
            <a:pPr lvl="2"/>
            <a:r>
              <a:rPr lang="hr-HR" dirty="0"/>
              <a:t>Present what you did: methods/models, implementation, evaluation</a:t>
            </a:r>
          </a:p>
          <a:p>
            <a:pPr lvl="2"/>
            <a:r>
              <a:rPr lang="hr-HR" dirty="0"/>
              <a:t>10 minutes per team</a:t>
            </a:r>
            <a:r>
              <a:rPr lang="de-DE" dirty="0"/>
              <a:t> + 5 min Q&amp;A</a:t>
            </a:r>
            <a:endParaRPr lang="hr-HR" dirty="0"/>
          </a:p>
          <a:p>
            <a:pPr lvl="2"/>
            <a:r>
              <a:rPr lang="hr-HR" dirty="0"/>
              <a:t>All team members should present and clearly state what their contribution was</a:t>
            </a:r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838200" y="6494106"/>
            <a:ext cx="9444038" cy="233264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2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Team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>
                <a:solidFill>
                  <a:srgbClr val="FF0000"/>
                </a:solidFill>
              </a:rPr>
              <a:t>Purpose:</a:t>
            </a:r>
            <a:r>
              <a:rPr lang="hr-HR" dirty="0"/>
              <a:t> „hands-on” experience </a:t>
            </a:r>
            <a:r>
              <a:rPr lang="hr-HR" dirty="0">
                <a:solidFill>
                  <a:srgbClr val="00B0F0"/>
                </a:solidFill>
              </a:rPr>
              <a:t>implementing</a:t>
            </a:r>
            <a:r>
              <a:rPr lang="hr-HR" dirty="0"/>
              <a:t> and </a:t>
            </a:r>
            <a:r>
              <a:rPr lang="hr-HR" dirty="0">
                <a:solidFill>
                  <a:srgbClr val="00B0F0"/>
                </a:solidFill>
              </a:rPr>
              <a:t>evaluating</a:t>
            </a:r>
            <a:r>
              <a:rPr lang="hr-HR" dirty="0"/>
              <a:t> information retrieval model(s)</a:t>
            </a:r>
            <a:r>
              <a:rPr lang="en-US" dirty="0"/>
              <a:t> and performing IR tasks </a:t>
            </a:r>
            <a:endParaRPr lang="hr-HR" dirty="0"/>
          </a:p>
          <a:p>
            <a:pPr lvl="1"/>
            <a:r>
              <a:rPr lang="hr-HR" dirty="0"/>
              <a:t>Best way to understand something is to (try to) implement it</a:t>
            </a:r>
          </a:p>
          <a:p>
            <a:endParaRPr lang="hr-HR" dirty="0"/>
          </a:p>
          <a:p>
            <a:r>
              <a:rPr lang="hr-HR" dirty="0"/>
              <a:t>Other goals: </a:t>
            </a:r>
          </a:p>
          <a:p>
            <a:pPr lvl="1"/>
            <a:r>
              <a:rPr lang="hr-HR" dirty="0"/>
              <a:t>Experiencing </a:t>
            </a:r>
            <a:r>
              <a:rPr lang="hr-HR" dirty="0">
                <a:solidFill>
                  <a:srgbClr val="00B0F0"/>
                </a:solidFill>
              </a:rPr>
              <a:t>teamwork</a:t>
            </a:r>
          </a:p>
          <a:p>
            <a:pPr lvl="1"/>
            <a:r>
              <a:rPr lang="hr-HR" dirty="0"/>
              <a:t>Exercising how to </a:t>
            </a:r>
            <a:r>
              <a:rPr lang="hr-HR" dirty="0">
                <a:solidFill>
                  <a:srgbClr val="FF0000"/>
                </a:solidFill>
              </a:rPr>
              <a:t>clearly</a:t>
            </a:r>
            <a:r>
              <a:rPr lang="hr-HR" dirty="0"/>
              <a:t> </a:t>
            </a:r>
            <a:r>
              <a:rPr lang="hr-HR" dirty="0">
                <a:solidFill>
                  <a:srgbClr val="00B0F0"/>
                </a:solidFill>
              </a:rPr>
              <a:t>present</a:t>
            </a:r>
            <a:r>
              <a:rPr lang="hr-HR" dirty="0"/>
              <a:t> results of your work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5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Learning to Rank (Supervised Retrieval)</a:t>
            </a:r>
            <a:endParaRPr lang="hr-HR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Cross-Lingual Sentence Retrieval</a:t>
            </a:r>
            <a:endParaRPr lang="hr-HR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Efficient Vector Space Retrieval</a:t>
            </a:r>
            <a:endParaRPr lang="hr-HR" dirty="0"/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Sentiment Analysis with Text Similarity and Link Analysis Algorithms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Retrieval</a:t>
            </a:r>
            <a:r>
              <a:rPr lang="hr-HR" dirty="0"/>
              <a:t> with Pretrained Neural Language Models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838200" y="6494106"/>
            <a:ext cx="9444038" cy="233264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2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1: </a:t>
            </a:r>
            <a:r>
              <a:rPr lang="en-US" dirty="0"/>
              <a:t>Learning to Rank (Supervised Retrieval)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some settings, we have </a:t>
            </a:r>
            <a:r>
              <a:rPr lang="en-US" dirty="0">
                <a:solidFill>
                  <a:srgbClr val="FF0000"/>
                </a:solidFill>
              </a:rPr>
              <a:t>enough relevance judgements</a:t>
            </a:r>
            <a:r>
              <a:rPr lang="en-US" dirty="0"/>
              <a:t> to train supervised retrieval models</a:t>
            </a:r>
          </a:p>
          <a:p>
            <a:r>
              <a:rPr lang="en-US" b="1" dirty="0">
                <a:solidFill>
                  <a:srgbClr val="00B0F0"/>
                </a:solidFill>
              </a:rPr>
              <a:t>Learning to rank </a:t>
            </a:r>
            <a:r>
              <a:rPr lang="en-US" dirty="0">
                <a:solidFill>
                  <a:srgbClr val="00B0F0"/>
                </a:solidFill>
              </a:rPr>
              <a:t>(L2R, LETOR)</a:t>
            </a:r>
            <a:r>
              <a:rPr lang="en-US" dirty="0"/>
              <a:t>: training supervised machine models for IR</a:t>
            </a:r>
          </a:p>
          <a:p>
            <a:r>
              <a:rPr lang="en-US" b="1" dirty="0"/>
              <a:t>Task:</a:t>
            </a:r>
            <a:r>
              <a:rPr lang="en-US" dirty="0"/>
              <a:t> </a:t>
            </a:r>
            <a:endParaRPr lang="hr-HR" dirty="0"/>
          </a:p>
          <a:p>
            <a:pPr lvl="1"/>
            <a:r>
              <a:rPr lang="en-US" sz="2400" dirty="0"/>
              <a:t>Implement and evaluate two L2R models</a:t>
            </a:r>
            <a:endParaRPr lang="hr-HR" sz="2400" dirty="0"/>
          </a:p>
          <a:p>
            <a:pPr lvl="2"/>
            <a:r>
              <a:rPr lang="hr-HR" dirty="0"/>
              <a:t>One </a:t>
            </a:r>
            <a:r>
              <a:rPr lang="hr-HR" i="1" dirty="0">
                <a:solidFill>
                  <a:srgbClr val="00B0F0"/>
                </a:solidFill>
              </a:rPr>
              <a:t>point-wise</a:t>
            </a:r>
            <a:r>
              <a:rPr lang="hr-HR" dirty="0"/>
              <a:t> L2R model</a:t>
            </a:r>
          </a:p>
          <a:p>
            <a:pPr lvl="2"/>
            <a:r>
              <a:rPr lang="hr-HR" dirty="0"/>
              <a:t>One </a:t>
            </a:r>
            <a:r>
              <a:rPr lang="hr-HR" i="1" dirty="0">
                <a:solidFill>
                  <a:srgbClr val="00B0F0"/>
                </a:solidFill>
              </a:rPr>
              <a:t>pair-wise</a:t>
            </a:r>
            <a:r>
              <a:rPr lang="hr-HR" dirty="0"/>
              <a:t> L2R model</a:t>
            </a:r>
          </a:p>
          <a:p>
            <a:pPr lvl="1"/>
            <a:r>
              <a:rPr lang="hr-HR" dirty="0"/>
              <a:t>Design good, informative features for both models</a:t>
            </a:r>
          </a:p>
          <a:p>
            <a:pPr lvl="2"/>
            <a:r>
              <a:rPr lang="hr-HR" dirty="0"/>
              <a:t>Different unsupervised ranking functions can be used as features</a:t>
            </a:r>
          </a:p>
          <a:p>
            <a:pPr lvl="1"/>
            <a:r>
              <a:rPr lang="hr-HR" dirty="0"/>
              <a:t>Evaluate the performance of the models on test collections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838200" y="6494106"/>
            <a:ext cx="9444038" cy="233264"/>
          </a:xfrm>
        </p:spPr>
        <p:txBody>
          <a:bodyPr>
            <a:normAutofit fontScale="40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1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1: </a:t>
            </a:r>
            <a:r>
              <a:rPr lang="en-US" dirty="0"/>
              <a:t>Learning to Rank (Supervised Retrieval)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8252"/>
            <a:ext cx="10515600" cy="5439747"/>
          </a:xfrm>
        </p:spPr>
        <p:txBody>
          <a:bodyPr>
            <a:normAutofit/>
          </a:bodyPr>
          <a:lstStyle/>
          <a:p>
            <a:r>
              <a:rPr lang="hr-HR" dirty="0"/>
              <a:t>Point-wise L2R model</a:t>
            </a:r>
          </a:p>
          <a:p>
            <a:pPr lvl="1"/>
            <a:r>
              <a:rPr lang="hr-HR" dirty="0"/>
              <a:t>One training instance is a query-document pair </a:t>
            </a:r>
            <a:r>
              <a:rPr lang="hr-HR" dirty="0">
                <a:solidFill>
                  <a:srgbClr val="00B0F0"/>
                </a:solidFill>
              </a:rPr>
              <a:t>(q, d)</a:t>
            </a:r>
          </a:p>
          <a:p>
            <a:pPr lvl="1"/>
            <a:r>
              <a:rPr lang="hr-HR" dirty="0"/>
              <a:t>You are predicting whether the document is relevant for the query</a:t>
            </a:r>
          </a:p>
          <a:p>
            <a:pPr lvl="1"/>
            <a:r>
              <a:rPr lang="hr-HR" dirty="0">
                <a:solidFill>
                  <a:srgbClr val="00B0F0"/>
                </a:solidFill>
              </a:rPr>
              <a:t>Ranking</a:t>
            </a:r>
            <a:r>
              <a:rPr lang="hr-HR" dirty="0"/>
              <a:t>: order documents by the classifier’s confidence</a:t>
            </a:r>
          </a:p>
          <a:p>
            <a:r>
              <a:rPr lang="hr-HR" dirty="0"/>
              <a:t>Pair-wise L2R model</a:t>
            </a:r>
          </a:p>
          <a:p>
            <a:pPr lvl="1"/>
            <a:r>
              <a:rPr lang="hr-HR" dirty="0"/>
              <a:t>One training instance is a triple </a:t>
            </a:r>
            <a:r>
              <a:rPr lang="hr-HR" dirty="0">
                <a:solidFill>
                  <a:srgbClr val="00B0F0"/>
                </a:solidFill>
              </a:rPr>
              <a:t>(q, d1, d2) </a:t>
            </a:r>
            <a:r>
              <a:rPr lang="hr-HR" dirty="0"/>
              <a:t>consisting of a query and two documents</a:t>
            </a:r>
          </a:p>
          <a:p>
            <a:pPr lvl="1"/>
            <a:r>
              <a:rPr lang="hr-HR" dirty="0"/>
              <a:t>You are predicting which of the two documents (first or second) is more relevant for the query</a:t>
            </a:r>
          </a:p>
          <a:p>
            <a:pPr lvl="1"/>
            <a:r>
              <a:rPr lang="hr-HR" dirty="0">
                <a:solidFill>
                  <a:srgbClr val="00B0F0"/>
                </a:solidFill>
              </a:rPr>
              <a:t>Ranking</a:t>
            </a:r>
            <a:r>
              <a:rPr lang="hr-HR" dirty="0"/>
              <a:t>: merging pairwise decisions into consistent ordering</a:t>
            </a:r>
          </a:p>
          <a:p>
            <a:r>
              <a:rPr lang="hr-HR" dirty="0"/>
              <a:t>Datasets:</a:t>
            </a:r>
          </a:p>
          <a:p>
            <a:pPr lvl="1"/>
            <a:r>
              <a:rPr lang="fr-FR" dirty="0" err="1"/>
              <a:t>Medical</a:t>
            </a:r>
            <a:r>
              <a:rPr lang="fr-FR" dirty="0"/>
              <a:t> Information </a:t>
            </a:r>
            <a:r>
              <a:rPr lang="fr-FR" dirty="0" err="1"/>
              <a:t>Retrieval</a:t>
            </a:r>
            <a:r>
              <a:rPr lang="hr-HR" dirty="0"/>
              <a:t> dataset</a:t>
            </a:r>
            <a:r>
              <a:rPr lang="fr-FR" dirty="0"/>
              <a:t>: </a:t>
            </a:r>
            <a:endParaRPr lang="hr-HR" dirty="0"/>
          </a:p>
          <a:p>
            <a:pPr lvl="2"/>
            <a:r>
              <a:rPr lang="fr-FR" dirty="0">
                <a:hlinkClick r:id="rId2"/>
              </a:rPr>
              <a:t>https://tinyurl.com/nfcorpus</a:t>
            </a:r>
            <a:endParaRPr lang="hr-H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44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1: </a:t>
            </a:r>
            <a:r>
              <a:rPr lang="en-US" dirty="0"/>
              <a:t>Learning to Rank (Supervised Retrieval)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8252"/>
            <a:ext cx="10515600" cy="5439747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rgbClr val="00B0F0"/>
                </a:solidFill>
              </a:rPr>
              <a:t>Task:</a:t>
            </a:r>
            <a:endParaRPr lang="hr-HR" dirty="0">
              <a:solidFill>
                <a:srgbClr val="00B0F0"/>
              </a:solidFill>
            </a:endParaRPr>
          </a:p>
          <a:p>
            <a:pPr lvl="1"/>
            <a:r>
              <a:rPr lang="hr-HR" b="1" dirty="0"/>
              <a:t>Own</a:t>
            </a:r>
            <a:r>
              <a:rPr lang="hr-HR" dirty="0"/>
              <a:t> implementations of features, but you may use</a:t>
            </a:r>
          </a:p>
          <a:p>
            <a:pPr lvl="1"/>
            <a:r>
              <a:rPr lang="hr-HR" dirty="0"/>
              <a:t>Existing implementations of L2R algorithms </a:t>
            </a:r>
          </a:p>
          <a:p>
            <a:pPr lvl="1"/>
            <a:r>
              <a:rPr lang="hr-HR" dirty="0"/>
              <a:t>Existing implementations of evaluation metrics (MAP, MRR, NDCG)</a:t>
            </a:r>
          </a:p>
          <a:p>
            <a:pPr lvl="1"/>
            <a:r>
              <a:rPr lang="hr-HR" dirty="0">
                <a:solidFill>
                  <a:srgbClr val="00B0F0"/>
                </a:solidFill>
              </a:rPr>
              <a:t>RankLib</a:t>
            </a:r>
            <a:r>
              <a:rPr lang="hr-HR" dirty="0"/>
              <a:t> – a L2R library you may use</a:t>
            </a:r>
          </a:p>
          <a:p>
            <a:pPr lvl="2"/>
            <a:r>
              <a:rPr lang="en-US" u="sng" dirty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sourceforge</a:t>
            </a:r>
            <a:r>
              <a:rPr lang="en-US" dirty="0">
                <a:hlinkClick r:id="rId2"/>
              </a:rPr>
              <a:t>.net/p/lemur/wiki/</a:t>
            </a:r>
            <a:r>
              <a:rPr lang="en-US" u="sng" dirty="0">
                <a:hlinkClick r:id="rId2"/>
              </a:rPr>
              <a:t>RankLib</a:t>
            </a:r>
            <a:endParaRPr lang="hr-HR" u="sng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3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2</a:t>
            </a:r>
            <a:r>
              <a:rPr lang="hr-HR" dirty="0"/>
              <a:t>: Cross-Lingual Information Retrieval (CLIR)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rgbClr val="00B0F0"/>
                </a:solidFill>
              </a:rPr>
              <a:t>Cross-lingual retrieval</a:t>
            </a:r>
            <a:r>
              <a:rPr lang="hr-HR" dirty="0"/>
              <a:t>: query is in a different language from document collection</a:t>
            </a:r>
          </a:p>
          <a:p>
            <a:r>
              <a:rPr lang="hr-HR" dirty="0"/>
              <a:t>Creating a retrieval system, that can, given a sentence in one language recognize its translation from a large collection of sentences in another language</a:t>
            </a:r>
          </a:p>
        </p:txBody>
      </p:sp>
    </p:spTree>
    <p:extLst>
      <p:ext uri="{BB962C8B-B14F-4D97-AF65-F5344CB8AC3E}">
        <p14:creationId xmlns:p14="http://schemas.microsoft.com/office/powerpoint/2010/main" val="412441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Topic </a:t>
            </a:r>
            <a:r>
              <a:rPr lang="de-DE" dirty="0"/>
              <a:t>2</a:t>
            </a:r>
            <a:r>
              <a:rPr lang="hr-HR" dirty="0"/>
              <a:t>: Cross-Lingual Sentence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Inducing a multilingual embedding space from monolingual word embeddings</a:t>
            </a:r>
          </a:p>
          <a:p>
            <a:pPr lvl="1"/>
            <a:r>
              <a:rPr lang="hr-HR" dirty="0"/>
              <a:t>Many ways to do it:</a:t>
            </a:r>
          </a:p>
          <a:p>
            <a:pPr lvl="2"/>
            <a:r>
              <a:rPr lang="hr-HR" dirty="0">
                <a:hlinkClick r:id="rId2"/>
              </a:rPr>
              <a:t>https://arxiv.org/pdf/1902.00508.pdf</a:t>
            </a:r>
            <a:endParaRPr lang="hr-HR" dirty="0"/>
          </a:p>
          <a:p>
            <a:pPr lvl="2"/>
            <a:r>
              <a:rPr lang="en-US" dirty="0">
                <a:hlinkClick r:id="rId3"/>
              </a:rPr>
              <a:t>https://arxiv.org/pdf/1710.04087.pdf</a:t>
            </a:r>
            <a:endParaRPr lang="hr-HR" dirty="0"/>
          </a:p>
          <a:p>
            <a:pPr lvl="2"/>
            <a:r>
              <a:rPr lang="hr-HR" dirty="0">
                <a:hlinkClick r:id="rId4"/>
              </a:rPr>
              <a:t>http://aclweb.org/anthology/P18-1073</a:t>
            </a:r>
            <a:endParaRPr lang="hr-HR" dirty="0"/>
          </a:p>
          <a:p>
            <a:pPr lvl="1"/>
            <a:r>
              <a:rPr lang="hr-HR" dirty="0"/>
              <a:t>Simplest way to do it: </a:t>
            </a:r>
          </a:p>
          <a:p>
            <a:pPr lvl="2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66557" y="3743661"/>
            <a:ext cx="10690710" cy="2448577"/>
            <a:chOff x="546100" y="2485674"/>
            <a:chExt cx="10690710" cy="2448577"/>
          </a:xfrm>
        </p:grpSpPr>
        <p:grpSp>
          <p:nvGrpSpPr>
            <p:cNvPr id="5" name="Group 4"/>
            <p:cNvGrpSpPr/>
            <p:nvPr/>
          </p:nvGrpSpPr>
          <p:grpSpPr>
            <a:xfrm>
              <a:off x="546100" y="2485674"/>
              <a:ext cx="10690710" cy="2448577"/>
              <a:chOff x="546100" y="2485674"/>
              <a:chExt cx="10690710" cy="2448577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546100" y="2485674"/>
                <a:ext cx="10690710" cy="2448577"/>
                <a:chOff x="546100" y="2320574"/>
                <a:chExt cx="10690710" cy="244857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910784" y="2578100"/>
                      <a:ext cx="5118100" cy="217495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4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1.18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0.21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0.11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0.23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−0.53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0.34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0.78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1.33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−0.47</m:t>
                                      </m:r>
                                    </m:e>
                                  </m:mr>
                                </m:m>
                              </m:e>
                            </m:d>
                          </m:oMath>
                        </m:oMathPara>
                      </a14:m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" name="Rectangle 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10784" y="2578100"/>
                      <a:ext cx="5118100" cy="2174956"/>
                    </a:xfrm>
                    <a:prstGeom prst="rect">
                      <a:avLst/>
                    </a:prstGeom>
                    <a:blipFill rotWithShape="0">
                      <a:blip r:embed="rId5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5914584" y="2578100"/>
                      <a:ext cx="5118100" cy="219105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4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.59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1.01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0.37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−0.34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−0.27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0.41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0.81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−0.31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…</m:t>
                                      </m:r>
                                    </m:e>
                                    <m:e>
                                      <m:r>
                                        <a:rPr lang="hr-H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0.29</m:t>
                                      </m:r>
                                    </m:e>
                                  </m:mr>
                                </m:m>
                              </m:e>
                            </m:d>
                          </m:oMath>
                        </m:oMathPara>
                      </a14:m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" name="Rectangle 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14584" y="2578100"/>
                      <a:ext cx="5118100" cy="2191051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1" name="Rectangle 10"/>
                <p:cNvSpPr/>
                <p:nvPr/>
              </p:nvSpPr>
              <p:spPr>
                <a:xfrm>
                  <a:off x="635000" y="2825563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00B0F0"/>
                      </a:solidFill>
                    </a:rPr>
                    <a:t>bird</a:t>
                  </a:r>
                  <a:endParaRPr lang="en-US" sz="2400" b="1" dirty="0">
                    <a:solidFill>
                      <a:srgbClr val="00B0F0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546100" y="3163811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00B0F0"/>
                      </a:solidFill>
                    </a:rPr>
                    <a:t>pretty</a:t>
                  </a:r>
                  <a:endParaRPr lang="en-US" sz="2400" b="1" dirty="0">
                    <a:solidFill>
                      <a:srgbClr val="00B0F0"/>
                    </a:solidFill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748406" y="3528257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00B0F0"/>
                      </a:solidFill>
                    </a:rPr>
                    <a:t>...</a:t>
                  </a:r>
                  <a:endParaRPr lang="en-US" sz="2400" b="1" dirty="0">
                    <a:solidFill>
                      <a:srgbClr val="00B0F0"/>
                    </a:solidFill>
                  </a:endParaRPr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10049267" y="2833611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FF0000"/>
                      </a:solidFill>
                    </a:rPr>
                    <a:t>Vogel</a:t>
                  </a:r>
                  <a:endParaRPr lang="en-US" sz="2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0068410" y="3176511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FF0000"/>
                      </a:solidFill>
                    </a:rPr>
                    <a:t>schön</a:t>
                  </a:r>
                  <a:endParaRPr lang="en-US" sz="2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0049267" y="3571285"/>
                  <a:ext cx="1168400" cy="66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FF0000"/>
                      </a:solidFill>
                    </a:rPr>
                    <a:t>...</a:t>
                  </a:r>
                  <a:endParaRPr lang="en-US" sz="2400" b="1" dirty="0">
                    <a:solidFill>
                      <a:srgbClr val="FF0000"/>
                    </a:solidFill>
                  </a:endParaRPr>
                </a:p>
              </p:txBody>
            </p:sp>
            <p:pic>
              <p:nvPicPr>
                <p:cNvPr id="17" name="Picture 16"/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05450" y="3424162"/>
                  <a:ext cx="556203" cy="495526"/>
                </a:xfrm>
                <a:prstGeom prst="rect">
                  <a:avLst/>
                </a:prstGeom>
              </p:spPr>
            </p:pic>
            <p:pic>
              <p:nvPicPr>
                <p:cNvPr id="18" name="Picture 17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08161" y="3411461"/>
                  <a:ext cx="76200" cy="476250"/>
                </a:xfrm>
                <a:prstGeom prst="rect">
                  <a:avLst/>
                </a:prstGeom>
              </p:spPr>
            </p:pic>
            <p:pic>
              <p:nvPicPr>
                <p:cNvPr id="19" name="Picture 18"/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03401" y="3386061"/>
                  <a:ext cx="438306" cy="502448"/>
                </a:xfrm>
                <a:prstGeom prst="rect">
                  <a:avLst/>
                </a:prstGeom>
              </p:spPr>
            </p:pic>
            <p:pic>
              <p:nvPicPr>
                <p:cNvPr id="20" name="Picture 19"/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31741" y="2320574"/>
                  <a:ext cx="324259" cy="547886"/>
                </a:xfrm>
                <a:prstGeom prst="rect">
                  <a:avLst/>
                </a:prstGeom>
              </p:spPr>
            </p:pic>
            <p:pic>
              <p:nvPicPr>
                <p:cNvPr id="21" name="Picture 20"/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412090" y="2322861"/>
                  <a:ext cx="503161" cy="547886"/>
                </a:xfrm>
                <a:prstGeom prst="rect">
                  <a:avLst/>
                </a:prstGeom>
              </p:spPr>
            </p:pic>
          </p:grpSp>
          <p:sp>
            <p:nvSpPr>
              <p:cNvPr id="8" name="Rectangle 7"/>
              <p:cNvSpPr/>
              <p:nvPr/>
            </p:nvSpPr>
            <p:spPr>
              <a:xfrm>
                <a:off x="692886" y="4015509"/>
                <a:ext cx="1168400" cy="660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2400" b="1" dirty="0">
                    <a:solidFill>
                      <a:srgbClr val="00B0F0"/>
                    </a:solidFill>
                  </a:rPr>
                  <a:t>eat</a:t>
                </a:r>
                <a:endParaRPr lang="en-US" sz="2400" b="1" dirty="0">
                  <a:solidFill>
                    <a:srgbClr val="00B0F0"/>
                  </a:solidFill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0049267" y="4041000"/>
              <a:ext cx="1168400" cy="660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2400" b="1" dirty="0">
                  <a:solidFill>
                    <a:srgbClr val="FF0000"/>
                  </a:solidFill>
                </a:rPr>
                <a:t>essen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189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Microsoft Office PowerPoint</Application>
  <PresentationFormat>Widescreen</PresentationFormat>
  <Paragraphs>161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Wingdings</vt:lpstr>
      <vt:lpstr>Office Theme</vt:lpstr>
      <vt:lpstr>Information Retrieval Project</vt:lpstr>
      <vt:lpstr>Team project</vt:lpstr>
      <vt:lpstr>Team Project</vt:lpstr>
      <vt:lpstr>Topics</vt:lpstr>
      <vt:lpstr>Topic 1: Learning to Rank (Supervised Retrieval)</vt:lpstr>
      <vt:lpstr>Topic 1: Learning to Rank (Supervised Retrieval)</vt:lpstr>
      <vt:lpstr>Topic 1: Learning to Rank (Supervised Retrieval)</vt:lpstr>
      <vt:lpstr>Topic 2: Cross-Lingual Information Retrieval (CLIR)</vt:lpstr>
      <vt:lpstr>Topic 2: Cross-Lingual Sentence Retrieval</vt:lpstr>
      <vt:lpstr>Topic 2: Cross-Lingual Sentence Retrieval</vt:lpstr>
      <vt:lpstr>Topic 3: Efficient Vector Space Retrieval</vt:lpstr>
      <vt:lpstr>Topic 3: Efficient Vector Space Retrieval</vt:lpstr>
      <vt:lpstr>Topic 4: Sentiment Propagation with Link Analysis</vt:lpstr>
      <vt:lpstr>Topic 4: Sentiment Propagation with Link Analysis</vt:lpstr>
      <vt:lpstr>Topic 4: Sentiment Propagation with Link Analysis</vt:lpstr>
      <vt:lpstr>Topic 5: Ad-Hoc Retrieval with Pretrained Neural LMs</vt:lpstr>
      <vt:lpstr>Organization</vt:lpstr>
      <vt:lpstr>Organization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Goran</dc:creator>
  <cp:lastModifiedBy>Saad Obaid Ul-Islam</cp:lastModifiedBy>
  <cp:revision>142</cp:revision>
  <dcterms:created xsi:type="dcterms:W3CDTF">2017-01-19T11:29:20Z</dcterms:created>
  <dcterms:modified xsi:type="dcterms:W3CDTF">2025-05-15T07:04:42Z</dcterms:modified>
</cp:coreProperties>
</file>