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30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3" r:id="rId16"/>
    <p:sldId id="294" r:id="rId17"/>
    <p:sldId id="295" r:id="rId18"/>
    <p:sldId id="297" r:id="rId19"/>
    <p:sldId id="302" r:id="rId20"/>
    <p:sldId id="296" r:id="rId21"/>
    <p:sldId id="298" r:id="rId22"/>
    <p:sldId id="299" r:id="rId23"/>
    <p:sldId id="303" r:id="rId24"/>
    <p:sldId id="300" r:id="rId25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7"/>
    </p:embeddedFont>
    <p:embeddedFont>
      <p:font typeface="Comfortaa" panose="020B0604020202020204" charset="0"/>
      <p:regular r:id="rId28"/>
      <p:bold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C7572F5-90F2-4C41-A783-FEC10A0169AA}">
  <a:tblStyle styleId="{DC7572F5-90F2-4C41-A783-FEC10A0169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37" autoAdjust="0"/>
  </p:normalViewPr>
  <p:slideViewPr>
    <p:cSldViewPr snapToGrid="0">
      <p:cViewPr varScale="1">
        <p:scale>
          <a:sx n="190" d="100"/>
          <a:sy n="190" d="100"/>
        </p:scale>
        <p:origin x="954" y="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71ecdfb5fd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71ecdfb5fd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Skip-</a:t>
            </a:r>
            <a:r>
              <a:rPr lang="de-DE" dirty="0" err="1"/>
              <a:t>pointers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length</a:t>
            </a:r>
            <a:r>
              <a:rPr lang="de-DE" dirty="0"/>
              <a:t>: 4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71ecdfb5fd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71ecdfb5fd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71ecdfb5fd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71ecdfb5fd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71ecdfb5fd_0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71ecdfb5fd_0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71ecdfb5fd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71ecdfb5fd_0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71ecdfb5fd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71ecdfb5fd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g71ecdfb5fd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9" name="Google Shape;1329;g71ecdfb5fd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/>
              <a:t>Why</a:t>
            </a:r>
            <a:r>
              <a:rPr lang="de-DE" dirty="0"/>
              <a:t> do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permute</a:t>
            </a:r>
            <a:r>
              <a:rPr lang="de-DE" dirty="0"/>
              <a:t> </a:t>
            </a:r>
            <a:r>
              <a:rPr lang="de-DE" dirty="0" err="1"/>
              <a:t>index</a:t>
            </a:r>
            <a:r>
              <a:rPr lang="de-DE" dirty="0"/>
              <a:t>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- Support </a:t>
            </a:r>
            <a:r>
              <a:rPr lang="de-DE" dirty="0" err="1"/>
              <a:t>wildcard</a:t>
            </a:r>
            <a:r>
              <a:rPr lang="de-DE" dirty="0"/>
              <a:t> </a:t>
            </a:r>
            <a:r>
              <a:rPr lang="de-DE" dirty="0" err="1"/>
              <a:t>queries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middle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term</a:t>
            </a:r>
            <a:r>
              <a:rPr lang="de-DE" dirty="0"/>
              <a:t> (</a:t>
            </a:r>
            <a:r>
              <a:rPr lang="de-DE" dirty="0" err="1"/>
              <a:t>trailing</a:t>
            </a:r>
            <a:r>
              <a:rPr lang="de-DE" dirty="0"/>
              <a:t> -&gt; B-</a:t>
            </a:r>
            <a:r>
              <a:rPr lang="de-DE" dirty="0" err="1"/>
              <a:t>Tree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vocab</a:t>
            </a:r>
            <a:r>
              <a:rPr lang="de-DE" dirty="0"/>
              <a:t>, </a:t>
            </a:r>
            <a:r>
              <a:rPr lang="de-DE" dirty="0" err="1"/>
              <a:t>leading</a:t>
            </a:r>
            <a:r>
              <a:rPr lang="de-DE" dirty="0"/>
              <a:t> </a:t>
            </a:r>
            <a:r>
              <a:rPr lang="de-DE" dirty="0" err="1"/>
              <a:t>inverted</a:t>
            </a:r>
            <a:r>
              <a:rPr lang="de-DE" dirty="0"/>
              <a:t> B-</a:t>
            </a:r>
            <a:r>
              <a:rPr lang="de-DE" dirty="0" err="1"/>
              <a:t>Tree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vocab</a:t>
            </a:r>
            <a:r>
              <a:rPr lang="de-DE" dirty="0"/>
              <a:t>, </a:t>
            </a:r>
            <a:r>
              <a:rPr lang="de-DE" dirty="0" err="1"/>
              <a:t>inbetween</a:t>
            </a:r>
            <a:r>
              <a:rPr lang="de-DE" dirty="0"/>
              <a:t> -&gt; </a:t>
            </a:r>
            <a:r>
              <a:rPr lang="de-DE" dirty="0" err="1"/>
              <a:t>Permute</a:t>
            </a:r>
            <a:r>
              <a:rPr lang="de-DE" dirty="0"/>
              <a:t> Index)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Rules: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X -&gt; $X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X* -&gt; $X*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*X -&gt; X$*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X*Y -&gt; Y$X*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de-DE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err="1"/>
              <a:t>ng$s</a:t>
            </a:r>
            <a:r>
              <a:rPr lang="de-DE" dirty="0"/>
              <a:t> &lt;= w &lt; </a:t>
            </a:r>
            <a:r>
              <a:rPr lang="de-DE" dirty="0" err="1"/>
              <a:t>ng$t</a:t>
            </a:r>
            <a:endParaRPr lang="de-DE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de-DE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de-DE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n-gram </a:t>
            </a:r>
            <a:r>
              <a:rPr lang="de-DE" dirty="0" err="1"/>
              <a:t>index</a:t>
            </a:r>
            <a:r>
              <a:rPr lang="de-DE" dirty="0"/>
              <a:t>?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More </a:t>
            </a:r>
            <a:r>
              <a:rPr lang="de-DE" dirty="0" err="1"/>
              <a:t>space</a:t>
            </a:r>
            <a:r>
              <a:rPr lang="de-DE" dirty="0"/>
              <a:t> </a:t>
            </a:r>
            <a:r>
              <a:rPr lang="de-DE" dirty="0" err="1"/>
              <a:t>efficient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permuterm</a:t>
            </a:r>
            <a:r>
              <a:rPr lang="de-DE" dirty="0"/>
              <a:t> </a:t>
            </a:r>
            <a:r>
              <a:rPr lang="de-DE" dirty="0" err="1"/>
              <a:t>index</a:t>
            </a:r>
            <a:endParaRPr lang="de-DE" dirty="0"/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Can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filter</a:t>
            </a:r>
            <a:r>
              <a:rPr lang="de-DE" dirty="0"/>
              <a:t> </a:t>
            </a:r>
            <a:r>
              <a:rPr lang="de-DE" dirty="0" err="1"/>
              <a:t>cancidates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spelling</a:t>
            </a:r>
            <a:r>
              <a:rPr lang="de-DE" dirty="0"/>
              <a:t> </a:t>
            </a:r>
            <a:r>
              <a:rPr lang="de-DE" dirty="0" err="1"/>
              <a:t>correction</a:t>
            </a:r>
            <a:endParaRPr lang="de-DE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/>
              <a:t>Divide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n-grams and </a:t>
            </a:r>
            <a:r>
              <a:rPr lang="de-DE" dirty="0" err="1"/>
              <a:t>keep</a:t>
            </a:r>
            <a:r>
              <a:rPr lang="de-DE" dirty="0"/>
              <a:t> a </a:t>
            </a:r>
            <a:r>
              <a:rPr lang="de-DE" dirty="0" err="1"/>
              <a:t>posting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n-gram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words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g71ecdfb5fd_0_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5" name="Google Shape;1355;g71ecdfb5fd_0_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" name="Google Shape;1410;g71ecdfb5fd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1" name="Google Shape;1411;g71ecdfb5fd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gc9c7650c13_0_2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3" name="Google Shape;1403;gc9c7650c13_0_2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1a39bb103_0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1a39bb103_0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Google Shape;1475;g71ecdfb5fd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6" name="Google Shape;1476;g71ecdfb5fd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" name="Google Shape;1486;g71ecdfb5fd_0_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7" name="Google Shape;1487;g71ecdfb5fd_0_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g71ecdfb5fd_0_5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3" name="Google Shape;1503;g71ecdfb5fd_0_5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- </a:t>
            </a:r>
            <a:r>
              <a:rPr lang="de-DE" dirty="0" err="1"/>
              <a:t>Measure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closesness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</a:t>
            </a:r>
            <a:r>
              <a:rPr lang="de-DE" dirty="0" err="1"/>
              <a:t>spelling</a:t>
            </a:r>
            <a:r>
              <a:rPr lang="de-DE" dirty="0"/>
              <a:t> </a:t>
            </a:r>
            <a:r>
              <a:rPr lang="de-DE" dirty="0" err="1"/>
              <a:t>correction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1ecdfb5fd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1ecdfb5fd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1ecdfb5fd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71ecdfb5fd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1ecdfb5fd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71ecdfb5fd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4250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71ecdfb5f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71ecdfb5f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71ecdfb5fd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71ecdfb5fd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71ecdfb5fd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71ecdfb5fd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OR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X = [1,3,5]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Y = [1,2,4,6]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x == 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x &lt;- </a:t>
            </a:r>
            <a:r>
              <a:rPr lang="de-DE" dirty="0" err="1"/>
              <a:t>next</a:t>
            </a:r>
            <a:r>
              <a:rPr lang="de-DE" dirty="0"/>
              <a:t>(x)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y &lt;- </a:t>
            </a:r>
            <a:r>
              <a:rPr lang="de-DE" dirty="0" err="1"/>
              <a:t>next</a:t>
            </a:r>
            <a:r>
              <a:rPr lang="de-DE" dirty="0"/>
              <a:t>(y)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</a:t>
            </a:r>
            <a:r>
              <a:rPr lang="de-DE" dirty="0" err="1"/>
              <a:t>add</a:t>
            </a:r>
            <a:r>
              <a:rPr lang="de-DE" dirty="0"/>
              <a:t>(</a:t>
            </a:r>
            <a:r>
              <a:rPr lang="de-DE" dirty="0" err="1"/>
              <a:t>answer</a:t>
            </a:r>
            <a:r>
              <a:rPr lang="de-DE" dirty="0"/>
              <a:t>, </a:t>
            </a:r>
            <a:r>
              <a:rPr lang="de-DE" dirty="0" err="1"/>
              <a:t>docId</a:t>
            </a:r>
            <a:r>
              <a:rPr lang="de-DE" dirty="0"/>
              <a:t>(x))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x &lt; 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x &lt;- </a:t>
            </a:r>
            <a:r>
              <a:rPr lang="de-DE" dirty="0" err="1"/>
              <a:t>next</a:t>
            </a:r>
            <a:r>
              <a:rPr lang="de-DE" dirty="0"/>
              <a:t>(x)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</a:t>
            </a:r>
            <a:r>
              <a:rPr lang="de-DE" dirty="0" err="1"/>
              <a:t>add</a:t>
            </a:r>
            <a:r>
              <a:rPr lang="de-DE" dirty="0"/>
              <a:t>(</a:t>
            </a:r>
            <a:r>
              <a:rPr lang="de-DE" dirty="0" err="1"/>
              <a:t>answer</a:t>
            </a:r>
            <a:r>
              <a:rPr lang="de-DE" dirty="0"/>
              <a:t>. </a:t>
            </a:r>
            <a:r>
              <a:rPr lang="de-DE" dirty="0" err="1"/>
              <a:t>docId</a:t>
            </a:r>
            <a:r>
              <a:rPr lang="de-DE" dirty="0"/>
              <a:t>(x))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x &gt; 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y &lt;- </a:t>
            </a:r>
            <a:r>
              <a:rPr lang="de-DE" dirty="0" err="1"/>
              <a:t>next</a:t>
            </a:r>
            <a:r>
              <a:rPr lang="de-DE" dirty="0"/>
              <a:t>(y)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</a:t>
            </a:r>
            <a:r>
              <a:rPr lang="de-DE" dirty="0" err="1"/>
              <a:t>add</a:t>
            </a:r>
            <a:r>
              <a:rPr lang="de-DE" dirty="0"/>
              <a:t>(</a:t>
            </a:r>
            <a:r>
              <a:rPr lang="de-DE" dirty="0" err="1"/>
              <a:t>answer</a:t>
            </a:r>
            <a:r>
              <a:rPr lang="de-DE" dirty="0"/>
              <a:t>, </a:t>
            </a:r>
            <a:r>
              <a:rPr lang="de-DE" dirty="0" err="1"/>
              <a:t>docId</a:t>
            </a:r>
            <a:r>
              <a:rPr lang="de-DE" dirty="0"/>
              <a:t>(y))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/>
              <a:t>while</a:t>
            </a:r>
            <a:r>
              <a:rPr lang="de-DE" dirty="0"/>
              <a:t> x != </a:t>
            </a:r>
            <a:r>
              <a:rPr lang="de-DE" dirty="0" err="1"/>
              <a:t>nil</a:t>
            </a: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…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/>
              <a:t>while</a:t>
            </a:r>
            <a:r>
              <a:rPr lang="de-DE" dirty="0"/>
              <a:t> y != </a:t>
            </a:r>
            <a:r>
              <a:rPr lang="de-DE" dirty="0" err="1"/>
              <a:t>nil</a:t>
            </a: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	…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71ecdfb5fd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71ecdfb5fd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311700" y="274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hyperlink" Target="http://www.let.rug.nl/kleiweg/lev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ctrTitle"/>
          </p:nvPr>
        </p:nvSpPr>
        <p:spPr>
          <a:xfrm>
            <a:off x="410575" y="1851725"/>
            <a:ext cx="85206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000" dirty="0"/>
              <a:t>Information Retrieval SS 2025</a:t>
            </a:r>
            <a:endParaRPr sz="3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800" dirty="0">
                <a:solidFill>
                  <a:schemeClr val="dk2"/>
                </a:solidFill>
              </a:rPr>
              <a:t>Exercise 1: Boolean Retrieval, Phrase and Proximity Queries, Tolerant Retrieval</a:t>
            </a: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3776750" y="4623225"/>
            <a:ext cx="5267100" cy="2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/>
              <a:t>Saad Obaid </a:t>
            </a:r>
            <a:r>
              <a:rPr lang="en-US" sz="800" dirty="0" err="1"/>
              <a:t>ul</a:t>
            </a:r>
            <a:r>
              <a:rPr lang="en-US" sz="800" dirty="0"/>
              <a:t> Islam</a:t>
            </a:r>
            <a:endParaRPr sz="800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 dirty="0"/>
              <a:t>partially based on “</a:t>
            </a:r>
            <a:r>
              <a:rPr lang="de" sz="800" dirty="0">
                <a:solidFill>
                  <a:schemeClr val="dk1"/>
                </a:solidFill>
              </a:rPr>
              <a:t>An Introduction to Information Retrieval</a:t>
            </a:r>
            <a:r>
              <a:rPr lang="de" sz="800" dirty="0"/>
              <a:t>” by Manning, Raghavan and Schütze</a:t>
            </a:r>
            <a:endParaRPr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2"/>
          <p:cNvSpPr/>
          <p:nvPr/>
        </p:nvSpPr>
        <p:spPr>
          <a:xfrm>
            <a:off x="211675" y="212700"/>
            <a:ext cx="8586600" cy="6453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2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 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38" name="Google Shape;238;p22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Why are skip pointers not useful for queries in the form x OR y?</a:t>
            </a:r>
            <a:endParaRPr/>
          </a:p>
        </p:txBody>
      </p:sp>
      <p:sp>
        <p:nvSpPr>
          <p:cNvPr id="239" name="Google Shape;239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10</a:t>
            </a:fld>
            <a:endParaRPr/>
          </a:p>
        </p:txBody>
      </p:sp>
      <p:sp>
        <p:nvSpPr>
          <p:cNvPr id="240" name="Google Shape;240;p22"/>
          <p:cNvSpPr txBox="1">
            <a:spLocks noGrp="1"/>
          </p:cNvSpPr>
          <p:nvPr>
            <p:ph type="body" idx="1"/>
          </p:nvPr>
        </p:nvSpPr>
        <p:spPr>
          <a:xfrm>
            <a:off x="277675" y="9478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It is essential to visit every docID in the postings list of either terms.</a:t>
            </a:r>
            <a:endParaRPr dirty="0"/>
          </a:p>
        </p:txBody>
      </p:sp>
      <p:sp>
        <p:nvSpPr>
          <p:cNvPr id="241" name="Google Shape;241;p22"/>
          <p:cNvSpPr/>
          <p:nvPr/>
        </p:nvSpPr>
        <p:spPr>
          <a:xfrm>
            <a:off x="211675" y="1506200"/>
            <a:ext cx="8586600" cy="1997400"/>
          </a:xfrm>
          <a:prstGeom prst="roundRect">
            <a:avLst>
              <a:gd name="adj" fmla="val 5189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2"/>
          <p:cNvSpPr/>
          <p:nvPr/>
        </p:nvSpPr>
        <p:spPr>
          <a:xfrm>
            <a:off x="211675" y="15062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 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43" name="Google Shape;243;p22"/>
          <p:cNvSpPr txBox="1">
            <a:spLocks noGrp="1"/>
          </p:cNvSpPr>
          <p:nvPr>
            <p:ph type="body" idx="1"/>
          </p:nvPr>
        </p:nvSpPr>
        <p:spPr>
          <a:xfrm>
            <a:off x="430075" y="3511527"/>
            <a:ext cx="75030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Comparisons will be made unless either of the postings list end, i.e. till we reach 47 in the upper postings list, after which the lower list ends. Number of comparisons: 11</a:t>
            </a:r>
            <a:endParaRPr dirty="0"/>
          </a:p>
        </p:txBody>
      </p:sp>
      <p:sp>
        <p:nvSpPr>
          <p:cNvPr id="244" name="Google Shape;244;p22"/>
          <p:cNvSpPr txBox="1">
            <a:spLocks noGrp="1"/>
          </p:cNvSpPr>
          <p:nvPr>
            <p:ph type="body" idx="1"/>
          </p:nvPr>
        </p:nvSpPr>
        <p:spPr>
          <a:xfrm>
            <a:off x="430075" y="3984350"/>
            <a:ext cx="8520600" cy="10683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Number of comparisons: 6. The following comparisons will be made: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1. (4, 47), 		4. (120, 47)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2. (14, 47) 		5. (32, 47)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3. (22, 47) 		6. (47, 47)</a:t>
            </a:r>
            <a:endParaRPr dirty="0"/>
          </a:p>
        </p:txBody>
      </p:sp>
      <p:sp>
        <p:nvSpPr>
          <p:cNvPr id="245" name="Google Shape;245;p22"/>
          <p:cNvSpPr txBox="1"/>
          <p:nvPr/>
        </p:nvSpPr>
        <p:spPr>
          <a:xfrm>
            <a:off x="61200" y="3510875"/>
            <a:ext cx="4041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9900"/>
                </a:solidFill>
              </a:rPr>
              <a:t>(i)</a:t>
            </a: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"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9900"/>
                </a:solidFill>
              </a:rPr>
              <a:t>(ii)</a:t>
            </a:r>
            <a:endParaRPr b="1">
              <a:solidFill>
                <a:srgbClr val="FF99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6" name="Google Shape;246;p22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77675" y="1760175"/>
                <a:ext cx="8520600" cy="391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Work out how many comparisons would be done to intersect the following two postings lists with the following two strategies mentioned in (i) and (ii).</a:t>
                </a:r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p1 ← [4, 6, 10, 12, 14, 16, 18, 20, 22, 32, 47, 81, 120, 122, 157, 180], p2 ← [47]</a:t>
                </a:r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400" dirty="0"/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   (i)	Using standard postings lists.</a:t>
                </a:r>
              </a:p>
              <a:p>
                <a:pPr marL="0" lvl="0" indent="0" algn="just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   (ii)  Using postings lists stored with skip-pointers, with a skip length of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√</m:t>
                    </m:r>
                    <m:r>
                      <m:rPr>
                        <m:sty m:val="p"/>
                      </m:rPr>
                      <a:rPr lang="de-DE" b="0" i="1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dirty="0"/>
                  <a:t>, as suggested in the lecture.</a:t>
                </a:r>
                <a:endParaRPr dirty="0"/>
              </a:p>
            </p:txBody>
          </p:sp>
        </mc:Choice>
        <mc:Fallback xmlns="">
          <p:sp>
            <p:nvSpPr>
              <p:cNvPr id="246" name="Google Shape;246;p2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77675" y="1760175"/>
                <a:ext cx="8520600" cy="391200"/>
              </a:xfrm>
              <a:prstGeom prst="rect">
                <a:avLst/>
              </a:prstGeom>
              <a:blipFill>
                <a:blip r:embed="rId3"/>
                <a:stretch>
                  <a:fillRect l="-215" r="-286" b="-354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" grpId="0" build="p"/>
      <p:bldP spid="243" grpId="0" build="p"/>
      <p:bldP spid="24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3"/>
          <p:cNvSpPr/>
          <p:nvPr/>
        </p:nvSpPr>
        <p:spPr>
          <a:xfrm>
            <a:off x="211675" y="212700"/>
            <a:ext cx="8586600" cy="3008700"/>
          </a:xfrm>
          <a:prstGeom prst="roundRect">
            <a:avLst>
              <a:gd name="adj" fmla="val 298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3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53" name="Google Shape;253;p23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Consider a postings intersection between this postings list, with skip pointers: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and the following intermediate result postings list (which hence has no skip pointers):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Both"/>
            </a:pPr>
            <a:r>
              <a:rPr lang="de" dirty="0"/>
              <a:t>How often is a skip pointer followed? </a:t>
            </a:r>
            <a:endParaRPr dirty="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Both"/>
            </a:pPr>
            <a:r>
              <a:rPr lang="de" dirty="0"/>
              <a:t>How many postings comparisons will be made by this algorithm while intersecting the two lists?</a:t>
            </a:r>
            <a:endParaRPr dirty="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Both"/>
            </a:pPr>
            <a:r>
              <a:rPr lang="de" dirty="0"/>
              <a:t>How many postings comparisons are made if the postings lists are intersected without the use of skip pointers?</a:t>
            </a:r>
            <a:endParaRPr dirty="0"/>
          </a:p>
        </p:txBody>
      </p:sp>
      <p:sp>
        <p:nvSpPr>
          <p:cNvPr id="254" name="Google Shape;254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11</a:t>
            </a:fld>
            <a:endParaRPr/>
          </a:p>
        </p:txBody>
      </p:sp>
      <p:sp>
        <p:nvSpPr>
          <p:cNvPr id="255" name="Google Shape;255;p23"/>
          <p:cNvSpPr txBox="1">
            <a:spLocks noGrp="1"/>
          </p:cNvSpPr>
          <p:nvPr>
            <p:ph type="body" idx="1"/>
          </p:nvPr>
        </p:nvSpPr>
        <p:spPr>
          <a:xfrm>
            <a:off x="7291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3</a:t>
            </a:r>
            <a:endParaRPr/>
          </a:p>
        </p:txBody>
      </p:sp>
      <p:sp>
        <p:nvSpPr>
          <p:cNvPr id="256" name="Google Shape;256;p23"/>
          <p:cNvSpPr txBox="1">
            <a:spLocks noGrp="1"/>
          </p:cNvSpPr>
          <p:nvPr>
            <p:ph type="body" idx="1"/>
          </p:nvPr>
        </p:nvSpPr>
        <p:spPr>
          <a:xfrm>
            <a:off x="10780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5</a:t>
            </a:r>
            <a:endParaRPr/>
          </a:p>
        </p:txBody>
      </p:sp>
      <p:sp>
        <p:nvSpPr>
          <p:cNvPr id="257" name="Google Shape;257;p23"/>
          <p:cNvSpPr txBox="1">
            <a:spLocks noGrp="1"/>
          </p:cNvSpPr>
          <p:nvPr>
            <p:ph type="body" idx="1"/>
          </p:nvPr>
        </p:nvSpPr>
        <p:spPr>
          <a:xfrm>
            <a:off x="14269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9</a:t>
            </a:r>
            <a:endParaRPr/>
          </a:p>
        </p:txBody>
      </p:sp>
      <p:sp>
        <p:nvSpPr>
          <p:cNvPr id="258" name="Google Shape;258;p23"/>
          <p:cNvSpPr txBox="1">
            <a:spLocks noGrp="1"/>
          </p:cNvSpPr>
          <p:nvPr>
            <p:ph type="body" idx="1"/>
          </p:nvPr>
        </p:nvSpPr>
        <p:spPr>
          <a:xfrm>
            <a:off x="17758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15</a:t>
            </a:r>
            <a:endParaRPr dirty="0"/>
          </a:p>
        </p:txBody>
      </p:sp>
      <p:sp>
        <p:nvSpPr>
          <p:cNvPr id="259" name="Google Shape;259;p23"/>
          <p:cNvSpPr txBox="1">
            <a:spLocks noGrp="1"/>
          </p:cNvSpPr>
          <p:nvPr>
            <p:ph type="body" idx="1"/>
          </p:nvPr>
        </p:nvSpPr>
        <p:spPr>
          <a:xfrm>
            <a:off x="21247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24</a:t>
            </a:r>
            <a:endParaRPr/>
          </a:p>
        </p:txBody>
      </p:sp>
      <p:sp>
        <p:nvSpPr>
          <p:cNvPr id="260" name="Google Shape;260;p23"/>
          <p:cNvSpPr txBox="1">
            <a:spLocks noGrp="1"/>
          </p:cNvSpPr>
          <p:nvPr>
            <p:ph type="body" idx="1"/>
          </p:nvPr>
        </p:nvSpPr>
        <p:spPr>
          <a:xfrm>
            <a:off x="24736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39</a:t>
            </a:r>
            <a:endParaRPr/>
          </a:p>
        </p:txBody>
      </p:sp>
      <p:sp>
        <p:nvSpPr>
          <p:cNvPr id="261" name="Google Shape;261;p23"/>
          <p:cNvSpPr txBox="1">
            <a:spLocks noGrp="1"/>
          </p:cNvSpPr>
          <p:nvPr>
            <p:ph type="body" idx="1"/>
          </p:nvPr>
        </p:nvSpPr>
        <p:spPr>
          <a:xfrm>
            <a:off x="28225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60</a:t>
            </a:r>
            <a:endParaRPr/>
          </a:p>
        </p:txBody>
      </p:sp>
      <p:sp>
        <p:nvSpPr>
          <p:cNvPr id="262" name="Google Shape;262;p23"/>
          <p:cNvSpPr txBox="1">
            <a:spLocks noGrp="1"/>
          </p:cNvSpPr>
          <p:nvPr>
            <p:ph type="body" idx="1"/>
          </p:nvPr>
        </p:nvSpPr>
        <p:spPr>
          <a:xfrm>
            <a:off x="31714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68</a:t>
            </a:r>
            <a:endParaRPr/>
          </a:p>
        </p:txBody>
      </p:sp>
      <p:sp>
        <p:nvSpPr>
          <p:cNvPr id="263" name="Google Shape;263;p23"/>
          <p:cNvSpPr txBox="1">
            <a:spLocks noGrp="1"/>
          </p:cNvSpPr>
          <p:nvPr>
            <p:ph type="body" idx="1"/>
          </p:nvPr>
        </p:nvSpPr>
        <p:spPr>
          <a:xfrm>
            <a:off x="35203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75</a:t>
            </a:r>
            <a:endParaRPr/>
          </a:p>
        </p:txBody>
      </p:sp>
      <p:sp>
        <p:nvSpPr>
          <p:cNvPr id="264" name="Google Shape;264;p23"/>
          <p:cNvSpPr txBox="1">
            <a:spLocks noGrp="1"/>
          </p:cNvSpPr>
          <p:nvPr>
            <p:ph type="body" idx="1"/>
          </p:nvPr>
        </p:nvSpPr>
        <p:spPr>
          <a:xfrm>
            <a:off x="38692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81</a:t>
            </a:r>
            <a:endParaRPr/>
          </a:p>
        </p:txBody>
      </p:sp>
      <p:sp>
        <p:nvSpPr>
          <p:cNvPr id="265" name="Google Shape;265;p23"/>
          <p:cNvSpPr txBox="1">
            <a:spLocks noGrp="1"/>
          </p:cNvSpPr>
          <p:nvPr>
            <p:ph type="body" idx="1"/>
          </p:nvPr>
        </p:nvSpPr>
        <p:spPr>
          <a:xfrm>
            <a:off x="42181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84</a:t>
            </a:r>
            <a:endParaRPr/>
          </a:p>
        </p:txBody>
      </p:sp>
      <p:sp>
        <p:nvSpPr>
          <p:cNvPr id="266" name="Google Shape;266;p23"/>
          <p:cNvSpPr txBox="1">
            <a:spLocks noGrp="1"/>
          </p:cNvSpPr>
          <p:nvPr>
            <p:ph type="body" idx="1"/>
          </p:nvPr>
        </p:nvSpPr>
        <p:spPr>
          <a:xfrm>
            <a:off x="45670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89</a:t>
            </a:r>
            <a:endParaRPr/>
          </a:p>
        </p:txBody>
      </p:sp>
      <p:sp>
        <p:nvSpPr>
          <p:cNvPr id="267" name="Google Shape;267;p23"/>
          <p:cNvSpPr txBox="1">
            <a:spLocks noGrp="1"/>
          </p:cNvSpPr>
          <p:nvPr>
            <p:ph type="body" idx="1"/>
          </p:nvPr>
        </p:nvSpPr>
        <p:spPr>
          <a:xfrm>
            <a:off x="49159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92</a:t>
            </a:r>
            <a:endParaRPr/>
          </a:p>
        </p:txBody>
      </p:sp>
      <p:sp>
        <p:nvSpPr>
          <p:cNvPr id="268" name="Google Shape;268;p23"/>
          <p:cNvSpPr txBox="1">
            <a:spLocks noGrp="1"/>
          </p:cNvSpPr>
          <p:nvPr>
            <p:ph type="body" idx="1"/>
          </p:nvPr>
        </p:nvSpPr>
        <p:spPr>
          <a:xfrm>
            <a:off x="52648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96</a:t>
            </a:r>
            <a:endParaRPr/>
          </a:p>
        </p:txBody>
      </p:sp>
      <p:sp>
        <p:nvSpPr>
          <p:cNvPr id="269" name="Google Shape;269;p23"/>
          <p:cNvSpPr txBox="1">
            <a:spLocks noGrp="1"/>
          </p:cNvSpPr>
          <p:nvPr>
            <p:ph type="body" idx="1"/>
          </p:nvPr>
        </p:nvSpPr>
        <p:spPr>
          <a:xfrm>
            <a:off x="56137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97</a:t>
            </a:r>
            <a:endParaRPr/>
          </a:p>
        </p:txBody>
      </p:sp>
      <p:sp>
        <p:nvSpPr>
          <p:cNvPr id="270" name="Google Shape;270;p23"/>
          <p:cNvSpPr txBox="1">
            <a:spLocks noGrp="1"/>
          </p:cNvSpPr>
          <p:nvPr>
            <p:ph type="body" idx="1"/>
          </p:nvPr>
        </p:nvSpPr>
        <p:spPr>
          <a:xfrm>
            <a:off x="5962675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100</a:t>
            </a:r>
            <a:endParaRPr/>
          </a:p>
        </p:txBody>
      </p:sp>
      <p:sp>
        <p:nvSpPr>
          <p:cNvPr id="271" name="Google Shape;271;p23"/>
          <p:cNvSpPr txBox="1">
            <a:spLocks noGrp="1"/>
          </p:cNvSpPr>
          <p:nvPr>
            <p:ph type="body" idx="1"/>
          </p:nvPr>
        </p:nvSpPr>
        <p:spPr>
          <a:xfrm>
            <a:off x="6365250" y="11665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115</a:t>
            </a:r>
            <a:endParaRPr/>
          </a:p>
        </p:txBody>
      </p:sp>
      <p:cxnSp>
        <p:nvCxnSpPr>
          <p:cNvPr id="272" name="Google Shape;272;p23"/>
          <p:cNvCxnSpPr>
            <a:stCxn id="255" idx="0"/>
            <a:endCxn id="259" idx="0"/>
          </p:cNvCxnSpPr>
          <p:nvPr/>
        </p:nvCxnSpPr>
        <p:spPr>
          <a:xfrm rot="-5400000" flipH="1">
            <a:off x="1601125" y="469075"/>
            <a:ext cx="600" cy="1395600"/>
          </a:xfrm>
          <a:prstGeom prst="curved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3" name="Google Shape;273;p23"/>
          <p:cNvCxnSpPr>
            <a:stCxn id="259" idx="0"/>
            <a:endCxn id="263" idx="0"/>
          </p:cNvCxnSpPr>
          <p:nvPr/>
        </p:nvCxnSpPr>
        <p:spPr>
          <a:xfrm rot="-5400000" flipH="1">
            <a:off x="2996725" y="469075"/>
            <a:ext cx="600" cy="1395600"/>
          </a:xfrm>
          <a:prstGeom prst="curved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4" name="Google Shape;274;p23"/>
          <p:cNvCxnSpPr>
            <a:stCxn id="263" idx="0"/>
            <a:endCxn id="267" idx="0"/>
          </p:cNvCxnSpPr>
          <p:nvPr/>
        </p:nvCxnSpPr>
        <p:spPr>
          <a:xfrm rot="-5400000" flipH="1">
            <a:off x="4392325" y="469075"/>
            <a:ext cx="600" cy="1395600"/>
          </a:xfrm>
          <a:prstGeom prst="curved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5" name="Google Shape;275;p23"/>
          <p:cNvCxnSpPr>
            <a:stCxn id="267" idx="0"/>
            <a:endCxn id="271" idx="0"/>
          </p:cNvCxnSpPr>
          <p:nvPr/>
        </p:nvCxnSpPr>
        <p:spPr>
          <a:xfrm rot="-5400000" flipH="1">
            <a:off x="5814775" y="442225"/>
            <a:ext cx="600" cy="1449300"/>
          </a:xfrm>
          <a:prstGeom prst="curved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76" name="Google Shape;276;p23"/>
          <p:cNvSpPr txBox="1">
            <a:spLocks noGrp="1"/>
          </p:cNvSpPr>
          <p:nvPr>
            <p:ph type="body" idx="1"/>
          </p:nvPr>
        </p:nvSpPr>
        <p:spPr>
          <a:xfrm>
            <a:off x="7291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 3</a:t>
            </a:r>
            <a:endParaRPr/>
          </a:p>
        </p:txBody>
      </p:sp>
      <p:sp>
        <p:nvSpPr>
          <p:cNvPr id="277" name="Google Shape;277;p23"/>
          <p:cNvSpPr txBox="1">
            <a:spLocks noGrp="1"/>
          </p:cNvSpPr>
          <p:nvPr>
            <p:ph type="body" idx="1"/>
          </p:nvPr>
        </p:nvSpPr>
        <p:spPr>
          <a:xfrm>
            <a:off x="10780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5</a:t>
            </a:r>
            <a:endParaRPr/>
          </a:p>
        </p:txBody>
      </p:sp>
      <p:sp>
        <p:nvSpPr>
          <p:cNvPr id="278" name="Google Shape;278;p23"/>
          <p:cNvSpPr txBox="1">
            <a:spLocks noGrp="1"/>
          </p:cNvSpPr>
          <p:nvPr>
            <p:ph type="body" idx="1"/>
          </p:nvPr>
        </p:nvSpPr>
        <p:spPr>
          <a:xfrm>
            <a:off x="14269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89</a:t>
            </a:r>
            <a:endParaRPr/>
          </a:p>
        </p:txBody>
      </p:sp>
      <p:sp>
        <p:nvSpPr>
          <p:cNvPr id="279" name="Google Shape;279;p23"/>
          <p:cNvSpPr txBox="1">
            <a:spLocks noGrp="1"/>
          </p:cNvSpPr>
          <p:nvPr>
            <p:ph type="body" idx="1"/>
          </p:nvPr>
        </p:nvSpPr>
        <p:spPr>
          <a:xfrm>
            <a:off x="17758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95</a:t>
            </a:r>
            <a:endParaRPr/>
          </a:p>
        </p:txBody>
      </p:sp>
      <p:sp>
        <p:nvSpPr>
          <p:cNvPr id="280" name="Google Shape;280;p23"/>
          <p:cNvSpPr txBox="1">
            <a:spLocks noGrp="1"/>
          </p:cNvSpPr>
          <p:nvPr>
            <p:ph type="body" idx="1"/>
          </p:nvPr>
        </p:nvSpPr>
        <p:spPr>
          <a:xfrm>
            <a:off x="21247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97</a:t>
            </a:r>
            <a:endParaRPr/>
          </a:p>
        </p:txBody>
      </p:sp>
      <p:sp>
        <p:nvSpPr>
          <p:cNvPr id="281" name="Google Shape;281;p23"/>
          <p:cNvSpPr txBox="1">
            <a:spLocks noGrp="1"/>
          </p:cNvSpPr>
          <p:nvPr>
            <p:ph type="body" idx="1"/>
          </p:nvPr>
        </p:nvSpPr>
        <p:spPr>
          <a:xfrm>
            <a:off x="24736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99</a:t>
            </a:r>
            <a:endParaRPr/>
          </a:p>
        </p:txBody>
      </p:sp>
      <p:sp>
        <p:nvSpPr>
          <p:cNvPr id="282" name="Google Shape;282;p23"/>
          <p:cNvSpPr txBox="1">
            <a:spLocks noGrp="1"/>
          </p:cNvSpPr>
          <p:nvPr>
            <p:ph type="body" idx="1"/>
          </p:nvPr>
        </p:nvSpPr>
        <p:spPr>
          <a:xfrm>
            <a:off x="2822575" y="1908775"/>
            <a:ext cx="348900" cy="28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 100</a:t>
            </a:r>
          </a:p>
        </p:txBody>
      </p:sp>
      <p:sp>
        <p:nvSpPr>
          <p:cNvPr id="283" name="Google Shape;283;p23"/>
          <p:cNvSpPr txBox="1">
            <a:spLocks noGrp="1"/>
          </p:cNvSpPr>
          <p:nvPr>
            <p:ph type="body" idx="1"/>
          </p:nvPr>
        </p:nvSpPr>
        <p:spPr>
          <a:xfrm>
            <a:off x="277675" y="3286075"/>
            <a:ext cx="85206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+mj-lt"/>
              <a:buAutoNum type="alphaLcParenR"/>
            </a:pPr>
            <a:r>
              <a:rPr lang="de" dirty="0"/>
              <a:t>The skip pointer is followed once. (from 24 to 75)</a:t>
            </a:r>
            <a:endParaRPr dirty="0"/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sz="800" dirty="0"/>
          </a:p>
          <a:p>
            <a:pPr marL="4826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+mj-lt"/>
              <a:buAutoNum type="alphaLcParenR"/>
            </a:pPr>
            <a:r>
              <a:rPr lang="de" dirty="0"/>
              <a:t>18 comparisons are made: (3,3), (5,5), (9,89), (15,89), (24,89), (75,89), </a:t>
            </a:r>
            <a:r>
              <a:rPr lang="de" dirty="0">
                <a:solidFill>
                  <a:srgbClr val="FF9900"/>
                </a:solidFill>
              </a:rPr>
              <a:t>(92,89)</a:t>
            </a:r>
            <a:r>
              <a:rPr lang="de" dirty="0"/>
              <a:t>, (81,89), (84,89), (89,89), (92,95), </a:t>
            </a:r>
            <a:r>
              <a:rPr lang="de" dirty="0">
                <a:solidFill>
                  <a:srgbClr val="FF9900"/>
                </a:solidFill>
              </a:rPr>
              <a:t>(115,95)</a:t>
            </a:r>
            <a:r>
              <a:rPr lang="de" dirty="0"/>
              <a:t>, (96,95), (96,97), (97,97), (100,99), (100,100), (115,101)</a:t>
            </a:r>
            <a:endParaRPr dirty="0"/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sz="800" dirty="0"/>
          </a:p>
          <a:p>
            <a:pPr marL="4826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+mj-lt"/>
              <a:buAutoNum type="alphaLcParenR"/>
            </a:pPr>
            <a:r>
              <a:rPr lang="de" dirty="0"/>
              <a:t>19</a:t>
            </a:r>
            <a:endParaRPr dirty="0"/>
          </a:p>
        </p:txBody>
      </p:sp>
      <p:sp>
        <p:nvSpPr>
          <p:cNvPr id="284" name="Google Shape;284;p23"/>
          <p:cNvSpPr/>
          <p:nvPr/>
        </p:nvSpPr>
        <p:spPr>
          <a:xfrm>
            <a:off x="5339705" y="3699905"/>
            <a:ext cx="388800" cy="336300"/>
          </a:xfrm>
          <a:prstGeom prst="triangle">
            <a:avLst>
              <a:gd name="adj" fmla="val 5000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23"/>
          <p:cNvSpPr/>
          <p:nvPr/>
        </p:nvSpPr>
        <p:spPr>
          <a:xfrm>
            <a:off x="6010650" y="3741950"/>
            <a:ext cx="388800" cy="336300"/>
          </a:xfrm>
          <a:prstGeom prst="triangle">
            <a:avLst>
              <a:gd name="adj" fmla="val 5000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6" name="Google Shape;286;p23"/>
          <p:cNvCxnSpPr>
            <a:stCxn id="284" idx="0"/>
            <a:endCxn id="285" idx="0"/>
          </p:cNvCxnSpPr>
          <p:nvPr/>
        </p:nvCxnSpPr>
        <p:spPr>
          <a:xfrm rot="-5400000" flipH="1">
            <a:off x="5848505" y="3385505"/>
            <a:ext cx="42000" cy="670800"/>
          </a:xfrm>
          <a:prstGeom prst="curvedConnector3">
            <a:avLst>
              <a:gd name="adj1" fmla="val -36691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87" name="Google Shape;287;p23"/>
          <p:cNvSpPr txBox="1"/>
          <p:nvPr/>
        </p:nvSpPr>
        <p:spPr>
          <a:xfrm>
            <a:off x="5339700" y="3231325"/>
            <a:ext cx="972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" dirty="0">
                <a:solidFill>
                  <a:srgbClr val="666666"/>
                </a:solidFill>
              </a:rPr>
              <a:t>skip-pointer</a:t>
            </a:r>
            <a:endParaRPr sz="1200" dirty="0">
              <a:solidFill>
                <a:srgbClr val="666666"/>
              </a:solidFill>
            </a:endParaRPr>
          </a:p>
        </p:txBody>
      </p:sp>
      <p:sp>
        <p:nvSpPr>
          <p:cNvPr id="288" name="Google Shape;288;p23"/>
          <p:cNvSpPr txBox="1"/>
          <p:nvPr/>
        </p:nvSpPr>
        <p:spPr>
          <a:xfrm>
            <a:off x="6482700" y="3383725"/>
            <a:ext cx="972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" dirty="0">
                <a:solidFill>
                  <a:srgbClr val="666666"/>
                </a:solidFill>
              </a:rPr>
              <a:t>look-ahead</a:t>
            </a:r>
            <a:endParaRPr sz="1200" dirty="0">
              <a:solidFill>
                <a:srgbClr val="666666"/>
              </a:solidFill>
            </a:endParaRPr>
          </a:p>
        </p:txBody>
      </p:sp>
      <p:sp>
        <p:nvSpPr>
          <p:cNvPr id="2" name="Google Shape;282;p23">
            <a:extLst>
              <a:ext uri="{FF2B5EF4-FFF2-40B4-BE49-F238E27FC236}">
                <a16:creationId xmlns:a16="http://schemas.microsoft.com/office/drawing/2014/main" id="{67A992C5-C997-B0D7-C9CE-AD274D03C9DE}"/>
              </a:ext>
            </a:extLst>
          </p:cNvPr>
          <p:cNvSpPr txBox="1">
            <a:spLocks/>
          </p:cNvSpPr>
          <p:nvPr/>
        </p:nvSpPr>
        <p:spPr>
          <a:xfrm>
            <a:off x="3171475" y="1908775"/>
            <a:ext cx="348900" cy="2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>
              <a:lnSpc>
                <a:spcPct val="100000"/>
              </a:lnSpc>
              <a:buFont typeface="Arial"/>
              <a:buNone/>
            </a:pPr>
            <a:r>
              <a:rPr lang="de" dirty="0"/>
              <a:t> 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0" build="p"/>
      <p:bldP spid="287" grpId="0"/>
      <p:bldP spid="2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4"/>
          <p:cNvSpPr txBox="1">
            <a:spLocks noGrp="1"/>
          </p:cNvSpPr>
          <p:nvPr>
            <p:ph type="ctrTitle"/>
          </p:nvPr>
        </p:nvSpPr>
        <p:spPr>
          <a:xfrm>
            <a:off x="410575" y="1851725"/>
            <a:ext cx="85206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000"/>
              <a:t>Boolean Retrieval - Phrase &amp; Proximity Queries</a:t>
            </a:r>
            <a:endParaRPr sz="3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5"/>
          <p:cNvSpPr/>
          <p:nvPr/>
        </p:nvSpPr>
        <p:spPr>
          <a:xfrm>
            <a:off x="245700" y="230425"/>
            <a:ext cx="8586600" cy="3890100"/>
          </a:xfrm>
          <a:prstGeom prst="roundRect">
            <a:avLst>
              <a:gd name="adj" fmla="val 4067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5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300" name="Google Shape;300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13</a:t>
            </a:fld>
            <a:endParaRPr/>
          </a:p>
        </p:txBody>
      </p:sp>
      <p:sp>
        <p:nvSpPr>
          <p:cNvPr id="301" name="Google Shape;301;p25"/>
          <p:cNvSpPr/>
          <p:nvPr/>
        </p:nvSpPr>
        <p:spPr>
          <a:xfrm>
            <a:off x="3389109" y="1166900"/>
            <a:ext cx="208200" cy="178800"/>
          </a:xfrm>
          <a:prstGeom prst="rect">
            <a:avLst/>
          </a:prstGeom>
          <a:solidFill>
            <a:srgbClr val="A4C2F4">
              <a:alpha val="73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25"/>
          <p:cNvSpPr/>
          <p:nvPr/>
        </p:nvSpPr>
        <p:spPr>
          <a:xfrm>
            <a:off x="3376759" y="1581988"/>
            <a:ext cx="208200" cy="178800"/>
          </a:xfrm>
          <a:prstGeom prst="rect">
            <a:avLst/>
          </a:prstGeom>
          <a:solidFill>
            <a:srgbClr val="A4C2F4">
              <a:alpha val="73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25"/>
          <p:cNvSpPr/>
          <p:nvPr/>
        </p:nvSpPr>
        <p:spPr>
          <a:xfrm>
            <a:off x="3376759" y="2200913"/>
            <a:ext cx="208200" cy="178800"/>
          </a:xfrm>
          <a:prstGeom prst="rect">
            <a:avLst/>
          </a:prstGeom>
          <a:solidFill>
            <a:srgbClr val="A4C2F4">
              <a:alpha val="73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25"/>
          <p:cNvSpPr/>
          <p:nvPr/>
        </p:nvSpPr>
        <p:spPr>
          <a:xfrm>
            <a:off x="3428484" y="2417938"/>
            <a:ext cx="208200" cy="178800"/>
          </a:xfrm>
          <a:prstGeom prst="rect">
            <a:avLst/>
          </a:prstGeom>
          <a:solidFill>
            <a:srgbClr val="A4C2F4">
              <a:alpha val="73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5"/>
          <p:cNvSpPr txBox="1">
            <a:spLocks noGrp="1"/>
          </p:cNvSpPr>
          <p:nvPr>
            <p:ph type="body" idx="1"/>
          </p:nvPr>
        </p:nvSpPr>
        <p:spPr>
          <a:xfrm>
            <a:off x="277675" y="4124275"/>
            <a:ext cx="8520600" cy="7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rgbClr val="FF9900"/>
                </a:solidFill>
              </a:rPr>
              <a:t>(i) </a:t>
            </a:r>
            <a:r>
              <a:rPr lang="de" dirty="0"/>
              <a:t>  All three documents (</a:t>
            </a:r>
            <a:r>
              <a:rPr lang="de" dirty="0">
                <a:solidFill>
                  <a:srgbClr val="980000"/>
                </a:solidFill>
              </a:rPr>
              <a:t>2</a:t>
            </a:r>
            <a:r>
              <a:rPr lang="de" dirty="0"/>
              <a:t>, </a:t>
            </a:r>
            <a:r>
              <a:rPr lang="de" dirty="0">
                <a:solidFill>
                  <a:srgbClr val="980000"/>
                </a:solidFill>
              </a:rPr>
              <a:t>4</a:t>
            </a:r>
            <a:r>
              <a:rPr lang="de" dirty="0"/>
              <a:t> and </a:t>
            </a:r>
            <a:r>
              <a:rPr lang="de" dirty="0">
                <a:solidFill>
                  <a:srgbClr val="980000"/>
                </a:solidFill>
              </a:rPr>
              <a:t>7</a:t>
            </a:r>
            <a:r>
              <a:rPr lang="de" dirty="0"/>
              <a:t>).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b="1" dirty="0">
                <a:solidFill>
                  <a:srgbClr val="FF9900"/>
                </a:solidFill>
              </a:rPr>
              <a:t>(ii) </a:t>
            </a:r>
            <a:r>
              <a:rPr lang="de" dirty="0"/>
              <a:t> Only document </a:t>
            </a:r>
            <a:r>
              <a:rPr lang="de" dirty="0">
                <a:solidFill>
                  <a:srgbClr val="4A86E8"/>
                </a:solidFill>
              </a:rPr>
              <a:t>4</a:t>
            </a:r>
            <a:r>
              <a:rPr lang="de" dirty="0"/>
              <a:t>.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6" name="Google Shape;306;p25"/>
          <p:cNvSpPr/>
          <p:nvPr/>
        </p:nvSpPr>
        <p:spPr>
          <a:xfrm>
            <a:off x="3369628" y="1371550"/>
            <a:ext cx="1404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5"/>
          <p:cNvSpPr/>
          <p:nvPr/>
        </p:nvSpPr>
        <p:spPr>
          <a:xfrm>
            <a:off x="3396978" y="1792425"/>
            <a:ext cx="2082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5"/>
          <p:cNvSpPr/>
          <p:nvPr/>
        </p:nvSpPr>
        <p:spPr>
          <a:xfrm>
            <a:off x="3384628" y="1996675"/>
            <a:ext cx="1404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5"/>
          <p:cNvSpPr/>
          <p:nvPr/>
        </p:nvSpPr>
        <p:spPr>
          <a:xfrm>
            <a:off x="1540896" y="1371550"/>
            <a:ext cx="1404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5"/>
          <p:cNvSpPr/>
          <p:nvPr/>
        </p:nvSpPr>
        <p:spPr>
          <a:xfrm>
            <a:off x="1540896" y="1792425"/>
            <a:ext cx="1404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25"/>
          <p:cNvSpPr/>
          <p:nvPr/>
        </p:nvSpPr>
        <p:spPr>
          <a:xfrm>
            <a:off x="1540896" y="1996675"/>
            <a:ext cx="1404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25"/>
          <p:cNvSpPr/>
          <p:nvPr/>
        </p:nvSpPr>
        <p:spPr>
          <a:xfrm>
            <a:off x="5381570" y="1996675"/>
            <a:ext cx="2082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25"/>
          <p:cNvSpPr/>
          <p:nvPr/>
        </p:nvSpPr>
        <p:spPr>
          <a:xfrm>
            <a:off x="5449324" y="1792425"/>
            <a:ext cx="2082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25"/>
          <p:cNvSpPr/>
          <p:nvPr/>
        </p:nvSpPr>
        <p:spPr>
          <a:xfrm>
            <a:off x="5382105" y="1371550"/>
            <a:ext cx="208200" cy="178800"/>
          </a:xfrm>
          <a:prstGeom prst="rect">
            <a:avLst/>
          </a:prstGeom>
          <a:solidFill>
            <a:srgbClr val="EA9999">
              <a:alpha val="652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25"/>
          <p:cNvSpPr txBox="1">
            <a:spLocks noGrp="1"/>
          </p:cNvSpPr>
          <p:nvPr>
            <p:ph type="body" idx="1"/>
          </p:nvPr>
        </p:nvSpPr>
        <p:spPr>
          <a:xfrm>
            <a:off x="311700" y="509400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Shown below is a portion of  a positional index in the format: term: doc1: &lt;position1, position2,...&gt;; doc2: &lt;position1, position2, ...&gt;; etc.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angels:	2: [36,174,252,651];	4: [12,22,102,432];	7: [17]; 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fools:	2: [1,17,74,222];	4: [8,78,108,458];	7: [3,13,23,193];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fear:	2: [87,704,722,901]; 	4: [13,43,113,433]; 	7: [18,328,528]; 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in:	2: [3,37,76,444,851];	4: [10,20,110,470,500];  7: [5,15,25,195]; 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rush:  	2: [2,66,194,321,702];	4: [9,69,149,429,569];	7: [4,14,404];  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to:  	2: [47,86,234,999];	4: [14,24,774,944];	7: [199,319,599,709];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tread: 	2:  [57,94,333];  	4:  [15,35,155];  	7:  [20,320];   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where: 	2:  [67,124,393,1001];  4: [11,41,101,421,431]; 7: [16,36,736];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Which document(s), if any, meet each of the following queries, where each expression within quotes is a phrase query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   (i)	“fools rush in”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   (ii)  “fools rush in”  AND  “angels fear to tread”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6"/>
          <p:cNvSpPr/>
          <p:nvPr/>
        </p:nvSpPr>
        <p:spPr>
          <a:xfrm>
            <a:off x="211675" y="212700"/>
            <a:ext cx="8586600" cy="2358900"/>
          </a:xfrm>
          <a:prstGeom prst="roundRect">
            <a:avLst>
              <a:gd name="adj" fmla="val 3307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26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322" name="Google Shape;322;p26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3742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Consider the following fragment of a positional index with the same format: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dirty="0"/>
              <a:t>Gates: 	1: [3]; 	2: [6]; 	3: [2,17];	 4: [1]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dirty="0"/>
              <a:t>IBM: 		4: [3]; 	7: [14];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dirty="0"/>
              <a:t>Microsoft: 	1: [1]; 	2: [1, 21]; 	3: [3];		5: [16,22,51]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Both"/>
            </a:pPr>
            <a:r>
              <a:rPr lang="de" dirty="0"/>
              <a:t>Describe the set of documents that satisfy the query Gates /2 Microsoft</a:t>
            </a:r>
            <a:endParaRPr dirty="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Both"/>
            </a:pPr>
            <a:r>
              <a:rPr lang="de" dirty="0"/>
              <a:t>Describe each set of values for k for which the query Gates /k Microsoft returns a different set of documents as the answer.</a:t>
            </a:r>
            <a:endParaRPr dirty="0"/>
          </a:p>
        </p:txBody>
      </p:sp>
      <p:sp>
        <p:nvSpPr>
          <p:cNvPr id="323" name="Google Shape;32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14</a:t>
            </a:fld>
            <a:endParaRPr/>
          </a:p>
        </p:txBody>
      </p:sp>
      <p:sp>
        <p:nvSpPr>
          <p:cNvPr id="324" name="Google Shape;324;p26"/>
          <p:cNvSpPr txBox="1">
            <a:spLocks noGrp="1"/>
          </p:cNvSpPr>
          <p:nvPr>
            <p:ph type="body" idx="1"/>
          </p:nvPr>
        </p:nvSpPr>
        <p:spPr>
          <a:xfrm>
            <a:off x="277675" y="2828874"/>
            <a:ext cx="8520600" cy="1913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+mj-lt"/>
              <a:buAutoNum type="alphaLcParenR"/>
            </a:pPr>
            <a:r>
              <a:rPr lang="de" dirty="0"/>
              <a:t>Documents 1 and 3</a:t>
            </a:r>
            <a:endParaRPr dirty="0"/>
          </a:p>
          <a:p>
            <a:pPr marL="8001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dirty="0"/>
          </a:p>
          <a:p>
            <a:pPr marL="4826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+mj-lt"/>
              <a:buAutoNum type="alphaLcParenR"/>
            </a:pPr>
            <a:r>
              <a:rPr lang="de" dirty="0"/>
              <a:t>{k=1} and K ∈ {x: x ≥ 5} return a different set than {1,3}  </a:t>
            </a:r>
            <a:endParaRPr dirty="0"/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sz="900" dirty="0"/>
          </a:p>
          <a:p>
            <a:pPr marL="79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de" dirty="0"/>
              <a:t>→ {k=1} results in {3};  </a:t>
            </a:r>
            <a:endParaRPr dirty="0"/>
          </a:p>
          <a:p>
            <a:pPr marL="79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de" dirty="0"/>
              <a:t>→ K ∈ {x: x ≥ 5} results in {1, 2, 3}. </a:t>
            </a:r>
            <a:endParaRPr dirty="0"/>
          </a:p>
          <a:p>
            <a:pPr marL="12573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dirty="0"/>
          </a:p>
          <a:p>
            <a:pPr marL="8001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de" dirty="0"/>
              <a:t>k ∈ {2, 3, 4} returns the result same set {1, 3}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51"/>
          <p:cNvSpPr txBox="1">
            <a:spLocks noGrp="1"/>
          </p:cNvSpPr>
          <p:nvPr>
            <p:ph type="ctrTitle"/>
          </p:nvPr>
        </p:nvSpPr>
        <p:spPr>
          <a:xfrm>
            <a:off x="410575" y="1851725"/>
            <a:ext cx="85206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000"/>
              <a:t>Tolerant Retrieval</a:t>
            </a:r>
            <a:endParaRPr sz="3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52"/>
          <p:cNvSpPr/>
          <p:nvPr/>
        </p:nvSpPr>
        <p:spPr>
          <a:xfrm>
            <a:off x="211675" y="60300"/>
            <a:ext cx="8586600" cy="6726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52"/>
          <p:cNvSpPr/>
          <p:nvPr/>
        </p:nvSpPr>
        <p:spPr>
          <a:xfrm>
            <a:off x="211675" y="603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33" name="Google Shape;1333;p52"/>
          <p:cNvSpPr txBox="1">
            <a:spLocks noGrp="1"/>
          </p:cNvSpPr>
          <p:nvPr>
            <p:ph type="body" idx="1"/>
          </p:nvPr>
        </p:nvSpPr>
        <p:spPr>
          <a:xfrm>
            <a:off x="277675" y="3142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Write down the entries in the permuterm index dictionary that are generated by the term </a:t>
            </a:r>
            <a:r>
              <a:rPr lang="de" i="1" dirty="0">
                <a:solidFill>
                  <a:srgbClr val="595959"/>
                </a:solidFill>
              </a:rPr>
              <a:t>Retrieval</a:t>
            </a:r>
            <a:r>
              <a:rPr lang="de" dirty="0">
                <a:solidFill>
                  <a:srgbClr val="595959"/>
                </a:solidFill>
              </a:rPr>
              <a:t>.</a:t>
            </a:r>
            <a:endParaRPr dirty="0">
              <a:solidFill>
                <a:srgbClr val="595959"/>
              </a:solidFill>
            </a:endParaRPr>
          </a:p>
        </p:txBody>
      </p:sp>
      <p:sp>
        <p:nvSpPr>
          <p:cNvPr id="1334" name="Google Shape;1334;p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16</a:t>
            </a:fld>
            <a:endParaRPr/>
          </a:p>
        </p:txBody>
      </p:sp>
      <p:sp>
        <p:nvSpPr>
          <p:cNvPr id="1335" name="Google Shape;1335;p52"/>
          <p:cNvSpPr txBox="1">
            <a:spLocks noGrp="1"/>
          </p:cNvSpPr>
          <p:nvPr>
            <p:ph type="body" idx="1"/>
          </p:nvPr>
        </p:nvSpPr>
        <p:spPr>
          <a:xfrm>
            <a:off x="277675" y="771475"/>
            <a:ext cx="7617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Retrieval$, etrieval$R, trieval$Re, rieval$Ret, ieval$Retr, eval$Retri, val$Retrie, al$Retriev, l$Retrieva, $Retrieval</a:t>
            </a:r>
            <a:endParaRPr dirty="0"/>
          </a:p>
        </p:txBody>
      </p:sp>
      <p:sp>
        <p:nvSpPr>
          <p:cNvPr id="1336" name="Google Shape;1336;p52"/>
          <p:cNvSpPr/>
          <p:nvPr/>
        </p:nvSpPr>
        <p:spPr>
          <a:xfrm>
            <a:off x="175075" y="1344875"/>
            <a:ext cx="8586600" cy="7329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52"/>
          <p:cNvSpPr/>
          <p:nvPr/>
        </p:nvSpPr>
        <p:spPr>
          <a:xfrm>
            <a:off x="175075" y="1344875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38" name="Google Shape;1338;p52"/>
          <p:cNvSpPr txBox="1">
            <a:spLocks noGrp="1"/>
          </p:cNvSpPr>
          <p:nvPr>
            <p:ph type="body" idx="1"/>
          </p:nvPr>
        </p:nvSpPr>
        <p:spPr>
          <a:xfrm>
            <a:off x="241075" y="1598850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If you want to search for s*ng in a permuterm wildcard index, what key(s) would one do the lookup on?</a:t>
            </a:r>
            <a:endParaRPr dirty="0"/>
          </a:p>
        </p:txBody>
      </p:sp>
      <p:sp>
        <p:nvSpPr>
          <p:cNvPr id="1339" name="Google Shape;1339;p52"/>
          <p:cNvSpPr txBox="1">
            <a:spLocks noGrp="1"/>
          </p:cNvSpPr>
          <p:nvPr>
            <p:ph type="body" idx="1"/>
          </p:nvPr>
        </p:nvSpPr>
        <p:spPr>
          <a:xfrm>
            <a:off x="277675" y="2070688"/>
            <a:ext cx="7617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ng$s*</a:t>
            </a:r>
            <a:endParaRPr dirty="0"/>
          </a:p>
        </p:txBody>
      </p:sp>
      <p:sp>
        <p:nvSpPr>
          <p:cNvPr id="1340" name="Google Shape;1340;p52"/>
          <p:cNvSpPr/>
          <p:nvPr/>
        </p:nvSpPr>
        <p:spPr>
          <a:xfrm>
            <a:off x="175075" y="2466325"/>
            <a:ext cx="8586600" cy="13755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52"/>
          <p:cNvSpPr/>
          <p:nvPr/>
        </p:nvSpPr>
        <p:spPr>
          <a:xfrm>
            <a:off x="175075" y="2466325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42" name="Google Shape;1342;p52"/>
          <p:cNvSpPr txBox="1">
            <a:spLocks noGrp="1"/>
          </p:cNvSpPr>
          <p:nvPr>
            <p:ph type="body" idx="1"/>
          </p:nvPr>
        </p:nvSpPr>
        <p:spPr>
          <a:xfrm>
            <a:off x="241075" y="2720300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Consider the following example of a postings list in a 3-gram index.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Why is it useful to have the vocabulary terms in the postings lexicographically ordered?</a:t>
            </a:r>
            <a:endParaRPr dirty="0"/>
          </a:p>
        </p:txBody>
      </p:sp>
      <p:cxnSp>
        <p:nvCxnSpPr>
          <p:cNvPr id="1343" name="Google Shape;1343;p52"/>
          <p:cNvCxnSpPr/>
          <p:nvPr/>
        </p:nvCxnSpPr>
        <p:spPr>
          <a:xfrm>
            <a:off x="1043469" y="3204975"/>
            <a:ext cx="312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44" name="Google Shape;1344;p52"/>
          <p:cNvSpPr/>
          <p:nvPr/>
        </p:nvSpPr>
        <p:spPr>
          <a:xfrm>
            <a:off x="1407781" y="3111500"/>
            <a:ext cx="646800" cy="186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 dirty="0"/>
              <a:t>beetroot</a:t>
            </a:r>
            <a:endParaRPr sz="800" dirty="0"/>
          </a:p>
        </p:txBody>
      </p:sp>
      <p:cxnSp>
        <p:nvCxnSpPr>
          <p:cNvPr id="1345" name="Google Shape;1345;p52"/>
          <p:cNvCxnSpPr/>
          <p:nvPr/>
        </p:nvCxnSpPr>
        <p:spPr>
          <a:xfrm>
            <a:off x="2106092" y="3204975"/>
            <a:ext cx="312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46" name="Google Shape;1346;p52"/>
          <p:cNvSpPr/>
          <p:nvPr/>
        </p:nvSpPr>
        <p:spPr>
          <a:xfrm>
            <a:off x="2470405" y="3111500"/>
            <a:ext cx="646800" cy="186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metric</a:t>
            </a:r>
            <a:endParaRPr sz="800"/>
          </a:p>
        </p:txBody>
      </p:sp>
      <p:cxnSp>
        <p:nvCxnSpPr>
          <p:cNvPr id="1347" name="Google Shape;1347;p52"/>
          <p:cNvCxnSpPr/>
          <p:nvPr/>
        </p:nvCxnSpPr>
        <p:spPr>
          <a:xfrm>
            <a:off x="3168594" y="3204975"/>
            <a:ext cx="312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48" name="Google Shape;1348;p52"/>
          <p:cNvSpPr/>
          <p:nvPr/>
        </p:nvSpPr>
        <p:spPr>
          <a:xfrm>
            <a:off x="3532906" y="3111500"/>
            <a:ext cx="646800" cy="186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petrify</a:t>
            </a:r>
            <a:endParaRPr sz="800"/>
          </a:p>
        </p:txBody>
      </p:sp>
      <p:cxnSp>
        <p:nvCxnSpPr>
          <p:cNvPr id="1349" name="Google Shape;1349;p52"/>
          <p:cNvCxnSpPr/>
          <p:nvPr/>
        </p:nvCxnSpPr>
        <p:spPr>
          <a:xfrm>
            <a:off x="4231217" y="3204975"/>
            <a:ext cx="312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50" name="Google Shape;1350;p52"/>
          <p:cNvSpPr/>
          <p:nvPr/>
        </p:nvSpPr>
        <p:spPr>
          <a:xfrm>
            <a:off x="4595530" y="3111500"/>
            <a:ext cx="646800" cy="186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retrieval</a:t>
            </a:r>
            <a:endParaRPr sz="800"/>
          </a:p>
        </p:txBody>
      </p:sp>
      <p:sp>
        <p:nvSpPr>
          <p:cNvPr id="1351" name="Google Shape;1351;p52"/>
          <p:cNvSpPr/>
          <p:nvPr/>
        </p:nvSpPr>
        <p:spPr>
          <a:xfrm>
            <a:off x="345281" y="3111500"/>
            <a:ext cx="646800" cy="1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etr</a:t>
            </a:r>
            <a:endParaRPr/>
          </a:p>
        </p:txBody>
      </p:sp>
      <p:sp>
        <p:nvSpPr>
          <p:cNvPr id="1352" name="Google Shape;1352;p52"/>
          <p:cNvSpPr txBox="1">
            <a:spLocks noGrp="1"/>
          </p:cNvSpPr>
          <p:nvPr>
            <p:ph type="body" idx="1"/>
          </p:nvPr>
        </p:nvSpPr>
        <p:spPr>
          <a:xfrm>
            <a:off x="211675" y="3882549"/>
            <a:ext cx="8586600" cy="7806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We want to use our n-gram index for filtering dictionary candidates -&gt; Need to intersect n-gram postings. Hence, ordering the vocabulary terms allows for intersection in O(x + y) steps.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" grpId="0" build="p"/>
      <p:bldP spid="1339" grpId="0" build="p"/>
      <p:bldP spid="135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" name="Google Shape;1357;p53"/>
          <p:cNvSpPr/>
          <p:nvPr/>
        </p:nvSpPr>
        <p:spPr>
          <a:xfrm>
            <a:off x="211675" y="212700"/>
            <a:ext cx="8586600" cy="11727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8" name="Google Shape;1358;p53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59" name="Google Shape;1359;p53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We want to compute the Levenshtein edit distance between </a:t>
            </a:r>
            <a:r>
              <a:rPr lang="de" b="1" dirty="0">
                <a:solidFill>
                  <a:srgbClr val="595959"/>
                </a:solidFill>
              </a:rPr>
              <a:t>Frodo</a:t>
            </a:r>
            <a:r>
              <a:rPr lang="de" dirty="0">
                <a:solidFill>
                  <a:srgbClr val="595959"/>
                </a:solidFill>
              </a:rPr>
              <a:t> and </a:t>
            </a:r>
            <a:r>
              <a:rPr lang="de" b="1" dirty="0">
                <a:solidFill>
                  <a:srgbClr val="595959"/>
                </a:solidFill>
              </a:rPr>
              <a:t>Gondor</a:t>
            </a:r>
            <a:r>
              <a:rPr lang="de" dirty="0">
                <a:solidFill>
                  <a:srgbClr val="595959"/>
                </a:solidFill>
              </a:rPr>
              <a:t>. Consider the sub-problem of computing the distance between </a:t>
            </a:r>
            <a:r>
              <a:rPr lang="de" b="1" dirty="0">
                <a:solidFill>
                  <a:srgbClr val="595959"/>
                </a:solidFill>
              </a:rPr>
              <a:t>G</a:t>
            </a:r>
            <a:r>
              <a:rPr lang="de" dirty="0">
                <a:solidFill>
                  <a:srgbClr val="595959"/>
                </a:solidFill>
              </a:rPr>
              <a:t> and </a:t>
            </a:r>
            <a:r>
              <a:rPr lang="de" b="1" dirty="0">
                <a:solidFill>
                  <a:srgbClr val="595959"/>
                </a:solidFill>
              </a:rPr>
              <a:t>Frod</a:t>
            </a:r>
            <a:r>
              <a:rPr lang="de" dirty="0">
                <a:solidFill>
                  <a:srgbClr val="595959"/>
                </a:solidFill>
              </a:rPr>
              <a:t>. What are the costs for insertion, deletion and replacement respectively.</a:t>
            </a:r>
            <a:endParaRPr dirty="0">
              <a:solidFill>
                <a:srgbClr val="595959"/>
              </a:solidFill>
            </a:endParaRPr>
          </a:p>
        </p:txBody>
      </p:sp>
      <p:sp>
        <p:nvSpPr>
          <p:cNvPr id="1360" name="Google Shape;1360;p53"/>
          <p:cNvSpPr txBox="1">
            <a:spLocks noGrp="1"/>
          </p:cNvSpPr>
          <p:nvPr>
            <p:ph type="sldNum" idx="12"/>
          </p:nvPr>
        </p:nvSpPr>
        <p:spPr>
          <a:xfrm>
            <a:off x="8384783" y="45299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17</a:t>
            </a:fld>
            <a:endParaRPr/>
          </a:p>
        </p:txBody>
      </p:sp>
      <p:sp>
        <p:nvSpPr>
          <p:cNvPr id="1361" name="Google Shape;1361;p53"/>
          <p:cNvSpPr txBox="1">
            <a:spLocks noGrp="1"/>
          </p:cNvSpPr>
          <p:nvPr>
            <p:ph type="body" idx="1"/>
          </p:nvPr>
        </p:nvSpPr>
        <p:spPr>
          <a:xfrm>
            <a:off x="1432400" y="1888475"/>
            <a:ext cx="17934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Frod) = min(5, 4, 4)</a:t>
            </a:r>
            <a:endParaRPr sz="1000" dirty="0"/>
          </a:p>
        </p:txBody>
      </p:sp>
      <p:sp>
        <p:nvSpPr>
          <p:cNvPr id="1362" name="Google Shape;1362;p53"/>
          <p:cNvSpPr txBox="1">
            <a:spLocks noGrp="1"/>
          </p:cNvSpPr>
          <p:nvPr>
            <p:ph type="body" idx="1"/>
          </p:nvPr>
        </p:nvSpPr>
        <p:spPr>
          <a:xfrm>
            <a:off x="1470200" y="2498475"/>
            <a:ext cx="1717800" cy="1581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Fro) = min(4, 3, 3)</a:t>
            </a:r>
            <a:endParaRPr sz="1000" dirty="0"/>
          </a:p>
        </p:txBody>
      </p:sp>
      <p:sp>
        <p:nvSpPr>
          <p:cNvPr id="1363" name="Google Shape;1363;p53"/>
          <p:cNvSpPr txBox="1">
            <a:spLocks noGrp="1"/>
          </p:cNvSpPr>
          <p:nvPr>
            <p:ph type="body" idx="1"/>
          </p:nvPr>
        </p:nvSpPr>
        <p:spPr>
          <a:xfrm>
            <a:off x="277675" y="249847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Frod) = 4</a:t>
            </a:r>
            <a:endParaRPr sz="1000" dirty="0"/>
          </a:p>
        </p:txBody>
      </p:sp>
      <p:sp>
        <p:nvSpPr>
          <p:cNvPr id="1364" name="Google Shape;1364;p53"/>
          <p:cNvSpPr txBox="1">
            <a:spLocks noGrp="1"/>
          </p:cNvSpPr>
          <p:nvPr>
            <p:ph type="body" idx="1"/>
          </p:nvPr>
        </p:nvSpPr>
        <p:spPr>
          <a:xfrm>
            <a:off x="3504143" y="249847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Fro) = 3*</a:t>
            </a:r>
            <a:endParaRPr sz="1000" dirty="0"/>
          </a:p>
        </p:txBody>
      </p:sp>
      <p:sp>
        <p:nvSpPr>
          <p:cNvPr id="1365" name="Google Shape;1365;p53"/>
          <p:cNvSpPr txBox="1">
            <a:spLocks noGrp="1"/>
          </p:cNvSpPr>
          <p:nvPr>
            <p:ph type="body" idx="1"/>
          </p:nvPr>
        </p:nvSpPr>
        <p:spPr>
          <a:xfrm>
            <a:off x="1470200" y="3016975"/>
            <a:ext cx="17178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Fr) = min(3, 2, 2)</a:t>
            </a:r>
            <a:endParaRPr sz="1000" dirty="0"/>
          </a:p>
        </p:txBody>
      </p:sp>
      <p:sp>
        <p:nvSpPr>
          <p:cNvPr id="1366" name="Google Shape;1366;p53"/>
          <p:cNvSpPr txBox="1">
            <a:spLocks noGrp="1"/>
          </p:cNvSpPr>
          <p:nvPr>
            <p:ph type="body" idx="1"/>
          </p:nvPr>
        </p:nvSpPr>
        <p:spPr>
          <a:xfrm>
            <a:off x="277675" y="3016950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Fro) = 3*</a:t>
            </a:r>
            <a:endParaRPr sz="1000" dirty="0"/>
          </a:p>
        </p:txBody>
      </p:sp>
      <p:sp>
        <p:nvSpPr>
          <p:cNvPr id="1367" name="Google Shape;1367;p53"/>
          <p:cNvSpPr txBox="1">
            <a:spLocks noGrp="1"/>
          </p:cNvSpPr>
          <p:nvPr>
            <p:ph type="body" idx="1"/>
          </p:nvPr>
        </p:nvSpPr>
        <p:spPr>
          <a:xfrm>
            <a:off x="3504143" y="3016950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Fr) = 2*</a:t>
            </a:r>
            <a:endParaRPr sz="1000" dirty="0"/>
          </a:p>
        </p:txBody>
      </p:sp>
      <p:sp>
        <p:nvSpPr>
          <p:cNvPr id="1368" name="Google Shape;1368;p53"/>
          <p:cNvSpPr txBox="1">
            <a:spLocks noGrp="1"/>
          </p:cNvSpPr>
          <p:nvPr>
            <p:ph type="body" idx="1"/>
          </p:nvPr>
        </p:nvSpPr>
        <p:spPr>
          <a:xfrm>
            <a:off x="1470500" y="3644357"/>
            <a:ext cx="17178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F) = min(2, 2, 1)</a:t>
            </a:r>
            <a:endParaRPr sz="1000" dirty="0"/>
          </a:p>
        </p:txBody>
      </p:sp>
      <p:sp>
        <p:nvSpPr>
          <p:cNvPr id="1369" name="Google Shape;1369;p53"/>
          <p:cNvSpPr txBox="1">
            <a:spLocks noGrp="1"/>
          </p:cNvSpPr>
          <p:nvPr>
            <p:ph type="body" idx="1"/>
          </p:nvPr>
        </p:nvSpPr>
        <p:spPr>
          <a:xfrm>
            <a:off x="322169" y="36346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Fr) = 2*</a:t>
            </a:r>
            <a:endParaRPr sz="1000" dirty="0"/>
          </a:p>
        </p:txBody>
      </p:sp>
      <p:sp>
        <p:nvSpPr>
          <p:cNvPr id="1370" name="Google Shape;1370;p53"/>
          <p:cNvSpPr txBox="1">
            <a:spLocks noGrp="1"/>
          </p:cNvSpPr>
          <p:nvPr>
            <p:ph type="body" idx="1"/>
          </p:nvPr>
        </p:nvSpPr>
        <p:spPr>
          <a:xfrm>
            <a:off x="3548637" y="36346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F) = 1*</a:t>
            </a:r>
            <a:endParaRPr sz="1000"/>
          </a:p>
        </p:txBody>
      </p:sp>
      <p:sp>
        <p:nvSpPr>
          <p:cNvPr id="1371" name="Google Shape;1371;p53"/>
          <p:cNvSpPr txBox="1">
            <a:spLocks noGrp="1"/>
          </p:cNvSpPr>
          <p:nvPr>
            <p:ph type="body" idx="1"/>
          </p:nvPr>
        </p:nvSpPr>
        <p:spPr>
          <a:xfrm>
            <a:off x="1470194" y="4271725"/>
            <a:ext cx="17178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_) = 1</a:t>
            </a:r>
            <a:endParaRPr sz="1000" dirty="0"/>
          </a:p>
        </p:txBody>
      </p:sp>
      <p:sp>
        <p:nvSpPr>
          <p:cNvPr id="1372" name="Google Shape;1372;p53"/>
          <p:cNvSpPr txBox="1">
            <a:spLocks noGrp="1"/>
          </p:cNvSpPr>
          <p:nvPr>
            <p:ph type="body" idx="1"/>
          </p:nvPr>
        </p:nvSpPr>
        <p:spPr>
          <a:xfrm>
            <a:off x="277675" y="42911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F) = 1*</a:t>
            </a:r>
            <a:endParaRPr sz="1000" dirty="0"/>
          </a:p>
        </p:txBody>
      </p:sp>
      <p:sp>
        <p:nvSpPr>
          <p:cNvPr id="1373" name="Google Shape;1373;p53"/>
          <p:cNvSpPr txBox="1">
            <a:spLocks noGrp="1"/>
          </p:cNvSpPr>
          <p:nvPr>
            <p:ph type="body" idx="1"/>
          </p:nvPr>
        </p:nvSpPr>
        <p:spPr>
          <a:xfrm>
            <a:off x="3504143" y="42911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_) = 0</a:t>
            </a:r>
            <a:endParaRPr sz="1000" dirty="0"/>
          </a:p>
        </p:txBody>
      </p:sp>
      <p:cxnSp>
        <p:nvCxnSpPr>
          <p:cNvPr id="1374" name="Google Shape;1374;p53"/>
          <p:cNvCxnSpPr>
            <a:stCxn id="1361" idx="2"/>
            <a:endCxn id="1363" idx="0"/>
          </p:cNvCxnSpPr>
          <p:nvPr/>
        </p:nvCxnSpPr>
        <p:spPr>
          <a:xfrm rot="5400000">
            <a:off x="1400600" y="1569875"/>
            <a:ext cx="383400" cy="14736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5" name="Google Shape;1375;p53"/>
          <p:cNvCxnSpPr>
            <a:stCxn id="1361" idx="2"/>
            <a:endCxn id="1362" idx="0"/>
          </p:cNvCxnSpPr>
          <p:nvPr/>
        </p:nvCxnSpPr>
        <p:spPr>
          <a:xfrm rot="-5400000" flipH="1">
            <a:off x="2137700" y="2306375"/>
            <a:ext cx="383400" cy="6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6" name="Google Shape;1376;p53"/>
          <p:cNvCxnSpPr>
            <a:stCxn id="1361" idx="2"/>
            <a:endCxn id="1364" idx="0"/>
          </p:cNvCxnSpPr>
          <p:nvPr/>
        </p:nvCxnSpPr>
        <p:spPr>
          <a:xfrm rot="-5400000" flipH="1">
            <a:off x="3013850" y="1430225"/>
            <a:ext cx="383400" cy="17529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7" name="Google Shape;1377;p53"/>
          <p:cNvCxnSpPr>
            <a:stCxn id="1362" idx="2"/>
            <a:endCxn id="1366" idx="0"/>
          </p:cNvCxnSpPr>
          <p:nvPr/>
        </p:nvCxnSpPr>
        <p:spPr>
          <a:xfrm rot="5400000">
            <a:off x="1412150" y="2099925"/>
            <a:ext cx="360300" cy="14736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8" name="Google Shape;1378;p53"/>
          <p:cNvCxnSpPr>
            <a:stCxn id="1362" idx="2"/>
            <a:endCxn id="1365" idx="0"/>
          </p:cNvCxnSpPr>
          <p:nvPr/>
        </p:nvCxnSpPr>
        <p:spPr>
          <a:xfrm rot="-5400000" flipH="1">
            <a:off x="2149250" y="2836425"/>
            <a:ext cx="360300" cy="600"/>
          </a:xfrm>
          <a:prstGeom prst="curvedConnector3">
            <a:avLst>
              <a:gd name="adj1" fmla="val 5001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9" name="Google Shape;1379;p53"/>
          <p:cNvCxnSpPr>
            <a:stCxn id="1362" idx="2"/>
            <a:endCxn id="1367" idx="0"/>
          </p:cNvCxnSpPr>
          <p:nvPr/>
        </p:nvCxnSpPr>
        <p:spPr>
          <a:xfrm rot="-5400000" flipH="1">
            <a:off x="3025400" y="1960275"/>
            <a:ext cx="360300" cy="17529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0" name="Google Shape;1380;p53"/>
          <p:cNvCxnSpPr>
            <a:stCxn id="1365" idx="2"/>
            <a:endCxn id="1369" idx="0"/>
          </p:cNvCxnSpPr>
          <p:nvPr/>
        </p:nvCxnSpPr>
        <p:spPr>
          <a:xfrm rot="5400000">
            <a:off x="1418900" y="2724475"/>
            <a:ext cx="391200" cy="1429200"/>
          </a:xfrm>
          <a:prstGeom prst="curvedConnector3">
            <a:avLst>
              <a:gd name="adj1" fmla="val 499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1" name="Google Shape;1381;p53"/>
          <p:cNvCxnSpPr>
            <a:stCxn id="1365" idx="2"/>
            <a:endCxn id="1368" idx="0"/>
          </p:cNvCxnSpPr>
          <p:nvPr/>
        </p:nvCxnSpPr>
        <p:spPr>
          <a:xfrm rot="-5400000" flipH="1">
            <a:off x="2129000" y="3443575"/>
            <a:ext cx="400800" cy="6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2" name="Google Shape;1382;p53"/>
          <p:cNvCxnSpPr>
            <a:stCxn id="1365" idx="2"/>
            <a:endCxn id="1370" idx="0"/>
          </p:cNvCxnSpPr>
          <p:nvPr/>
        </p:nvCxnSpPr>
        <p:spPr>
          <a:xfrm rot="-5400000" flipH="1">
            <a:off x="3032150" y="2540425"/>
            <a:ext cx="391200" cy="1797300"/>
          </a:xfrm>
          <a:prstGeom prst="curvedConnector3">
            <a:avLst>
              <a:gd name="adj1" fmla="val 499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3" name="Google Shape;1383;p53"/>
          <p:cNvCxnSpPr>
            <a:stCxn id="1368" idx="2"/>
            <a:endCxn id="1372" idx="0"/>
          </p:cNvCxnSpPr>
          <p:nvPr/>
        </p:nvCxnSpPr>
        <p:spPr>
          <a:xfrm rot="5400000">
            <a:off x="1382300" y="3344057"/>
            <a:ext cx="420300" cy="1473900"/>
          </a:xfrm>
          <a:prstGeom prst="curved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4" name="Google Shape;1384;p53"/>
          <p:cNvCxnSpPr>
            <a:stCxn id="1368" idx="2"/>
            <a:endCxn id="1371" idx="0"/>
          </p:cNvCxnSpPr>
          <p:nvPr/>
        </p:nvCxnSpPr>
        <p:spPr>
          <a:xfrm rot="-5400000" flipH="1">
            <a:off x="2129300" y="4070957"/>
            <a:ext cx="400800" cy="600"/>
          </a:xfrm>
          <a:prstGeom prst="curvedConnector3">
            <a:avLst>
              <a:gd name="adj1" fmla="val 5000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5" name="Google Shape;1385;p53"/>
          <p:cNvCxnSpPr>
            <a:stCxn id="1368" idx="2"/>
            <a:endCxn id="1373" idx="0"/>
          </p:cNvCxnSpPr>
          <p:nvPr/>
        </p:nvCxnSpPr>
        <p:spPr>
          <a:xfrm rot="-5400000" flipH="1">
            <a:off x="2995550" y="3204707"/>
            <a:ext cx="420300" cy="1752600"/>
          </a:xfrm>
          <a:prstGeom prst="curved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86" name="Google Shape;1386;p53"/>
          <p:cNvSpPr txBox="1"/>
          <p:nvPr/>
        </p:nvSpPr>
        <p:spPr>
          <a:xfrm rot="-359945">
            <a:off x="1191189" y="2157674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ins + 1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87" name="Google Shape;1387;p53"/>
          <p:cNvSpPr txBox="1"/>
          <p:nvPr/>
        </p:nvSpPr>
        <p:spPr>
          <a:xfrm rot="-359945">
            <a:off x="1125798" y="2692081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ins + 1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88" name="Google Shape;1388;p53"/>
          <p:cNvSpPr txBox="1"/>
          <p:nvPr/>
        </p:nvSpPr>
        <p:spPr>
          <a:xfrm rot="-359945">
            <a:off x="1130039" y="3275912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389" name="Google Shape;1389;p53"/>
          <p:cNvSpPr txBox="1"/>
          <p:nvPr/>
        </p:nvSpPr>
        <p:spPr>
          <a:xfrm rot="-359945">
            <a:off x="1093289" y="3925274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390" name="Google Shape;1390;p53"/>
          <p:cNvSpPr txBox="1"/>
          <p:nvPr/>
        </p:nvSpPr>
        <p:spPr>
          <a:xfrm rot="2449">
            <a:off x="2344325" y="2241375"/>
            <a:ext cx="421200" cy="2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del + 1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91" name="Google Shape;1391;p53"/>
          <p:cNvSpPr txBox="1"/>
          <p:nvPr/>
        </p:nvSpPr>
        <p:spPr>
          <a:xfrm rot="2449">
            <a:off x="2329100" y="2757825"/>
            <a:ext cx="421200" cy="2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392" name="Google Shape;1392;p53"/>
          <p:cNvSpPr txBox="1"/>
          <p:nvPr/>
        </p:nvSpPr>
        <p:spPr>
          <a:xfrm rot="2449">
            <a:off x="2344325" y="3360907"/>
            <a:ext cx="421200" cy="1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393" name="Google Shape;1393;p53"/>
          <p:cNvSpPr txBox="1"/>
          <p:nvPr/>
        </p:nvSpPr>
        <p:spPr>
          <a:xfrm rot="2449">
            <a:off x="2344325" y="4042695"/>
            <a:ext cx="421200" cy="1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394" name="Google Shape;1394;p53"/>
          <p:cNvSpPr txBox="1"/>
          <p:nvPr/>
        </p:nvSpPr>
        <p:spPr>
          <a:xfrm rot="378252">
            <a:off x="3213678" y="2171154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repl + {0, 1}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95" name="Google Shape;1395;p53"/>
          <p:cNvSpPr txBox="1"/>
          <p:nvPr/>
        </p:nvSpPr>
        <p:spPr>
          <a:xfrm rot="378252">
            <a:off x="3220447" y="2697151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repl + {0, 1}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96" name="Google Shape;1396;p53"/>
          <p:cNvSpPr txBox="1"/>
          <p:nvPr/>
        </p:nvSpPr>
        <p:spPr>
          <a:xfrm rot="378252">
            <a:off x="3230156" y="3270908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repl + {0, 1}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97" name="Google Shape;1397;p53"/>
          <p:cNvSpPr txBox="1"/>
          <p:nvPr/>
        </p:nvSpPr>
        <p:spPr>
          <a:xfrm rot="378252">
            <a:off x="3281906" y="3950062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rgbClr val="3C78D8"/>
                </a:solidFill>
              </a:rPr>
              <a:t>repl + {0, 1}</a:t>
            </a:r>
            <a:endParaRPr sz="1000" dirty="0">
              <a:solidFill>
                <a:srgbClr val="3C78D8"/>
              </a:solidFill>
            </a:endParaRPr>
          </a:p>
        </p:txBody>
      </p:sp>
      <p:sp>
        <p:nvSpPr>
          <p:cNvPr id="1398" name="Google Shape;1398;p53"/>
          <p:cNvSpPr txBox="1"/>
          <p:nvPr/>
        </p:nvSpPr>
        <p:spPr>
          <a:xfrm>
            <a:off x="211675" y="1445825"/>
            <a:ext cx="29874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9900"/>
                </a:solidFill>
              </a:rPr>
              <a:t>Recursive approach: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1399" name="Google Shape;1399;p53"/>
          <p:cNvSpPr txBox="1">
            <a:spLocks noGrp="1"/>
          </p:cNvSpPr>
          <p:nvPr>
            <p:ph type="body" idx="1"/>
          </p:nvPr>
        </p:nvSpPr>
        <p:spPr>
          <a:xfrm>
            <a:off x="90950" y="4923525"/>
            <a:ext cx="1793400" cy="158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* redundant computations</a:t>
            </a:r>
            <a:endParaRPr sz="1000"/>
          </a:p>
        </p:txBody>
      </p:sp>
      <p:sp>
        <p:nvSpPr>
          <p:cNvPr id="1400" name="Google Shape;1400;p53"/>
          <p:cNvSpPr txBox="1"/>
          <p:nvPr/>
        </p:nvSpPr>
        <p:spPr>
          <a:xfrm>
            <a:off x="4781400" y="1507475"/>
            <a:ext cx="3911100" cy="24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/>
              <a:t>(insertion, deletion, replacement)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/>
              <a:t>Insertion: 	5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/>
              <a:t>Deletion:	4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/>
              <a:t>Replacement: 	4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b="1" dirty="0">
                <a:solidFill>
                  <a:srgbClr val="FF9900"/>
                </a:solidFill>
              </a:rPr>
              <a:t>Interpretation of Lev(G, Frod):</a:t>
            </a:r>
            <a:endParaRPr sz="900" b="1" dirty="0">
              <a:solidFill>
                <a:srgbClr val="FF99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b="1" dirty="0"/>
              <a:t>Insertion:</a:t>
            </a:r>
            <a:r>
              <a:rPr lang="de" sz="900" dirty="0"/>
              <a:t> If we knew the distance of the sub-problem Lev(_, Frod), we could translate Frod to _, and have + 1 ins cost for inserting G.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b="1" dirty="0"/>
              <a:t>Deletion:</a:t>
            </a:r>
            <a:r>
              <a:rPr lang="de" sz="900" dirty="0"/>
              <a:t> If we knew the distance of the sub-problem Lev(G, Fro), we could translate Fro to G and would be left with d. We’d need one delete operation (+1 </a:t>
            </a:r>
            <a:r>
              <a:rPr lang="de" sz="900" dirty="0">
                <a:solidFill>
                  <a:schemeClr val="dk1"/>
                </a:solidFill>
              </a:rPr>
              <a:t>del</a:t>
            </a:r>
            <a:r>
              <a:rPr lang="de" sz="900" dirty="0"/>
              <a:t>) for removing d.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b="1" dirty="0"/>
              <a:t>Replacement:</a:t>
            </a:r>
            <a:r>
              <a:rPr lang="de" sz="900" dirty="0"/>
              <a:t> If we knew the distance of the sub-problem Lev(_, Fro), then we could translate Fro to _, and replace G with d (</a:t>
            </a:r>
            <a:r>
              <a:rPr lang="de" sz="900" dirty="0">
                <a:solidFill>
                  <a:schemeClr val="dk1"/>
                </a:solidFill>
              </a:rPr>
              <a:t>+1 </a:t>
            </a:r>
            <a:r>
              <a:rPr lang="de" sz="900" dirty="0"/>
              <a:t>repl, because G </a:t>
            </a:r>
            <a:r>
              <a:rPr lang="de" sz="900" dirty="0">
                <a:solidFill>
                  <a:schemeClr val="dk1"/>
                </a:solidFill>
                <a:highlight>
                  <a:srgbClr val="F8F9FA"/>
                </a:highlight>
              </a:rPr>
              <a:t>≠</a:t>
            </a:r>
            <a:r>
              <a:rPr lang="de" sz="900" dirty="0"/>
              <a:t> d).</a:t>
            </a:r>
            <a:endParaRPr sz="9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p55"/>
          <p:cNvSpPr/>
          <p:nvPr/>
        </p:nvSpPr>
        <p:spPr>
          <a:xfrm>
            <a:off x="2589725" y="42717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55"/>
          <p:cNvSpPr/>
          <p:nvPr/>
        </p:nvSpPr>
        <p:spPr>
          <a:xfrm>
            <a:off x="4332375" y="43186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55"/>
          <p:cNvSpPr/>
          <p:nvPr/>
        </p:nvSpPr>
        <p:spPr>
          <a:xfrm>
            <a:off x="4379675" y="36346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55"/>
          <p:cNvSpPr/>
          <p:nvPr/>
        </p:nvSpPr>
        <p:spPr>
          <a:xfrm>
            <a:off x="4345575" y="30436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55"/>
          <p:cNvSpPr/>
          <p:nvPr/>
        </p:nvSpPr>
        <p:spPr>
          <a:xfrm>
            <a:off x="4379675" y="2509200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55"/>
          <p:cNvSpPr/>
          <p:nvPr/>
        </p:nvSpPr>
        <p:spPr>
          <a:xfrm>
            <a:off x="1079725" y="43186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55"/>
          <p:cNvSpPr/>
          <p:nvPr/>
        </p:nvSpPr>
        <p:spPr>
          <a:xfrm>
            <a:off x="1127025" y="363462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55"/>
          <p:cNvSpPr/>
          <p:nvPr/>
        </p:nvSpPr>
        <p:spPr>
          <a:xfrm>
            <a:off x="1177625" y="3016875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55"/>
          <p:cNvSpPr/>
          <p:nvPr/>
        </p:nvSpPr>
        <p:spPr>
          <a:xfrm>
            <a:off x="1206350" y="2509200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55"/>
          <p:cNvSpPr/>
          <p:nvPr/>
        </p:nvSpPr>
        <p:spPr>
          <a:xfrm>
            <a:off x="2840825" y="3673713"/>
            <a:ext cx="1758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55"/>
          <p:cNvSpPr/>
          <p:nvPr/>
        </p:nvSpPr>
        <p:spPr>
          <a:xfrm>
            <a:off x="2710325" y="3051125"/>
            <a:ext cx="3264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55"/>
          <p:cNvSpPr/>
          <p:nvPr/>
        </p:nvSpPr>
        <p:spPr>
          <a:xfrm>
            <a:off x="2765525" y="2521975"/>
            <a:ext cx="3264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55"/>
          <p:cNvSpPr/>
          <p:nvPr/>
        </p:nvSpPr>
        <p:spPr>
          <a:xfrm>
            <a:off x="2765525" y="1912375"/>
            <a:ext cx="326400" cy="158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55"/>
          <p:cNvSpPr/>
          <p:nvPr/>
        </p:nvSpPr>
        <p:spPr>
          <a:xfrm>
            <a:off x="211675" y="212700"/>
            <a:ext cx="8586600" cy="11727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55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428" name="Google Shape;1428;p55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We want to compute the Levenshtein edit distance between </a:t>
            </a:r>
            <a:r>
              <a:rPr lang="de" b="1">
                <a:solidFill>
                  <a:srgbClr val="595959"/>
                </a:solidFill>
              </a:rPr>
              <a:t>Frodo</a:t>
            </a:r>
            <a:r>
              <a:rPr lang="de">
                <a:solidFill>
                  <a:srgbClr val="595959"/>
                </a:solidFill>
              </a:rPr>
              <a:t> and </a:t>
            </a:r>
            <a:r>
              <a:rPr lang="de" b="1">
                <a:solidFill>
                  <a:srgbClr val="595959"/>
                </a:solidFill>
              </a:rPr>
              <a:t>Gondor</a:t>
            </a:r>
            <a:r>
              <a:rPr lang="de">
                <a:solidFill>
                  <a:srgbClr val="595959"/>
                </a:solidFill>
              </a:rPr>
              <a:t>. Consider the sub-problem of computing the distance between </a:t>
            </a:r>
            <a:r>
              <a:rPr lang="de" b="1">
                <a:solidFill>
                  <a:srgbClr val="595959"/>
                </a:solidFill>
              </a:rPr>
              <a:t>G</a:t>
            </a:r>
            <a:r>
              <a:rPr lang="de">
                <a:solidFill>
                  <a:srgbClr val="595959"/>
                </a:solidFill>
              </a:rPr>
              <a:t> and </a:t>
            </a:r>
            <a:r>
              <a:rPr lang="de" b="1">
                <a:solidFill>
                  <a:srgbClr val="595959"/>
                </a:solidFill>
              </a:rPr>
              <a:t>Frod</a:t>
            </a:r>
            <a:r>
              <a:rPr lang="de">
                <a:solidFill>
                  <a:srgbClr val="595959"/>
                </a:solidFill>
              </a:rPr>
              <a:t>. What are the costs for insertion, deletion and replacement respectively.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1429" name="Google Shape;1429;p55"/>
          <p:cNvSpPr txBox="1">
            <a:spLocks noGrp="1"/>
          </p:cNvSpPr>
          <p:nvPr>
            <p:ph type="sldNum" idx="12"/>
          </p:nvPr>
        </p:nvSpPr>
        <p:spPr>
          <a:xfrm>
            <a:off x="8384783" y="45299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18</a:t>
            </a:fld>
            <a:endParaRPr/>
          </a:p>
        </p:txBody>
      </p:sp>
      <p:sp>
        <p:nvSpPr>
          <p:cNvPr id="1430" name="Google Shape;1430;p55"/>
          <p:cNvSpPr txBox="1">
            <a:spLocks noGrp="1"/>
          </p:cNvSpPr>
          <p:nvPr>
            <p:ph type="body" idx="1"/>
          </p:nvPr>
        </p:nvSpPr>
        <p:spPr>
          <a:xfrm>
            <a:off x="1432400" y="1888475"/>
            <a:ext cx="17934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Frod) = min(5, 4, 4)</a:t>
            </a:r>
            <a:endParaRPr sz="1000" dirty="0"/>
          </a:p>
        </p:txBody>
      </p:sp>
      <p:sp>
        <p:nvSpPr>
          <p:cNvPr id="1431" name="Google Shape;1431;p55"/>
          <p:cNvSpPr txBox="1">
            <a:spLocks noGrp="1"/>
          </p:cNvSpPr>
          <p:nvPr>
            <p:ph type="body" idx="1"/>
          </p:nvPr>
        </p:nvSpPr>
        <p:spPr>
          <a:xfrm>
            <a:off x="1470200" y="2498475"/>
            <a:ext cx="1717800" cy="1581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Fro) = min(4, 3, 3)</a:t>
            </a:r>
            <a:endParaRPr sz="1000" dirty="0"/>
          </a:p>
        </p:txBody>
      </p:sp>
      <p:sp>
        <p:nvSpPr>
          <p:cNvPr id="1432" name="Google Shape;1432;p55"/>
          <p:cNvSpPr txBox="1">
            <a:spLocks noGrp="1"/>
          </p:cNvSpPr>
          <p:nvPr>
            <p:ph type="body" idx="1"/>
          </p:nvPr>
        </p:nvSpPr>
        <p:spPr>
          <a:xfrm>
            <a:off x="277675" y="249847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Frod) = 4</a:t>
            </a:r>
            <a:endParaRPr sz="1000" dirty="0"/>
          </a:p>
        </p:txBody>
      </p:sp>
      <p:sp>
        <p:nvSpPr>
          <p:cNvPr id="1433" name="Google Shape;1433;p55"/>
          <p:cNvSpPr txBox="1">
            <a:spLocks noGrp="1"/>
          </p:cNvSpPr>
          <p:nvPr>
            <p:ph type="body" idx="1"/>
          </p:nvPr>
        </p:nvSpPr>
        <p:spPr>
          <a:xfrm>
            <a:off x="3504143" y="249847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Fro) = 3*</a:t>
            </a:r>
            <a:endParaRPr sz="1000" dirty="0"/>
          </a:p>
        </p:txBody>
      </p:sp>
      <p:sp>
        <p:nvSpPr>
          <p:cNvPr id="1434" name="Google Shape;1434;p55"/>
          <p:cNvSpPr txBox="1">
            <a:spLocks noGrp="1"/>
          </p:cNvSpPr>
          <p:nvPr>
            <p:ph type="body" idx="1"/>
          </p:nvPr>
        </p:nvSpPr>
        <p:spPr>
          <a:xfrm>
            <a:off x="1470200" y="3016975"/>
            <a:ext cx="17178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Lev(G, Fr) = min(3, 2, 2)</a:t>
            </a:r>
            <a:endParaRPr sz="1000"/>
          </a:p>
        </p:txBody>
      </p:sp>
      <p:sp>
        <p:nvSpPr>
          <p:cNvPr id="1435" name="Google Shape;1435;p55"/>
          <p:cNvSpPr txBox="1">
            <a:spLocks noGrp="1"/>
          </p:cNvSpPr>
          <p:nvPr>
            <p:ph type="body" idx="1"/>
          </p:nvPr>
        </p:nvSpPr>
        <p:spPr>
          <a:xfrm>
            <a:off x="277675" y="3016950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Fro) = 3*</a:t>
            </a:r>
            <a:endParaRPr sz="1000"/>
          </a:p>
        </p:txBody>
      </p:sp>
      <p:sp>
        <p:nvSpPr>
          <p:cNvPr id="1436" name="Google Shape;1436;p55"/>
          <p:cNvSpPr txBox="1">
            <a:spLocks noGrp="1"/>
          </p:cNvSpPr>
          <p:nvPr>
            <p:ph type="body" idx="1"/>
          </p:nvPr>
        </p:nvSpPr>
        <p:spPr>
          <a:xfrm>
            <a:off x="3504143" y="3016950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Fr) = 2*</a:t>
            </a:r>
            <a:endParaRPr sz="1000"/>
          </a:p>
        </p:txBody>
      </p:sp>
      <p:sp>
        <p:nvSpPr>
          <p:cNvPr id="1437" name="Google Shape;1437;p55"/>
          <p:cNvSpPr txBox="1">
            <a:spLocks noGrp="1"/>
          </p:cNvSpPr>
          <p:nvPr>
            <p:ph type="body" idx="1"/>
          </p:nvPr>
        </p:nvSpPr>
        <p:spPr>
          <a:xfrm>
            <a:off x="1470500" y="3644357"/>
            <a:ext cx="1717800" cy="2265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F) = min(2, 2, 1)</a:t>
            </a:r>
            <a:endParaRPr sz="1000" dirty="0"/>
          </a:p>
        </p:txBody>
      </p:sp>
      <p:sp>
        <p:nvSpPr>
          <p:cNvPr id="1438" name="Google Shape;1438;p55"/>
          <p:cNvSpPr txBox="1">
            <a:spLocks noGrp="1"/>
          </p:cNvSpPr>
          <p:nvPr>
            <p:ph type="body" idx="1"/>
          </p:nvPr>
        </p:nvSpPr>
        <p:spPr>
          <a:xfrm>
            <a:off x="322169" y="36346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Fr) = 2*</a:t>
            </a:r>
            <a:endParaRPr sz="1000"/>
          </a:p>
        </p:txBody>
      </p:sp>
      <p:sp>
        <p:nvSpPr>
          <p:cNvPr id="1439" name="Google Shape;1439;p55"/>
          <p:cNvSpPr txBox="1">
            <a:spLocks noGrp="1"/>
          </p:cNvSpPr>
          <p:nvPr>
            <p:ph type="body" idx="1"/>
          </p:nvPr>
        </p:nvSpPr>
        <p:spPr>
          <a:xfrm>
            <a:off x="3548637" y="36346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F) = 1*</a:t>
            </a:r>
            <a:endParaRPr sz="1000"/>
          </a:p>
        </p:txBody>
      </p:sp>
      <p:sp>
        <p:nvSpPr>
          <p:cNvPr id="1440" name="Google Shape;1440;p55"/>
          <p:cNvSpPr txBox="1">
            <a:spLocks noGrp="1"/>
          </p:cNvSpPr>
          <p:nvPr>
            <p:ph type="body" idx="1"/>
          </p:nvPr>
        </p:nvSpPr>
        <p:spPr>
          <a:xfrm>
            <a:off x="1470194" y="4271725"/>
            <a:ext cx="17178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Lev(G, _) = 1</a:t>
            </a:r>
            <a:endParaRPr sz="1000" dirty="0"/>
          </a:p>
        </p:txBody>
      </p:sp>
      <p:sp>
        <p:nvSpPr>
          <p:cNvPr id="1441" name="Google Shape;1441;p55"/>
          <p:cNvSpPr txBox="1">
            <a:spLocks noGrp="1"/>
          </p:cNvSpPr>
          <p:nvPr>
            <p:ph type="body" idx="1"/>
          </p:nvPr>
        </p:nvSpPr>
        <p:spPr>
          <a:xfrm>
            <a:off x="277675" y="42911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/>
              <a:t>Lev(_, F) = 1*</a:t>
            </a:r>
            <a:endParaRPr sz="1000" dirty="0"/>
          </a:p>
        </p:txBody>
      </p:sp>
      <p:sp>
        <p:nvSpPr>
          <p:cNvPr id="1442" name="Google Shape;1442;p55"/>
          <p:cNvSpPr txBox="1">
            <a:spLocks noGrp="1"/>
          </p:cNvSpPr>
          <p:nvPr>
            <p:ph type="body" idx="1"/>
          </p:nvPr>
        </p:nvSpPr>
        <p:spPr>
          <a:xfrm>
            <a:off x="3504143" y="4291125"/>
            <a:ext cx="1155600" cy="391200"/>
          </a:xfrm>
          <a:prstGeom prst="rect">
            <a:avLst/>
          </a:prstGeom>
        </p:spPr>
        <p:txBody>
          <a:bodyPr spcFirstLastPara="1" wrap="square" lIns="0" tIns="1800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Lev(_, _) = 0</a:t>
            </a:r>
            <a:endParaRPr sz="1000"/>
          </a:p>
        </p:txBody>
      </p:sp>
      <p:cxnSp>
        <p:nvCxnSpPr>
          <p:cNvPr id="1443" name="Google Shape;1443;p55"/>
          <p:cNvCxnSpPr>
            <a:stCxn id="1430" idx="2"/>
            <a:endCxn id="1432" idx="0"/>
          </p:cNvCxnSpPr>
          <p:nvPr/>
        </p:nvCxnSpPr>
        <p:spPr>
          <a:xfrm rot="5400000">
            <a:off x="1400600" y="1569875"/>
            <a:ext cx="383400" cy="14736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4" name="Google Shape;1444;p55"/>
          <p:cNvCxnSpPr>
            <a:stCxn id="1430" idx="2"/>
            <a:endCxn id="1431" idx="0"/>
          </p:cNvCxnSpPr>
          <p:nvPr/>
        </p:nvCxnSpPr>
        <p:spPr>
          <a:xfrm rot="-5400000" flipH="1">
            <a:off x="2137700" y="2306375"/>
            <a:ext cx="383400" cy="6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5" name="Google Shape;1445;p55"/>
          <p:cNvCxnSpPr>
            <a:stCxn id="1430" idx="2"/>
            <a:endCxn id="1433" idx="0"/>
          </p:cNvCxnSpPr>
          <p:nvPr/>
        </p:nvCxnSpPr>
        <p:spPr>
          <a:xfrm rot="-5400000" flipH="1">
            <a:off x="3013850" y="1430225"/>
            <a:ext cx="383400" cy="1752900"/>
          </a:xfrm>
          <a:prstGeom prst="curvedConnector3">
            <a:avLst>
              <a:gd name="adj1" fmla="val 5001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6" name="Google Shape;1446;p55"/>
          <p:cNvCxnSpPr>
            <a:stCxn id="1431" idx="2"/>
            <a:endCxn id="1435" idx="0"/>
          </p:cNvCxnSpPr>
          <p:nvPr/>
        </p:nvCxnSpPr>
        <p:spPr>
          <a:xfrm rot="5400000">
            <a:off x="1412150" y="2099925"/>
            <a:ext cx="360300" cy="14736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7" name="Google Shape;1447;p55"/>
          <p:cNvCxnSpPr>
            <a:stCxn id="1431" idx="2"/>
            <a:endCxn id="1434" idx="0"/>
          </p:cNvCxnSpPr>
          <p:nvPr/>
        </p:nvCxnSpPr>
        <p:spPr>
          <a:xfrm rot="-5400000" flipH="1">
            <a:off x="2149250" y="2836425"/>
            <a:ext cx="360300" cy="600"/>
          </a:xfrm>
          <a:prstGeom prst="curvedConnector3">
            <a:avLst>
              <a:gd name="adj1" fmla="val 5001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8" name="Google Shape;1448;p55"/>
          <p:cNvCxnSpPr>
            <a:stCxn id="1431" idx="2"/>
            <a:endCxn id="1436" idx="0"/>
          </p:cNvCxnSpPr>
          <p:nvPr/>
        </p:nvCxnSpPr>
        <p:spPr>
          <a:xfrm rot="-5400000" flipH="1">
            <a:off x="3025400" y="1960275"/>
            <a:ext cx="360300" cy="17529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9" name="Google Shape;1449;p55"/>
          <p:cNvCxnSpPr>
            <a:stCxn id="1434" idx="2"/>
            <a:endCxn id="1438" idx="0"/>
          </p:cNvCxnSpPr>
          <p:nvPr/>
        </p:nvCxnSpPr>
        <p:spPr>
          <a:xfrm rot="5400000">
            <a:off x="1418900" y="2724475"/>
            <a:ext cx="391200" cy="1429200"/>
          </a:xfrm>
          <a:prstGeom prst="curvedConnector3">
            <a:avLst>
              <a:gd name="adj1" fmla="val 499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0" name="Google Shape;1450;p55"/>
          <p:cNvCxnSpPr>
            <a:stCxn id="1434" idx="2"/>
            <a:endCxn id="1437" idx="0"/>
          </p:cNvCxnSpPr>
          <p:nvPr/>
        </p:nvCxnSpPr>
        <p:spPr>
          <a:xfrm rot="-5400000" flipH="1">
            <a:off x="2129000" y="3443575"/>
            <a:ext cx="400800" cy="600"/>
          </a:xfrm>
          <a:prstGeom prst="curvedConnector3">
            <a:avLst>
              <a:gd name="adj1" fmla="val 5001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1" name="Google Shape;1451;p55"/>
          <p:cNvCxnSpPr>
            <a:stCxn id="1434" idx="2"/>
            <a:endCxn id="1439" idx="0"/>
          </p:cNvCxnSpPr>
          <p:nvPr/>
        </p:nvCxnSpPr>
        <p:spPr>
          <a:xfrm rot="-5400000" flipH="1">
            <a:off x="3032150" y="2540425"/>
            <a:ext cx="391200" cy="1797300"/>
          </a:xfrm>
          <a:prstGeom prst="curvedConnector3">
            <a:avLst>
              <a:gd name="adj1" fmla="val 499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2" name="Google Shape;1452;p55"/>
          <p:cNvCxnSpPr>
            <a:stCxn id="1437" idx="2"/>
            <a:endCxn id="1441" idx="0"/>
          </p:cNvCxnSpPr>
          <p:nvPr/>
        </p:nvCxnSpPr>
        <p:spPr>
          <a:xfrm rot="5400000">
            <a:off x="1382300" y="3344057"/>
            <a:ext cx="420300" cy="1473900"/>
          </a:xfrm>
          <a:prstGeom prst="curved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55"/>
          <p:cNvCxnSpPr>
            <a:stCxn id="1437" idx="2"/>
            <a:endCxn id="1440" idx="0"/>
          </p:cNvCxnSpPr>
          <p:nvPr/>
        </p:nvCxnSpPr>
        <p:spPr>
          <a:xfrm rot="-5400000" flipH="1">
            <a:off x="2129300" y="4070957"/>
            <a:ext cx="400800" cy="600"/>
          </a:xfrm>
          <a:prstGeom prst="curvedConnector3">
            <a:avLst>
              <a:gd name="adj1" fmla="val 5000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4" name="Google Shape;1454;p55"/>
          <p:cNvCxnSpPr>
            <a:stCxn id="1437" idx="2"/>
            <a:endCxn id="1442" idx="0"/>
          </p:cNvCxnSpPr>
          <p:nvPr/>
        </p:nvCxnSpPr>
        <p:spPr>
          <a:xfrm rot="-5400000" flipH="1">
            <a:off x="2995550" y="3204707"/>
            <a:ext cx="420300" cy="1752600"/>
          </a:xfrm>
          <a:prstGeom prst="curved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55" name="Google Shape;1455;p55"/>
          <p:cNvSpPr txBox="1"/>
          <p:nvPr/>
        </p:nvSpPr>
        <p:spPr>
          <a:xfrm rot="-359945">
            <a:off x="1191189" y="2157674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56" name="Google Shape;1456;p55"/>
          <p:cNvSpPr txBox="1"/>
          <p:nvPr/>
        </p:nvSpPr>
        <p:spPr>
          <a:xfrm rot="-359945">
            <a:off x="1130039" y="2716737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57" name="Google Shape;1457;p55"/>
          <p:cNvSpPr txBox="1"/>
          <p:nvPr/>
        </p:nvSpPr>
        <p:spPr>
          <a:xfrm rot="-359945">
            <a:off x="1130039" y="3275912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58" name="Google Shape;1458;p55"/>
          <p:cNvSpPr txBox="1"/>
          <p:nvPr/>
        </p:nvSpPr>
        <p:spPr>
          <a:xfrm rot="-359945">
            <a:off x="1093289" y="3925274"/>
            <a:ext cx="634374" cy="29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ins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59" name="Google Shape;1459;p55"/>
          <p:cNvSpPr txBox="1"/>
          <p:nvPr/>
        </p:nvSpPr>
        <p:spPr>
          <a:xfrm rot="2449">
            <a:off x="2344325" y="2241375"/>
            <a:ext cx="421200" cy="2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0" name="Google Shape;1460;p55"/>
          <p:cNvSpPr txBox="1"/>
          <p:nvPr/>
        </p:nvSpPr>
        <p:spPr>
          <a:xfrm rot="2449">
            <a:off x="2329100" y="2757825"/>
            <a:ext cx="421200" cy="2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1" name="Google Shape;1461;p55"/>
          <p:cNvSpPr txBox="1"/>
          <p:nvPr/>
        </p:nvSpPr>
        <p:spPr>
          <a:xfrm rot="2449">
            <a:off x="2344325" y="3360907"/>
            <a:ext cx="421200" cy="1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2" name="Google Shape;1462;p55"/>
          <p:cNvSpPr txBox="1"/>
          <p:nvPr/>
        </p:nvSpPr>
        <p:spPr>
          <a:xfrm rot="2449">
            <a:off x="2344325" y="4042695"/>
            <a:ext cx="421200" cy="1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del + 1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3" name="Google Shape;1463;p55"/>
          <p:cNvSpPr txBox="1"/>
          <p:nvPr/>
        </p:nvSpPr>
        <p:spPr>
          <a:xfrm rot="378252">
            <a:off x="3212666" y="2189306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repl + {0, 1}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4" name="Google Shape;1464;p55"/>
          <p:cNvSpPr txBox="1"/>
          <p:nvPr/>
        </p:nvSpPr>
        <p:spPr>
          <a:xfrm rot="378252">
            <a:off x="3212666" y="2747456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repl + {0, 1}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5" name="Google Shape;1465;p55"/>
          <p:cNvSpPr txBox="1"/>
          <p:nvPr/>
        </p:nvSpPr>
        <p:spPr>
          <a:xfrm rot="378252">
            <a:off x="3230491" y="3313744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repl + {0, 1}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6" name="Google Shape;1466;p55"/>
          <p:cNvSpPr txBox="1"/>
          <p:nvPr/>
        </p:nvSpPr>
        <p:spPr>
          <a:xfrm rot="378252">
            <a:off x="3279166" y="3963994"/>
            <a:ext cx="685747" cy="13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rgbClr val="3C78D8"/>
                </a:solidFill>
              </a:rPr>
              <a:t>repl + {0, 1}</a:t>
            </a:r>
            <a:endParaRPr sz="1000">
              <a:solidFill>
                <a:srgbClr val="3C78D8"/>
              </a:solidFill>
            </a:endParaRPr>
          </a:p>
        </p:txBody>
      </p:sp>
      <p:sp>
        <p:nvSpPr>
          <p:cNvPr id="1467" name="Google Shape;1467;p55"/>
          <p:cNvSpPr txBox="1"/>
          <p:nvPr/>
        </p:nvSpPr>
        <p:spPr>
          <a:xfrm>
            <a:off x="5021625" y="1830925"/>
            <a:ext cx="30567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9900"/>
                </a:solidFill>
              </a:rPr>
              <a:t>Dynamic programming approach: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1468" name="Google Shape;1468;p55"/>
          <p:cNvSpPr txBox="1">
            <a:spLocks noGrp="1"/>
          </p:cNvSpPr>
          <p:nvPr>
            <p:ph type="body" idx="1"/>
          </p:nvPr>
        </p:nvSpPr>
        <p:spPr>
          <a:xfrm>
            <a:off x="90950" y="4923525"/>
            <a:ext cx="1793400" cy="158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* redundant computations</a:t>
            </a:r>
            <a:endParaRPr sz="1000"/>
          </a:p>
        </p:txBody>
      </p:sp>
      <p:pic>
        <p:nvPicPr>
          <p:cNvPr id="1469" name="Google Shape;1469;p55"/>
          <p:cNvPicPr preferRelativeResize="0"/>
          <p:nvPr/>
        </p:nvPicPr>
        <p:blipFill rotWithShape="1">
          <a:blip r:embed="rId3">
            <a:alphaModFix/>
          </a:blip>
          <a:srcRect t="6279" r="1039"/>
          <a:stretch/>
        </p:blipFill>
        <p:spPr>
          <a:xfrm>
            <a:off x="5085725" y="2359625"/>
            <a:ext cx="3557700" cy="973975"/>
          </a:xfrm>
          <a:prstGeom prst="rect">
            <a:avLst/>
          </a:prstGeom>
          <a:noFill/>
          <a:ln>
            <a:noFill/>
          </a:ln>
        </p:spPr>
      </p:pic>
      <p:sp>
        <p:nvSpPr>
          <p:cNvPr id="1470" name="Google Shape;1470;p55"/>
          <p:cNvSpPr/>
          <p:nvPr/>
        </p:nvSpPr>
        <p:spPr>
          <a:xfrm>
            <a:off x="2344325" y="1830925"/>
            <a:ext cx="881400" cy="3210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1" name="Google Shape;1471;p55"/>
          <p:cNvSpPr/>
          <p:nvPr/>
        </p:nvSpPr>
        <p:spPr>
          <a:xfrm>
            <a:off x="7945300" y="2917775"/>
            <a:ext cx="695700" cy="4203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72" name="Google Shape;1472;p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52675" y="3513275"/>
            <a:ext cx="1603200" cy="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3" name="Google Shape;1473;p55"/>
          <p:cNvSpPr/>
          <p:nvPr/>
        </p:nvSpPr>
        <p:spPr>
          <a:xfrm>
            <a:off x="2323375" y="3561475"/>
            <a:ext cx="768600" cy="382200"/>
          </a:xfrm>
          <a:prstGeom prst="ellipse">
            <a:avLst/>
          </a:prstGeom>
          <a:noFill/>
          <a:ln w="38100" cap="flat" cmpd="sng">
            <a:solidFill>
              <a:srgbClr val="60B1E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10456A-2B27-FE10-4710-6FB5AE51F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74774"/>
            <a:ext cx="8520600" cy="4664779"/>
          </a:xfrm>
        </p:spPr>
        <p:txBody>
          <a:bodyPr/>
          <a:lstStyle/>
          <a:p>
            <a:pPr marL="482600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Get the lengths of the two strings</a:t>
            </a:r>
          </a:p>
          <a:p>
            <a:pPr marL="482600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Create a DP (Dynamic Programming) matrix of size (m+1) x (n+1)</a:t>
            </a:r>
          </a:p>
          <a:p>
            <a:pPr marL="482600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Initialize the first column (cost of deletions) and row (cost of insertions) of the DP matrix.</a:t>
            </a:r>
          </a:p>
          <a:p>
            <a:pPr marL="482600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For </a:t>
            </a:r>
            <a:r>
              <a:rPr lang="en-GB" dirty="0" err="1"/>
              <a:t>i</a:t>
            </a:r>
            <a:r>
              <a:rPr lang="en-GB" dirty="0"/>
              <a:t> in 1 to m:</a:t>
            </a:r>
          </a:p>
          <a:p>
            <a:pPr marL="9398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For j in 1 to n:</a:t>
            </a:r>
          </a:p>
          <a:p>
            <a:pPr marL="1397000" lvl="2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Calculate the cost of substitution. If characters are the same, cost is 0, otherwise cost is 1.</a:t>
            </a:r>
          </a:p>
          <a:p>
            <a:pPr marL="1397000" lvl="2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Calculate </a:t>
            </a:r>
            <a:r>
              <a:rPr lang="en-GB" dirty="0" err="1"/>
              <a:t>dp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][j] by taking the minimum of three possibilities:</a:t>
            </a:r>
          </a:p>
          <a:p>
            <a:pPr marL="1854200" lvl="3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 err="1"/>
              <a:t>dp</a:t>
            </a:r>
            <a:r>
              <a:rPr lang="en-GB" dirty="0"/>
              <a:t>[i-1][j] + 1, // Deletion</a:t>
            </a:r>
          </a:p>
          <a:p>
            <a:pPr marL="1854200" lvl="3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 err="1"/>
              <a:t>dp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][j-1] + 1, // Insertion</a:t>
            </a:r>
          </a:p>
          <a:p>
            <a:pPr marL="1854200" lvl="3" indent="-342900">
              <a:lnSpc>
                <a:spcPct val="100000"/>
              </a:lnSpc>
              <a:buFont typeface="+mj-lt"/>
              <a:buAutoNum type="arabicPeriod"/>
            </a:pPr>
            <a:r>
              <a:rPr lang="en-GB" dirty="0" err="1"/>
              <a:t>dp</a:t>
            </a:r>
            <a:r>
              <a:rPr lang="en-GB" dirty="0"/>
              <a:t>[i-1][j-1] + cost) // Substitution/Match</a:t>
            </a:r>
          </a:p>
          <a:p>
            <a:pPr marL="1511300" lvl="3" indent="0">
              <a:lnSpc>
                <a:spcPct val="100000"/>
              </a:lnSpc>
              <a:buNone/>
            </a:pPr>
            <a:endParaRPr lang="en-GB" dirty="0"/>
          </a:p>
          <a:p>
            <a:pPr marL="482600" indent="-342900">
              <a:buFont typeface="+mj-lt"/>
              <a:buAutoNum type="arabicPeriod"/>
            </a:pPr>
            <a:endParaRPr lang="en-GB" dirty="0"/>
          </a:p>
          <a:p>
            <a:pPr marL="139700" indent="0">
              <a:buNone/>
            </a:pPr>
            <a:r>
              <a:rPr lang="en-GB" dirty="0"/>
              <a:t>Return </a:t>
            </a:r>
            <a:r>
              <a:rPr lang="en-GB" dirty="0" err="1"/>
              <a:t>dp</a:t>
            </a:r>
            <a:r>
              <a:rPr lang="en-GB" dirty="0"/>
              <a:t>[m][n]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7F514A-FC44-9E3C-BD3E-1E30E1CB13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 smtClean="0"/>
              <a:t>19</a:t>
            </a:fld>
            <a:endParaRPr lang="de"/>
          </a:p>
        </p:txBody>
      </p:sp>
    </p:spTree>
    <p:extLst>
      <p:ext uri="{BB962C8B-B14F-4D97-AF65-F5344CB8AC3E}">
        <p14:creationId xmlns:p14="http://schemas.microsoft.com/office/powerpoint/2010/main" val="17418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ctrTitle"/>
          </p:nvPr>
        </p:nvSpPr>
        <p:spPr>
          <a:xfrm>
            <a:off x="410575" y="1851725"/>
            <a:ext cx="85206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000"/>
              <a:t>Boolean Retrieval</a:t>
            </a:r>
            <a:endParaRPr sz="3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20</a:t>
            </a:fld>
            <a:endParaRPr/>
          </a:p>
        </p:txBody>
      </p:sp>
      <p:sp>
        <p:nvSpPr>
          <p:cNvPr id="1406" name="Google Shape;1406;p54"/>
          <p:cNvSpPr/>
          <p:nvPr/>
        </p:nvSpPr>
        <p:spPr>
          <a:xfrm>
            <a:off x="211675" y="212700"/>
            <a:ext cx="8586600" cy="3767400"/>
          </a:xfrm>
          <a:prstGeom prst="roundRect">
            <a:avLst>
              <a:gd name="adj" fmla="val 2607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54"/>
          <p:cNvSpPr txBox="1"/>
          <p:nvPr/>
        </p:nvSpPr>
        <p:spPr>
          <a:xfrm>
            <a:off x="308325" y="491325"/>
            <a:ext cx="8436900" cy="3385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b="1" dirty="0"/>
              <a:t>Goal:</a:t>
            </a:r>
            <a:r>
              <a:rPr lang="de" sz="1300" dirty="0"/>
              <a:t> Translate "Frodo" to "Gondor"</a:t>
            </a: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b="1" dirty="0">
                <a:solidFill>
                  <a:srgbClr val="B45F06"/>
                </a:solidFill>
              </a:rPr>
              <a:t>Lev(Frodo, Gondor)</a:t>
            </a:r>
            <a:endParaRPr sz="1300" b="1" dirty="0">
              <a:solidFill>
                <a:srgbClr val="B45F0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>
                <a:solidFill>
                  <a:srgbClr val="FF9900"/>
                </a:solidFill>
              </a:rPr>
              <a:t>1. Lev(Frod, Gondor) = x</a:t>
            </a:r>
            <a:endParaRPr sz="1300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/>
              <a:t>--&gt; If we knew how to translate "Frod" to "Gondor" we could do it and would be left "Gondor", x+1 cost for inserting "o"</a:t>
            </a: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>
                <a:solidFill>
                  <a:srgbClr val="FF9900"/>
                </a:solidFill>
              </a:rPr>
              <a:t>2. Lev(Frodo, Gondo) = y</a:t>
            </a:r>
            <a:endParaRPr sz="1300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/>
              <a:t>--&gt; If we knew how to translate "Frodo" to "Gondo" we could do it and would be left with "Gondo", y+1 cost for deleting "r„ from Gondor</a:t>
            </a: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>
                <a:solidFill>
                  <a:srgbClr val="FF9900"/>
                </a:solidFill>
              </a:rPr>
              <a:t>3. Lev(Frod, Gondo) = z</a:t>
            </a:r>
            <a:endParaRPr sz="1300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300" dirty="0"/>
              <a:t>--&gt; If we knew how to translate "Frod" to "Gondo" we could do it and would have to replace the letter "o" with "r"</a:t>
            </a: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300" dirty="0"/>
              <a:t>⇒ Interpretations of 1. and 2. swap if we translate "Gondor" to "Frodo" instead.</a:t>
            </a:r>
            <a:endParaRPr sz="1300" dirty="0"/>
          </a:p>
        </p:txBody>
      </p:sp>
      <p:sp>
        <p:nvSpPr>
          <p:cNvPr id="1408" name="Google Shape;1408;p54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Explanation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8" name="Google Shape;1478;p56"/>
          <p:cNvSpPr/>
          <p:nvPr/>
        </p:nvSpPr>
        <p:spPr>
          <a:xfrm>
            <a:off x="211675" y="212700"/>
            <a:ext cx="8586600" cy="10056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9" name="Google Shape;1479;p56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480" name="Google Shape;1480;p56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Write down the full 6x5 array of distances between all prefixes as shown in the lecture 3. What is the minimum edit-distance between </a:t>
            </a:r>
            <a:r>
              <a:rPr lang="de" b="1"/>
              <a:t>Frodo</a:t>
            </a:r>
            <a:r>
              <a:rPr lang="de"/>
              <a:t> and </a:t>
            </a:r>
            <a:r>
              <a:rPr lang="de" b="1"/>
              <a:t>Gondor</a:t>
            </a:r>
            <a:r>
              <a:rPr lang="de"/>
              <a:t>.</a:t>
            </a:r>
            <a:endParaRPr/>
          </a:p>
        </p:txBody>
      </p:sp>
      <p:sp>
        <p:nvSpPr>
          <p:cNvPr id="1481" name="Google Shape;1481;p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21</a:t>
            </a:fld>
            <a:endParaRPr/>
          </a:p>
        </p:txBody>
      </p:sp>
      <p:pic>
        <p:nvPicPr>
          <p:cNvPr id="1482" name="Google Shape;1482;p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700" y="1401200"/>
            <a:ext cx="3733751" cy="2386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3" name="Google Shape;1483;p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22125" y="2394038"/>
            <a:ext cx="1603200" cy="40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4" name="Google Shape;1484;p56"/>
          <p:cNvSpPr txBox="1"/>
          <p:nvPr/>
        </p:nvSpPr>
        <p:spPr>
          <a:xfrm>
            <a:off x="394750" y="3970575"/>
            <a:ext cx="7146900" cy="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Minimum edit-distance(Frodo, Gondor) = Lev(Frodo,Gondor) = 4</a:t>
            </a:r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Google Shape;1489;p57"/>
          <p:cNvSpPr/>
          <p:nvPr/>
        </p:nvSpPr>
        <p:spPr>
          <a:xfrm>
            <a:off x="211675" y="212700"/>
            <a:ext cx="8586600" cy="8616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57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6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491" name="Google Shape;1491;p57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What is the Levenshtein-Damerau distance between </a:t>
            </a:r>
            <a:r>
              <a:rPr lang="de" b="1" dirty="0"/>
              <a:t>hill</a:t>
            </a:r>
            <a:r>
              <a:rPr lang="de" dirty="0"/>
              <a:t> and </a:t>
            </a:r>
            <a:r>
              <a:rPr lang="de" b="1" dirty="0"/>
              <a:t>goblin</a:t>
            </a:r>
            <a:r>
              <a:rPr lang="de" dirty="0"/>
              <a:t>? Write down the solution in the same tabular format from the previous task.</a:t>
            </a:r>
            <a:endParaRPr dirty="0"/>
          </a:p>
        </p:txBody>
      </p:sp>
      <p:sp>
        <p:nvSpPr>
          <p:cNvPr id="1492" name="Google Shape;1492;p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22</a:t>
            </a:fld>
            <a:endParaRPr/>
          </a:p>
        </p:txBody>
      </p:sp>
      <p:pic>
        <p:nvPicPr>
          <p:cNvPr id="1493" name="Google Shape;1493;p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5725" y="1419876"/>
            <a:ext cx="5051550" cy="1924275"/>
          </a:xfrm>
          <a:prstGeom prst="rect">
            <a:avLst/>
          </a:prstGeom>
          <a:noFill/>
          <a:ln>
            <a:noFill/>
          </a:ln>
        </p:spPr>
      </p:pic>
      <p:sp>
        <p:nvSpPr>
          <p:cNvPr id="1494" name="Google Shape;1494;p57"/>
          <p:cNvSpPr txBox="1"/>
          <p:nvPr/>
        </p:nvSpPr>
        <p:spPr>
          <a:xfrm>
            <a:off x="290875" y="3573975"/>
            <a:ext cx="8428200" cy="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Levenshtein-Damerau(Gobli,hil) = min(insertion=5, replacement=5, deletion=4, transposition=3+1)</a:t>
            </a:r>
            <a:endParaRPr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Levenshtein-Damerau(Goblin,hill) = 5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1495" name="Google Shape;1495;p57"/>
          <p:cNvSpPr txBox="1"/>
          <p:nvPr/>
        </p:nvSpPr>
        <p:spPr>
          <a:xfrm>
            <a:off x="71200" y="4798825"/>
            <a:ext cx="3760500" cy="2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595959"/>
                </a:solidFill>
              </a:rPr>
              <a:t>practice with your own examples: </a:t>
            </a:r>
            <a:r>
              <a:rPr lang="de" sz="800" u="sng">
                <a:solidFill>
                  <a:schemeClr val="hlink"/>
                </a:solidFill>
                <a:hlinkClick r:id="rId4"/>
              </a:rPr>
              <a:t>http://www.let.rug.nl/kleiweg/lev/</a:t>
            </a:r>
            <a:endParaRPr sz="800">
              <a:solidFill>
                <a:srgbClr val="595959"/>
              </a:solidFill>
            </a:endParaRPr>
          </a:p>
        </p:txBody>
      </p:sp>
      <p:sp>
        <p:nvSpPr>
          <p:cNvPr id="1496" name="Google Shape;1496;p57"/>
          <p:cNvSpPr txBox="1"/>
          <p:nvPr/>
        </p:nvSpPr>
        <p:spPr>
          <a:xfrm>
            <a:off x="6058850" y="1621375"/>
            <a:ext cx="2904000" cy="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Consider transposition only be-</a:t>
            </a:r>
            <a:endParaRPr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</a:rPr>
              <a:t>cause the following condition is satisfied:</a:t>
            </a:r>
            <a:endParaRPr>
              <a:solidFill>
                <a:srgbClr val="595959"/>
              </a:solidFill>
            </a:endParaRPr>
          </a:p>
        </p:txBody>
      </p:sp>
      <p:pic>
        <p:nvPicPr>
          <p:cNvPr id="1497" name="Google Shape;1497;p57" descr="(a_{i-1}=b_j \quad \text{&amp;}\quad a_i =b_{j-1})" title="MathEquation,#59595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22752" y="2429462"/>
            <a:ext cx="2422126" cy="28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8" name="Google Shape;1498;p57"/>
          <p:cNvSpPr/>
          <p:nvPr/>
        </p:nvSpPr>
        <p:spPr>
          <a:xfrm rot="5400000">
            <a:off x="6538000" y="2386150"/>
            <a:ext cx="189000" cy="8907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57"/>
          <p:cNvSpPr/>
          <p:nvPr/>
        </p:nvSpPr>
        <p:spPr>
          <a:xfrm rot="5400000">
            <a:off x="8005025" y="2386150"/>
            <a:ext cx="189000" cy="890700"/>
          </a:xfrm>
          <a:prstGeom prst="rightBrace">
            <a:avLst>
              <a:gd name="adj1" fmla="val 50000"/>
              <a:gd name="adj2" fmla="val 5030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57"/>
          <p:cNvSpPr txBox="1"/>
          <p:nvPr/>
        </p:nvSpPr>
        <p:spPr>
          <a:xfrm>
            <a:off x="6524831" y="2865650"/>
            <a:ext cx="1785600" cy="2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595959"/>
                </a:solidFill>
                <a:latin typeface="Comfortaa"/>
                <a:ea typeface="Comfortaa"/>
                <a:cs typeface="Comfortaa"/>
                <a:sym typeface="Comfortaa"/>
              </a:rPr>
              <a:t>l                           i</a:t>
            </a:r>
            <a:endParaRPr>
              <a:solidFill>
                <a:srgbClr val="595959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6F5B4C-D660-1BD7-91E8-418035BF5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74775"/>
            <a:ext cx="8520600" cy="4782042"/>
          </a:xfrm>
        </p:spPr>
        <p:txBody>
          <a:bodyPr/>
          <a:lstStyle/>
          <a:p>
            <a:pPr marL="482600" indent="-342900">
              <a:buFont typeface="+mj-lt"/>
              <a:buAutoNum type="arabicPeriod"/>
            </a:pPr>
            <a:r>
              <a:rPr lang="en-GB" dirty="0"/>
              <a:t>Get the lengths of the two strings</a:t>
            </a:r>
          </a:p>
          <a:p>
            <a:pPr marL="482600" indent="-342900">
              <a:buFont typeface="+mj-lt"/>
              <a:buAutoNum type="arabicPeriod"/>
            </a:pPr>
            <a:r>
              <a:rPr lang="en-GB" dirty="0"/>
              <a:t>Create a DP (Dynamic Programming) matrix of size (m+1) x (n+1)</a:t>
            </a:r>
          </a:p>
          <a:p>
            <a:pPr marL="482600" indent="-342900">
              <a:buFont typeface="+mj-lt"/>
              <a:buAutoNum type="arabicPeriod"/>
            </a:pPr>
            <a:r>
              <a:rPr lang="en-GB" dirty="0"/>
              <a:t>Initialize the first row and column.</a:t>
            </a:r>
          </a:p>
          <a:p>
            <a:pPr marL="482600" indent="-342900">
              <a:buFont typeface="+mj-lt"/>
              <a:buAutoNum type="arabicPeriod"/>
            </a:pPr>
            <a:r>
              <a:rPr lang="en-GB" dirty="0"/>
              <a:t>For </a:t>
            </a:r>
            <a:r>
              <a:rPr lang="en-GB" dirty="0" err="1"/>
              <a:t>i</a:t>
            </a:r>
            <a:r>
              <a:rPr lang="en-GB" dirty="0"/>
              <a:t> from 1 to m:</a:t>
            </a:r>
          </a:p>
          <a:p>
            <a:pPr marL="939800" lvl="1" indent="-342900">
              <a:buFont typeface="+mj-lt"/>
              <a:buAutoNum type="arabicPeriod"/>
            </a:pPr>
            <a:r>
              <a:rPr lang="en-GB" dirty="0"/>
              <a:t>For j from 1 to n:</a:t>
            </a:r>
          </a:p>
          <a:p>
            <a:pPr marL="1397000" lvl="2" indent="-342900">
              <a:buFont typeface="+mj-lt"/>
              <a:buAutoNum type="arabicPeriod"/>
            </a:pPr>
            <a:r>
              <a:rPr lang="en-GB" dirty="0"/>
              <a:t>Calculate the cost of substitution</a:t>
            </a:r>
          </a:p>
          <a:p>
            <a:pPr marL="1397000" lvl="2" indent="-342900">
              <a:buFont typeface="+mj-lt"/>
              <a:buAutoNum type="arabicPeriod"/>
            </a:pPr>
            <a:r>
              <a:rPr lang="en-GB" dirty="0"/>
              <a:t>Calculate </a:t>
            </a:r>
            <a:r>
              <a:rPr lang="en-GB" dirty="0" err="1"/>
              <a:t>dp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][j] based on deletion, insertion, substitution/match\</a:t>
            </a:r>
          </a:p>
          <a:p>
            <a:pPr marL="1397000" lvl="2" indent="-342900">
              <a:buFont typeface="+mj-lt"/>
              <a:buAutoNum type="arabicPeriod"/>
            </a:pPr>
            <a:r>
              <a:rPr lang="en-GB" dirty="0"/>
              <a:t>Check for Transposition</a:t>
            </a:r>
          </a:p>
          <a:p>
            <a:pPr marL="1854200" lvl="3" indent="-342900">
              <a:buFont typeface="+mj-lt"/>
              <a:buAutoNum type="arabicPeriod"/>
            </a:pPr>
            <a:r>
              <a:rPr lang="en-GB" dirty="0"/>
              <a:t>If transposition is possible compare the current </a:t>
            </a:r>
            <a:r>
              <a:rPr lang="en-GB" dirty="0" err="1"/>
              <a:t>dp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][j] with the cost of transposition plus the cost of the subproblem before the transposed characters (</a:t>
            </a:r>
            <a:r>
              <a:rPr lang="en-GB" dirty="0" err="1"/>
              <a:t>dp</a:t>
            </a:r>
            <a:r>
              <a:rPr lang="en-GB" dirty="0"/>
              <a:t>[i-2][j-2]).</a:t>
            </a:r>
          </a:p>
          <a:p>
            <a:pPr marL="2311400" lvl="4" indent="-342900">
              <a:buFont typeface="+mj-lt"/>
              <a:buAutoNum type="arabicPeriod"/>
            </a:pPr>
            <a:r>
              <a:rPr lang="en-GB" dirty="0"/>
              <a:t>min(</a:t>
            </a:r>
            <a:r>
              <a:rPr lang="en-GB" dirty="0" err="1"/>
              <a:t>dp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][j], </a:t>
            </a:r>
            <a:r>
              <a:rPr lang="en-GB" dirty="0" err="1"/>
              <a:t>dp</a:t>
            </a:r>
            <a:r>
              <a:rPr lang="en-GB" dirty="0"/>
              <a:t>[i-2][j-2] + 1)</a:t>
            </a:r>
          </a:p>
          <a:p>
            <a:pPr marL="1854200" lvl="3" indent="-342900">
              <a:buFont typeface="+mj-lt"/>
              <a:buAutoNum type="arabicPeriod"/>
            </a:pPr>
            <a:endParaRPr lang="en-GB" dirty="0"/>
          </a:p>
          <a:p>
            <a:pPr marL="482600" indent="-342900">
              <a:buFont typeface="+mj-lt"/>
              <a:buAutoNum type="arabicPeriod"/>
            </a:pPr>
            <a:r>
              <a:rPr lang="en-GB" dirty="0"/>
              <a:t>Return </a:t>
            </a:r>
            <a:r>
              <a:rPr lang="en-GB" dirty="0" err="1"/>
              <a:t>dp</a:t>
            </a:r>
            <a:r>
              <a:rPr lang="en-GB" dirty="0"/>
              <a:t>[m][n]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FDDFA1-03D0-AFD4-C76D-D67E66D6027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 smtClean="0"/>
              <a:t>23</a:t>
            </a:fld>
            <a:endParaRPr lang="de"/>
          </a:p>
        </p:txBody>
      </p:sp>
    </p:spTree>
    <p:extLst>
      <p:ext uri="{BB962C8B-B14F-4D97-AF65-F5344CB8AC3E}">
        <p14:creationId xmlns:p14="http://schemas.microsoft.com/office/powerpoint/2010/main" val="28888645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Google Shape;1505;p58"/>
          <p:cNvSpPr/>
          <p:nvPr/>
        </p:nvSpPr>
        <p:spPr>
          <a:xfrm>
            <a:off x="211675" y="212700"/>
            <a:ext cx="8586600" cy="8496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58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7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507" name="Google Shape;1507;p58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What is the Jaccard coefficient between the word </a:t>
            </a:r>
            <a:r>
              <a:rPr lang="de" b="1"/>
              <a:t>bord</a:t>
            </a:r>
            <a:r>
              <a:rPr lang="de"/>
              <a:t> and each of </a:t>
            </a:r>
            <a:r>
              <a:rPr lang="de" b="1"/>
              <a:t>lord</a:t>
            </a:r>
            <a:r>
              <a:rPr lang="de"/>
              <a:t>, </a:t>
            </a:r>
            <a:r>
              <a:rPr lang="de" b="1"/>
              <a:t>morbid</a:t>
            </a:r>
            <a:r>
              <a:rPr lang="de"/>
              <a:t>, and </a:t>
            </a:r>
            <a:r>
              <a:rPr lang="de" b="1"/>
              <a:t>sordid</a:t>
            </a:r>
            <a:r>
              <a:rPr lang="de"/>
              <a:t> when we treat them as bigrams?</a:t>
            </a:r>
            <a:endParaRPr/>
          </a:p>
        </p:txBody>
      </p:sp>
      <p:sp>
        <p:nvSpPr>
          <p:cNvPr id="1508" name="Google Shape;1508;p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24</a:t>
            </a:fld>
            <a:endParaRPr/>
          </a:p>
        </p:txBody>
      </p:sp>
      <p:sp>
        <p:nvSpPr>
          <p:cNvPr id="1509" name="Google Shape;1509;p58"/>
          <p:cNvSpPr txBox="1">
            <a:spLocks noGrp="1"/>
          </p:cNvSpPr>
          <p:nvPr>
            <p:ph type="body" idx="1"/>
          </p:nvPr>
        </p:nvSpPr>
        <p:spPr>
          <a:xfrm>
            <a:off x="277675" y="1265850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Jaccard(bord, lord) 	= Jaccard({bo, or, rd,}, {lo, or, rd})	 	= 2 / 4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Jaccard(bord, morbid) 	= Jaccard({bo, or, rd}, {mo, or, rb, bi, id})	= 1 / 7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Jaccard(bord, sordid) 	= Jaccard({bo, or, rd}, {so, or, rd, di, id})	= 2 / 6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/>
          <p:nvPr/>
        </p:nvSpPr>
        <p:spPr>
          <a:xfrm>
            <a:off x="211675" y="212700"/>
            <a:ext cx="8586600" cy="2443800"/>
          </a:xfrm>
          <a:prstGeom prst="roundRect">
            <a:avLst>
              <a:gd name="adj" fmla="val 605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6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 1, Task 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3</a:t>
            </a:fld>
            <a:endParaRPr/>
          </a:p>
        </p:txBody>
      </p:sp>
      <p:graphicFrame>
        <p:nvGraphicFramePr>
          <p:cNvPr id="73" name="Google Shape;73;p16"/>
          <p:cNvGraphicFramePr/>
          <p:nvPr/>
        </p:nvGraphicFramePr>
        <p:xfrm>
          <a:off x="633175" y="2730648"/>
          <a:ext cx="3452625" cy="2316480"/>
        </p:xfrm>
        <a:graphic>
          <a:graphicData uri="http://schemas.openxmlformats.org/drawingml/2006/table">
            <a:tbl>
              <a:tblPr>
                <a:noFill/>
                <a:tableStyleId>{DC7572F5-90F2-4C41-A783-FEC10A0169AA}</a:tableStyleId>
              </a:tblPr>
              <a:tblGrid>
                <a:gridCol w="69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term</a:t>
                      </a:r>
                      <a:endParaRPr sz="800"/>
                    </a:p>
                  </a:txBody>
                  <a:tcPr marL="91425" marR="91425" marT="0" marB="0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Doc 1</a:t>
                      </a:r>
                      <a:endParaRPr sz="800"/>
                    </a:p>
                  </a:txBody>
                  <a:tcPr marL="91425" marR="91425" marT="0" marB="0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Doc 2</a:t>
                      </a:r>
                      <a:endParaRPr sz="800"/>
                    </a:p>
                  </a:txBody>
                  <a:tcPr marL="91425" marR="91425" marT="0" marB="0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Doc 3</a:t>
                      </a:r>
                      <a:endParaRPr sz="800"/>
                    </a:p>
                  </a:txBody>
                  <a:tcPr marL="91425" marR="91425" marT="0" marB="0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Doc 4</a:t>
                      </a:r>
                      <a:endParaRPr sz="800"/>
                    </a:p>
                  </a:txBody>
                  <a:tcPr marL="91425" marR="91425" marT="0" marB="0">
                    <a:solidFill>
                      <a:srgbClr val="B7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facebook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‘s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new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tool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called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graph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social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linkedin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users</a:t>
                      </a:r>
                      <a:endParaRPr sz="800" dirty="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find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friends 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using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search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google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knowledge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things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people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1</a:t>
                      </a:r>
                      <a:endParaRPr sz="80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places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0</a:t>
                      </a:r>
                      <a:endParaRPr sz="800"/>
                    </a:p>
                  </a:txBody>
                  <a:tcPr marL="91425" marR="91425" marT="0" marB="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1</a:t>
                      </a:r>
                      <a:endParaRPr sz="800" dirty="0"/>
                    </a:p>
                  </a:txBody>
                  <a:tcPr marL="91425" marR="91425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74" name="Google Shape;74;p16"/>
          <p:cNvGraphicFramePr/>
          <p:nvPr/>
        </p:nvGraphicFramePr>
        <p:xfrm>
          <a:off x="4536475" y="2766073"/>
          <a:ext cx="690525" cy="2194560"/>
        </p:xfrm>
        <a:graphic>
          <a:graphicData uri="http://schemas.openxmlformats.org/drawingml/2006/table">
            <a:tbl>
              <a:tblPr>
                <a:noFill/>
                <a:tableStyleId>{DC7572F5-90F2-4C41-A783-FEC10A0169AA}</a:tableStyleId>
              </a:tblPr>
              <a:tblGrid>
                <a:gridCol w="69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facebook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‘s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new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tool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called</a:t>
                      </a:r>
                      <a:endParaRPr sz="800" dirty="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graph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social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linkedin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users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find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friends 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using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search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google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knowledge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things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people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places</a:t>
                      </a:r>
                      <a:endParaRPr sz="800" dirty="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cxnSp>
        <p:nvCxnSpPr>
          <p:cNvPr id="75" name="Google Shape;75;p16"/>
          <p:cNvCxnSpPr/>
          <p:nvPr/>
        </p:nvCxnSpPr>
        <p:spPr>
          <a:xfrm>
            <a:off x="5303200" y="28279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" name="Google Shape;76;p16"/>
          <p:cNvCxnSpPr/>
          <p:nvPr/>
        </p:nvCxnSpPr>
        <p:spPr>
          <a:xfrm>
            <a:off x="5303200" y="29518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" name="Google Shape;77;p16"/>
          <p:cNvCxnSpPr/>
          <p:nvPr/>
        </p:nvCxnSpPr>
        <p:spPr>
          <a:xfrm>
            <a:off x="5303200" y="307562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" name="Google Shape;78;p16"/>
          <p:cNvCxnSpPr/>
          <p:nvPr/>
        </p:nvCxnSpPr>
        <p:spPr>
          <a:xfrm>
            <a:off x="5303200" y="319945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" name="Google Shape;79;p16"/>
          <p:cNvCxnSpPr/>
          <p:nvPr/>
        </p:nvCxnSpPr>
        <p:spPr>
          <a:xfrm>
            <a:off x="5303200" y="33232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" name="Google Shape;80;p16"/>
          <p:cNvCxnSpPr/>
          <p:nvPr/>
        </p:nvCxnSpPr>
        <p:spPr>
          <a:xfrm>
            <a:off x="5303200" y="34471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" name="Google Shape;81;p16"/>
          <p:cNvCxnSpPr/>
          <p:nvPr/>
        </p:nvCxnSpPr>
        <p:spPr>
          <a:xfrm>
            <a:off x="5303200" y="357092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" name="Google Shape;82;p16"/>
          <p:cNvCxnSpPr/>
          <p:nvPr/>
        </p:nvCxnSpPr>
        <p:spPr>
          <a:xfrm>
            <a:off x="5303200" y="369475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3" name="Google Shape;83;p16"/>
          <p:cNvCxnSpPr/>
          <p:nvPr/>
        </p:nvCxnSpPr>
        <p:spPr>
          <a:xfrm>
            <a:off x="5303200" y="38185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" name="Google Shape;84;p16"/>
          <p:cNvCxnSpPr/>
          <p:nvPr/>
        </p:nvCxnSpPr>
        <p:spPr>
          <a:xfrm>
            <a:off x="5303200" y="39424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5" name="Google Shape;85;p16"/>
          <p:cNvCxnSpPr/>
          <p:nvPr/>
        </p:nvCxnSpPr>
        <p:spPr>
          <a:xfrm>
            <a:off x="5303200" y="406622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6" name="Google Shape;86;p16"/>
          <p:cNvCxnSpPr/>
          <p:nvPr/>
        </p:nvCxnSpPr>
        <p:spPr>
          <a:xfrm>
            <a:off x="5303200" y="419005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7" name="Google Shape;87;p16"/>
          <p:cNvCxnSpPr/>
          <p:nvPr/>
        </p:nvCxnSpPr>
        <p:spPr>
          <a:xfrm>
            <a:off x="5303200" y="43138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6"/>
          <p:cNvCxnSpPr/>
          <p:nvPr/>
        </p:nvCxnSpPr>
        <p:spPr>
          <a:xfrm>
            <a:off x="5303200" y="44377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9" name="Google Shape;89;p16"/>
          <p:cNvCxnSpPr/>
          <p:nvPr/>
        </p:nvCxnSpPr>
        <p:spPr>
          <a:xfrm>
            <a:off x="5303200" y="456152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" name="Google Shape;90;p16"/>
          <p:cNvCxnSpPr/>
          <p:nvPr/>
        </p:nvCxnSpPr>
        <p:spPr>
          <a:xfrm>
            <a:off x="5303200" y="468535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" name="Google Shape;91;p16"/>
          <p:cNvCxnSpPr/>
          <p:nvPr/>
        </p:nvCxnSpPr>
        <p:spPr>
          <a:xfrm>
            <a:off x="5303200" y="4798113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" name="Google Shape;92;p16"/>
          <p:cNvCxnSpPr/>
          <p:nvPr/>
        </p:nvCxnSpPr>
        <p:spPr>
          <a:xfrm>
            <a:off x="5303200" y="4921938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3" name="Google Shape;93;p16"/>
          <p:cNvSpPr/>
          <p:nvPr/>
        </p:nvSpPr>
        <p:spPr>
          <a:xfrm>
            <a:off x="5516225" y="27735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4" name="Google Shape;94;p16"/>
          <p:cNvSpPr/>
          <p:nvPr/>
        </p:nvSpPr>
        <p:spPr>
          <a:xfrm>
            <a:off x="5516225" y="28973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5" name="Google Shape;95;p16"/>
          <p:cNvSpPr/>
          <p:nvPr/>
        </p:nvSpPr>
        <p:spPr>
          <a:xfrm>
            <a:off x="5516225" y="302117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6" name="Google Shape;96;p16"/>
          <p:cNvSpPr/>
          <p:nvPr/>
        </p:nvSpPr>
        <p:spPr>
          <a:xfrm>
            <a:off x="5516225" y="314500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7" name="Google Shape;97;p16"/>
          <p:cNvSpPr/>
          <p:nvPr/>
        </p:nvSpPr>
        <p:spPr>
          <a:xfrm>
            <a:off x="5516225" y="32688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8" name="Google Shape;98;p16"/>
          <p:cNvSpPr/>
          <p:nvPr/>
        </p:nvSpPr>
        <p:spPr>
          <a:xfrm>
            <a:off x="5516225" y="33926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99" name="Google Shape;99;p16"/>
          <p:cNvSpPr/>
          <p:nvPr/>
        </p:nvSpPr>
        <p:spPr>
          <a:xfrm>
            <a:off x="5516225" y="351647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sp>
        <p:nvSpPr>
          <p:cNvPr id="100" name="Google Shape;100;p16"/>
          <p:cNvSpPr/>
          <p:nvPr/>
        </p:nvSpPr>
        <p:spPr>
          <a:xfrm>
            <a:off x="5516225" y="364030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sp>
        <p:nvSpPr>
          <p:cNvPr id="101" name="Google Shape;101;p16"/>
          <p:cNvSpPr/>
          <p:nvPr/>
        </p:nvSpPr>
        <p:spPr>
          <a:xfrm>
            <a:off x="5516225" y="37641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sp>
        <p:nvSpPr>
          <p:cNvPr id="102" name="Google Shape;102;p16"/>
          <p:cNvSpPr/>
          <p:nvPr/>
        </p:nvSpPr>
        <p:spPr>
          <a:xfrm>
            <a:off x="5516225" y="38879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sp>
        <p:nvSpPr>
          <p:cNvPr id="103" name="Google Shape;103;p16"/>
          <p:cNvSpPr/>
          <p:nvPr/>
        </p:nvSpPr>
        <p:spPr>
          <a:xfrm>
            <a:off x="5516225" y="401177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sp>
        <p:nvSpPr>
          <p:cNvPr id="104" name="Google Shape;104;p16"/>
          <p:cNvSpPr/>
          <p:nvPr/>
        </p:nvSpPr>
        <p:spPr>
          <a:xfrm>
            <a:off x="5516225" y="413560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sp>
        <p:nvSpPr>
          <p:cNvPr id="105" name="Google Shape;105;p16"/>
          <p:cNvSpPr/>
          <p:nvPr/>
        </p:nvSpPr>
        <p:spPr>
          <a:xfrm>
            <a:off x="5516225" y="42594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sp>
        <p:nvSpPr>
          <p:cNvPr id="106" name="Google Shape;106;p16"/>
          <p:cNvSpPr/>
          <p:nvPr/>
        </p:nvSpPr>
        <p:spPr>
          <a:xfrm>
            <a:off x="5516225" y="43832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07" name="Google Shape;107;p16"/>
          <p:cNvSpPr/>
          <p:nvPr/>
        </p:nvSpPr>
        <p:spPr>
          <a:xfrm>
            <a:off x="5516225" y="450707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08" name="Google Shape;108;p16"/>
          <p:cNvSpPr/>
          <p:nvPr/>
        </p:nvSpPr>
        <p:spPr>
          <a:xfrm>
            <a:off x="5516225" y="463090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09" name="Google Shape;109;p16"/>
          <p:cNvSpPr/>
          <p:nvPr/>
        </p:nvSpPr>
        <p:spPr>
          <a:xfrm>
            <a:off x="5516225" y="47547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10" name="Google Shape;110;p16"/>
          <p:cNvSpPr/>
          <p:nvPr/>
        </p:nvSpPr>
        <p:spPr>
          <a:xfrm>
            <a:off x="5516225" y="48785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11" name="Google Shape;111;p16"/>
          <p:cNvCxnSpPr/>
          <p:nvPr/>
        </p:nvCxnSpPr>
        <p:spPr>
          <a:xfrm>
            <a:off x="5924550" y="28279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" name="Google Shape;112;p16"/>
          <p:cNvCxnSpPr/>
          <p:nvPr/>
        </p:nvCxnSpPr>
        <p:spPr>
          <a:xfrm>
            <a:off x="5924550" y="29518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" name="Google Shape;113;p16"/>
          <p:cNvCxnSpPr/>
          <p:nvPr/>
        </p:nvCxnSpPr>
        <p:spPr>
          <a:xfrm>
            <a:off x="5924550" y="307562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4" name="Google Shape;114;p16"/>
          <p:cNvSpPr/>
          <p:nvPr/>
        </p:nvSpPr>
        <p:spPr>
          <a:xfrm>
            <a:off x="6137575" y="27735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sp>
        <p:nvSpPr>
          <p:cNvPr id="115" name="Google Shape;115;p16"/>
          <p:cNvSpPr/>
          <p:nvPr/>
        </p:nvSpPr>
        <p:spPr>
          <a:xfrm>
            <a:off x="6137575" y="28973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16" name="Google Shape;116;p16"/>
          <p:cNvSpPr/>
          <p:nvPr/>
        </p:nvSpPr>
        <p:spPr>
          <a:xfrm>
            <a:off x="6137575" y="302117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cxnSp>
        <p:nvCxnSpPr>
          <p:cNvPr id="117" name="Google Shape;117;p16"/>
          <p:cNvCxnSpPr/>
          <p:nvPr/>
        </p:nvCxnSpPr>
        <p:spPr>
          <a:xfrm>
            <a:off x="5924550" y="34471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8" name="Google Shape;118;p16"/>
          <p:cNvSpPr/>
          <p:nvPr/>
        </p:nvSpPr>
        <p:spPr>
          <a:xfrm>
            <a:off x="6137575" y="33926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cxnSp>
        <p:nvCxnSpPr>
          <p:cNvPr id="119" name="Google Shape;119;p16"/>
          <p:cNvCxnSpPr/>
          <p:nvPr/>
        </p:nvCxnSpPr>
        <p:spPr>
          <a:xfrm>
            <a:off x="6545900" y="344710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0" name="Google Shape;120;p16"/>
          <p:cNvSpPr/>
          <p:nvPr/>
        </p:nvSpPr>
        <p:spPr>
          <a:xfrm>
            <a:off x="6758925" y="339265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21" name="Google Shape;121;p16"/>
          <p:cNvCxnSpPr/>
          <p:nvPr/>
        </p:nvCxnSpPr>
        <p:spPr>
          <a:xfrm>
            <a:off x="5894525" y="43138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" name="Google Shape;122;p16"/>
          <p:cNvSpPr/>
          <p:nvPr/>
        </p:nvSpPr>
        <p:spPr>
          <a:xfrm>
            <a:off x="6107550" y="42594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cxnSp>
        <p:nvCxnSpPr>
          <p:cNvPr id="123" name="Google Shape;123;p16"/>
          <p:cNvCxnSpPr/>
          <p:nvPr/>
        </p:nvCxnSpPr>
        <p:spPr>
          <a:xfrm>
            <a:off x="6515875" y="431387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4" name="Google Shape;124;p16"/>
          <p:cNvSpPr/>
          <p:nvPr/>
        </p:nvSpPr>
        <p:spPr>
          <a:xfrm>
            <a:off x="6728900" y="425942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Consider the following document collection (Assume the text is preprocessed by lowercasing and stopword removal. Also consider </a:t>
            </a:r>
            <a:r>
              <a:rPr lang="de" i="1"/>
              <a:t>Facebook's</a:t>
            </a:r>
            <a:r>
              <a:rPr lang="de"/>
              <a:t> as two tokens: </a:t>
            </a:r>
            <a:r>
              <a:rPr lang="de" i="1"/>
              <a:t>Facebook</a:t>
            </a:r>
            <a:r>
              <a:rPr lang="de"/>
              <a:t> and </a:t>
            </a:r>
            <a:r>
              <a:rPr lang="de" i="1"/>
              <a:t>'s)</a:t>
            </a:r>
            <a:r>
              <a:rPr lang="de"/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/>
              <a:t>Doc 1</a:t>
            </a:r>
            <a:r>
              <a:rPr lang="de"/>
              <a:t>	Facebook's new tool is called Graph Search.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/>
              <a:t>Doc 2</a:t>
            </a:r>
            <a:r>
              <a:rPr lang="de"/>
              <a:t> 	A new social graph for LinkedIn users.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/>
              <a:t>Doc 3</a:t>
            </a:r>
            <a:r>
              <a:rPr lang="de"/>
              <a:t>	Find friends using search on Facebook.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/>
              <a:t>Doc 4</a:t>
            </a:r>
            <a:r>
              <a:rPr lang="de"/>
              <a:t>	Google's Knowledge Graph lets you search for things, people, or places.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de"/>
              <a:t>Draw the term-document incidence matrix for this document collection.</a:t>
            </a:r>
            <a:endParaRPr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de"/>
              <a:t>Draw the inverted index representation for this document collection, showing the dictionary and the postings.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4" grpId="0" animBg="1"/>
      <p:bldP spid="115" grpId="0" animBg="1"/>
      <p:bldP spid="116" grpId="0" animBg="1"/>
      <p:bldP spid="118" grpId="0" animBg="1"/>
      <p:bldP spid="120" grpId="0" animBg="1"/>
      <p:bldP spid="122" grpId="0" animBg="1"/>
      <p:bldP spid="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211675" y="212700"/>
            <a:ext cx="8586600" cy="1380300"/>
          </a:xfrm>
          <a:prstGeom prst="roundRect">
            <a:avLst>
              <a:gd name="adj" fmla="val 5706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2" name="Google Shape;132;p17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Use both the term-document incidence matrix and the inverted index to compute the results return for the following queries:</a:t>
            </a:r>
            <a:endParaRPr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"/>
              <a:t>graph AND search</a:t>
            </a:r>
            <a:endParaRPr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"/>
              <a:t>graph AND NOT (google OR facebook)</a:t>
            </a:r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4</a:t>
            </a:fld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177600" y="2117725"/>
            <a:ext cx="6443918" cy="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chemeClr val="dk2"/>
                </a:solidFill>
              </a:rPr>
              <a:t>	1	1	0	1	graph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chemeClr val="dk2"/>
                </a:solidFill>
              </a:rPr>
              <a:t>AND	1	0	1	1	search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chemeClr val="dk2"/>
                </a:solidFill>
              </a:rPr>
              <a:t>	1	0	0	1	graph AND search</a:t>
            </a:r>
            <a:endParaRPr dirty="0">
              <a:solidFill>
                <a:schemeClr val="dk2"/>
              </a:solidFill>
            </a:endParaRPr>
          </a:p>
        </p:txBody>
      </p:sp>
      <p:cxnSp>
        <p:nvCxnSpPr>
          <p:cNvPr id="135" name="Google Shape;135;p17"/>
          <p:cNvCxnSpPr>
            <a:cxnSpLocks/>
          </p:cNvCxnSpPr>
          <p:nvPr/>
        </p:nvCxnSpPr>
        <p:spPr>
          <a:xfrm flipV="1">
            <a:off x="226625" y="2623776"/>
            <a:ext cx="6193094" cy="22724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6" name="Google Shape;136;p17"/>
          <p:cNvCxnSpPr/>
          <p:nvPr/>
        </p:nvCxnSpPr>
        <p:spPr>
          <a:xfrm>
            <a:off x="6786210" y="4005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7" name="Google Shape;137;p17"/>
          <p:cNvSpPr/>
          <p:nvPr/>
        </p:nvSpPr>
        <p:spPr>
          <a:xfrm>
            <a:off x="6999235" y="3951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38" name="Google Shape;138;p17"/>
          <p:cNvCxnSpPr/>
          <p:nvPr/>
        </p:nvCxnSpPr>
        <p:spPr>
          <a:xfrm>
            <a:off x="7407560" y="4005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9" name="Google Shape;139;p17"/>
          <p:cNvSpPr/>
          <p:nvPr/>
        </p:nvSpPr>
        <p:spPr>
          <a:xfrm>
            <a:off x="7620585" y="3951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cxnSp>
        <p:nvCxnSpPr>
          <p:cNvPr id="140" name="Google Shape;140;p17"/>
          <p:cNvCxnSpPr/>
          <p:nvPr/>
        </p:nvCxnSpPr>
        <p:spPr>
          <a:xfrm>
            <a:off x="8028910" y="4005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1" name="Google Shape;141;p17"/>
          <p:cNvSpPr/>
          <p:nvPr/>
        </p:nvSpPr>
        <p:spPr>
          <a:xfrm>
            <a:off x="8241935" y="3951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46" name="Google Shape;146;p17"/>
          <p:cNvCxnSpPr/>
          <p:nvPr/>
        </p:nvCxnSpPr>
        <p:spPr>
          <a:xfrm>
            <a:off x="6786210" y="4142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7" name="Google Shape;147;p17"/>
          <p:cNvSpPr/>
          <p:nvPr/>
        </p:nvSpPr>
        <p:spPr>
          <a:xfrm>
            <a:off x="6999235" y="4088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48" name="Google Shape;148;p17"/>
          <p:cNvCxnSpPr/>
          <p:nvPr/>
        </p:nvCxnSpPr>
        <p:spPr>
          <a:xfrm>
            <a:off x="7407560" y="4142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9" name="Google Shape;149;p17"/>
          <p:cNvSpPr/>
          <p:nvPr/>
        </p:nvSpPr>
        <p:spPr>
          <a:xfrm>
            <a:off x="7620585" y="4088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cxnSp>
        <p:nvCxnSpPr>
          <p:cNvPr id="150" name="Google Shape;150;p17"/>
          <p:cNvCxnSpPr/>
          <p:nvPr/>
        </p:nvCxnSpPr>
        <p:spPr>
          <a:xfrm>
            <a:off x="8028910" y="4142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" name="Google Shape;151;p17"/>
          <p:cNvSpPr/>
          <p:nvPr/>
        </p:nvSpPr>
        <p:spPr>
          <a:xfrm>
            <a:off x="8241935" y="4088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52" name="Google Shape;152;p17"/>
          <p:cNvCxnSpPr/>
          <p:nvPr/>
        </p:nvCxnSpPr>
        <p:spPr>
          <a:xfrm>
            <a:off x="6786210" y="4279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" name="Google Shape;153;p17"/>
          <p:cNvSpPr/>
          <p:nvPr/>
        </p:nvSpPr>
        <p:spPr>
          <a:xfrm>
            <a:off x="6999235" y="4225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54" name="Google Shape;154;p17"/>
          <p:cNvCxnSpPr/>
          <p:nvPr/>
        </p:nvCxnSpPr>
        <p:spPr>
          <a:xfrm>
            <a:off x="7407560" y="4279660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5" name="Google Shape;155;p17"/>
          <p:cNvSpPr/>
          <p:nvPr/>
        </p:nvSpPr>
        <p:spPr>
          <a:xfrm>
            <a:off x="7620585" y="4225210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graphicFrame>
        <p:nvGraphicFramePr>
          <p:cNvPr id="156" name="Google Shape;156;p17"/>
          <p:cNvGraphicFramePr/>
          <p:nvPr>
            <p:extLst>
              <p:ext uri="{D42A27DB-BD31-4B8C-83A1-F6EECF244321}">
                <p14:modId xmlns:p14="http://schemas.microsoft.com/office/powerpoint/2010/main" val="4293374460"/>
              </p:ext>
            </p:extLst>
          </p:nvPr>
        </p:nvGraphicFramePr>
        <p:xfrm>
          <a:off x="5718060" y="3956920"/>
          <a:ext cx="974075" cy="365760"/>
        </p:xfrm>
        <a:graphic>
          <a:graphicData uri="http://schemas.openxmlformats.org/drawingml/2006/table">
            <a:tbl>
              <a:tblPr>
                <a:noFill/>
                <a:tableStyleId>{DC7572F5-90F2-4C41-A783-FEC10A0169AA}</a:tableStyleId>
              </a:tblPr>
              <a:tblGrid>
                <a:gridCol w="974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graph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search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graph AND search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7" name="Google Shape;157;p17"/>
          <p:cNvSpPr txBox="1"/>
          <p:nvPr/>
        </p:nvSpPr>
        <p:spPr>
          <a:xfrm>
            <a:off x="205700" y="1664263"/>
            <a:ext cx="29874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9900"/>
                </a:solidFill>
              </a:rPr>
              <a:t>graph AND search:</a:t>
            </a:r>
            <a:endParaRPr b="1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211675" y="212700"/>
            <a:ext cx="8586600" cy="1380300"/>
          </a:xfrm>
          <a:prstGeom prst="roundRect">
            <a:avLst>
              <a:gd name="adj" fmla="val 5706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2" name="Google Shape;132;p17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Use both the term-document incidence matrix and the inverted index to compute the results return for the following queries:</a:t>
            </a:r>
            <a:endParaRPr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"/>
              <a:t>graph AND search</a:t>
            </a:r>
            <a:endParaRPr/>
          </a:p>
          <a:p>
            <a:pPr marL="45720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"/>
              <a:t>graph AND NOT (google OR facebook)</a:t>
            </a:r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ldNum" idx="12"/>
          </p:nvPr>
        </p:nvSpPr>
        <p:spPr>
          <a:xfrm>
            <a:off x="8472988" y="464499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5</a:t>
            </a:fld>
            <a:endParaRPr/>
          </a:p>
        </p:txBody>
      </p:sp>
      <p:sp>
        <p:nvSpPr>
          <p:cNvPr id="142" name="Google Shape;142;p17"/>
          <p:cNvSpPr txBox="1"/>
          <p:nvPr/>
        </p:nvSpPr>
        <p:spPr>
          <a:xfrm>
            <a:off x="121874" y="2188221"/>
            <a:ext cx="8676401" cy="1311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	0	0	0	1	google</a:t>
            </a:r>
            <a:endParaRPr dirty="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OR	1	0	1	0	facebook</a:t>
            </a:r>
            <a:endParaRPr dirty="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NOT	1	0	1	1	google OR facebook</a:t>
            </a:r>
            <a:endParaRPr dirty="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	0	1	0	0	NOT (google OR facebook)</a:t>
            </a:r>
            <a:endParaRPr dirty="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AND	1	1	0	1	graph	</a:t>
            </a:r>
            <a:endParaRPr dirty="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595959"/>
                </a:solidFill>
              </a:rPr>
              <a:t>	0	1	0	0	graph AND NOT (google OR facebook)</a:t>
            </a:r>
            <a:endParaRPr dirty="0">
              <a:solidFill>
                <a:srgbClr val="595959"/>
              </a:solidFill>
            </a:endParaRPr>
          </a:p>
        </p:txBody>
      </p:sp>
      <p:cxnSp>
        <p:nvCxnSpPr>
          <p:cNvPr id="143" name="Google Shape;143;p17"/>
          <p:cNvCxnSpPr>
            <a:cxnSpLocks/>
          </p:cNvCxnSpPr>
          <p:nvPr/>
        </p:nvCxnSpPr>
        <p:spPr>
          <a:xfrm>
            <a:off x="201275" y="2709096"/>
            <a:ext cx="622475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4" name="Google Shape;144;p17"/>
          <p:cNvCxnSpPr>
            <a:cxnSpLocks/>
          </p:cNvCxnSpPr>
          <p:nvPr/>
        </p:nvCxnSpPr>
        <p:spPr>
          <a:xfrm>
            <a:off x="201275" y="2929521"/>
            <a:ext cx="622475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5" name="Google Shape;145;p17"/>
          <p:cNvCxnSpPr>
            <a:cxnSpLocks/>
          </p:cNvCxnSpPr>
          <p:nvPr/>
        </p:nvCxnSpPr>
        <p:spPr>
          <a:xfrm>
            <a:off x="201275" y="3338921"/>
            <a:ext cx="622475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8" name="Google Shape;158;p17"/>
          <p:cNvSpPr txBox="1"/>
          <p:nvPr/>
        </p:nvSpPr>
        <p:spPr>
          <a:xfrm>
            <a:off x="201275" y="1736684"/>
            <a:ext cx="52059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rgbClr val="FF9900"/>
                </a:solidFill>
              </a:rPr>
              <a:t>graph AND NOT (google OR facebook)</a:t>
            </a:r>
            <a:endParaRPr b="1" dirty="0">
              <a:solidFill>
                <a:srgbClr val="FF9900"/>
              </a:solidFill>
            </a:endParaRPr>
          </a:p>
        </p:txBody>
      </p:sp>
      <p:graphicFrame>
        <p:nvGraphicFramePr>
          <p:cNvPr id="159" name="Google Shape;159;p17"/>
          <p:cNvGraphicFramePr/>
          <p:nvPr>
            <p:extLst>
              <p:ext uri="{D42A27DB-BD31-4B8C-83A1-F6EECF244321}">
                <p14:modId xmlns:p14="http://schemas.microsoft.com/office/powerpoint/2010/main" val="2000505050"/>
              </p:ext>
            </p:extLst>
          </p:nvPr>
        </p:nvGraphicFramePr>
        <p:xfrm>
          <a:off x="4851413" y="3905555"/>
          <a:ext cx="1976700" cy="816000"/>
        </p:xfrm>
        <a:graphic>
          <a:graphicData uri="http://schemas.openxmlformats.org/drawingml/2006/table">
            <a:tbl>
              <a:tblPr>
                <a:noFill/>
                <a:tableStyleId>{DC7572F5-90F2-4C41-A783-FEC10A0169AA}</a:tableStyleId>
              </a:tblPr>
              <a:tblGrid>
                <a:gridCol w="19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google</a:t>
                      </a:r>
                      <a:endParaRPr sz="800" dirty="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facebook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google OR facebook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NOT (google OR facebook)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/>
                        <a:t>graph</a:t>
                      </a:r>
                      <a:endParaRPr sz="80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 sz="800" dirty="0"/>
                        <a:t>graph AND NOT (google OR facbook)</a:t>
                      </a:r>
                      <a:endParaRPr sz="800" dirty="0"/>
                    </a:p>
                  </a:txBody>
                  <a:tcPr marL="91425" marR="18000" marT="0" marB="0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60" name="Google Shape;160;p17"/>
          <p:cNvCxnSpPr/>
          <p:nvPr/>
        </p:nvCxnSpPr>
        <p:spPr>
          <a:xfrm>
            <a:off x="6828113" y="4096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1" name="Google Shape;161;p17"/>
          <p:cNvSpPr/>
          <p:nvPr/>
        </p:nvSpPr>
        <p:spPr>
          <a:xfrm>
            <a:off x="7041138" y="4042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62" name="Google Shape;162;p17"/>
          <p:cNvCxnSpPr/>
          <p:nvPr/>
        </p:nvCxnSpPr>
        <p:spPr>
          <a:xfrm>
            <a:off x="7449463" y="4096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3" name="Google Shape;163;p17"/>
          <p:cNvSpPr/>
          <p:nvPr/>
        </p:nvSpPr>
        <p:spPr>
          <a:xfrm>
            <a:off x="7662488" y="4042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cxnSp>
        <p:nvCxnSpPr>
          <p:cNvPr id="164" name="Google Shape;164;p17"/>
          <p:cNvCxnSpPr/>
          <p:nvPr/>
        </p:nvCxnSpPr>
        <p:spPr>
          <a:xfrm>
            <a:off x="6828113" y="4233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5" name="Google Shape;165;p17"/>
          <p:cNvSpPr/>
          <p:nvPr/>
        </p:nvSpPr>
        <p:spPr>
          <a:xfrm>
            <a:off x="7041138" y="4179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66" name="Google Shape;166;p17"/>
          <p:cNvCxnSpPr/>
          <p:nvPr/>
        </p:nvCxnSpPr>
        <p:spPr>
          <a:xfrm>
            <a:off x="7449463" y="4233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7" name="Google Shape;167;p17"/>
          <p:cNvSpPr/>
          <p:nvPr/>
        </p:nvSpPr>
        <p:spPr>
          <a:xfrm>
            <a:off x="7662488" y="4179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3</a:t>
            </a:r>
            <a:endParaRPr sz="800"/>
          </a:p>
        </p:txBody>
      </p:sp>
      <p:cxnSp>
        <p:nvCxnSpPr>
          <p:cNvPr id="168" name="Google Shape;168;p17"/>
          <p:cNvCxnSpPr/>
          <p:nvPr/>
        </p:nvCxnSpPr>
        <p:spPr>
          <a:xfrm>
            <a:off x="8070813" y="4233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9" name="Google Shape;169;p17"/>
          <p:cNvSpPr/>
          <p:nvPr/>
        </p:nvSpPr>
        <p:spPr>
          <a:xfrm>
            <a:off x="8283838" y="4179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70" name="Google Shape;170;p17"/>
          <p:cNvCxnSpPr/>
          <p:nvPr/>
        </p:nvCxnSpPr>
        <p:spPr>
          <a:xfrm>
            <a:off x="6828113" y="3959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1" name="Google Shape;171;p17"/>
          <p:cNvSpPr/>
          <p:nvPr/>
        </p:nvSpPr>
        <p:spPr>
          <a:xfrm>
            <a:off x="7041138" y="3905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72" name="Google Shape;172;p17"/>
          <p:cNvCxnSpPr/>
          <p:nvPr/>
        </p:nvCxnSpPr>
        <p:spPr>
          <a:xfrm>
            <a:off x="6828113" y="4370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3" name="Google Shape;173;p17"/>
          <p:cNvSpPr/>
          <p:nvPr/>
        </p:nvSpPr>
        <p:spPr>
          <a:xfrm>
            <a:off x="7041138" y="4316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cxnSp>
        <p:nvCxnSpPr>
          <p:cNvPr id="174" name="Google Shape;174;p17"/>
          <p:cNvCxnSpPr/>
          <p:nvPr/>
        </p:nvCxnSpPr>
        <p:spPr>
          <a:xfrm>
            <a:off x="6828113" y="4507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5" name="Google Shape;175;p17"/>
          <p:cNvSpPr/>
          <p:nvPr/>
        </p:nvSpPr>
        <p:spPr>
          <a:xfrm>
            <a:off x="7041138" y="4453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</a:t>
            </a:r>
            <a:endParaRPr sz="800"/>
          </a:p>
        </p:txBody>
      </p:sp>
      <p:cxnSp>
        <p:nvCxnSpPr>
          <p:cNvPr id="176" name="Google Shape;176;p17"/>
          <p:cNvCxnSpPr/>
          <p:nvPr/>
        </p:nvCxnSpPr>
        <p:spPr>
          <a:xfrm>
            <a:off x="7449463" y="4507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7" name="Google Shape;177;p17"/>
          <p:cNvSpPr/>
          <p:nvPr/>
        </p:nvSpPr>
        <p:spPr>
          <a:xfrm>
            <a:off x="7662488" y="4453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  <p:cxnSp>
        <p:nvCxnSpPr>
          <p:cNvPr id="178" name="Google Shape;178;p17"/>
          <p:cNvCxnSpPr/>
          <p:nvPr/>
        </p:nvCxnSpPr>
        <p:spPr>
          <a:xfrm>
            <a:off x="8070813" y="4507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9" name="Google Shape;179;p17"/>
          <p:cNvSpPr/>
          <p:nvPr/>
        </p:nvSpPr>
        <p:spPr>
          <a:xfrm>
            <a:off x="8283838" y="4453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4</a:t>
            </a:r>
            <a:endParaRPr sz="800"/>
          </a:p>
        </p:txBody>
      </p:sp>
      <p:cxnSp>
        <p:nvCxnSpPr>
          <p:cNvPr id="180" name="Google Shape;180;p17"/>
          <p:cNvCxnSpPr/>
          <p:nvPr/>
        </p:nvCxnSpPr>
        <p:spPr>
          <a:xfrm>
            <a:off x="6828113" y="4644995"/>
            <a:ext cx="183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1" name="Google Shape;181;p17"/>
          <p:cNvSpPr/>
          <p:nvPr/>
        </p:nvSpPr>
        <p:spPr>
          <a:xfrm>
            <a:off x="7041138" y="4590545"/>
            <a:ext cx="378300" cy="108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</a:t>
            </a:r>
            <a:endParaRPr sz="800"/>
          </a:p>
        </p:txBody>
      </p:sp>
    </p:spTree>
    <p:extLst>
      <p:ext uri="{BB962C8B-B14F-4D97-AF65-F5344CB8AC3E}">
        <p14:creationId xmlns:p14="http://schemas.microsoft.com/office/powerpoint/2010/main" val="237450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61" grpId="0" animBg="1"/>
      <p:bldP spid="163" grpId="0" animBg="1"/>
      <p:bldP spid="165" grpId="0" animBg="1"/>
      <p:bldP spid="167" grpId="0" animBg="1"/>
      <p:bldP spid="169" grpId="0" animBg="1"/>
      <p:bldP spid="171" grpId="0" animBg="1"/>
      <p:bldP spid="173" grpId="0" animBg="1"/>
      <p:bldP spid="175" grpId="0" animBg="1"/>
      <p:bldP spid="177" grpId="0" animBg="1"/>
      <p:bldP spid="179" grpId="0" animBg="1"/>
      <p:bldP spid="1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/>
          <p:nvPr/>
        </p:nvSpPr>
        <p:spPr>
          <a:xfrm>
            <a:off x="211675" y="212700"/>
            <a:ext cx="8586600" cy="8739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8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rgbClr val="FFFFFF"/>
                </a:solidFill>
              </a:rPr>
              <a:t>Task 4  </a:t>
            </a:r>
            <a:endParaRPr b="1" dirty="0">
              <a:solidFill>
                <a:srgbClr val="FFFFFF"/>
              </a:solidFill>
            </a:endParaRPr>
          </a:p>
        </p:txBody>
      </p:sp>
      <p:sp>
        <p:nvSpPr>
          <p:cNvPr id="188" name="Google Shape;188;p18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For a conjunctive query, is processing postings lists in order of size guaranteed to be optimal? Explain why it is, or give an example where it isn't.</a:t>
            </a:r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6</a:t>
            </a:fld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body" idx="1"/>
          </p:nvPr>
        </p:nvSpPr>
        <p:spPr>
          <a:xfrm>
            <a:off x="277675" y="1159485"/>
            <a:ext cx="5836200" cy="10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" dirty="0"/>
              <a:t>The order is not guaranteed to be optimal. Consider three terms with postings list sizes s1 = 100, s2 = 105 and s3 = 110. Suppose the intersection of s1 and s2 has length 100 and the intersection of s1 and s3 length 0. The ordering s1, s2, s3 requires 100+105+100+110=315 steps through the postings lists. The ordering s1, s3, s2 requires 100+110+0+0=210 steps through the postings lists.</a:t>
            </a:r>
            <a:endParaRPr sz="1200" dirty="0"/>
          </a:p>
        </p:txBody>
      </p:sp>
      <p:sp>
        <p:nvSpPr>
          <p:cNvPr id="191" name="Google Shape;191;p18"/>
          <p:cNvSpPr/>
          <p:nvPr/>
        </p:nvSpPr>
        <p:spPr>
          <a:xfrm>
            <a:off x="211675" y="2329750"/>
            <a:ext cx="8586600" cy="7332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8"/>
          <p:cNvSpPr/>
          <p:nvPr/>
        </p:nvSpPr>
        <p:spPr>
          <a:xfrm>
            <a:off x="211675" y="232975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 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93" name="Google Shape;193;p18"/>
          <p:cNvSpPr txBox="1">
            <a:spLocks noGrp="1"/>
          </p:cNvSpPr>
          <p:nvPr>
            <p:ph type="body" idx="1"/>
          </p:nvPr>
        </p:nvSpPr>
        <p:spPr>
          <a:xfrm>
            <a:off x="277675" y="258372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What is the complexity (in big O notation) for a query x AND y when the postings lists are sorted? </a:t>
            </a:r>
            <a:endParaRPr dirty="0"/>
          </a:p>
        </p:txBody>
      </p:sp>
      <p:sp>
        <p:nvSpPr>
          <p:cNvPr id="194" name="Google Shape;194;p18"/>
          <p:cNvSpPr/>
          <p:nvPr/>
        </p:nvSpPr>
        <p:spPr>
          <a:xfrm>
            <a:off x="211675" y="3671925"/>
            <a:ext cx="8586600" cy="7332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8"/>
          <p:cNvSpPr/>
          <p:nvPr/>
        </p:nvSpPr>
        <p:spPr>
          <a:xfrm>
            <a:off x="211675" y="3671925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 5 (cont.)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96" name="Google Shape;196;p18"/>
          <p:cNvSpPr txBox="1">
            <a:spLocks noGrp="1"/>
          </p:cNvSpPr>
          <p:nvPr>
            <p:ph type="body" idx="1"/>
          </p:nvPr>
        </p:nvSpPr>
        <p:spPr>
          <a:xfrm>
            <a:off x="277675" y="3925900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What if they aren't?</a:t>
            </a:r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body" idx="1"/>
          </p:nvPr>
        </p:nvSpPr>
        <p:spPr>
          <a:xfrm>
            <a:off x="244675" y="317182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O(x+y)</a:t>
            </a:r>
            <a:endParaRPr dirty="0"/>
          </a:p>
        </p:txBody>
      </p:sp>
      <p:sp>
        <p:nvSpPr>
          <p:cNvPr id="198" name="Google Shape;198;p18"/>
          <p:cNvSpPr txBox="1">
            <a:spLocks noGrp="1"/>
          </p:cNvSpPr>
          <p:nvPr>
            <p:ph type="body" idx="1"/>
          </p:nvPr>
        </p:nvSpPr>
        <p:spPr>
          <a:xfrm>
            <a:off x="244675" y="4472038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O(x*y)</a:t>
            </a:r>
            <a:endParaRPr dirty="0"/>
          </a:p>
        </p:txBody>
      </p:sp>
      <p:sp>
        <p:nvSpPr>
          <p:cNvPr id="199" name="Google Shape;199;p18"/>
          <p:cNvSpPr/>
          <p:nvPr/>
        </p:nvSpPr>
        <p:spPr>
          <a:xfrm>
            <a:off x="6365418" y="1430047"/>
            <a:ext cx="694800" cy="621600"/>
          </a:xfrm>
          <a:prstGeom prst="ellipse">
            <a:avLst/>
          </a:prstGeom>
          <a:solidFill>
            <a:srgbClr val="FFAB40">
              <a:alpha val="53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00" name="Google Shape;200;p18"/>
          <p:cNvSpPr/>
          <p:nvPr/>
        </p:nvSpPr>
        <p:spPr>
          <a:xfrm>
            <a:off x="6610460" y="1342876"/>
            <a:ext cx="867600" cy="775800"/>
          </a:xfrm>
          <a:prstGeom prst="ellipse">
            <a:avLst/>
          </a:prstGeom>
          <a:solidFill>
            <a:srgbClr val="FFAB40">
              <a:alpha val="53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01" name="Google Shape;201;p18"/>
          <p:cNvSpPr/>
          <p:nvPr/>
        </p:nvSpPr>
        <p:spPr>
          <a:xfrm>
            <a:off x="7340258" y="1172517"/>
            <a:ext cx="1132200" cy="1012800"/>
          </a:xfrm>
          <a:prstGeom prst="ellipse">
            <a:avLst/>
          </a:prstGeom>
          <a:solidFill>
            <a:srgbClr val="FFAB40">
              <a:alpha val="53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02" name="Google Shape;202;p18"/>
          <p:cNvSpPr txBox="1"/>
          <p:nvPr/>
        </p:nvSpPr>
        <p:spPr>
          <a:xfrm>
            <a:off x="6359871" y="1596692"/>
            <a:ext cx="375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b="1">
                <a:solidFill>
                  <a:srgbClr val="FF9900"/>
                </a:solidFill>
              </a:rPr>
              <a:t>s1</a:t>
            </a:r>
            <a:endParaRPr sz="1000" b="1">
              <a:solidFill>
                <a:srgbClr val="FF9900"/>
              </a:solidFill>
            </a:endParaRPr>
          </a:p>
        </p:txBody>
      </p:sp>
      <p:sp>
        <p:nvSpPr>
          <p:cNvPr id="203" name="Google Shape;203;p18"/>
          <p:cNvSpPr txBox="1"/>
          <p:nvPr/>
        </p:nvSpPr>
        <p:spPr>
          <a:xfrm>
            <a:off x="7060077" y="1593130"/>
            <a:ext cx="375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b="1">
                <a:solidFill>
                  <a:srgbClr val="FF9900"/>
                </a:solidFill>
              </a:rPr>
              <a:t>s2</a:t>
            </a:r>
            <a:endParaRPr sz="1000" b="1">
              <a:solidFill>
                <a:srgbClr val="FF9900"/>
              </a:solidFill>
            </a:endParaRPr>
          </a:p>
        </p:txBody>
      </p:sp>
      <p:sp>
        <p:nvSpPr>
          <p:cNvPr id="204" name="Google Shape;204;p18"/>
          <p:cNvSpPr txBox="1"/>
          <p:nvPr/>
        </p:nvSpPr>
        <p:spPr>
          <a:xfrm>
            <a:off x="7758100" y="1539400"/>
            <a:ext cx="375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b="1" dirty="0">
                <a:solidFill>
                  <a:srgbClr val="FF9900"/>
                </a:solidFill>
              </a:rPr>
              <a:t>s3</a:t>
            </a:r>
            <a:endParaRPr sz="1000" b="1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build="p"/>
      <p:bldP spid="197" grpId="0" build="p"/>
      <p:bldP spid="19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9"/>
          <p:cNvSpPr/>
          <p:nvPr/>
        </p:nvSpPr>
        <p:spPr>
          <a:xfrm>
            <a:off x="211675" y="212700"/>
            <a:ext cx="8586600" cy="6453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9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rgbClr val="FFFFFF"/>
                </a:solidFill>
              </a:rPr>
              <a:t>Task 6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11" name="Google Shape;211;p19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How should the Boolean query x AND NOT y be handled?</a:t>
            </a:r>
            <a:endParaRPr/>
          </a:p>
        </p:txBody>
      </p:sp>
      <p:sp>
        <p:nvSpPr>
          <p:cNvPr id="212" name="Google Shape;212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7</a:t>
            </a:fld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body" idx="1"/>
          </p:nvPr>
        </p:nvSpPr>
        <p:spPr>
          <a:xfrm>
            <a:off x="244675" y="1042299"/>
            <a:ext cx="8520600" cy="38885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MERGE(x, y, AND NOT)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answer &lt;- () </a:t>
            </a: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Intialize empty answer list</a:t>
            </a:r>
            <a:endParaRPr sz="1100" dirty="0">
              <a:solidFill>
                <a:srgbClr val="00B05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while x != NIL and y != NIL </a:t>
            </a: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while both x and y have elements</a:t>
            </a:r>
          </a:p>
          <a:p>
            <a:pPr marL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	# Case  1: If current Document ID in (x) is the same in (y), skip the document</a:t>
            </a:r>
            <a:endParaRPr sz="1100" dirty="0">
              <a:solidFill>
                <a:srgbClr val="00B05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do if docID(x) = docID(y)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then x &lt;- next(x)</a:t>
            </a:r>
          </a:p>
          <a:p>
            <a:pPr lvl="1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/>
                <a:ea typeface="Courier New"/>
                <a:cs typeface="Courier New"/>
                <a:sym typeface="Courier New"/>
              </a:rPr>
              <a:t>y &lt;- next(y)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Case 2: if current document ID in x is smaller than current document ID in y, docID(x) cannot be in y</a:t>
            </a: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else if docID(x) &lt; docID(y)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then ADD(answer, docID(x))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x &lt;- next(x)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Case 3: If current document ID in y is smaller than current document ID in x, it means docID(y) is not relevant to docID(x). </a:t>
            </a: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else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1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y &lt;- next(y)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After first while loop, one or both list have exhausted. If y is exhausted but x still has elements, all remaining elements in x are not in y.  </a:t>
            </a:r>
            <a:endParaRPr sz="1100" dirty="0">
              <a:solidFill>
                <a:srgbClr val="00B05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while x != NIL do 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ADD(answer, docID(x)) </a:t>
            </a:r>
            <a:r>
              <a:rPr lang="de" sz="1100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# Add all remaining docID(x) to the answer</a:t>
            </a:r>
            <a:endParaRPr sz="1100" dirty="0">
              <a:solidFill>
                <a:srgbClr val="00B05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100" dirty="0">
                <a:latin typeface="Courier New"/>
                <a:ea typeface="Courier New"/>
                <a:cs typeface="Courier New"/>
                <a:sym typeface="Courier New"/>
              </a:rPr>
              <a:t>return(answer)</a:t>
            </a:r>
            <a:endParaRPr sz="11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0"/>
          <p:cNvSpPr/>
          <p:nvPr/>
        </p:nvSpPr>
        <p:spPr>
          <a:xfrm>
            <a:off x="211675" y="212700"/>
            <a:ext cx="8586600" cy="8856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0"/>
          <p:cNvSpPr/>
          <p:nvPr/>
        </p:nvSpPr>
        <p:spPr>
          <a:xfrm>
            <a:off x="211675" y="2127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chemeClr val="lt1"/>
                </a:solidFill>
              </a:rPr>
              <a:t>Task 6 (cont.)</a:t>
            </a:r>
            <a:endParaRPr b="1" dirty="0">
              <a:solidFill>
                <a:srgbClr val="FFFFFF"/>
              </a:solidFill>
            </a:endParaRPr>
          </a:p>
        </p:txBody>
      </p:sp>
      <p:sp>
        <p:nvSpPr>
          <p:cNvPr id="220" name="Google Shape;220;p20"/>
          <p:cNvSpPr txBox="1">
            <a:spLocks noGrp="1"/>
          </p:cNvSpPr>
          <p:nvPr>
            <p:ph type="body" idx="1"/>
          </p:nvPr>
        </p:nvSpPr>
        <p:spPr>
          <a:xfrm>
            <a:off x="277675" y="466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Why is the naive evaluation of the query, i.e. evaluating NOT y first and then x AND NOT y, normally very expensive?</a:t>
            </a:r>
            <a:endParaRPr dirty="0"/>
          </a:p>
        </p:txBody>
      </p:sp>
      <p:sp>
        <p:nvSpPr>
          <p:cNvPr id="221" name="Google Shape;22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8</a:t>
            </a:fld>
            <a:endParaRPr/>
          </a:p>
        </p:txBody>
      </p:sp>
      <p:sp>
        <p:nvSpPr>
          <p:cNvPr id="222" name="Google Shape;222;p20"/>
          <p:cNvSpPr/>
          <p:nvPr/>
        </p:nvSpPr>
        <p:spPr>
          <a:xfrm>
            <a:off x="211675" y="1967400"/>
            <a:ext cx="8586600" cy="678300"/>
          </a:xfrm>
          <a:prstGeom prst="roundRect">
            <a:avLst>
              <a:gd name="adj" fmla="val 8673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0"/>
          <p:cNvSpPr/>
          <p:nvPr/>
        </p:nvSpPr>
        <p:spPr>
          <a:xfrm>
            <a:off x="211675" y="1967400"/>
            <a:ext cx="8586600" cy="25290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>
                <a:solidFill>
                  <a:schemeClr val="lt1"/>
                </a:solidFill>
              </a:rPr>
              <a:t>Task 6 (cont.)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24" name="Google Shape;224;p20"/>
          <p:cNvSpPr txBox="1">
            <a:spLocks noGrp="1"/>
          </p:cNvSpPr>
          <p:nvPr>
            <p:ph type="body" idx="1"/>
          </p:nvPr>
        </p:nvSpPr>
        <p:spPr>
          <a:xfrm>
            <a:off x="277675" y="22213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How expensive is a Boolean query x OR y?</a:t>
            </a:r>
            <a:endParaRPr/>
          </a:p>
        </p:txBody>
      </p:sp>
      <p:sp>
        <p:nvSpPr>
          <p:cNvPr id="225" name="Google Shape;225;p20"/>
          <p:cNvSpPr txBox="1">
            <a:spLocks noGrp="1"/>
          </p:cNvSpPr>
          <p:nvPr>
            <p:ph type="body" idx="1"/>
          </p:nvPr>
        </p:nvSpPr>
        <p:spPr>
          <a:xfrm>
            <a:off x="211675" y="120467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Calculating (NOT y) first takes O(N) time, and then it will be merged with x. The overall complexity is O(N).</a:t>
            </a:r>
            <a:endParaRPr dirty="0"/>
          </a:p>
        </p:txBody>
      </p:sp>
      <p:sp>
        <p:nvSpPr>
          <p:cNvPr id="226" name="Google Shape;226;p20"/>
          <p:cNvSpPr txBox="1">
            <a:spLocks noGrp="1"/>
          </p:cNvSpPr>
          <p:nvPr>
            <p:ph type="body" idx="1"/>
          </p:nvPr>
        </p:nvSpPr>
        <p:spPr>
          <a:xfrm>
            <a:off x="277675" y="2770225"/>
            <a:ext cx="8520600" cy="3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O(x+y)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build="p"/>
      <p:bldP spid="22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1"/>
          <p:cNvSpPr txBox="1">
            <a:spLocks noGrp="1"/>
          </p:cNvSpPr>
          <p:nvPr>
            <p:ph type="ctrTitle"/>
          </p:nvPr>
        </p:nvSpPr>
        <p:spPr>
          <a:xfrm>
            <a:off x="410575" y="1851725"/>
            <a:ext cx="85206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000"/>
              <a:t>Boolean Retrieval - Skip Pointers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3594</Words>
  <Application>Microsoft Office PowerPoint</Application>
  <PresentationFormat>On-screen Show (16:9)</PresentationFormat>
  <Paragraphs>549</Paragraphs>
  <Slides>24</Slides>
  <Notes>22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Cambria Math</vt:lpstr>
      <vt:lpstr>Arial</vt:lpstr>
      <vt:lpstr>Comfortaa</vt:lpstr>
      <vt:lpstr>Courier New</vt:lpstr>
      <vt:lpstr>Simple Light</vt:lpstr>
      <vt:lpstr>Information Retrieval SS 2025  Exercise 1: Boolean Retrieval, Phrase and Proximity Queries, Tolerant Retrieval</vt:lpstr>
      <vt:lpstr>Boolean Retrieval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Boolean Retrieval - Skip Pointers</vt:lpstr>
      <vt:lpstr>PowerPoint Presentation</vt:lpstr>
      <vt:lpstr>PowerPoint Presentation</vt:lpstr>
      <vt:lpstr>Boolean Retrieval - Phrase &amp; Proximity Queries</vt:lpstr>
      <vt:lpstr>PowerPoint Presentation</vt:lpstr>
      <vt:lpstr>PowerPoint Presentation</vt:lpstr>
      <vt:lpstr>Tolerant Retrieval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 &amp; Web Search FSS 2021  Exercise 1: Boolean Retrieval, Phrase and Proximity Queries, Tolerant Retrieval</dc:title>
  <cp:lastModifiedBy>Saad Obaid Ul-Islam</cp:lastModifiedBy>
  <cp:revision>16</cp:revision>
  <dcterms:modified xsi:type="dcterms:W3CDTF">2025-05-15T07:02:39Z</dcterms:modified>
</cp:coreProperties>
</file>