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4" r:id="rId2"/>
    <p:sldMasterId id="2147483681" r:id="rId3"/>
  </p:sldMasterIdLst>
  <p:notesMasterIdLst>
    <p:notesMasterId r:id="rId7"/>
  </p:notesMasterIdLst>
  <p:sldIdLst>
    <p:sldId id="1620" r:id="rId4"/>
    <p:sldId id="1621" r:id="rId5"/>
    <p:sldId id="1623" r:id="rId6"/>
  </p:sldIdLst>
  <p:sldSz cx="12192000" cy="6858000"/>
  <p:notesSz cx="6888163" cy="100187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9950" autoAdjust="0"/>
  </p:normalViewPr>
  <p:slideViewPr>
    <p:cSldViewPr snapToGrid="0">
      <p:cViewPr varScale="1">
        <p:scale>
          <a:sx n="69" d="100"/>
          <a:sy n="69" d="100"/>
        </p:scale>
        <p:origin x="123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72413CBB-9828-4634-BDBF-E6377B79819A}" type="datetimeFigureOut">
              <a:rPr lang="de-DE" smtClean="0"/>
              <a:t>31.05.2021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96AD813B-ACD2-4112-A6D9-A506FF39A83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15486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7508" indent="-227508" eaLnBrk="1" hangingPunct="1"/>
            <a:r>
              <a:rPr lang="de-DE" altLang="de-DE" dirty="0"/>
              <a:t>Die Analyse der Stakeholder erfolgt in drei Schritten:</a:t>
            </a:r>
          </a:p>
          <a:p>
            <a:pPr marL="227508" indent="-227508" eaLnBrk="1" hangingPunct="1">
              <a:buFontTx/>
              <a:buAutoNum type="arabicPeriod"/>
            </a:pPr>
            <a:r>
              <a:rPr lang="de-DE" altLang="de-DE" dirty="0"/>
              <a:t>Betroffenheit durch das Projekt / Interesse am Projekt: Was ändert sich für den Stakeholder durch das Projekt?</a:t>
            </a:r>
          </a:p>
          <a:p>
            <a:pPr marL="227508" indent="-227508" eaLnBrk="1" hangingPunct="1">
              <a:buFontTx/>
              <a:buAutoNum type="arabicPeriod"/>
            </a:pPr>
            <a:r>
              <a:rPr lang="de-DE" altLang="de-DE" dirty="0"/>
              <a:t>Macht / Einfluss: Wie groß ist der direkte/indirekte Einfluss auf das Projekt?</a:t>
            </a:r>
          </a:p>
          <a:p>
            <a:pPr marL="227508" indent="-227508" eaLnBrk="1" hangingPunct="1">
              <a:buFontTx/>
              <a:buAutoNum type="arabicPeriod"/>
            </a:pPr>
            <a:r>
              <a:rPr lang="de-DE" altLang="de-DE" dirty="0"/>
              <a:t>Reaktion: Mit welchen Reaktionen (positiv/negativ/neutral) ist zu rechnen? Ist mit Ablehnung/Widerständen zu rechnen?</a:t>
            </a:r>
          </a:p>
          <a:p>
            <a:pPr marL="227508" indent="-227508" eaLnBrk="1" hangingPunct="1"/>
            <a:endParaRPr lang="de-DE" altLang="de-DE" dirty="0"/>
          </a:p>
          <a:p>
            <a:pPr marL="227508" indent="-227508" eaLnBrk="1" hangingPunct="1"/>
            <a:r>
              <a:rPr lang="de-DE" altLang="de-DE" dirty="0"/>
              <a:t>Oben und unten rechts sind die sog. „Key Stakeholder“ (Hauptanspruchsgruppen) des Projektes. </a:t>
            </a:r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AD813B-ACD2-4112-A6D9-A506FF39A838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07596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image" Target="../media/image6.wmf"/><Relationship Id="rId7" Type="http://schemas.openxmlformats.org/officeDocument/2006/relationships/image" Target="../media/image3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9.jpeg"/><Relationship Id="rId9" Type="http://schemas.openxmlformats.org/officeDocument/2006/relationships/image" Target="../media/image5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488951" y="1960563"/>
            <a:ext cx="11214100" cy="1828800"/>
          </a:xfrm>
        </p:spPr>
        <p:txBody>
          <a:bodyPr/>
          <a:lstStyle>
            <a:lvl1pPr algn="ctr">
              <a:defRPr sz="4000">
                <a:latin typeface="+mn-lt"/>
              </a:defRPr>
            </a:lvl1pPr>
          </a:lstStyle>
          <a:p>
            <a:r>
              <a:rPr lang="de-DE" dirty="0"/>
              <a:t>Titelmasterformat durch Klicken bearbeiten</a:t>
            </a:r>
            <a:endParaRPr lang="en-GB" dirty="0"/>
          </a:p>
        </p:txBody>
      </p:sp>
      <p:sp>
        <p:nvSpPr>
          <p:cNvPr id="181253" name="Rectangle 5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828800" y="4149725"/>
            <a:ext cx="8534400" cy="406400"/>
          </a:xfrm>
        </p:spPr>
        <p:txBody>
          <a:bodyPr lIns="91440" tIns="45720" rIns="91440" bIns="45720"/>
          <a:lstStyle>
            <a:lvl1pPr marL="0" indent="0" algn="ctr">
              <a:buFont typeface="Wingdings 3" pitchFamily="18" charset="2"/>
              <a:buNone/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author name</a:t>
            </a:r>
            <a:endParaRPr lang="de-DE" dirty="0"/>
          </a:p>
        </p:txBody>
      </p:sp>
      <p:grpSp>
        <p:nvGrpSpPr>
          <p:cNvPr id="5" name="Gruppieren 4"/>
          <p:cNvGrpSpPr/>
          <p:nvPr userDrawn="1"/>
        </p:nvGrpSpPr>
        <p:grpSpPr>
          <a:xfrm>
            <a:off x="0" y="431800"/>
            <a:ext cx="12191999" cy="898525"/>
            <a:chOff x="0" y="431800"/>
            <a:chExt cx="12191999" cy="898525"/>
          </a:xfrm>
        </p:grpSpPr>
        <p:sp>
          <p:nvSpPr>
            <p:cNvPr id="2" name="Rechteck 1"/>
            <p:cNvSpPr/>
            <p:nvPr userDrawn="1"/>
          </p:nvSpPr>
          <p:spPr bwMode="auto">
            <a:xfrm>
              <a:off x="9768408" y="431800"/>
              <a:ext cx="2423591" cy="898525"/>
            </a:xfrm>
            <a:prstGeom prst="rect">
              <a:avLst/>
            </a:prstGeom>
            <a:solidFill>
              <a:srgbClr val="D0D0D0"/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</a:endParaRPr>
            </a:p>
          </p:txBody>
        </p:sp>
        <p:pic>
          <p:nvPicPr>
            <p:cNvPr id="39" name="Picture 9" descr="unilogo4c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r="20525"/>
            <a:stretch>
              <a:fillRect/>
            </a:stretch>
          </p:blipFill>
          <p:spPr bwMode="auto">
            <a:xfrm>
              <a:off x="624408" y="431800"/>
              <a:ext cx="9144000" cy="898525"/>
            </a:xfrm>
            <a:prstGeom prst="rect">
              <a:avLst/>
            </a:prstGeom>
            <a:noFill/>
          </p:spPr>
        </p:pic>
        <p:sp>
          <p:nvSpPr>
            <p:cNvPr id="181258" name="Rectangle 10"/>
            <p:cNvSpPr>
              <a:spLocks noChangeArrowheads="1"/>
            </p:cNvSpPr>
            <p:nvPr/>
          </p:nvSpPr>
          <p:spPr bwMode="auto">
            <a:xfrm>
              <a:off x="4968552" y="500063"/>
              <a:ext cx="6096000" cy="738664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  <a:effectLst/>
          </p:spPr>
          <p:txBody>
            <a:bodyPr>
              <a:spAutoFit/>
            </a:bodyPr>
            <a:lstStyle/>
            <a:p>
              <a:pPr algn="r"/>
              <a:r>
                <a:rPr lang="de-DE" sz="1400" b="0" noProof="0" dirty="0">
                  <a:latin typeface="Arial" charset="0"/>
                </a:rPr>
                <a:t>Institut für Informatik</a:t>
              </a:r>
            </a:p>
            <a:p>
              <a:pPr algn="r"/>
              <a:r>
                <a:rPr lang="de-DE" sz="1400" b="0" noProof="0" dirty="0">
                  <a:latin typeface="Arial" charset="0"/>
                </a:rPr>
                <a:t>Lehrstuhl für Kommunikationsnetze</a:t>
              </a:r>
            </a:p>
            <a:p>
              <a:pPr algn="r"/>
              <a:r>
                <a:rPr lang="de-DE" sz="1400" b="0" noProof="0" dirty="0">
                  <a:latin typeface="Arial" charset="0"/>
                </a:rPr>
                <a:t>Prof. Dr.</a:t>
              </a:r>
              <a:r>
                <a:rPr lang="de-DE" sz="1400" b="0" baseline="0" noProof="0" dirty="0">
                  <a:latin typeface="Arial" charset="0"/>
                </a:rPr>
                <a:t> T</a:t>
              </a:r>
              <a:r>
                <a:rPr lang="de-DE" sz="1400" b="0" noProof="0" dirty="0">
                  <a:latin typeface="Arial" charset="0"/>
                </a:rPr>
                <a:t>. Hoßfeld</a:t>
              </a:r>
            </a:p>
          </p:txBody>
        </p:sp>
        <p:pic>
          <p:nvPicPr>
            <p:cNvPr id="23" name="Picture 11"/>
            <p:cNvPicPr>
              <a:picLocks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1170219" y="509826"/>
              <a:ext cx="700088" cy="7191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63500" dir="3187806" algn="ctr" rotWithShape="0">
                <a:schemeClr val="bg2">
                  <a:alpha val="50000"/>
                </a:schemeClr>
              </a:outerShdw>
            </a:effectLst>
          </p:spPr>
        </p:pic>
        <p:sp>
          <p:nvSpPr>
            <p:cNvPr id="40" name="Rechteck 39"/>
            <p:cNvSpPr/>
            <p:nvPr userDrawn="1"/>
          </p:nvSpPr>
          <p:spPr bwMode="auto">
            <a:xfrm>
              <a:off x="0" y="431800"/>
              <a:ext cx="2855640" cy="898525"/>
            </a:xfrm>
            <a:prstGeom prst="rect">
              <a:avLst/>
            </a:prstGeom>
            <a:solidFill>
              <a:srgbClr val="D0D0D0"/>
            </a:solidFill>
            <a:ln w="12700" cap="flat" cmpd="sng" algn="ctr">
              <a:noFill/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de-DE" sz="1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Rounded MT Bold" pitchFamily="34" charset="0"/>
              </a:endParaRPr>
            </a:p>
          </p:txBody>
        </p:sp>
        <p:pic>
          <p:nvPicPr>
            <p:cNvPr id="41" name="Picture 13" descr="unilogo4cohne_small.jpg"/>
            <p:cNvPicPr>
              <a:picLocks noChangeAspect="1"/>
            </p:cNvPicPr>
            <p:nvPr userDrawn="1"/>
          </p:nvPicPr>
          <p:blipFill rotWithShape="1">
            <a:blip r:embed="rId4" cstate="print">
              <a:clrChange>
                <a:clrFrom>
                  <a:srgbClr val="FFFEFD"/>
                </a:clrFrom>
                <a:clrTo>
                  <a:srgbClr val="FFFEFD">
                    <a:alpha val="0"/>
                  </a:srgbClr>
                </a:clrTo>
              </a:clrChange>
            </a:blip>
            <a:srcRect l="44640"/>
            <a:stretch/>
          </p:blipFill>
          <p:spPr>
            <a:xfrm>
              <a:off x="911424" y="431800"/>
              <a:ext cx="1130294" cy="898525"/>
            </a:xfrm>
            <a:prstGeom prst="rect">
              <a:avLst/>
            </a:prstGeom>
          </p:spPr>
        </p:pic>
        <p:pic>
          <p:nvPicPr>
            <p:cNvPr id="42" name="Picture 13" descr="unilogo4cohne_small.jpg"/>
            <p:cNvPicPr>
              <a:picLocks noChangeAspect="1"/>
            </p:cNvPicPr>
            <p:nvPr userDrawn="1"/>
          </p:nvPicPr>
          <p:blipFill rotWithShape="1">
            <a:blip r:embed="rId4" cstate="print"/>
            <a:srcRect r="55678"/>
            <a:stretch/>
          </p:blipFill>
          <p:spPr>
            <a:xfrm>
              <a:off x="0" y="431800"/>
              <a:ext cx="904920" cy="898524"/>
            </a:xfrm>
            <a:prstGeom prst="rect">
              <a:avLst/>
            </a:prstGeom>
          </p:spPr>
        </p:pic>
      </p:grp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6921631"/>
            <a:ext cx="2371832" cy="313200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2445454" y="6921631"/>
            <a:ext cx="2371832" cy="313200"/>
          </a:xfrm>
          <a:prstGeom prst="rect">
            <a:avLst/>
          </a:prstGeom>
        </p:spPr>
      </p:pic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890910" y="6921631"/>
            <a:ext cx="2371821" cy="313200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7363896" y="6921631"/>
            <a:ext cx="2371832" cy="313200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9844392" y="6921631"/>
            <a:ext cx="2347606" cy="31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9767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98839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2FEC48EB-43B2-4181-B567-7B6D76C21DEE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363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98839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200FEDB-E43B-402C-9059-9FCEEF9AAB25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2614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2200" y="30164"/>
            <a:ext cx="2667000" cy="598963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30164"/>
            <a:ext cx="7797800" cy="5989637"/>
          </a:xfrm>
        </p:spPr>
        <p:txBody>
          <a:bodyPr vert="eaVert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98839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6ED38E1-331D-45BD-909D-93E0D8906D71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8427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elplatzhalter 1"/>
          <p:cNvSpPr>
            <a:spLocks noGrp="1"/>
          </p:cNvSpPr>
          <p:nvPr>
            <p:ph type="title"/>
          </p:nvPr>
        </p:nvSpPr>
        <p:spPr>
          <a:xfrm>
            <a:off x="540000" y="540000"/>
            <a:ext cx="8786880" cy="523220"/>
          </a:xfrm>
          <a:prstGeom prst="rect">
            <a:avLst/>
          </a:prstGeom>
          <a:noFill/>
        </p:spPr>
        <p:txBody>
          <a:bodyPr vert="horz" wrap="square" lIns="90000" tIns="45720" rIns="90000" bIns="45720" rtlCol="0" anchor="t" anchorCtr="0">
            <a:spAutoFit/>
          </a:bodyPr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12" name="Rechteck 11"/>
          <p:cNvSpPr/>
          <p:nvPr userDrawn="1"/>
        </p:nvSpPr>
        <p:spPr>
          <a:xfrm>
            <a:off x="605939" y="1188000"/>
            <a:ext cx="2268000" cy="720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8" name="Inhaltsplatzhalter 4"/>
          <p:cNvSpPr>
            <a:spLocks noGrp="1"/>
          </p:cNvSpPr>
          <p:nvPr>
            <p:ph sz="quarter" idx="11"/>
          </p:nvPr>
        </p:nvSpPr>
        <p:spPr>
          <a:xfrm>
            <a:off x="540000" y="1440000"/>
            <a:ext cx="11164320" cy="2212850"/>
          </a:xfrm>
        </p:spPr>
        <p:txBody>
          <a:bodyPr/>
          <a:lstStyle>
            <a:lvl1pPr>
              <a:defRPr sz="2000" b="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6420836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630" y="30163"/>
            <a:ext cx="10636740" cy="6461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9570" y="908050"/>
            <a:ext cx="10668000" cy="5105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4988029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unilogo4c"/>
          <p:cNvPicPr>
            <a:picLocks noChangeAspect="1" noChangeArrowheads="1"/>
          </p:cNvPicPr>
          <p:nvPr userDrawn="1"/>
        </p:nvPicPr>
        <p:blipFill>
          <a:blip r:embed="rId2" cstate="print"/>
          <a:srcRect r="20525"/>
          <a:stretch>
            <a:fillRect/>
          </a:stretch>
        </p:blipFill>
        <p:spPr bwMode="auto">
          <a:xfrm>
            <a:off x="0" y="431802"/>
            <a:ext cx="121920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08735" y="501650"/>
            <a:ext cx="933451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chemeClr val="bg2">
                <a:alpha val="50000"/>
              </a:schemeClr>
            </a:outerShdw>
          </a:effectLst>
        </p:spPr>
      </p:pic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4490203" y="530096"/>
            <a:ext cx="6096000" cy="7386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en-US" sz="1400" b="0" dirty="0">
                <a:latin typeface="Arial" charset="0"/>
                <a:cs typeface="+mn-cs"/>
              </a:rPr>
              <a:t>Institute</a:t>
            </a:r>
            <a:r>
              <a:rPr lang="en-US" sz="1400" b="0" baseline="0" dirty="0">
                <a:latin typeface="Arial" charset="0"/>
                <a:cs typeface="+mn-cs"/>
              </a:rPr>
              <a:t> of Computer Science</a:t>
            </a:r>
            <a:endParaRPr lang="en-US" sz="1400" b="0" dirty="0">
              <a:latin typeface="Arial" charset="0"/>
              <a:cs typeface="+mn-cs"/>
            </a:endParaRPr>
          </a:p>
          <a:p>
            <a:pPr algn="r" eaLnBrk="0" hangingPunct="0">
              <a:defRPr/>
            </a:pPr>
            <a:r>
              <a:rPr lang="en-US" sz="1400" b="0" dirty="0">
                <a:latin typeface="Arial" charset="0"/>
                <a:cs typeface="+mn-cs"/>
              </a:rPr>
              <a:t>Chair of Communication Networks</a:t>
            </a:r>
          </a:p>
          <a:p>
            <a:pPr algn="r" eaLnBrk="0" hangingPunct="0">
              <a:defRPr/>
            </a:pPr>
            <a:r>
              <a:rPr lang="en-US" sz="1400" b="0" dirty="0">
                <a:latin typeface="Arial" charset="0"/>
                <a:cs typeface="+mn-cs"/>
              </a:rPr>
              <a:t>Prof. Dr.-Ing. P. Tran-Gia</a:t>
            </a:r>
          </a:p>
        </p:txBody>
      </p:sp>
    </p:spTree>
    <p:extLst>
      <p:ext uri="{BB962C8B-B14F-4D97-AF65-F5344CB8AC3E}">
        <p14:creationId xmlns:p14="http://schemas.microsoft.com/office/powerpoint/2010/main" val="2616154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7630" y="30163"/>
            <a:ext cx="10636740" cy="646112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31928269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7630" y="30163"/>
            <a:ext cx="10636740" cy="646112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54185" y="1524000"/>
            <a:ext cx="4781062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722816" y="1524000"/>
            <a:ext cx="4781061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0685222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6013439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2164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63D79"/>
              </a:buClr>
              <a:defRPr/>
            </a:lvl1pPr>
            <a:lvl2pPr>
              <a:buClr>
                <a:srgbClr val="063D79"/>
              </a:buClr>
              <a:defRPr/>
            </a:lvl2pPr>
            <a:lvl3pPr>
              <a:buClr>
                <a:srgbClr val="063D79"/>
              </a:buClr>
              <a:defRPr/>
            </a:lvl3pPr>
            <a:lvl4pPr>
              <a:buClr>
                <a:srgbClr val="063D79"/>
              </a:buClr>
              <a:defRPr/>
            </a:lvl4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170847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65941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630" y="30163"/>
            <a:ext cx="10636740" cy="64611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9570" y="908050"/>
            <a:ext cx="10668000" cy="51054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887315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-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unilogo4c"/>
          <p:cNvPicPr>
            <a:picLocks noChangeAspect="1" noChangeArrowheads="1"/>
          </p:cNvPicPr>
          <p:nvPr userDrawn="1"/>
        </p:nvPicPr>
        <p:blipFill>
          <a:blip r:embed="rId2" cstate="print"/>
          <a:srcRect r="20525"/>
          <a:stretch>
            <a:fillRect/>
          </a:stretch>
        </p:blipFill>
        <p:spPr bwMode="auto">
          <a:xfrm>
            <a:off x="0" y="431802"/>
            <a:ext cx="12192000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608735" y="501650"/>
            <a:ext cx="933451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chemeClr val="bg2">
                <a:alpha val="50000"/>
              </a:schemeClr>
            </a:outerShdw>
          </a:effectLst>
        </p:spPr>
      </p:pic>
      <p:sp>
        <p:nvSpPr>
          <p:cNvPr id="7" name="Rectangle 10"/>
          <p:cNvSpPr>
            <a:spLocks noChangeArrowheads="1"/>
          </p:cNvSpPr>
          <p:nvPr userDrawn="1"/>
        </p:nvSpPr>
        <p:spPr bwMode="auto">
          <a:xfrm>
            <a:off x="4490203" y="530096"/>
            <a:ext cx="6096000" cy="73866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r" eaLnBrk="0" hangingPunct="0">
              <a:defRPr/>
            </a:pPr>
            <a:r>
              <a:rPr lang="en-US" sz="1400" b="0" dirty="0">
                <a:latin typeface="Arial" charset="0"/>
                <a:cs typeface="+mn-cs"/>
              </a:rPr>
              <a:t>Institute</a:t>
            </a:r>
            <a:r>
              <a:rPr lang="en-US" sz="1400" b="0" baseline="0" dirty="0">
                <a:latin typeface="Arial" charset="0"/>
                <a:cs typeface="+mn-cs"/>
              </a:rPr>
              <a:t> of Computer Science</a:t>
            </a:r>
            <a:endParaRPr lang="en-US" sz="1400" b="0" dirty="0">
              <a:latin typeface="Arial" charset="0"/>
              <a:cs typeface="+mn-cs"/>
            </a:endParaRPr>
          </a:p>
          <a:p>
            <a:pPr algn="r" eaLnBrk="0" hangingPunct="0">
              <a:defRPr/>
            </a:pPr>
            <a:r>
              <a:rPr lang="en-US" sz="1400" b="0" dirty="0">
                <a:latin typeface="Arial" charset="0"/>
                <a:cs typeface="+mn-cs"/>
              </a:rPr>
              <a:t>Chair of Communication Networks</a:t>
            </a:r>
          </a:p>
          <a:p>
            <a:pPr algn="r" eaLnBrk="0" hangingPunct="0">
              <a:defRPr/>
            </a:pPr>
            <a:r>
              <a:rPr lang="en-US" sz="1400" b="0" dirty="0">
                <a:latin typeface="Arial" charset="0"/>
                <a:cs typeface="+mn-cs"/>
              </a:rPr>
              <a:t>Prof. Dr.-Ing. P. Tran-Gia</a:t>
            </a:r>
          </a:p>
        </p:txBody>
      </p:sp>
    </p:spTree>
    <p:extLst>
      <p:ext uri="{BB962C8B-B14F-4D97-AF65-F5344CB8AC3E}">
        <p14:creationId xmlns:p14="http://schemas.microsoft.com/office/powerpoint/2010/main" val="35189320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7630" y="30163"/>
            <a:ext cx="10636740" cy="646112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0931235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77630" y="30163"/>
            <a:ext cx="10636740" cy="646112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54185" y="1524000"/>
            <a:ext cx="4781062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722816" y="1524000"/>
            <a:ext cx="4781061" cy="43910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330576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117295306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4854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  <a:endParaRPr lang="de-DE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Textfeld 3"/>
          <p:cNvSpPr txBox="1"/>
          <p:nvPr userDrawn="1"/>
        </p:nvSpPr>
        <p:spPr>
          <a:xfrm>
            <a:off x="2639616" y="1052736"/>
            <a:ext cx="2664296" cy="1008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sz="1600" b="0" dirty="0" err="1">
              <a:latin typeface="+mn-lt"/>
            </a:endParaRP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196E6EF-3D8E-4957-A439-5D2280CE1A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2181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914400"/>
            <a:ext cx="5232400" cy="5105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dirty="0"/>
              <a:t>Textmasterformat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46800" y="914400"/>
            <a:ext cx="5232400" cy="5105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B828CE34-CC67-4E17-A5B3-FF421A963B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611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9" name="Foliennummernplatzhalter 5">
            <a:extLst>
              <a:ext uri="{FF2B5EF4-FFF2-40B4-BE49-F238E27FC236}">
                <a16:creationId xmlns:a16="http://schemas.microsoft.com/office/drawing/2014/main" id="{DE93AAB1-B7D0-42C5-8489-BBD1FAE5FC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1247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5" name="Foliennummernplatzhalter 5">
            <a:extLst>
              <a:ext uri="{FF2B5EF4-FFF2-40B4-BE49-F238E27FC236}">
                <a16:creationId xmlns:a16="http://schemas.microsoft.com/office/drawing/2014/main" id="{A1004EE9-71F7-49C3-AEC6-27984ECF0994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88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Farbsche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dirty="0"/>
              <a:t>Farbschema</a:t>
            </a:r>
          </a:p>
        </p:txBody>
      </p:sp>
      <p:pic>
        <p:nvPicPr>
          <p:cNvPr id="5" name="Grafik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943920" y="1196752"/>
            <a:ext cx="8208912" cy="4879878"/>
          </a:xfrm>
          <a:prstGeom prst="rect">
            <a:avLst/>
          </a:prstGeom>
        </p:spPr>
      </p:pic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6A7FE386-66AB-4DE5-8F99-809013B2522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147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98839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4" name="Foliennummernplatzhalter 5">
            <a:extLst>
              <a:ext uri="{FF2B5EF4-FFF2-40B4-BE49-F238E27FC236}">
                <a16:creationId xmlns:a16="http://schemas.microsoft.com/office/drawing/2014/main" id="{DD5045F2-FFB1-4BE6-A82D-044410B8000A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4226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098839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Foliennummernplatzhalter 5">
            <a:extLst>
              <a:ext uri="{FF2B5EF4-FFF2-40B4-BE49-F238E27FC236}">
                <a16:creationId xmlns:a16="http://schemas.microsoft.com/office/drawing/2014/main" id="{6AFEFF89-82C5-4C87-9183-1A0960BC685D}"/>
              </a:ext>
            </a:extLst>
          </p:cNvPr>
          <p:cNvSpPr txBox="1">
            <a:spLocks/>
          </p:cNvSpPr>
          <p:nvPr userDrawn="1"/>
        </p:nvSpPr>
        <p:spPr>
          <a:xfrm>
            <a:off x="8904312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1000" b="0" kern="120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400" b="1" kern="1200">
                <a:solidFill>
                  <a:schemeClr val="tx1"/>
                </a:solidFill>
                <a:latin typeface="Arial Rounded MT Bold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44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20" Type="http://schemas.openxmlformats.org/officeDocument/2006/relationships/image" Target="../media/image6.w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5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slideLayout" Target="../slideLayouts/slideLayout16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7.xml"/><Relationship Id="rId9" Type="http://schemas.openxmlformats.org/officeDocument/2006/relationships/image" Target="../media/image11.wmf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slideLayout" Target="../slideLayouts/slideLayout22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Relationship Id="rId6" Type="http://schemas.openxmlformats.org/officeDocument/2006/relationships/slideLayout" Target="../slideLayouts/slideLayout25.xml"/><Relationship Id="rId5" Type="http://schemas.openxmlformats.org/officeDocument/2006/relationships/slideLayout" Target="../slideLayouts/slideLayout24.xml"/><Relationship Id="rId4" Type="http://schemas.openxmlformats.org/officeDocument/2006/relationships/slideLayout" Target="../slideLayouts/slideLayout23.xml"/><Relationship Id="rId9" Type="http://schemas.openxmlformats.org/officeDocument/2006/relationships/image" Target="../media/image1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405" y="57018"/>
            <a:ext cx="11735189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um das </a:t>
            </a:r>
            <a:r>
              <a:rPr lang="en-GB" dirty="0" err="1"/>
              <a:t>Titelformat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405" y="876299"/>
            <a:ext cx="11735189" cy="5448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</a:t>
            </a:r>
            <a:r>
              <a:rPr lang="en-GB" dirty="0" err="1"/>
              <a:t>Sie</a:t>
            </a:r>
            <a:r>
              <a:rPr lang="en-GB" dirty="0"/>
              <a:t>, um die </a:t>
            </a:r>
            <a:r>
              <a:rPr lang="en-GB" dirty="0" err="1"/>
              <a:t>Formate</a:t>
            </a:r>
            <a:r>
              <a:rPr lang="en-GB" dirty="0"/>
              <a:t> des </a:t>
            </a:r>
            <a:r>
              <a:rPr lang="en-GB" dirty="0" err="1"/>
              <a:t>Vorlagentextes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3"/>
            <a:r>
              <a:rPr lang="en-GB" dirty="0" err="1"/>
              <a:t>Vierte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4"/>
            <a:r>
              <a:rPr lang="en-GB" dirty="0" err="1"/>
              <a:t>Fünfte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15"/>
          <a:stretch>
            <a:fillRect/>
          </a:stretch>
        </p:blipFill>
        <p:spPr>
          <a:xfrm>
            <a:off x="0" y="6921631"/>
            <a:ext cx="2371832" cy="31320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16"/>
          <a:stretch>
            <a:fillRect/>
          </a:stretch>
        </p:blipFill>
        <p:spPr>
          <a:xfrm>
            <a:off x="2445454" y="6921631"/>
            <a:ext cx="2371832" cy="313200"/>
          </a:xfrm>
          <a:prstGeom prst="rect">
            <a:avLst/>
          </a:prstGeom>
        </p:spPr>
      </p:pic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17"/>
          <a:stretch>
            <a:fillRect/>
          </a:stretch>
        </p:blipFill>
        <p:spPr>
          <a:xfrm>
            <a:off x="4890910" y="6921631"/>
            <a:ext cx="2371821" cy="313200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18"/>
          <a:stretch>
            <a:fillRect/>
          </a:stretch>
        </p:blipFill>
        <p:spPr>
          <a:xfrm>
            <a:off x="7363896" y="6921631"/>
            <a:ext cx="2371832" cy="313200"/>
          </a:xfrm>
          <a:prstGeom prst="rect">
            <a:avLst/>
          </a:prstGeom>
        </p:spPr>
      </p:pic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19"/>
          <a:stretch>
            <a:fillRect/>
          </a:stretch>
        </p:blipFill>
        <p:spPr>
          <a:xfrm>
            <a:off x="9844392" y="6921631"/>
            <a:ext cx="2347606" cy="313200"/>
          </a:xfrm>
          <a:prstGeom prst="rect">
            <a:avLst/>
          </a:prstGeom>
        </p:spPr>
      </p:pic>
      <p:pic>
        <p:nvPicPr>
          <p:cNvPr id="17" name="Picture 18"/>
          <p:cNvPicPr>
            <a:picLocks noChangeArrowheads="1"/>
          </p:cNvPicPr>
          <p:nvPr userDrawn="1"/>
        </p:nvPicPr>
        <p:blipFill>
          <a:blip r:embed="rId20" cstate="print"/>
          <a:srcRect/>
          <a:stretch>
            <a:fillRect/>
          </a:stretch>
        </p:blipFill>
        <p:spPr bwMode="auto">
          <a:xfrm>
            <a:off x="11797333" y="6497655"/>
            <a:ext cx="275331" cy="279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rgbClr val="C0C0C0">
                <a:alpha val="50000"/>
              </a:srgbClr>
            </a:outerShdw>
          </a:effectLst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 rotWithShape="1"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5822"/>
          <a:stretch/>
        </p:blipFill>
        <p:spPr>
          <a:xfrm>
            <a:off x="0" y="6468810"/>
            <a:ext cx="391865" cy="389190"/>
          </a:xfrm>
          <a:prstGeom prst="rect">
            <a:avLst/>
          </a:prstGeom>
        </p:spPr>
      </p:pic>
      <p:sp>
        <p:nvSpPr>
          <p:cNvPr id="23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204987" y="6525068"/>
            <a:ext cx="541777" cy="2267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‹Nr.›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5897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63D79"/>
        </a:buClr>
        <a:buSzPct val="80000"/>
        <a:buFont typeface="Wingdings 3" pitchFamily="18" charset="2"/>
        <a:buChar char="u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63D79"/>
        </a:buClr>
        <a:buSzPct val="100000"/>
        <a:buFont typeface="Wingdings" pitchFamily="2" charset="2"/>
        <a:buChar char="§"/>
        <a:defRPr sz="1800">
          <a:solidFill>
            <a:srgbClr val="4D4D4D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063D79"/>
        </a:buClr>
        <a:buChar char="–"/>
        <a:defRPr sz="1600">
          <a:solidFill>
            <a:srgbClr val="4D4D4D"/>
          </a:solidFill>
          <a:latin typeface="+mn-lt"/>
        </a:defRPr>
      </a:lvl3pPr>
      <a:lvl4pPr marL="1562100" indent="-228600" algn="l" rtl="0" eaLnBrk="1" fontAlgn="base" hangingPunct="1">
        <a:spcBef>
          <a:spcPct val="20000"/>
        </a:spcBef>
        <a:spcAft>
          <a:spcPct val="0"/>
        </a:spcAft>
        <a:buClr>
          <a:srgbClr val="063D79"/>
        </a:buClr>
        <a:buChar char="•"/>
        <a:defRPr sz="1600">
          <a:solidFill>
            <a:srgbClr val="4D4D4D"/>
          </a:solidFill>
          <a:latin typeface="+mn-lt"/>
        </a:defRPr>
      </a:lvl4pPr>
      <a:lvl5pPr marL="1981200" indent="-228600" algn="l" rtl="0" eaLnBrk="1" fontAlgn="base" hangingPunct="1">
        <a:spcBef>
          <a:spcPct val="20000"/>
        </a:spcBef>
        <a:spcAft>
          <a:spcPct val="0"/>
        </a:spcAft>
        <a:buClr>
          <a:srgbClr val="063D79"/>
        </a:buClr>
        <a:buChar char=" "/>
        <a:defRPr sz="1600">
          <a:solidFill>
            <a:srgbClr val="4D4D4D"/>
          </a:solidFill>
          <a:latin typeface="+mn-lt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 "/>
        <a:defRPr sz="20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4"/>
          <p:cNvSpPr txBox="1">
            <a:spLocks noChangeArrowheads="1"/>
          </p:cNvSpPr>
          <p:nvPr/>
        </p:nvSpPr>
        <p:spPr bwMode="auto">
          <a:xfrm>
            <a:off x="10057120" y="6394451"/>
            <a:ext cx="483979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200" b="0">
                <a:solidFill>
                  <a:schemeClr val="bg2"/>
                </a:solidFill>
                <a:cs typeface="+mn-cs"/>
              </a:rPr>
              <a:pPr algn="r" eaLnBrk="0" hangingPunct="0">
                <a:defRPr/>
              </a:pPr>
              <a:t>‹Nr.›</a:t>
            </a:fld>
            <a:endParaRPr lang="de-DE" sz="1200" b="0" dirty="0">
              <a:solidFill>
                <a:schemeClr val="bg2"/>
              </a:solidFill>
              <a:cs typeface="+mn-cs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7630" y="30163"/>
            <a:ext cx="1063674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um das </a:t>
            </a:r>
            <a:r>
              <a:rPr lang="en-GB"/>
              <a:t>Titelformat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8486" y="908050"/>
            <a:ext cx="10668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</a:t>
            </a:r>
            <a:r>
              <a:rPr lang="en-GB" dirty="0" err="1"/>
              <a:t>Sie</a:t>
            </a:r>
            <a:r>
              <a:rPr lang="en-GB" dirty="0"/>
              <a:t>, um die </a:t>
            </a:r>
            <a:r>
              <a:rPr lang="en-GB" dirty="0" err="1"/>
              <a:t>Formate</a:t>
            </a:r>
            <a:r>
              <a:rPr lang="en-GB" dirty="0"/>
              <a:t> des </a:t>
            </a:r>
            <a:r>
              <a:rPr lang="en-GB" dirty="0" err="1"/>
              <a:t>Vorlagentextes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  <a:p>
            <a:pPr lvl="1"/>
            <a:r>
              <a:rPr lang="en-GB" dirty="0" err="1"/>
              <a:t>Zweite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2"/>
            <a:r>
              <a:rPr lang="en-GB" dirty="0" err="1"/>
              <a:t>Dritte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3"/>
            <a:r>
              <a:rPr lang="en-GB" dirty="0" err="1"/>
              <a:t>Vierte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  <a:p>
            <a:pPr lvl="4"/>
            <a:r>
              <a:rPr lang="en-GB" dirty="0" err="1"/>
              <a:t>Fünfte</a:t>
            </a:r>
            <a:r>
              <a:rPr lang="en-GB" dirty="0"/>
              <a:t> </a:t>
            </a:r>
            <a:r>
              <a:rPr lang="en-GB" dirty="0" err="1"/>
              <a:t>Ebene</a:t>
            </a:r>
            <a:endParaRPr lang="en-GB" dirty="0"/>
          </a:p>
        </p:txBody>
      </p:sp>
      <p:sp>
        <p:nvSpPr>
          <p:cNvPr id="180254" name="Line 30"/>
          <p:cNvSpPr>
            <a:spLocks noChangeShapeType="1"/>
          </p:cNvSpPr>
          <p:nvPr/>
        </p:nvSpPr>
        <p:spPr bwMode="auto">
          <a:xfrm flipV="1">
            <a:off x="175685" y="692150"/>
            <a:ext cx="1180888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de-DE" sz="1800" dirty="0">
              <a:cs typeface="+mn-cs"/>
            </a:endParaRPr>
          </a:p>
        </p:txBody>
      </p:sp>
      <p:sp>
        <p:nvSpPr>
          <p:cNvPr id="22" name="Text Box 34"/>
          <p:cNvSpPr txBox="1">
            <a:spLocks noChangeArrowheads="1"/>
          </p:cNvSpPr>
          <p:nvPr/>
        </p:nvSpPr>
        <p:spPr bwMode="auto">
          <a:xfrm>
            <a:off x="11471175" y="6394452"/>
            <a:ext cx="690078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fld id="{F0A2C93E-CADF-4F4D-8BAC-BF58C084BA02}" type="slidenum">
              <a:rPr lang="de-DE" sz="1200" b="0">
                <a:solidFill>
                  <a:schemeClr val="bg1">
                    <a:lumMod val="50000"/>
                  </a:schemeClr>
                </a:solidFill>
                <a:cs typeface="+mn-cs"/>
              </a:rPr>
              <a:pPr algn="ctr" eaLnBrk="0" hangingPunct="0">
                <a:defRPr/>
              </a:pPr>
              <a:t>‹Nr.›</a:t>
            </a:fld>
            <a:endParaRPr lang="de-DE" sz="1200" b="0" dirty="0">
              <a:solidFill>
                <a:schemeClr val="bg1">
                  <a:lumMod val="50000"/>
                </a:schemeClr>
              </a:solidFill>
              <a:cs typeface="+mn-cs"/>
            </a:endParaRPr>
          </a:p>
        </p:txBody>
      </p:sp>
      <p:sp>
        <p:nvSpPr>
          <p:cNvPr id="7" name="Rectangle 32"/>
          <p:cNvSpPr>
            <a:spLocks noChangeArrowheads="1"/>
          </p:cNvSpPr>
          <p:nvPr userDrawn="1"/>
        </p:nvSpPr>
        <p:spPr bwMode="auto">
          <a:xfrm>
            <a:off x="814917" y="6237288"/>
            <a:ext cx="11377083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90980"/>
                  <a:invGamma/>
                </a:schemeClr>
              </a:gs>
            </a:gsLst>
            <a:lin ang="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de-DE" sz="1800" dirty="0"/>
          </a:p>
        </p:txBody>
      </p:sp>
      <p:pic>
        <p:nvPicPr>
          <p:cNvPr id="8" name="Picture 13" descr="unilogo4cohne_small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6208776"/>
            <a:ext cx="1966976" cy="649224"/>
          </a:xfrm>
          <a:prstGeom prst="rect">
            <a:avLst/>
          </a:prstGeom>
        </p:spPr>
      </p:pic>
      <p:sp>
        <p:nvSpPr>
          <p:cNvPr id="10" name="Textfeld 9"/>
          <p:cNvSpPr txBox="1"/>
          <p:nvPr userDrawn="1"/>
        </p:nvSpPr>
        <p:spPr>
          <a:xfrm>
            <a:off x="5343866" y="6363672"/>
            <a:ext cx="144622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100" b="0" baseline="0" dirty="0">
                <a:latin typeface="+mn-lt"/>
              </a:rPr>
              <a:t>Projektmanagement</a:t>
            </a:r>
            <a:endParaRPr lang="de-DE" sz="1100" b="0" dirty="0">
              <a:latin typeface="+mn-lt"/>
            </a:endParaRPr>
          </a:p>
        </p:txBody>
      </p:sp>
      <p:sp>
        <p:nvSpPr>
          <p:cNvPr id="11" name="Text Box 34"/>
          <p:cNvSpPr txBox="1">
            <a:spLocks noChangeArrowheads="1"/>
          </p:cNvSpPr>
          <p:nvPr userDrawn="1"/>
        </p:nvSpPr>
        <p:spPr bwMode="auto">
          <a:xfrm>
            <a:off x="10730121" y="6394456"/>
            <a:ext cx="483979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200" b="0">
                <a:solidFill>
                  <a:prstClr val="white">
                    <a:lumMod val="50000"/>
                  </a:prstClr>
                </a:solidFill>
              </a:rPr>
              <a:pPr algn="r" eaLnBrk="0" hangingPunct="0">
                <a:defRPr/>
              </a:pPr>
              <a:t>‹Nr.›</a:t>
            </a:fld>
            <a:endParaRPr lang="de-DE" sz="1200" b="0" dirty="0">
              <a:solidFill>
                <a:prstClr val="white">
                  <a:lumMod val="50000"/>
                </a:prstClr>
              </a:solidFill>
            </a:endParaRPr>
          </a:p>
        </p:txBody>
      </p:sp>
      <p:pic>
        <p:nvPicPr>
          <p:cNvPr id="13" name="Picture 18"/>
          <p:cNvPicPr>
            <a:picLocks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1267020" y="6308729"/>
            <a:ext cx="590549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rgbClr val="C0C0C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84121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 3" pitchFamily="18" charset="2"/>
        <a:buChar char="u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" pitchFamily="2" charset="2"/>
        <a:buChar char="§"/>
        <a:defRPr sz="20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–"/>
        <a:defRPr sz="2000">
          <a:solidFill>
            <a:srgbClr val="4D4D4D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•"/>
        <a:defRPr sz="2000">
          <a:solidFill>
            <a:srgbClr val="4D4D4D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34"/>
          <p:cNvSpPr txBox="1">
            <a:spLocks noChangeArrowheads="1"/>
          </p:cNvSpPr>
          <p:nvPr/>
        </p:nvSpPr>
        <p:spPr bwMode="auto">
          <a:xfrm>
            <a:off x="10057120" y="6394451"/>
            <a:ext cx="483979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200" b="0">
                <a:solidFill>
                  <a:schemeClr val="bg2"/>
                </a:solidFill>
                <a:cs typeface="+mn-cs"/>
              </a:rPr>
              <a:pPr algn="r" eaLnBrk="0" hangingPunct="0">
                <a:defRPr/>
              </a:pPr>
              <a:t>‹Nr.›</a:t>
            </a:fld>
            <a:endParaRPr lang="de-DE" sz="1200" b="0" dirty="0">
              <a:solidFill>
                <a:schemeClr val="bg2"/>
              </a:solidFill>
              <a:cs typeface="+mn-cs"/>
            </a:endParaRP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77630" y="30163"/>
            <a:ext cx="1063674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err="1"/>
              <a:t>Klicken</a:t>
            </a:r>
            <a:r>
              <a:rPr lang="en-GB" dirty="0"/>
              <a:t> um das </a:t>
            </a:r>
            <a:r>
              <a:rPr lang="en-GB"/>
              <a:t>Titelformat</a:t>
            </a:r>
            <a:r>
              <a:rPr lang="en-GB" dirty="0"/>
              <a:t> </a:t>
            </a:r>
            <a:r>
              <a:rPr lang="en-GB" dirty="0" err="1"/>
              <a:t>zu</a:t>
            </a:r>
            <a:r>
              <a:rPr lang="en-GB" dirty="0"/>
              <a:t> </a:t>
            </a:r>
            <a:r>
              <a:rPr lang="en-GB" dirty="0" err="1"/>
              <a:t>bearbeiten</a:t>
            </a: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8486" y="908050"/>
            <a:ext cx="106680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/>
              <a:t>Klicken Sie, um die Formate des Vorlagentextes zu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180254" name="Line 30"/>
          <p:cNvSpPr>
            <a:spLocks noChangeShapeType="1"/>
          </p:cNvSpPr>
          <p:nvPr/>
        </p:nvSpPr>
        <p:spPr bwMode="auto">
          <a:xfrm flipV="1">
            <a:off x="175685" y="692150"/>
            <a:ext cx="11808882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de-DE" sz="1800" dirty="0">
              <a:cs typeface="+mn-cs"/>
            </a:endParaRPr>
          </a:p>
        </p:txBody>
      </p:sp>
      <p:sp>
        <p:nvSpPr>
          <p:cNvPr id="22" name="Text Box 34"/>
          <p:cNvSpPr txBox="1">
            <a:spLocks noChangeArrowheads="1"/>
          </p:cNvSpPr>
          <p:nvPr/>
        </p:nvSpPr>
        <p:spPr bwMode="auto">
          <a:xfrm>
            <a:off x="11471175" y="6394452"/>
            <a:ext cx="690078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fld id="{F0A2C93E-CADF-4F4D-8BAC-BF58C084BA02}" type="slidenum">
              <a:rPr lang="de-DE" sz="1200" b="0">
                <a:solidFill>
                  <a:schemeClr val="bg1">
                    <a:lumMod val="50000"/>
                  </a:schemeClr>
                </a:solidFill>
                <a:cs typeface="+mn-cs"/>
              </a:rPr>
              <a:pPr algn="ctr" eaLnBrk="0" hangingPunct="0">
                <a:defRPr/>
              </a:pPr>
              <a:t>‹Nr.›</a:t>
            </a:fld>
            <a:endParaRPr lang="de-DE" sz="1200" b="0" dirty="0">
              <a:solidFill>
                <a:schemeClr val="bg1">
                  <a:lumMod val="50000"/>
                </a:schemeClr>
              </a:solidFill>
              <a:cs typeface="+mn-cs"/>
            </a:endParaRPr>
          </a:p>
        </p:txBody>
      </p:sp>
      <p:sp>
        <p:nvSpPr>
          <p:cNvPr id="7" name="Rectangle 32"/>
          <p:cNvSpPr>
            <a:spLocks noChangeArrowheads="1"/>
          </p:cNvSpPr>
          <p:nvPr userDrawn="1"/>
        </p:nvSpPr>
        <p:spPr bwMode="auto">
          <a:xfrm>
            <a:off x="814917" y="6237288"/>
            <a:ext cx="11377083" cy="620712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shade val="90980"/>
                  <a:invGamma/>
                </a:schemeClr>
              </a:gs>
            </a:gsLst>
            <a:lin ang="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/>
            <a:endParaRPr lang="de-DE" sz="1800" dirty="0"/>
          </a:p>
        </p:txBody>
      </p:sp>
      <p:pic>
        <p:nvPicPr>
          <p:cNvPr id="8" name="Picture 13" descr="unilogo4cohne_small.jpg"/>
          <p:cNvPicPr>
            <a:picLocks noChangeAspect="1"/>
          </p:cNvPicPr>
          <p:nvPr userDrawn="1"/>
        </p:nvPicPr>
        <p:blipFill>
          <a:blip r:embed="rId8" cstate="print"/>
          <a:stretch>
            <a:fillRect/>
          </a:stretch>
        </p:blipFill>
        <p:spPr>
          <a:xfrm>
            <a:off x="0" y="6208776"/>
            <a:ext cx="1966976" cy="649224"/>
          </a:xfrm>
          <a:prstGeom prst="rect">
            <a:avLst/>
          </a:prstGeom>
        </p:spPr>
      </p:pic>
      <p:sp>
        <p:nvSpPr>
          <p:cNvPr id="10" name="Textfeld 9"/>
          <p:cNvSpPr txBox="1"/>
          <p:nvPr userDrawn="1"/>
        </p:nvSpPr>
        <p:spPr>
          <a:xfrm>
            <a:off x="4600084" y="6363672"/>
            <a:ext cx="293381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100" b="0" baseline="0" dirty="0">
                <a:latin typeface="+mn-lt"/>
              </a:rPr>
              <a:t>Modernes Projektmanagement in der Praxis</a:t>
            </a:r>
            <a:endParaRPr lang="de-DE" sz="1100" b="0" dirty="0">
              <a:latin typeface="+mn-lt"/>
            </a:endParaRPr>
          </a:p>
        </p:txBody>
      </p:sp>
      <p:sp>
        <p:nvSpPr>
          <p:cNvPr id="11" name="Text Box 34"/>
          <p:cNvSpPr txBox="1">
            <a:spLocks noChangeArrowheads="1"/>
          </p:cNvSpPr>
          <p:nvPr userDrawn="1"/>
        </p:nvSpPr>
        <p:spPr bwMode="auto">
          <a:xfrm>
            <a:off x="10730121" y="6394456"/>
            <a:ext cx="483979" cy="27699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algn="r" eaLnBrk="0" hangingPunct="0">
              <a:defRPr/>
            </a:pPr>
            <a:fld id="{F0A2C93E-CADF-4F4D-8BAC-BF58C084BA02}" type="slidenum">
              <a:rPr lang="de-DE" sz="1200" b="0">
                <a:solidFill>
                  <a:prstClr val="white">
                    <a:lumMod val="50000"/>
                  </a:prstClr>
                </a:solidFill>
              </a:rPr>
              <a:pPr algn="r" eaLnBrk="0" hangingPunct="0">
                <a:defRPr/>
              </a:pPr>
              <a:t>‹Nr.›</a:t>
            </a:fld>
            <a:endParaRPr lang="de-DE" sz="1200" b="0" dirty="0">
              <a:solidFill>
                <a:prstClr val="white">
                  <a:lumMod val="50000"/>
                </a:prstClr>
              </a:solidFill>
            </a:endParaRPr>
          </a:p>
        </p:txBody>
      </p:sp>
      <p:pic>
        <p:nvPicPr>
          <p:cNvPr id="13" name="Picture 18"/>
          <p:cNvPicPr>
            <a:picLocks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11267020" y="6308729"/>
            <a:ext cx="590549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63500" dir="3187806" algn="ctr" rotWithShape="0">
              <a:srgbClr val="C0C0C0">
                <a:alpha val="5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673794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600" b="1">
          <a:solidFill>
            <a:srgbClr val="063D79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 3" pitchFamily="18" charset="2"/>
        <a:buChar char="u"/>
        <a:defRPr sz="2000">
          <a:solidFill>
            <a:srgbClr val="4D4D4D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Font typeface="Wingdings" pitchFamily="2" charset="2"/>
        <a:buChar char="§"/>
        <a:defRPr sz="2000">
          <a:solidFill>
            <a:srgbClr val="4D4D4D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–"/>
        <a:defRPr sz="2000">
          <a:solidFill>
            <a:srgbClr val="4D4D4D"/>
          </a:solidFill>
          <a:latin typeface="+mn-lt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•"/>
        <a:defRPr sz="2000">
          <a:solidFill>
            <a:srgbClr val="4D4D4D"/>
          </a:solidFill>
          <a:latin typeface="+mn-lt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5pPr>
      <a:lvl6pPr marL="24384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6pPr>
      <a:lvl7pPr marL="28956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7pPr>
      <a:lvl8pPr marL="33528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8pPr>
      <a:lvl9pPr marL="3810000" indent="-228600" algn="l" rtl="0" fontAlgn="base">
        <a:spcBef>
          <a:spcPct val="20000"/>
        </a:spcBef>
        <a:spcAft>
          <a:spcPct val="0"/>
        </a:spcAft>
        <a:buClr>
          <a:srgbClr val="063D79"/>
        </a:buClr>
        <a:buChar char=" "/>
        <a:defRPr sz="2000">
          <a:solidFill>
            <a:srgbClr val="4D4D4D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71AB1F-C381-4ACB-987D-685B0F2BBB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5589240"/>
            <a:ext cx="10363200" cy="678283"/>
          </a:xfrm>
        </p:spPr>
        <p:txBody>
          <a:bodyPr/>
          <a:lstStyle/>
          <a:p>
            <a:r>
              <a:rPr lang="de-DE" dirty="0"/>
              <a:t>Template Stakeholder Portfolio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5400E897-72BB-4915-B079-F84A4C87D5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>
              <a:defRPr/>
            </a:pPr>
            <a:fld id="{4E3075A1-C8E0-4AC9-B60D-1132CF388043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>
                <a:defRPr/>
              </a:pPr>
              <a:t>1</a:t>
            </a:fld>
            <a:endParaRPr lang="en-US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5155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B3650E-8AEE-45C3-BF0D-1742024A9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>
                <a:cs typeface="Arial" charset="0"/>
              </a:rPr>
              <a:t>Stakeholder </a:t>
            </a:r>
            <a:r>
              <a:rPr lang="de-DE" altLang="de-DE" dirty="0"/>
              <a:t>Portfolio</a:t>
            </a:r>
            <a:endParaRPr lang="de-DE" dirty="0"/>
          </a:p>
        </p:txBody>
      </p:sp>
      <p:pic>
        <p:nvPicPr>
          <p:cNvPr id="36" name="Grafik 35">
            <a:extLst>
              <a:ext uri="{FF2B5EF4-FFF2-40B4-BE49-F238E27FC236}">
                <a16:creationId xmlns:a16="http://schemas.microsoft.com/office/drawing/2014/main" id="{12086CD2-5C1C-4C8A-9F4B-7EE9CFA036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9136" y="980728"/>
            <a:ext cx="5409352" cy="5099442"/>
          </a:xfrm>
          <a:prstGeom prst="rect">
            <a:avLst/>
          </a:prstGeom>
        </p:spPr>
      </p:pic>
      <p:sp>
        <p:nvSpPr>
          <p:cNvPr id="37" name="Ellipse 36">
            <a:extLst>
              <a:ext uri="{FF2B5EF4-FFF2-40B4-BE49-F238E27FC236}">
                <a16:creationId xmlns:a16="http://schemas.microsoft.com/office/drawing/2014/main" id="{968E02DB-BA04-42F6-B4B5-5E58D9906B95}"/>
              </a:ext>
            </a:extLst>
          </p:cNvPr>
          <p:cNvSpPr/>
          <p:nvPr/>
        </p:nvSpPr>
        <p:spPr bwMode="auto">
          <a:xfrm>
            <a:off x="4223792" y="1496560"/>
            <a:ext cx="416644" cy="382620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1</a:t>
            </a:r>
          </a:p>
        </p:txBody>
      </p:sp>
      <p:sp>
        <p:nvSpPr>
          <p:cNvPr id="38" name="Ellipse 37">
            <a:extLst>
              <a:ext uri="{FF2B5EF4-FFF2-40B4-BE49-F238E27FC236}">
                <a16:creationId xmlns:a16="http://schemas.microsoft.com/office/drawing/2014/main" id="{35CE2D20-62E4-44C3-8493-E04CD78FD243}"/>
              </a:ext>
            </a:extLst>
          </p:cNvPr>
          <p:cNvSpPr/>
          <p:nvPr/>
        </p:nvSpPr>
        <p:spPr bwMode="auto">
          <a:xfrm>
            <a:off x="4225444" y="1793529"/>
            <a:ext cx="416644" cy="382620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2</a:t>
            </a:r>
          </a:p>
        </p:txBody>
      </p:sp>
      <p:sp>
        <p:nvSpPr>
          <p:cNvPr id="39" name="Ellipse 38">
            <a:extLst>
              <a:ext uri="{FF2B5EF4-FFF2-40B4-BE49-F238E27FC236}">
                <a16:creationId xmlns:a16="http://schemas.microsoft.com/office/drawing/2014/main" id="{96D0E6D9-AF7D-4FAB-BE04-08C4F698C76D}"/>
              </a:ext>
            </a:extLst>
          </p:cNvPr>
          <p:cNvSpPr/>
          <p:nvPr/>
        </p:nvSpPr>
        <p:spPr bwMode="auto">
          <a:xfrm>
            <a:off x="4223792" y="2090498"/>
            <a:ext cx="416644" cy="382620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3</a:t>
            </a:r>
          </a:p>
        </p:txBody>
      </p:sp>
      <p:sp>
        <p:nvSpPr>
          <p:cNvPr id="40" name="Ellipse 39">
            <a:extLst>
              <a:ext uri="{FF2B5EF4-FFF2-40B4-BE49-F238E27FC236}">
                <a16:creationId xmlns:a16="http://schemas.microsoft.com/office/drawing/2014/main" id="{95AFB2F8-5C42-4BE0-8C9C-290AA4C5CD5D}"/>
              </a:ext>
            </a:extLst>
          </p:cNvPr>
          <p:cNvSpPr/>
          <p:nvPr/>
        </p:nvSpPr>
        <p:spPr bwMode="auto">
          <a:xfrm>
            <a:off x="4223792" y="2375376"/>
            <a:ext cx="416644" cy="382620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4</a:t>
            </a:r>
          </a:p>
        </p:txBody>
      </p:sp>
      <p:sp>
        <p:nvSpPr>
          <p:cNvPr id="41" name="Ellipse 40">
            <a:extLst>
              <a:ext uri="{FF2B5EF4-FFF2-40B4-BE49-F238E27FC236}">
                <a16:creationId xmlns:a16="http://schemas.microsoft.com/office/drawing/2014/main" id="{2FC5F171-1FDB-4CC8-840A-A99574640675}"/>
              </a:ext>
            </a:extLst>
          </p:cNvPr>
          <p:cNvSpPr/>
          <p:nvPr/>
        </p:nvSpPr>
        <p:spPr bwMode="auto">
          <a:xfrm>
            <a:off x="4223792" y="2700142"/>
            <a:ext cx="416644" cy="382620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5</a:t>
            </a:r>
          </a:p>
        </p:txBody>
      </p:sp>
      <p:sp>
        <p:nvSpPr>
          <p:cNvPr id="42" name="Ellipse 41">
            <a:extLst>
              <a:ext uri="{FF2B5EF4-FFF2-40B4-BE49-F238E27FC236}">
                <a16:creationId xmlns:a16="http://schemas.microsoft.com/office/drawing/2014/main" id="{76FB6E4F-DC51-4334-BFEE-89C396D27B37}"/>
              </a:ext>
            </a:extLst>
          </p:cNvPr>
          <p:cNvSpPr/>
          <p:nvPr/>
        </p:nvSpPr>
        <p:spPr bwMode="auto">
          <a:xfrm>
            <a:off x="4228815" y="3022248"/>
            <a:ext cx="416644" cy="382620"/>
          </a:xfrm>
          <a:prstGeom prst="ellipse">
            <a:avLst/>
          </a:prstGeom>
          <a:solidFill>
            <a:sysClr val="window" lastClr="FFFFFF"/>
          </a:soli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convex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6</a:t>
            </a:r>
          </a:p>
        </p:txBody>
      </p:sp>
      <p:graphicFrame>
        <p:nvGraphicFramePr>
          <p:cNvPr id="43" name="Tabelle 42">
            <a:extLst>
              <a:ext uri="{FF2B5EF4-FFF2-40B4-BE49-F238E27FC236}">
                <a16:creationId xmlns:a16="http://schemas.microsoft.com/office/drawing/2014/main" id="{9AEB9CE4-1FE0-423B-8CB4-10352F3A0F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356820"/>
              </p:ext>
            </p:extLst>
          </p:nvPr>
        </p:nvGraphicFramePr>
        <p:xfrm>
          <a:off x="492018" y="1248068"/>
          <a:ext cx="2920255" cy="3178967"/>
        </p:xfrm>
        <a:graphic>
          <a:graphicData uri="http://schemas.openxmlformats.org/drawingml/2006/table">
            <a:tbl>
              <a:tblPr/>
              <a:tblGrid>
                <a:gridCol w="4771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31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73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de-DE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Nr. 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de-DE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Stakeholder</a:t>
                      </a:r>
                    </a:p>
                  </a:txBody>
                  <a:tcPr marL="9525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8D8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3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</a:p>
                  </a:txBody>
                  <a:tcPr marL="85724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3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4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3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4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3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4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290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4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73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4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3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endParaRPr lang="de-DE" sz="2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5724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73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5724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734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b"/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de-DE" sz="20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85724" marR="9525" marT="952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0039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B3650E-8AEE-45C3-BF0D-1742024A9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altLang="de-DE" dirty="0">
                <a:cs typeface="Arial" charset="0"/>
              </a:rPr>
              <a:t>Erwartetes Stakeholder </a:t>
            </a:r>
            <a:r>
              <a:rPr lang="de-DE" altLang="de-DE" dirty="0"/>
              <a:t>Portfolio nach Umsetzung der Maßnahmen</a:t>
            </a:r>
            <a:endParaRPr lang="de-DE" dirty="0"/>
          </a:p>
        </p:txBody>
      </p:sp>
      <p:sp>
        <p:nvSpPr>
          <p:cNvPr id="44" name="Rechteck 43">
            <a:extLst>
              <a:ext uri="{FF2B5EF4-FFF2-40B4-BE49-F238E27FC236}">
                <a16:creationId xmlns:a16="http://schemas.microsoft.com/office/drawing/2014/main" id="{26DE8C6C-6D3D-4B75-A6BA-E1FE8030800F}"/>
              </a:ext>
            </a:extLst>
          </p:cNvPr>
          <p:cNvSpPr/>
          <p:nvPr/>
        </p:nvSpPr>
        <p:spPr bwMode="auto">
          <a:xfrm>
            <a:off x="7176120" y="1623861"/>
            <a:ext cx="1440160" cy="1440160"/>
          </a:xfrm>
          <a:prstGeom prst="rect">
            <a:avLst/>
          </a:prstGeom>
          <a:gradFill>
            <a:gsLst>
              <a:gs pos="0">
                <a:srgbClr val="339966">
                  <a:lumMod val="60000"/>
                  <a:lumOff val="40000"/>
                  <a:shade val="30000"/>
                  <a:satMod val="115000"/>
                </a:srgbClr>
              </a:gs>
              <a:gs pos="0">
                <a:srgbClr val="339966">
                  <a:lumMod val="60000"/>
                  <a:lumOff val="40000"/>
                  <a:shade val="67500"/>
                  <a:satMod val="115000"/>
                </a:srgbClr>
              </a:gs>
              <a:gs pos="68000">
                <a:sysClr val="window" lastClr="FFFFFF"/>
              </a:gs>
              <a:gs pos="22000">
                <a:srgbClr val="339966">
                  <a:lumMod val="60000"/>
                  <a:lumOff val="40000"/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5" name="Rechteck 44">
            <a:extLst>
              <a:ext uri="{FF2B5EF4-FFF2-40B4-BE49-F238E27FC236}">
                <a16:creationId xmlns:a16="http://schemas.microsoft.com/office/drawing/2014/main" id="{2EC8882F-A343-43E8-8C77-66EC0B606564}"/>
              </a:ext>
            </a:extLst>
          </p:cNvPr>
          <p:cNvSpPr/>
          <p:nvPr/>
        </p:nvSpPr>
        <p:spPr bwMode="auto">
          <a:xfrm>
            <a:off x="8616280" y="3064021"/>
            <a:ext cx="1440160" cy="1440160"/>
          </a:xfrm>
          <a:prstGeom prst="rect">
            <a:avLst/>
          </a:prstGeom>
          <a:gradFill flip="none" rotWithShape="1">
            <a:gsLst>
              <a:gs pos="21348">
                <a:sysClr val="window" lastClr="FFFFFF"/>
              </a:gs>
              <a:gs pos="47000">
                <a:srgbClr val="FF0000">
                  <a:lumMod val="5000"/>
                  <a:lumOff val="95000"/>
                </a:srgbClr>
              </a:gs>
              <a:gs pos="100000">
                <a:srgbClr val="FF0000">
                  <a:lumMod val="30000"/>
                  <a:lumOff val="7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6" name="Rechteck 45">
            <a:extLst>
              <a:ext uri="{FF2B5EF4-FFF2-40B4-BE49-F238E27FC236}">
                <a16:creationId xmlns:a16="http://schemas.microsoft.com/office/drawing/2014/main" id="{3ABD6382-36B5-4BA4-A661-90702E80C656}"/>
              </a:ext>
            </a:extLst>
          </p:cNvPr>
          <p:cNvSpPr/>
          <p:nvPr/>
        </p:nvSpPr>
        <p:spPr bwMode="auto">
          <a:xfrm>
            <a:off x="8616280" y="1623861"/>
            <a:ext cx="1440160" cy="1440160"/>
          </a:xfrm>
          <a:prstGeom prst="rect">
            <a:avLst/>
          </a:prstGeom>
          <a:gradFill>
            <a:gsLst>
              <a:gs pos="0">
                <a:srgbClr val="339966">
                  <a:lumMod val="60000"/>
                  <a:lumOff val="40000"/>
                  <a:shade val="30000"/>
                  <a:satMod val="115000"/>
                </a:srgbClr>
              </a:gs>
              <a:gs pos="0">
                <a:srgbClr val="339966">
                  <a:lumMod val="60000"/>
                  <a:lumOff val="40000"/>
                  <a:shade val="67500"/>
                  <a:satMod val="115000"/>
                </a:srgbClr>
              </a:gs>
              <a:gs pos="68000">
                <a:sysClr val="window" lastClr="FFFFFF"/>
              </a:gs>
              <a:gs pos="22000">
                <a:srgbClr val="339966">
                  <a:lumMod val="60000"/>
                  <a:lumOff val="40000"/>
                  <a:shade val="100000"/>
                  <a:satMod val="115000"/>
                </a:srgbClr>
              </a:gs>
            </a:gsLst>
            <a:lin ang="5400000" scaled="1"/>
          </a:gra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7" name="Rechteck 46">
            <a:extLst>
              <a:ext uri="{FF2B5EF4-FFF2-40B4-BE49-F238E27FC236}">
                <a16:creationId xmlns:a16="http://schemas.microsoft.com/office/drawing/2014/main" id="{5636F008-A25A-41E1-8ECE-D6D8CD305630}"/>
              </a:ext>
            </a:extLst>
          </p:cNvPr>
          <p:cNvSpPr/>
          <p:nvPr/>
        </p:nvSpPr>
        <p:spPr bwMode="auto">
          <a:xfrm>
            <a:off x="7176120" y="3064021"/>
            <a:ext cx="1440160" cy="1440160"/>
          </a:xfrm>
          <a:prstGeom prst="rect">
            <a:avLst/>
          </a:prstGeom>
          <a:gradFill flip="none" rotWithShape="1">
            <a:gsLst>
              <a:gs pos="21348">
                <a:sysClr val="window" lastClr="FFFFFF"/>
              </a:gs>
              <a:gs pos="47000">
                <a:srgbClr val="FF0000">
                  <a:lumMod val="5000"/>
                  <a:lumOff val="95000"/>
                </a:srgbClr>
              </a:gs>
              <a:gs pos="100000">
                <a:srgbClr val="FF0000">
                  <a:lumMod val="30000"/>
                  <a:lumOff val="70000"/>
                </a:srgbClr>
              </a:gs>
            </a:gsLst>
            <a:lin ang="5400000" scaled="1"/>
            <a:tileRect/>
          </a:gradFill>
          <a:ln w="9525" cap="flat" cmpd="sng" algn="ctr">
            <a:solidFill>
              <a:sysClr val="windowText" lastClr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0" cap="none" spc="0" normalizeH="0" baseline="-25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8" name="Textfeld 47">
            <a:extLst>
              <a:ext uri="{FF2B5EF4-FFF2-40B4-BE49-F238E27FC236}">
                <a16:creationId xmlns:a16="http://schemas.microsoft.com/office/drawing/2014/main" id="{D53991B9-23BA-42E5-90DD-7A2C1512793B}"/>
              </a:ext>
            </a:extLst>
          </p:cNvPr>
          <p:cNvSpPr txBox="1"/>
          <p:nvPr/>
        </p:nvSpPr>
        <p:spPr>
          <a:xfrm>
            <a:off x="7677564" y="4787860"/>
            <a:ext cx="18774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/>
              </a:rPr>
              <a:t>Einfluss/Macht </a:t>
            </a: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49" name="Text Box 14">
            <a:extLst>
              <a:ext uri="{FF2B5EF4-FFF2-40B4-BE49-F238E27FC236}">
                <a16:creationId xmlns:a16="http://schemas.microsoft.com/office/drawing/2014/main" id="{3D549409-85A4-41FB-9839-124D308BFE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12810" y="1595968"/>
            <a:ext cx="2031573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36000" rIns="36000">
            <a:spAutoFit/>
          </a:bodyPr>
          <a:lstStyle>
            <a:lvl1pPr eaLnBrk="0" hangingPunct="0">
              <a:defRPr baseline="-25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aseline="-25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aseline="-25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aseline="-25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aseline="-25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-25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-25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-25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-25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de-DE" altLang="de-DE" sz="1600" b="1" i="1" baseline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Hohe Unterstützung</a:t>
            </a:r>
          </a:p>
        </p:txBody>
      </p:sp>
      <p:sp>
        <p:nvSpPr>
          <p:cNvPr id="50" name="Text Box 15">
            <a:extLst>
              <a:ext uri="{FF2B5EF4-FFF2-40B4-BE49-F238E27FC236}">
                <a16:creationId xmlns:a16="http://schemas.microsoft.com/office/drawing/2014/main" id="{30991DCE-55B6-490D-A0A0-3F375EC968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974" y="4215055"/>
            <a:ext cx="2488182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baseline="-250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baseline="-250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baseline="-250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baseline="-25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baseline="-25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aseline="-25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aseline="-25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aseline="-25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aseline="-25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de-DE" altLang="de-DE" sz="1600" b="1" i="1" baseline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Hohes Konfliktpotential</a:t>
            </a:r>
          </a:p>
        </p:txBody>
      </p:sp>
      <p:sp>
        <p:nvSpPr>
          <p:cNvPr id="51" name="Textfeld 24">
            <a:extLst>
              <a:ext uri="{FF2B5EF4-FFF2-40B4-BE49-F238E27FC236}">
                <a16:creationId xmlns:a16="http://schemas.microsoft.com/office/drawing/2014/main" id="{23A7D855-2419-4F0F-81F1-6616CD8CBE74}"/>
              </a:ext>
            </a:extLst>
          </p:cNvPr>
          <p:cNvSpPr txBox="1">
            <a:spLocks/>
          </p:cNvSpPr>
          <p:nvPr/>
        </p:nvSpPr>
        <p:spPr>
          <a:xfrm>
            <a:off x="8181685" y="2775990"/>
            <a:ext cx="333375" cy="21907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MS Mincho"/>
                <a:cs typeface="+mn-cs"/>
              </a:rPr>
              <a:t>I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MS Mincho"/>
              <a:cs typeface="+mn-cs"/>
            </a:endParaRPr>
          </a:p>
        </p:txBody>
      </p:sp>
      <p:sp>
        <p:nvSpPr>
          <p:cNvPr id="52" name="Textfeld 18">
            <a:extLst>
              <a:ext uri="{FF2B5EF4-FFF2-40B4-BE49-F238E27FC236}">
                <a16:creationId xmlns:a16="http://schemas.microsoft.com/office/drawing/2014/main" id="{3A49B001-D5B1-4F30-AC61-C618A1984406}"/>
              </a:ext>
            </a:extLst>
          </p:cNvPr>
          <p:cNvSpPr txBox="1">
            <a:spLocks/>
          </p:cNvSpPr>
          <p:nvPr/>
        </p:nvSpPr>
        <p:spPr>
          <a:xfrm>
            <a:off x="8682322" y="2775990"/>
            <a:ext cx="333375" cy="21907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MS Mincho"/>
                <a:cs typeface="+mn-cs"/>
              </a:rPr>
              <a:t>II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MS Mincho"/>
              <a:cs typeface="+mn-cs"/>
            </a:endParaRPr>
          </a:p>
        </p:txBody>
      </p:sp>
      <p:sp>
        <p:nvSpPr>
          <p:cNvPr id="53" name="Textfeld 32">
            <a:extLst>
              <a:ext uri="{FF2B5EF4-FFF2-40B4-BE49-F238E27FC236}">
                <a16:creationId xmlns:a16="http://schemas.microsoft.com/office/drawing/2014/main" id="{D2E25858-E189-4A6F-8279-B550652AD31E}"/>
              </a:ext>
            </a:extLst>
          </p:cNvPr>
          <p:cNvSpPr txBox="1">
            <a:spLocks/>
          </p:cNvSpPr>
          <p:nvPr/>
        </p:nvSpPr>
        <p:spPr>
          <a:xfrm>
            <a:off x="8112225" y="3143197"/>
            <a:ext cx="457817" cy="208857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MS Mincho"/>
                <a:cs typeface="+mn-cs"/>
              </a:rPr>
              <a:t>III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MS Mincho"/>
              <a:cs typeface="+mn-cs"/>
            </a:endParaRPr>
          </a:p>
        </p:txBody>
      </p:sp>
      <p:sp>
        <p:nvSpPr>
          <p:cNvPr id="54" name="Textfeld 31">
            <a:extLst>
              <a:ext uri="{FF2B5EF4-FFF2-40B4-BE49-F238E27FC236}">
                <a16:creationId xmlns:a16="http://schemas.microsoft.com/office/drawing/2014/main" id="{E1DB1DF0-D116-4A8B-A993-BEF60F75F74D}"/>
              </a:ext>
            </a:extLst>
          </p:cNvPr>
          <p:cNvSpPr txBox="1">
            <a:spLocks/>
          </p:cNvSpPr>
          <p:nvPr/>
        </p:nvSpPr>
        <p:spPr>
          <a:xfrm>
            <a:off x="8689808" y="3132979"/>
            <a:ext cx="430528" cy="21907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MS Mincho"/>
                <a:cs typeface="+mn-cs"/>
              </a:rPr>
              <a:t>IV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MS Mincho"/>
              <a:cs typeface="+mn-cs"/>
            </a:endParaRPr>
          </a:p>
        </p:txBody>
      </p:sp>
      <p:sp>
        <p:nvSpPr>
          <p:cNvPr id="55" name="Textfeld 54">
            <a:extLst>
              <a:ext uri="{FF2B5EF4-FFF2-40B4-BE49-F238E27FC236}">
                <a16:creationId xmlns:a16="http://schemas.microsoft.com/office/drawing/2014/main" id="{7C7B2FB5-E95E-4C16-8BD3-107116EDFA10}"/>
              </a:ext>
            </a:extLst>
          </p:cNvPr>
          <p:cNvSpPr txBox="1"/>
          <p:nvPr/>
        </p:nvSpPr>
        <p:spPr>
          <a:xfrm rot="16200000">
            <a:off x="5072702" y="2889232"/>
            <a:ext cx="2880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Times New Roman"/>
              </a:rPr>
              <a:t>Einstellung zum Projekt</a:t>
            </a:r>
            <a:endParaRPr kumimoji="0" lang="de-DE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56" name="Textfeld 55">
            <a:extLst>
              <a:ext uri="{FF2B5EF4-FFF2-40B4-BE49-F238E27FC236}">
                <a16:creationId xmlns:a16="http://schemas.microsoft.com/office/drawing/2014/main" id="{7E1FEC4F-B197-4A8D-970C-9BF8C3B6C298}"/>
              </a:ext>
            </a:extLst>
          </p:cNvPr>
          <p:cNvSpPr txBox="1"/>
          <p:nvPr/>
        </p:nvSpPr>
        <p:spPr>
          <a:xfrm rot="16200000">
            <a:off x="6549888" y="1839529"/>
            <a:ext cx="7698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positiv</a:t>
            </a:r>
          </a:p>
        </p:txBody>
      </p:sp>
      <p:sp>
        <p:nvSpPr>
          <p:cNvPr id="57" name="Textfeld 56">
            <a:extLst>
              <a:ext uri="{FF2B5EF4-FFF2-40B4-BE49-F238E27FC236}">
                <a16:creationId xmlns:a16="http://schemas.microsoft.com/office/drawing/2014/main" id="{2A805D5A-CBD5-426F-860C-06C08B1020B7}"/>
              </a:ext>
            </a:extLst>
          </p:cNvPr>
          <p:cNvSpPr txBox="1"/>
          <p:nvPr/>
        </p:nvSpPr>
        <p:spPr>
          <a:xfrm rot="16200000">
            <a:off x="6514753" y="3914822"/>
            <a:ext cx="8401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negativ</a:t>
            </a:r>
          </a:p>
        </p:txBody>
      </p:sp>
      <p:sp>
        <p:nvSpPr>
          <p:cNvPr id="58" name="Textfeld 57">
            <a:extLst>
              <a:ext uri="{FF2B5EF4-FFF2-40B4-BE49-F238E27FC236}">
                <a16:creationId xmlns:a16="http://schemas.microsoft.com/office/drawing/2014/main" id="{4B7E32A8-D8B1-4369-87AA-05D3EDE3BCF8}"/>
              </a:ext>
            </a:extLst>
          </p:cNvPr>
          <p:cNvSpPr txBox="1"/>
          <p:nvPr/>
        </p:nvSpPr>
        <p:spPr>
          <a:xfrm rot="16200000">
            <a:off x="6529115" y="2865969"/>
            <a:ext cx="8114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neutral</a:t>
            </a:r>
          </a:p>
        </p:txBody>
      </p:sp>
      <p:sp>
        <p:nvSpPr>
          <p:cNvPr id="59" name="Textfeld 58">
            <a:extLst>
              <a:ext uri="{FF2B5EF4-FFF2-40B4-BE49-F238E27FC236}">
                <a16:creationId xmlns:a16="http://schemas.microsoft.com/office/drawing/2014/main" id="{9825C386-C855-4230-BF63-3D842BB4C74D}"/>
              </a:ext>
            </a:extLst>
          </p:cNvPr>
          <p:cNvSpPr txBox="1"/>
          <p:nvPr/>
        </p:nvSpPr>
        <p:spPr>
          <a:xfrm>
            <a:off x="9370034" y="4509120"/>
            <a:ext cx="6864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hoch </a:t>
            </a:r>
          </a:p>
        </p:txBody>
      </p:sp>
      <p:sp>
        <p:nvSpPr>
          <p:cNvPr id="60" name="Textfeld 59">
            <a:extLst>
              <a:ext uri="{FF2B5EF4-FFF2-40B4-BE49-F238E27FC236}">
                <a16:creationId xmlns:a16="http://schemas.microsoft.com/office/drawing/2014/main" id="{278902E5-D8D7-45D7-9257-E0F4AC69E3B4}"/>
              </a:ext>
            </a:extLst>
          </p:cNvPr>
          <p:cNvSpPr txBox="1"/>
          <p:nvPr/>
        </p:nvSpPr>
        <p:spPr>
          <a:xfrm>
            <a:off x="7176635" y="4509120"/>
            <a:ext cx="75373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gering</a:t>
            </a:r>
          </a:p>
        </p:txBody>
      </p:sp>
      <p:sp>
        <p:nvSpPr>
          <p:cNvPr id="61" name="Textfeld 60">
            <a:extLst>
              <a:ext uri="{FF2B5EF4-FFF2-40B4-BE49-F238E27FC236}">
                <a16:creationId xmlns:a16="http://schemas.microsoft.com/office/drawing/2014/main" id="{93F417F5-EC56-4ECA-BDA5-CE3F860B504F}"/>
              </a:ext>
            </a:extLst>
          </p:cNvPr>
          <p:cNvSpPr txBox="1"/>
          <p:nvPr/>
        </p:nvSpPr>
        <p:spPr>
          <a:xfrm>
            <a:off x="8301136" y="4514059"/>
            <a:ext cx="6751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rPr>
              <a:t>mittel</a:t>
            </a:r>
          </a:p>
        </p:txBody>
      </p:sp>
    </p:spTree>
    <p:extLst>
      <p:ext uri="{BB962C8B-B14F-4D97-AF65-F5344CB8AC3E}">
        <p14:creationId xmlns:p14="http://schemas.microsoft.com/office/powerpoint/2010/main" val="4089412981"/>
      </p:ext>
    </p:extLst>
  </p:cSld>
  <p:clrMapOvr>
    <a:masterClrMapping/>
  </p:clrMapOvr>
</p:sld>
</file>

<file path=ppt/theme/theme1.xml><?xml version="1.0" encoding="utf-8"?>
<a:theme xmlns:a="http://schemas.openxmlformats.org/drawingml/2006/main" name="i3_powerpoint_2016_wide">
  <a:themeElements>
    <a:clrScheme name="LS3 Scheme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63D79"/>
      </a:accent1>
      <a:accent2>
        <a:srgbClr val="B92700"/>
      </a:accent2>
      <a:accent3>
        <a:srgbClr val="008439"/>
      </a:accent3>
      <a:accent4>
        <a:srgbClr val="B97000"/>
      </a:accent4>
      <a:accent5>
        <a:srgbClr val="D8DADC"/>
      </a:accent5>
      <a:accent6>
        <a:srgbClr val="3F3F3F"/>
      </a:accent6>
      <a:hlink>
        <a:srgbClr val="063D79"/>
      </a:hlink>
      <a:folHlink>
        <a:srgbClr val="D8DADC"/>
      </a:folHlink>
    </a:clrScheme>
    <a:fontScheme name="Vorlag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1" i="0" u="none" strike="noStrike" cap="none" normalizeH="0" baseline="0" dirty="0" smtClean="0">
            <a:ln>
              <a:noFill/>
            </a:ln>
            <a:solidFill>
              <a:schemeClr val="tx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sz="1600" b="0" dirty="0" err="1" smtClean="0">
            <a:latin typeface="+mn-lt"/>
          </a:defRPr>
        </a:defPPr>
      </a:lstStyle>
    </a:txDef>
  </a:objectDefaults>
  <a:extraClrSchemeLst>
    <a:extraClrScheme>
      <a:clrScheme name="Vorlag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orlag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orlag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2FFA4946-9F4B-4605-8084-75765F482D84}" vid="{CE7CD113-EA7C-43EC-B83E-E9DFC241FB65}"/>
    </a:ext>
  </a:extLst>
</a:theme>
</file>

<file path=ppt/theme/theme2.xml><?xml version="1.0" encoding="utf-8"?>
<a:theme xmlns:a="http://schemas.openxmlformats.org/drawingml/2006/main" name="Test123">
  <a:themeElements>
    <a:clrScheme name="AOK_1">
      <a:dk1>
        <a:sysClr val="windowText" lastClr="000000"/>
      </a:dk1>
      <a:lt1>
        <a:sysClr val="window" lastClr="FFFFFF"/>
      </a:lt1>
      <a:dk2>
        <a:srgbClr val="339966"/>
      </a:dk2>
      <a:lt2>
        <a:srgbClr val="EEECE1"/>
      </a:lt2>
      <a:accent1>
        <a:srgbClr val="F79646"/>
      </a:accent1>
      <a:accent2>
        <a:srgbClr val="FF0000"/>
      </a:accent2>
      <a:accent3>
        <a:srgbClr val="0070C0"/>
      </a:accent3>
      <a:accent4>
        <a:srgbClr val="339966"/>
      </a:accent4>
      <a:accent5>
        <a:srgbClr val="FFC000"/>
      </a:accent5>
      <a:accent6>
        <a:srgbClr val="92D050"/>
      </a:accent6>
      <a:hlink>
        <a:srgbClr val="0000FF"/>
      </a:hlink>
      <a:folHlink>
        <a:srgbClr val="800080"/>
      </a:folHlink>
    </a:clrScheme>
    <a:fontScheme name="Test12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lnDef>
  </a:objectDefaults>
  <a:extraClrSchemeLst>
    <a:extraClrScheme>
      <a:clrScheme name="Test123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123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Test123">
  <a:themeElements>
    <a:clrScheme name="AOK_1">
      <a:dk1>
        <a:sysClr val="windowText" lastClr="000000"/>
      </a:dk1>
      <a:lt1>
        <a:sysClr val="window" lastClr="FFFFFF"/>
      </a:lt1>
      <a:dk2>
        <a:srgbClr val="339966"/>
      </a:dk2>
      <a:lt2>
        <a:srgbClr val="EEECE1"/>
      </a:lt2>
      <a:accent1>
        <a:srgbClr val="F79646"/>
      </a:accent1>
      <a:accent2>
        <a:srgbClr val="FF0000"/>
      </a:accent2>
      <a:accent3>
        <a:srgbClr val="0070C0"/>
      </a:accent3>
      <a:accent4>
        <a:srgbClr val="339966"/>
      </a:accent4>
      <a:accent5>
        <a:srgbClr val="FFC000"/>
      </a:accent5>
      <a:accent6>
        <a:srgbClr val="92D050"/>
      </a:accent6>
      <a:hlink>
        <a:srgbClr val="0000FF"/>
      </a:hlink>
      <a:folHlink>
        <a:srgbClr val="800080"/>
      </a:folHlink>
    </a:clrScheme>
    <a:fontScheme name="Test12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Rounded MT Bold" pitchFamily="34" charset="0"/>
            <a:cs typeface="Arial" charset="0"/>
          </a:defRPr>
        </a:defPPr>
      </a:lstStyle>
    </a:lnDef>
  </a:objectDefaults>
  <a:extraClrSchemeLst>
    <a:extraClrScheme>
      <a:clrScheme name="Test123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st123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st123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Breitbild</PresentationFormat>
  <Paragraphs>45</Paragraphs>
  <Slides>3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3</vt:i4>
      </vt:variant>
    </vt:vector>
  </HeadingPairs>
  <TitlesOfParts>
    <vt:vector size="14" baseType="lpstr">
      <vt:lpstr>MS Mincho</vt:lpstr>
      <vt:lpstr>Arial</vt:lpstr>
      <vt:lpstr>Arial Rounded MT Bold</vt:lpstr>
      <vt:lpstr>Calibri</vt:lpstr>
      <vt:lpstr>Segoe UI</vt:lpstr>
      <vt:lpstr>Times New Roman</vt:lpstr>
      <vt:lpstr>Wingdings</vt:lpstr>
      <vt:lpstr>Wingdings 3</vt:lpstr>
      <vt:lpstr>i3_powerpoint_2016_wide</vt:lpstr>
      <vt:lpstr>Test123</vt:lpstr>
      <vt:lpstr>1_Test123</vt:lpstr>
      <vt:lpstr>Template Stakeholder Portfolio</vt:lpstr>
      <vt:lpstr>Stakeholder Portfolio</vt:lpstr>
      <vt:lpstr>Erwartetes Stakeholder Portfolio nach Umsetzung der Maßnahmen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Aufgabe 2</dc:title>
  <dc:creator>HW-GPM</dc:creator>
  <cp:lastModifiedBy>HW-GPM</cp:lastModifiedBy>
  <cp:revision>12</cp:revision>
  <cp:lastPrinted>2021-05-29T20:27:44Z</cp:lastPrinted>
  <dcterms:created xsi:type="dcterms:W3CDTF">2021-04-18T16:02:54Z</dcterms:created>
  <dcterms:modified xsi:type="dcterms:W3CDTF">2021-05-31T15:28:08Z</dcterms:modified>
</cp:coreProperties>
</file>