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7"/>
  </p:notesMasterIdLst>
  <p:sldIdLst>
    <p:sldId id="1620" r:id="rId3"/>
    <p:sldId id="1621" r:id="rId4"/>
    <p:sldId id="1622" r:id="rId5"/>
    <p:sldId id="1623" r:id="rId6"/>
  </p:sldIdLst>
  <p:sldSz cx="12192000" cy="6858000"/>
  <p:notesSz cx="6888163" cy="100187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9950" autoAdjust="0"/>
  </p:normalViewPr>
  <p:slideViewPr>
    <p:cSldViewPr snapToGrid="0">
      <p:cViewPr varScale="1">
        <p:scale>
          <a:sx n="69" d="100"/>
          <a:sy n="69" d="100"/>
        </p:scale>
        <p:origin x="123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72413CBB-9828-4634-BDBF-E6377B79819A}" type="datetimeFigureOut">
              <a:rPr lang="de-DE" smtClean="0"/>
              <a:t>30.05.2023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96AD813B-ACD2-4112-A6D9-A506FF39A8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486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wmf"/><Relationship Id="rId7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9.jpeg"/><Relationship Id="rId9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488951" y="1960563"/>
            <a:ext cx="11214100" cy="1828800"/>
          </a:xfrm>
        </p:spPr>
        <p:txBody>
          <a:bodyPr/>
          <a:lstStyle>
            <a:lvl1pPr algn="ctr">
              <a:defRPr sz="4000"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828800" y="4149725"/>
            <a:ext cx="8534400" cy="406400"/>
          </a:xfrm>
        </p:spPr>
        <p:txBody>
          <a:bodyPr lIns="91440" tIns="45720" rIns="91440" bIns="45720"/>
          <a:lstStyle>
            <a:lvl1pPr marL="0" indent="0" algn="ctr">
              <a:buFont typeface="Wingdings 3" pitchFamily="18" charset="2"/>
              <a:buNone/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author name</a:t>
            </a:r>
            <a:endParaRPr lang="de-DE" dirty="0"/>
          </a:p>
        </p:txBody>
      </p:sp>
      <p:grpSp>
        <p:nvGrpSpPr>
          <p:cNvPr id="5" name="Gruppieren 4"/>
          <p:cNvGrpSpPr/>
          <p:nvPr userDrawn="1"/>
        </p:nvGrpSpPr>
        <p:grpSpPr>
          <a:xfrm>
            <a:off x="0" y="431800"/>
            <a:ext cx="12191999" cy="898525"/>
            <a:chOff x="0" y="431800"/>
            <a:chExt cx="12191999" cy="898525"/>
          </a:xfrm>
        </p:grpSpPr>
        <p:sp>
          <p:nvSpPr>
            <p:cNvPr id="2" name="Rechteck 1"/>
            <p:cNvSpPr/>
            <p:nvPr userDrawn="1"/>
          </p:nvSpPr>
          <p:spPr bwMode="auto">
            <a:xfrm>
              <a:off x="9768408" y="431800"/>
              <a:ext cx="2423591" cy="898525"/>
            </a:xfrm>
            <a:prstGeom prst="rect">
              <a:avLst/>
            </a:prstGeom>
            <a:solidFill>
              <a:srgbClr val="D0D0D0"/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</a:endParaRPr>
            </a:p>
          </p:txBody>
        </p:sp>
        <p:pic>
          <p:nvPicPr>
            <p:cNvPr id="39" name="Picture 9" descr="unilogo4c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r="20525"/>
            <a:stretch>
              <a:fillRect/>
            </a:stretch>
          </p:blipFill>
          <p:spPr bwMode="auto">
            <a:xfrm>
              <a:off x="624408" y="431800"/>
              <a:ext cx="9144000" cy="898525"/>
            </a:xfrm>
            <a:prstGeom prst="rect">
              <a:avLst/>
            </a:prstGeom>
            <a:noFill/>
          </p:spPr>
        </p:pic>
        <p:sp>
          <p:nvSpPr>
            <p:cNvPr id="181258" name="Rectangle 10"/>
            <p:cNvSpPr>
              <a:spLocks noChangeArrowheads="1"/>
            </p:cNvSpPr>
            <p:nvPr/>
          </p:nvSpPr>
          <p:spPr bwMode="auto">
            <a:xfrm>
              <a:off x="4968552" y="500063"/>
              <a:ext cx="6096000" cy="7386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de-DE" sz="1400" b="0" noProof="0" dirty="0">
                  <a:latin typeface="Arial" charset="0"/>
                </a:rPr>
                <a:t>Institut für Informatik</a:t>
              </a:r>
            </a:p>
            <a:p>
              <a:pPr algn="r"/>
              <a:r>
                <a:rPr lang="de-DE" sz="1400" b="0" noProof="0" dirty="0">
                  <a:latin typeface="Arial" charset="0"/>
                </a:rPr>
                <a:t>Lehrstuhl für Kommunikationsnetze</a:t>
              </a:r>
            </a:p>
            <a:p>
              <a:pPr algn="r"/>
              <a:r>
                <a:rPr lang="de-DE" sz="1400" b="0" noProof="0" dirty="0">
                  <a:latin typeface="Arial" charset="0"/>
                </a:rPr>
                <a:t>Prof. Dr.</a:t>
              </a:r>
              <a:r>
                <a:rPr lang="de-DE" sz="1400" b="0" baseline="0" noProof="0" dirty="0">
                  <a:latin typeface="Arial" charset="0"/>
                </a:rPr>
                <a:t> T</a:t>
              </a:r>
              <a:r>
                <a:rPr lang="de-DE" sz="1400" b="0" noProof="0" dirty="0">
                  <a:latin typeface="Arial" charset="0"/>
                </a:rPr>
                <a:t>. Hoßfeld</a:t>
              </a:r>
            </a:p>
          </p:txBody>
        </p:sp>
        <p:pic>
          <p:nvPicPr>
            <p:cNvPr id="23" name="Picture 11"/>
            <p:cNvPicPr>
              <a:picLocks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170219" y="509826"/>
              <a:ext cx="700088" cy="719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63500" dir="3187806" algn="ctr" rotWithShape="0">
                <a:schemeClr val="bg2">
                  <a:alpha val="50000"/>
                </a:schemeClr>
              </a:outerShdw>
            </a:effectLst>
          </p:spPr>
        </p:pic>
        <p:sp>
          <p:nvSpPr>
            <p:cNvPr id="40" name="Rechteck 39"/>
            <p:cNvSpPr/>
            <p:nvPr userDrawn="1"/>
          </p:nvSpPr>
          <p:spPr bwMode="auto">
            <a:xfrm>
              <a:off x="0" y="431800"/>
              <a:ext cx="2855640" cy="898525"/>
            </a:xfrm>
            <a:prstGeom prst="rect">
              <a:avLst/>
            </a:prstGeom>
            <a:solidFill>
              <a:srgbClr val="D0D0D0"/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</a:endParaRPr>
            </a:p>
          </p:txBody>
        </p:sp>
        <p:pic>
          <p:nvPicPr>
            <p:cNvPr id="41" name="Picture 13" descr="unilogo4cohne_small.jpg"/>
            <p:cNvPicPr>
              <a:picLocks noChangeAspect="1"/>
            </p:cNvPicPr>
            <p:nvPr userDrawn="1"/>
          </p:nvPicPr>
          <p:blipFill rotWithShape="1">
            <a:blip r:embed="rId4" cstate="print">
              <a:clrChange>
                <a:clrFrom>
                  <a:srgbClr val="FFFEFD"/>
                </a:clrFrom>
                <a:clrTo>
                  <a:srgbClr val="FFFEFD">
                    <a:alpha val="0"/>
                  </a:srgbClr>
                </a:clrTo>
              </a:clrChange>
            </a:blip>
            <a:srcRect l="44640"/>
            <a:stretch/>
          </p:blipFill>
          <p:spPr>
            <a:xfrm>
              <a:off x="911424" y="431800"/>
              <a:ext cx="1130294" cy="898525"/>
            </a:xfrm>
            <a:prstGeom prst="rect">
              <a:avLst/>
            </a:prstGeom>
          </p:spPr>
        </p:pic>
        <p:pic>
          <p:nvPicPr>
            <p:cNvPr id="42" name="Picture 13" descr="unilogo4cohne_small.jpg"/>
            <p:cNvPicPr>
              <a:picLocks noChangeAspect="1"/>
            </p:cNvPicPr>
            <p:nvPr userDrawn="1"/>
          </p:nvPicPr>
          <p:blipFill rotWithShape="1">
            <a:blip r:embed="rId4" cstate="print"/>
            <a:srcRect r="55678"/>
            <a:stretch/>
          </p:blipFill>
          <p:spPr>
            <a:xfrm>
              <a:off x="0" y="431800"/>
              <a:ext cx="904920" cy="898524"/>
            </a:xfrm>
            <a:prstGeom prst="rect">
              <a:avLst/>
            </a:prstGeom>
          </p:spPr>
        </p:pic>
      </p:grp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6921631"/>
            <a:ext cx="2371832" cy="31320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445454" y="6921631"/>
            <a:ext cx="2371832" cy="313200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890910" y="6921631"/>
            <a:ext cx="2371821" cy="31320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7363896" y="6921631"/>
            <a:ext cx="2371832" cy="313200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4392" y="6921631"/>
            <a:ext cx="2347606" cy="3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76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FEC48EB-43B2-4181-B567-7B6D76C21DEE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3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00FEDB-E43B-402C-9059-9FCEEF9AAB25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614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2200" y="30164"/>
            <a:ext cx="2667000" cy="598963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30164"/>
            <a:ext cx="7797800" cy="598963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ED38E1-331D-45BD-909D-93E0D8906D71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842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platzhalter 1"/>
          <p:cNvSpPr>
            <a:spLocks noGrp="1"/>
          </p:cNvSpPr>
          <p:nvPr>
            <p:ph type="title"/>
          </p:nvPr>
        </p:nvSpPr>
        <p:spPr>
          <a:xfrm>
            <a:off x="540000" y="540000"/>
            <a:ext cx="8786880" cy="523220"/>
          </a:xfrm>
          <a:prstGeom prst="rect">
            <a:avLst/>
          </a:prstGeom>
          <a:noFill/>
        </p:spPr>
        <p:txBody>
          <a:bodyPr vert="horz" wrap="square" lIns="90000" tIns="45720" rIns="90000" bIns="45720" rtlCol="0" anchor="t" anchorCtr="0">
            <a:sp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605939" y="1188000"/>
            <a:ext cx="2268000" cy="72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8" name="Inhaltsplatzhalter 4"/>
          <p:cNvSpPr>
            <a:spLocks noGrp="1"/>
          </p:cNvSpPr>
          <p:nvPr>
            <p:ph sz="quarter" idx="11"/>
          </p:nvPr>
        </p:nvSpPr>
        <p:spPr>
          <a:xfrm>
            <a:off x="540000" y="1440000"/>
            <a:ext cx="11164320" cy="2212850"/>
          </a:xfrm>
        </p:spPr>
        <p:txBody>
          <a:bodyPr/>
          <a:lstStyle>
            <a:lvl1pPr>
              <a:defRPr sz="2000" b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42083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630" y="30163"/>
            <a:ext cx="10636740" cy="6461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9570" y="908050"/>
            <a:ext cx="10668000" cy="5105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9880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nilogo4c"/>
          <p:cNvPicPr>
            <a:picLocks noChangeAspect="1" noChangeArrowheads="1"/>
          </p:cNvPicPr>
          <p:nvPr userDrawn="1"/>
        </p:nvPicPr>
        <p:blipFill>
          <a:blip r:embed="rId2" cstate="print"/>
          <a:srcRect r="20525"/>
          <a:stretch>
            <a:fillRect/>
          </a:stretch>
        </p:blipFill>
        <p:spPr bwMode="auto">
          <a:xfrm>
            <a:off x="0" y="431802"/>
            <a:ext cx="12192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8735" y="501650"/>
            <a:ext cx="933451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chemeClr val="bg2">
                <a:alpha val="50000"/>
              </a:schemeClr>
            </a:outerShdw>
          </a:effectLst>
        </p:spPr>
      </p:pic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4490203" y="530096"/>
            <a:ext cx="6096000" cy="7386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1400" b="0" dirty="0">
                <a:latin typeface="Arial" charset="0"/>
                <a:cs typeface="+mn-cs"/>
              </a:rPr>
              <a:t>Institute</a:t>
            </a:r>
            <a:r>
              <a:rPr lang="en-US" sz="1400" b="0" baseline="0" dirty="0">
                <a:latin typeface="Arial" charset="0"/>
                <a:cs typeface="+mn-cs"/>
              </a:rPr>
              <a:t> of Computer Science</a:t>
            </a:r>
            <a:endParaRPr lang="en-US" sz="1400" b="0" dirty="0">
              <a:latin typeface="Arial" charset="0"/>
              <a:cs typeface="+mn-cs"/>
            </a:endParaRPr>
          </a:p>
          <a:p>
            <a:pPr algn="r" eaLnBrk="0" hangingPunct="0">
              <a:defRPr/>
            </a:pPr>
            <a:r>
              <a:rPr lang="en-US" sz="1400" b="0" dirty="0">
                <a:latin typeface="Arial" charset="0"/>
                <a:cs typeface="+mn-cs"/>
              </a:rPr>
              <a:t>Chair of Communication Networks</a:t>
            </a:r>
          </a:p>
          <a:p>
            <a:pPr algn="r" eaLnBrk="0" hangingPunct="0">
              <a:defRPr/>
            </a:pPr>
            <a:r>
              <a:rPr lang="en-US" sz="1400" b="0" dirty="0">
                <a:latin typeface="Arial" charset="0"/>
                <a:cs typeface="+mn-cs"/>
              </a:rPr>
              <a:t>Prof. Dr.-Ing. P. Tran-Gia</a:t>
            </a:r>
          </a:p>
        </p:txBody>
      </p:sp>
    </p:spTree>
    <p:extLst>
      <p:ext uri="{BB962C8B-B14F-4D97-AF65-F5344CB8AC3E}">
        <p14:creationId xmlns:p14="http://schemas.microsoft.com/office/powerpoint/2010/main" val="2616154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7630" y="30163"/>
            <a:ext cx="10636740" cy="646112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928269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7630" y="30163"/>
            <a:ext cx="10636740" cy="646112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54185" y="1524000"/>
            <a:ext cx="4781062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722816" y="1524000"/>
            <a:ext cx="4781061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68522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601343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2164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63D79"/>
              </a:buClr>
              <a:defRPr/>
            </a:lvl1pPr>
            <a:lvl2pPr>
              <a:buClr>
                <a:srgbClr val="063D79"/>
              </a:buClr>
              <a:defRPr/>
            </a:lvl2pPr>
            <a:lvl3pPr>
              <a:buClr>
                <a:srgbClr val="063D79"/>
              </a:buClr>
              <a:defRPr/>
            </a:lvl3pPr>
            <a:lvl4pPr>
              <a:buClr>
                <a:srgbClr val="063D79"/>
              </a:buClr>
              <a:defRPr/>
            </a:lvl4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70847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594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Textfeld 3"/>
          <p:cNvSpPr txBox="1"/>
          <p:nvPr userDrawn="1"/>
        </p:nvSpPr>
        <p:spPr>
          <a:xfrm>
            <a:off x="2639616" y="1052736"/>
            <a:ext cx="2664296" cy="1008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600" b="0" dirty="0" err="1">
              <a:latin typeface="+mn-lt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96E6EF-3D8E-4957-A439-5D2280CE1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18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914400"/>
            <a:ext cx="5232400" cy="5105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914400"/>
            <a:ext cx="5232400" cy="5105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B828CE34-CC67-4E17-A5B3-FF421A963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61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E93AAB1-B7D0-42C5-8489-BBD1FAE5FC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24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A1004EE9-71F7-49C3-AEC6-27984ECF0994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88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Farbsch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Farbschema</a:t>
            </a: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43920" y="1196752"/>
            <a:ext cx="8208912" cy="4879878"/>
          </a:xfrm>
          <a:prstGeom prst="rect">
            <a:avLst/>
          </a:prstGeom>
        </p:spPr>
      </p:pic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6A7FE386-66AB-4DE5-8F99-809013B25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147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DD5045F2-FFB1-4BE6-A82D-044410B8000A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22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6AFEFF89-82C5-4C87-9183-1A0960BC685D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4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6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1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405" y="57018"/>
            <a:ext cx="11735189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 dirty="0" err="1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405" y="876299"/>
            <a:ext cx="11735189" cy="54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Sie</a:t>
            </a:r>
            <a:r>
              <a:rPr lang="en-GB" dirty="0"/>
              <a:t>, um die </a:t>
            </a:r>
            <a:r>
              <a:rPr lang="en-GB" dirty="0" err="1"/>
              <a:t>Formate</a:t>
            </a:r>
            <a:r>
              <a:rPr lang="en-GB" dirty="0"/>
              <a:t> des </a:t>
            </a:r>
            <a:r>
              <a:rPr lang="en-GB" dirty="0" err="1"/>
              <a:t>Vorlagentextes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3"/>
            <a:r>
              <a:rPr lang="en-GB" dirty="0" err="1"/>
              <a:t>Vierte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4"/>
            <a:r>
              <a:rPr lang="en-GB" dirty="0" err="1"/>
              <a:t>Fünfte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921631"/>
            <a:ext cx="2371832" cy="3132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2445454" y="6921631"/>
            <a:ext cx="2371832" cy="31320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4890910" y="6921631"/>
            <a:ext cx="2371821" cy="31320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363896" y="6921631"/>
            <a:ext cx="2371832" cy="313200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9844392" y="6921631"/>
            <a:ext cx="2347606" cy="313200"/>
          </a:xfrm>
          <a:prstGeom prst="rect">
            <a:avLst/>
          </a:prstGeom>
        </p:spPr>
      </p:pic>
      <p:pic>
        <p:nvPicPr>
          <p:cNvPr id="17" name="Picture 18"/>
          <p:cNvPicPr>
            <a:picLocks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1797333" y="6497655"/>
            <a:ext cx="275331" cy="279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22"/>
          <a:stretch/>
        </p:blipFill>
        <p:spPr>
          <a:xfrm>
            <a:off x="0" y="6468810"/>
            <a:ext cx="391865" cy="389190"/>
          </a:xfrm>
          <a:prstGeom prst="rect">
            <a:avLst/>
          </a:prstGeom>
        </p:spPr>
      </p:pic>
      <p:sp>
        <p:nvSpPr>
          <p:cNvPr id="2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204987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89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SzPct val="80000"/>
        <a:buFont typeface="Wingdings 3" pitchFamily="18" charset="2"/>
        <a:buChar char="u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SzPct val="100000"/>
        <a:buFont typeface="Wingdings" pitchFamily="2" charset="2"/>
        <a:buChar char="§"/>
        <a:defRPr sz="1800">
          <a:solidFill>
            <a:srgbClr val="4D4D4D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Char char="–"/>
        <a:defRPr sz="1600">
          <a:solidFill>
            <a:srgbClr val="4D4D4D"/>
          </a:solidFill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Char char="•"/>
        <a:defRPr sz="1600">
          <a:solidFill>
            <a:srgbClr val="4D4D4D"/>
          </a:solidFill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Char char=" "/>
        <a:defRPr sz="1600">
          <a:solidFill>
            <a:srgbClr val="4D4D4D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10057120" y="6394451"/>
            <a:ext cx="483979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200" b="0">
                <a:solidFill>
                  <a:schemeClr val="bg2"/>
                </a:solidFill>
                <a:cs typeface="+mn-cs"/>
              </a:rPr>
              <a:pPr algn="r" eaLnBrk="0" hangingPunct="0">
                <a:defRPr/>
              </a:pPr>
              <a:t>‹Nr.›</a:t>
            </a:fld>
            <a:endParaRPr lang="de-DE" sz="1200" b="0" dirty="0">
              <a:solidFill>
                <a:schemeClr val="bg2"/>
              </a:solidFill>
              <a:cs typeface="+mn-cs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7630" y="30163"/>
            <a:ext cx="1063674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8486" y="908050"/>
            <a:ext cx="10668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Sie</a:t>
            </a:r>
            <a:r>
              <a:rPr lang="en-GB" dirty="0"/>
              <a:t>, um die </a:t>
            </a:r>
            <a:r>
              <a:rPr lang="en-GB" dirty="0" err="1"/>
              <a:t>Formate</a:t>
            </a:r>
            <a:r>
              <a:rPr lang="en-GB" dirty="0"/>
              <a:t> des </a:t>
            </a:r>
            <a:r>
              <a:rPr lang="en-GB" dirty="0" err="1"/>
              <a:t>Vorlagentextes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3"/>
            <a:r>
              <a:rPr lang="en-GB" dirty="0" err="1"/>
              <a:t>Vierte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4"/>
            <a:r>
              <a:rPr lang="en-GB" dirty="0" err="1"/>
              <a:t>Fünfte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75685" y="692150"/>
            <a:ext cx="1180888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1800" dirty="0">
              <a:cs typeface="+mn-cs"/>
            </a:endParaRP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11471175" y="6394452"/>
            <a:ext cx="690078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fld id="{F0A2C93E-CADF-4F4D-8BAC-BF58C084BA02}" type="slidenum">
              <a:rPr lang="de-DE" sz="1200" b="0">
                <a:solidFill>
                  <a:schemeClr val="bg1">
                    <a:lumMod val="50000"/>
                  </a:schemeClr>
                </a:solidFill>
                <a:cs typeface="+mn-cs"/>
              </a:rPr>
              <a:pPr algn="ctr" eaLnBrk="0" hangingPunct="0">
                <a:defRPr/>
              </a:pPr>
              <a:t>‹Nr.›</a:t>
            </a:fld>
            <a:endParaRPr lang="de-DE" sz="1200" b="0" dirty="0">
              <a:solidFill>
                <a:schemeClr val="bg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7" name="Rectangle 32"/>
          <p:cNvSpPr>
            <a:spLocks noChangeArrowheads="1"/>
          </p:cNvSpPr>
          <p:nvPr userDrawn="1"/>
        </p:nvSpPr>
        <p:spPr bwMode="auto">
          <a:xfrm>
            <a:off x="814917" y="6237288"/>
            <a:ext cx="11377083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de-DE" sz="1800" dirty="0"/>
          </a:p>
        </p:txBody>
      </p:sp>
      <p:pic>
        <p:nvPicPr>
          <p:cNvPr id="8" name="Picture 13" descr="unilogo4cohne_small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6208776"/>
            <a:ext cx="1966976" cy="649224"/>
          </a:xfrm>
          <a:prstGeom prst="rect">
            <a:avLst/>
          </a:prstGeom>
        </p:spPr>
      </p:pic>
      <p:sp>
        <p:nvSpPr>
          <p:cNvPr id="10" name="Textfeld 9"/>
          <p:cNvSpPr txBox="1"/>
          <p:nvPr userDrawn="1"/>
        </p:nvSpPr>
        <p:spPr>
          <a:xfrm>
            <a:off x="5343866" y="6363672"/>
            <a:ext cx="14462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100" b="0" baseline="0" dirty="0">
                <a:latin typeface="+mn-lt"/>
              </a:rPr>
              <a:t>Projektmanagement</a:t>
            </a:r>
            <a:endParaRPr lang="de-DE" sz="1100" b="0" dirty="0">
              <a:latin typeface="+mn-lt"/>
            </a:endParaRPr>
          </a:p>
        </p:txBody>
      </p:sp>
      <p:sp>
        <p:nvSpPr>
          <p:cNvPr id="11" name="Text Box 34"/>
          <p:cNvSpPr txBox="1">
            <a:spLocks noChangeArrowheads="1"/>
          </p:cNvSpPr>
          <p:nvPr userDrawn="1"/>
        </p:nvSpPr>
        <p:spPr bwMode="auto">
          <a:xfrm>
            <a:off x="10730121" y="6394456"/>
            <a:ext cx="483979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200" b="0">
                <a:solidFill>
                  <a:prstClr val="white">
                    <a:lumMod val="50000"/>
                  </a:prstClr>
                </a:solidFill>
              </a:rPr>
              <a:pPr algn="r" eaLnBrk="0" hangingPunct="0">
                <a:defRPr/>
              </a:pPr>
              <a:t>‹Nr.›</a:t>
            </a:fld>
            <a:endParaRPr lang="de-DE" sz="1200" b="0" dirty="0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13" name="Picture 18"/>
          <p:cNvPicPr>
            <a:picLocks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267020" y="6308729"/>
            <a:ext cx="590549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8412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20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2000">
          <a:solidFill>
            <a:srgbClr val="4D4D4D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2000">
          <a:solidFill>
            <a:srgbClr val="4D4D4D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71AB1F-C381-4ACB-987D-685B0F2BB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589240"/>
            <a:ext cx="10363200" cy="678283"/>
          </a:xfrm>
        </p:spPr>
        <p:txBody>
          <a:bodyPr/>
          <a:lstStyle/>
          <a:p>
            <a:r>
              <a:rPr lang="de-DE" dirty="0"/>
              <a:t>Template Projektumfeld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400E897-72BB-4915-B079-F84A4C87D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155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3650E-8AEE-45C3-BF0D-1742024A9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Projektumfeld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62E5BB6-49F4-4FFB-B509-F43BF09604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grpSp>
        <p:nvGrpSpPr>
          <p:cNvPr id="18" name="Gruppieren 34">
            <a:extLst>
              <a:ext uri="{FF2B5EF4-FFF2-40B4-BE49-F238E27FC236}">
                <a16:creationId xmlns:a16="http://schemas.microsoft.com/office/drawing/2014/main" id="{3276CE6F-471C-4AA8-82ED-0F135D9A2960}"/>
              </a:ext>
            </a:extLst>
          </p:cNvPr>
          <p:cNvGrpSpPr/>
          <p:nvPr/>
        </p:nvGrpSpPr>
        <p:grpSpPr>
          <a:xfrm>
            <a:off x="3126000" y="753645"/>
            <a:ext cx="5940000" cy="5940000"/>
            <a:chOff x="2402135" y="1465797"/>
            <a:chExt cx="4330106" cy="4330100"/>
          </a:xfrm>
        </p:grpSpPr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387531A5-7897-4A7D-A464-17EDE8F888AF}"/>
                </a:ext>
              </a:extLst>
            </p:cNvPr>
            <p:cNvSpPr/>
            <p:nvPr/>
          </p:nvSpPr>
          <p:spPr bwMode="auto">
            <a:xfrm>
              <a:off x="2402135" y="1465797"/>
              <a:ext cx="4330106" cy="4330100"/>
            </a:xfrm>
            <a:prstGeom prst="ellipse">
              <a:avLst/>
            </a:prstGeom>
            <a:solidFill>
              <a:srgbClr val="EAEAEA"/>
            </a:solidFill>
            <a:ln w="12700">
              <a:noFill/>
              <a:round/>
              <a:headEnd/>
              <a:tailEnd/>
            </a:ln>
            <a:effectLst>
              <a:outerShdw blurRad="127000" dir="5400000" algn="t" rotWithShape="0">
                <a:prstClr val="black">
                  <a:alpha val="40000"/>
                </a:prstClr>
              </a:outerShdw>
            </a:effectLst>
            <a:scene3d>
              <a:camera prst="perspectiveRelaxedModerately">
                <a:rot lat="0" lon="0" rev="0"/>
              </a:camera>
              <a:lightRig rig="threePt" dir="t"/>
            </a:scene3d>
            <a:sp3d prstMaterial="matte"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0264D095-AD02-4EF4-B3D3-7723EB318C83}"/>
                </a:ext>
              </a:extLst>
            </p:cNvPr>
            <p:cNvSpPr/>
            <p:nvPr/>
          </p:nvSpPr>
          <p:spPr bwMode="auto">
            <a:xfrm>
              <a:off x="3331921" y="2395581"/>
              <a:ext cx="2470534" cy="2470532"/>
            </a:xfrm>
            <a:prstGeom prst="ellipse">
              <a:avLst/>
            </a:prstGeom>
            <a:solidFill>
              <a:srgbClr val="F8F8F8"/>
            </a:solidFill>
            <a:ln w="12700">
              <a:noFill/>
              <a:round/>
              <a:headEnd/>
              <a:tailEnd/>
            </a:ln>
            <a:effectLst>
              <a:outerShdw blurRad="127000" dir="5400000" algn="t" rotWithShape="0">
                <a:prstClr val="black">
                  <a:alpha val="40000"/>
                </a:prstClr>
              </a:outerShdw>
            </a:effectLst>
            <a:scene3d>
              <a:camera prst="perspectiveRelaxedModerately">
                <a:rot lat="0" lon="0" rev="0"/>
              </a:camera>
              <a:lightRig rig="threePt" dir="t"/>
            </a:scene3d>
            <a:sp3d prstMaterial="matte"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1" name="Ellipse 20">
            <a:extLst>
              <a:ext uri="{FF2B5EF4-FFF2-40B4-BE49-F238E27FC236}">
                <a16:creationId xmlns:a16="http://schemas.microsoft.com/office/drawing/2014/main" id="{3EBF7C8B-6ADA-4E7D-979E-D92E77AF879B}"/>
              </a:ext>
            </a:extLst>
          </p:cNvPr>
          <p:cNvSpPr/>
          <p:nvPr/>
        </p:nvSpPr>
        <p:spPr bwMode="auto">
          <a:xfrm>
            <a:off x="5409658" y="3037328"/>
            <a:ext cx="1372682" cy="1372634"/>
          </a:xfrm>
          <a:prstGeom prst="ellipse">
            <a:avLst/>
          </a:prstGeom>
          <a:solidFill>
            <a:srgbClr val="0070C0">
              <a:lumMod val="20000"/>
              <a:lumOff val="80000"/>
            </a:srgbClr>
          </a:solidFill>
          <a:ln w="12700">
            <a:noFill/>
            <a:round/>
            <a:headEnd/>
            <a:tailEnd/>
          </a:ln>
          <a:effectLst>
            <a:outerShdw blurRad="127000" dir="5400000" algn="t" rotWithShape="0">
              <a:prstClr val="black">
                <a:alpha val="40000"/>
              </a:prstClr>
            </a:outerShdw>
          </a:effectLst>
          <a:scene3d>
            <a:camera prst="perspectiveRelaxedModerately">
              <a:rot lat="0" lon="0" rev="0"/>
            </a:camera>
            <a:lightRig rig="threePt" dir="t"/>
          </a:scene3d>
          <a:sp3d prstMaterial="matte"/>
        </p:spPr>
        <p:txBody>
          <a:bodyPr wrap="none"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Projekt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53A16D18-8131-448C-969A-3755454C129A}"/>
              </a:ext>
            </a:extLst>
          </p:cNvPr>
          <p:cNvSpPr txBox="1"/>
          <p:nvPr/>
        </p:nvSpPr>
        <p:spPr>
          <a:xfrm>
            <a:off x="3839117" y="2554174"/>
            <a:ext cx="4477016" cy="3979593"/>
          </a:xfrm>
          <a:prstGeom prst="rect">
            <a:avLst/>
          </a:prstGeom>
          <a:noFill/>
        </p:spPr>
        <p:txBody>
          <a:bodyPr wrap="none" rtlCol="0">
            <a:prstTxWarp prst="textArchDown">
              <a:avLst>
                <a:gd name="adj" fmla="val 181121"/>
              </a:avLst>
            </a:prstTxWarp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</a:rPr>
              <a:t>Externes Projektumfeld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E63FD8FE-8DF4-44B3-B382-7E3B1D1F65EC}"/>
              </a:ext>
            </a:extLst>
          </p:cNvPr>
          <p:cNvSpPr txBox="1"/>
          <p:nvPr/>
        </p:nvSpPr>
        <p:spPr>
          <a:xfrm>
            <a:off x="4296001" y="1700809"/>
            <a:ext cx="3599999" cy="3600001"/>
          </a:xfrm>
          <a:prstGeom prst="rect">
            <a:avLst/>
          </a:prstGeom>
          <a:noFill/>
        </p:spPr>
        <p:txBody>
          <a:bodyPr wrap="none" rtlCol="0">
            <a:prstTxWarp prst="textArchDown">
              <a:avLst>
                <a:gd name="adj" fmla="val 181121"/>
              </a:avLst>
            </a:prstTxWarp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</a:rPr>
              <a:t>Internes Projektumfeld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23D2023-A005-4D63-96B3-0B0778B64CD2}"/>
              </a:ext>
            </a:extLst>
          </p:cNvPr>
          <p:cNvSpPr txBox="1"/>
          <p:nvPr/>
        </p:nvSpPr>
        <p:spPr>
          <a:xfrm>
            <a:off x="5556348" y="2571442"/>
            <a:ext cx="107930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Auftraggeber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(interner) 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648BA06F-DAD6-4DDA-A131-468A870D13FE}"/>
              </a:ext>
            </a:extLst>
          </p:cNvPr>
          <p:cNvSpPr txBox="1"/>
          <p:nvPr/>
        </p:nvSpPr>
        <p:spPr>
          <a:xfrm>
            <a:off x="6863798" y="2852663"/>
            <a:ext cx="604333" cy="36933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Projekt-</a:t>
            </a:r>
            <a:b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manager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15FD77E7-EB14-4283-9625-17988B2F0959}"/>
              </a:ext>
            </a:extLst>
          </p:cNvPr>
          <p:cNvSpPr txBox="1"/>
          <p:nvPr/>
        </p:nvSpPr>
        <p:spPr>
          <a:xfrm>
            <a:off x="5202943" y="4543970"/>
            <a:ext cx="177261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Projektmitarbeiter</a:t>
            </a:r>
            <a:endParaRPr kumimoji="0" lang="de-DE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116A7011-C2DF-466F-9231-F8158612F240}"/>
              </a:ext>
            </a:extLst>
          </p:cNvPr>
          <p:cNvSpPr txBox="1"/>
          <p:nvPr/>
        </p:nvSpPr>
        <p:spPr>
          <a:xfrm>
            <a:off x="5537974" y="1274565"/>
            <a:ext cx="107930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Auftraggeber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(externer) </a:t>
            </a:r>
          </a:p>
        </p:txBody>
      </p:sp>
    </p:spTree>
    <p:extLst>
      <p:ext uri="{BB962C8B-B14F-4D97-AF65-F5344CB8AC3E}">
        <p14:creationId xmlns:p14="http://schemas.microsoft.com/office/powerpoint/2010/main" val="3270039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3650E-8AEE-45C3-BF0D-1742024A9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Projektumfeld-Klassifizierung</a:t>
            </a:r>
            <a:endParaRPr lang="de-DE" dirty="0"/>
          </a:p>
        </p:txBody>
      </p:sp>
      <p:graphicFrame>
        <p:nvGraphicFramePr>
          <p:cNvPr id="15" name="Tabelle 14">
            <a:extLst>
              <a:ext uri="{FF2B5EF4-FFF2-40B4-BE49-F238E27FC236}">
                <a16:creationId xmlns:a16="http://schemas.microsoft.com/office/drawing/2014/main" id="{9C44ABEA-2321-4534-B8A3-98B95A1DBE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123306"/>
              </p:ext>
            </p:extLst>
          </p:nvPr>
        </p:nvGraphicFramePr>
        <p:xfrm>
          <a:off x="1451484" y="908050"/>
          <a:ext cx="9289032" cy="5473278"/>
        </p:xfrm>
        <a:graphic>
          <a:graphicData uri="http://schemas.openxmlformats.org/drawingml/2006/table">
            <a:tbl>
              <a:tblPr firstRow="1" firstCol="1" bandRow="1"/>
              <a:tblGrid>
                <a:gridCol w="1239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9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80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88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kern="150" dirty="0">
                          <a:effectLst/>
                        </a:rPr>
                        <a:t> </a:t>
                      </a:r>
                      <a:endParaRPr lang="de-DE" sz="2000" kern="150" dirty="0">
                        <a:effectLst/>
                        <a:latin typeface="Calibri" panose="020F0502020204030204" pitchFamily="34" charset="0"/>
                        <a:ea typeface="WenQuanYi Micro Hei"/>
                        <a:cs typeface="Lohit Hindi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50" dirty="0">
                          <a:effectLst/>
                        </a:rPr>
                        <a:t>Sozial</a:t>
                      </a:r>
                      <a:r>
                        <a:rPr lang="de-DE" sz="2000" kern="150" baseline="0" dirty="0">
                          <a:effectLst/>
                        </a:rPr>
                        <a:t> (Personen, Gruppen) </a:t>
                      </a:r>
                      <a:endParaRPr lang="de-DE" sz="2000" kern="150" dirty="0">
                        <a:effectLst/>
                        <a:latin typeface="Calibri" panose="020F0502020204030204" pitchFamily="34" charset="0"/>
                        <a:ea typeface="WenQuanYi Micro Hei"/>
                        <a:cs typeface="Lohit Hindi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50" dirty="0">
                          <a:effectLst/>
                        </a:rPr>
                        <a:t>Sachlich</a:t>
                      </a:r>
                      <a:endParaRPr lang="de-DE" sz="2000" kern="150" dirty="0">
                        <a:effectLst/>
                        <a:latin typeface="Calibri" panose="020F0502020204030204" pitchFamily="34" charset="0"/>
                        <a:ea typeface="WenQuanYi Micro Hei"/>
                        <a:cs typeface="Lohit Hindi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19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50" dirty="0">
                          <a:effectLst/>
                        </a:rPr>
                        <a:t>Intern</a:t>
                      </a:r>
                      <a:endParaRPr lang="de-DE" sz="2000" kern="150" dirty="0">
                        <a:effectLst/>
                        <a:latin typeface="Calibri" panose="020F0502020204030204" pitchFamily="34" charset="0"/>
                        <a:ea typeface="WenQuanYi Micro Hei"/>
                        <a:cs typeface="Lohit Hindi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342900" lvl="0" indent="-34290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effectLst/>
                          <a:latin typeface="Calibri" panose="020F0502020204030204" pitchFamily="34" charset="0"/>
                          <a:ea typeface="WenQuanYi Micro Hei"/>
                          <a:cs typeface="Mangal" panose="02040503050203030202" pitchFamily="18" charset="0"/>
                        </a:rPr>
                        <a:t> </a:t>
                      </a:r>
                    </a:p>
                    <a:p>
                      <a:pPr marL="342900" lvl="0" indent="-34290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effectLst/>
                          <a:latin typeface="Calibri" panose="020F0502020204030204" pitchFamily="34" charset="0"/>
                          <a:ea typeface="WenQuanYi Micro Hei"/>
                          <a:cs typeface="Mangal" panose="02040503050203030202" pitchFamily="18" charset="0"/>
                        </a:rPr>
                        <a:t> </a:t>
                      </a:r>
                    </a:p>
                    <a:p>
                      <a:pPr marL="342900" lvl="0" indent="-34290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effectLst/>
                          <a:latin typeface="Calibri" panose="020F0502020204030204" pitchFamily="34" charset="0"/>
                          <a:ea typeface="WenQuanYi Micro Hei"/>
                          <a:cs typeface="Mangal" panose="02040503050203030202" pitchFamily="18" charset="0"/>
                        </a:rPr>
                        <a:t> </a:t>
                      </a:r>
                    </a:p>
                    <a:p>
                      <a:pPr marL="342900" lvl="0" indent="-34290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effectLst/>
                          <a:latin typeface="Calibri" panose="020F0502020204030204" pitchFamily="34" charset="0"/>
                          <a:ea typeface="WenQuanYi Micro Hei"/>
                          <a:cs typeface="Mangal" panose="02040503050203030202" pitchFamily="18" charset="0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285750" lvl="0" indent="-285750" algn="l" defTabSz="914400" rtl="0" eaLnBrk="1" fontAlgn="auto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285750" lvl="0" indent="-285750" algn="l" defTabSz="914400" rtl="0" eaLnBrk="1" fontAlgn="auto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lvl="0" indent="-285750" algn="l" defTabSz="914400" rtl="0" eaLnBrk="1" fontAlgn="auto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lvl="0" indent="-285750" algn="l" defTabSz="914400" rtl="0" eaLnBrk="1" fontAlgn="auto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25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kern="150" dirty="0">
                          <a:effectLst/>
                        </a:rPr>
                        <a:t>Extern</a:t>
                      </a:r>
                      <a:endParaRPr lang="de-DE" sz="2000" kern="150" dirty="0">
                        <a:effectLst/>
                        <a:latin typeface="Calibri" panose="020F0502020204030204" pitchFamily="34" charset="0"/>
                        <a:ea typeface="WenQuanYi Micro Hei"/>
                        <a:cs typeface="Lohit Hind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de-DE" sz="2000" kern="150" dirty="0">
                        <a:effectLst/>
                        <a:latin typeface="Calibri" panose="020F0502020204030204" pitchFamily="34" charset="0"/>
                        <a:ea typeface="WenQuanYi Micro Hei"/>
                        <a:cs typeface="Lohit Hindi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285750" lvl="0" indent="-28575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effectLst/>
                        </a:rPr>
                        <a:t>   </a:t>
                      </a:r>
                    </a:p>
                    <a:p>
                      <a:pPr marL="285750" lvl="0" indent="-28575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effectLst/>
                        </a:rPr>
                        <a:t> </a:t>
                      </a:r>
                    </a:p>
                    <a:p>
                      <a:pPr marL="285750" lvl="0" indent="-28575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effectLst/>
                        </a:rPr>
                        <a:t> </a:t>
                      </a:r>
                    </a:p>
                    <a:p>
                      <a:pPr marL="285750" lvl="0" indent="-28575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342900" lvl="0" indent="-34290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baseline="0" dirty="0">
                          <a:effectLst/>
                        </a:rPr>
                        <a:t>  </a:t>
                      </a:r>
                    </a:p>
                    <a:p>
                      <a:pPr marL="342900" lvl="0" indent="-34290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baseline="0" dirty="0">
                          <a:effectLst/>
                        </a:rPr>
                        <a:t> </a:t>
                      </a:r>
                    </a:p>
                    <a:p>
                      <a:pPr marL="342900" lvl="0" indent="-34290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baseline="0" dirty="0">
                          <a:effectLst/>
                        </a:rPr>
                        <a:t> </a:t>
                      </a:r>
                    </a:p>
                    <a:p>
                      <a:pPr marL="342900" lvl="0" indent="-342900" fontAlgn="auto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de-DE" sz="1600" kern="150" baseline="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848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3650E-8AEE-45C3-BF0D-1742024A9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Analyse der sachlichen Umfeldfaktoren</a:t>
            </a:r>
            <a:endParaRPr lang="de-DE" dirty="0"/>
          </a:p>
        </p:txBody>
      </p:sp>
      <p:graphicFrame>
        <p:nvGraphicFramePr>
          <p:cNvPr id="15" name="Tabelle 14">
            <a:extLst>
              <a:ext uri="{FF2B5EF4-FFF2-40B4-BE49-F238E27FC236}">
                <a16:creationId xmlns:a16="http://schemas.microsoft.com/office/drawing/2014/main" id="{B5FB7B1E-2285-43E2-8A99-CC25938A18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340830"/>
              </p:ext>
            </p:extLst>
          </p:nvPr>
        </p:nvGraphicFramePr>
        <p:xfrm>
          <a:off x="228405" y="1124744"/>
          <a:ext cx="11735188" cy="4210124"/>
        </p:xfrm>
        <a:graphic>
          <a:graphicData uri="http://schemas.openxmlformats.org/drawingml/2006/table">
            <a:tbl>
              <a:tblPr/>
              <a:tblGrid>
                <a:gridCol w="2442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7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09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521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de-DE" sz="2000" b="1" i="0" u="sng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Sachliche</a:t>
                      </a:r>
                      <a:br>
                        <a:rPr lang="de-DE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</a:br>
                      <a:r>
                        <a:rPr lang="de-DE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Umfeldfaktoren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de-DE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Beschreibung / </a:t>
                      </a:r>
                      <a:br>
                        <a:rPr lang="de-DE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</a:br>
                      <a:r>
                        <a:rPr lang="de-DE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Schnittstelle</a:t>
                      </a:r>
                      <a:r>
                        <a:rPr lang="de-DE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 (zwischen Projekt und sachlichem Umfeld)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de-DE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Maßnahmen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de-DE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Übertragung</a:t>
                      </a:r>
                      <a:r>
                        <a:rPr lang="de-DE" sz="20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 ins</a:t>
                      </a:r>
                      <a:br>
                        <a:rPr lang="de-DE" sz="20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</a:br>
                      <a:r>
                        <a:rPr lang="de-DE" sz="20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Risikomanagement</a:t>
                      </a:r>
                      <a:endParaRPr lang="de-DE" sz="2000" b="1" i="0" u="none" strike="noStrike" dirty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6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6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6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6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6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6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412981"/>
      </p:ext>
    </p:extLst>
  </p:cSld>
  <p:clrMapOvr>
    <a:masterClrMapping/>
  </p:clrMapOvr>
</p:sld>
</file>

<file path=ppt/theme/theme1.xml><?xml version="1.0" encoding="utf-8"?>
<a:theme xmlns:a="http://schemas.openxmlformats.org/drawingml/2006/main" name="i3_powerpoint_2016_wide">
  <a:themeElements>
    <a:clrScheme name="LS3 Scheme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63D79"/>
      </a:accent1>
      <a:accent2>
        <a:srgbClr val="B92700"/>
      </a:accent2>
      <a:accent3>
        <a:srgbClr val="008439"/>
      </a:accent3>
      <a:accent4>
        <a:srgbClr val="B97000"/>
      </a:accent4>
      <a:accent5>
        <a:srgbClr val="D8DADC"/>
      </a:accent5>
      <a:accent6>
        <a:srgbClr val="3F3F3F"/>
      </a:accent6>
      <a:hlink>
        <a:srgbClr val="063D79"/>
      </a:hlink>
      <a:folHlink>
        <a:srgbClr val="D8DADC"/>
      </a:folHlink>
    </a:clrScheme>
    <a:fontScheme name="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b="0" dirty="0" err="1" smtClean="0">
            <a:latin typeface="+mn-lt"/>
          </a:defRPr>
        </a:defPPr>
      </a:lstStyle>
    </a:txDef>
  </a:objectDefaults>
  <a:extraClrSchemeLst>
    <a:extraClrScheme>
      <a:clrScheme name="Vorlag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2FFA4946-9F4B-4605-8084-75765F482D84}" vid="{CE7CD113-EA7C-43EC-B83E-E9DFC241FB65}"/>
    </a:ext>
  </a:extLst>
</a:theme>
</file>

<file path=ppt/theme/theme2.xml><?xml version="1.0" encoding="utf-8"?>
<a:theme xmlns:a="http://schemas.openxmlformats.org/drawingml/2006/main" name="Test123">
  <a:themeElements>
    <a:clrScheme name="AOK_1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F79646"/>
      </a:accent1>
      <a:accent2>
        <a:srgbClr val="FF0000"/>
      </a:accent2>
      <a:accent3>
        <a:srgbClr val="0070C0"/>
      </a:accent3>
      <a:accent4>
        <a:srgbClr val="339966"/>
      </a:accent4>
      <a:accent5>
        <a:srgbClr val="FFC000"/>
      </a:accent5>
      <a:accent6>
        <a:srgbClr val="92D050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Breitbild</PresentationFormat>
  <Paragraphs>40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15" baseType="lpstr">
      <vt:lpstr>Arial</vt:lpstr>
      <vt:lpstr>Arial Rounded MT Bold</vt:lpstr>
      <vt:lpstr>Calibri</vt:lpstr>
      <vt:lpstr>Lohit Hindi</vt:lpstr>
      <vt:lpstr>Mangal</vt:lpstr>
      <vt:lpstr>Segoe UI</vt:lpstr>
      <vt:lpstr>WenQuanYi Micro Hei</vt:lpstr>
      <vt:lpstr>Wingdings</vt:lpstr>
      <vt:lpstr>Wingdings 3</vt:lpstr>
      <vt:lpstr>i3_powerpoint_2016_wide</vt:lpstr>
      <vt:lpstr>Test123</vt:lpstr>
      <vt:lpstr>Template Projektumfeld </vt:lpstr>
      <vt:lpstr>Projektumfeld</vt:lpstr>
      <vt:lpstr>Projektumfeld-Klassifizierung</vt:lpstr>
      <vt:lpstr>Analyse der sachlichen Umfeldfaktoren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Aufgabe 2</dc:title>
  <dc:creator>HW-GPM</dc:creator>
  <cp:lastModifiedBy>HW-GPM</cp:lastModifiedBy>
  <cp:revision>12</cp:revision>
  <cp:lastPrinted>2021-05-29T20:27:44Z</cp:lastPrinted>
  <dcterms:created xsi:type="dcterms:W3CDTF">2021-04-18T16:02:54Z</dcterms:created>
  <dcterms:modified xsi:type="dcterms:W3CDTF">2023-05-30T09:52:45Z</dcterms:modified>
</cp:coreProperties>
</file>