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431" r:id="rId19"/>
    <p:sldId id="432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74" r:id="rId29"/>
    <p:sldId id="398" r:id="rId30"/>
    <p:sldId id="403" r:id="rId31"/>
    <p:sldId id="40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434" r:id="rId41"/>
    <p:sldId id="399" r:id="rId42"/>
    <p:sldId id="400" r:id="rId43"/>
    <p:sldId id="401" r:id="rId44"/>
    <p:sldId id="402" r:id="rId45"/>
    <p:sldId id="435" r:id="rId46"/>
    <p:sldId id="404" r:id="rId47"/>
    <p:sldId id="436" r:id="rId48"/>
    <p:sldId id="406" r:id="rId49"/>
    <p:sldId id="437" r:id="rId50"/>
    <p:sldId id="438" r:id="rId51"/>
    <p:sldId id="439" r:id="rId52"/>
    <p:sldId id="440" r:id="rId5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990000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990000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990000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990000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990000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rgbClr val="990000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rgbClr val="990000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rgbClr val="990000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rgbClr val="990000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800000"/>
    <a:srgbClr val="993300"/>
    <a:srgbClr val="990000"/>
    <a:srgbClr val="FFFFCC"/>
    <a:srgbClr val="FFFF99"/>
    <a:srgbClr val="009900"/>
    <a:srgbClr val="FFFF00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60" autoAdjust="0"/>
    <p:restoredTop sz="74791" autoAdjust="0"/>
  </p:normalViewPr>
  <p:slideViewPr>
    <p:cSldViewPr>
      <p:cViewPr varScale="1">
        <p:scale>
          <a:sx n="75" d="100"/>
          <a:sy n="75" d="100"/>
        </p:scale>
        <p:origin x="24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96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5F04BC6-DED7-47DF-904A-6A7082E96CBF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10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7FD703-86BD-4E14-9CE4-00E7577285F0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BDDC9-3478-459E-96F5-CA561DF283D5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10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5E48D-2125-4B11-B43D-CF421FEB781F}" type="slidenum">
              <a:rPr lang="de-DE"/>
              <a:pPr/>
              <a:t>10</a:t>
            </a:fld>
            <a:endParaRPr lang="de-DE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7C5B9-ACF8-4BAB-9540-4C117F7A8807}" type="slidenum">
              <a:rPr lang="de-DE"/>
              <a:pPr/>
              <a:t>11</a:t>
            </a:fld>
            <a:endParaRPr lang="de-DE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300D0-64BD-4E28-A8FF-71B6BC064DDE}" type="slidenum">
              <a:rPr lang="de-DE"/>
              <a:pPr/>
              <a:t>12</a:t>
            </a:fld>
            <a:endParaRPr lang="de-DE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2077E-9E69-44FF-A1FE-E16C7EFA4580}" type="slidenum">
              <a:rPr lang="de-DE"/>
              <a:pPr/>
              <a:t>13</a:t>
            </a:fld>
            <a:endParaRPr lang="de-DE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1F3DF-7F29-4D47-B70A-7519ACEB6562}" type="slidenum">
              <a:rPr lang="de-DE"/>
              <a:pPr/>
              <a:t>14</a:t>
            </a:fld>
            <a:endParaRPr lang="de-DE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A72C9-19F4-41D7-BAF5-8BB935B3AF11}" type="slidenum">
              <a:rPr lang="de-DE"/>
              <a:pPr/>
              <a:t>15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EB1C-2385-4917-8006-E20ABF0177B4}" type="slidenum">
              <a:rPr lang="de-DE"/>
              <a:pPr/>
              <a:t>16</a:t>
            </a:fld>
            <a:endParaRPr lang="de-DE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A6C21-95CD-4417-B6DA-A45795928CB8}" type="slidenum">
              <a:rPr lang="de-DE"/>
              <a:pPr/>
              <a:t>17</a:t>
            </a:fld>
            <a:endParaRPr lang="de-DE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AD257-519A-4971-8C1D-BCCE589FEBBD}" type="slidenum">
              <a:rPr lang="de-DE"/>
              <a:pPr/>
              <a:t>18</a:t>
            </a:fld>
            <a:endParaRPr lang="de-DE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6B7E1-F790-49BB-9464-C2903F410AA8}" type="slidenum">
              <a:rPr lang="de-DE"/>
              <a:pPr/>
              <a:t>19</a:t>
            </a:fld>
            <a:endParaRPr lang="de-DE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1C005-A883-48B9-BF56-78CC763A1AED}" type="slidenum">
              <a:rPr lang="de-DE"/>
              <a:pPr/>
              <a:t>2</a:t>
            </a:fld>
            <a:endParaRPr lang="de-DE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70716-20B1-49A5-830B-8C7367DBD2B1}" type="slidenum">
              <a:rPr lang="de-DE"/>
              <a:pPr/>
              <a:t>20</a:t>
            </a:fld>
            <a:endParaRPr lang="de-DE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D2B90-47EE-4B96-9D68-682A99131F63}" type="slidenum">
              <a:rPr lang="de-DE"/>
              <a:pPr/>
              <a:t>21</a:t>
            </a:fld>
            <a:endParaRPr lang="de-DE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B3873-5244-45AA-B6A4-2E86098CD2A6}" type="slidenum">
              <a:rPr lang="de-DE"/>
              <a:pPr/>
              <a:t>22</a:t>
            </a:fld>
            <a:endParaRPr lang="de-DE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1F7DC-0B0B-443E-BD11-5AE684732978}" type="slidenum">
              <a:rPr lang="de-DE"/>
              <a:pPr/>
              <a:t>23</a:t>
            </a:fld>
            <a:endParaRPr lang="de-DE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0B3FC-3401-44A1-A0AE-665FD20ACD9D}" type="slidenum">
              <a:rPr lang="de-DE"/>
              <a:pPr/>
              <a:t>24</a:t>
            </a:fld>
            <a:endParaRPr lang="de-DE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4F830-5827-4E2C-8F3C-037C058D0633}" type="slidenum">
              <a:rPr lang="de-DE"/>
              <a:pPr/>
              <a:t>25</a:t>
            </a:fld>
            <a:endParaRPr lang="de-DE"/>
          </a:p>
        </p:txBody>
      </p:sp>
      <p:sp>
        <p:nvSpPr>
          <p:cNvPr id="6420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D6ED6-D9BF-4C0C-945A-5623DB33094F}" type="slidenum">
              <a:rPr lang="de-DE"/>
              <a:pPr/>
              <a:t>26</a:t>
            </a:fld>
            <a:endParaRPr lang="de-DE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ABC4A-9672-4E77-8556-0D276500A2D2}" type="slidenum">
              <a:rPr lang="de-DE"/>
              <a:pPr/>
              <a:t>27</a:t>
            </a:fld>
            <a:endParaRPr lang="de-DE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A766A-0B4B-48C2-80EF-AACEA50FA016}" type="slidenum">
              <a:rPr lang="de-DE"/>
              <a:pPr/>
              <a:t>28</a:t>
            </a:fld>
            <a:endParaRPr lang="de-DE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4A484-7634-44E1-A8BF-1D0F84B279B2}" type="slidenum">
              <a:rPr lang="de-DE"/>
              <a:pPr/>
              <a:t>29</a:t>
            </a:fld>
            <a:endParaRPr lang="de-DE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27276-5FDE-4A57-952D-D5E38733B275}" type="slidenum">
              <a:rPr lang="de-DE"/>
              <a:pPr/>
              <a:t>3</a:t>
            </a:fld>
            <a:endParaRPr lang="de-DE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D46DF-9E84-4F06-841C-13AE45E17379}" type="slidenum">
              <a:rPr lang="de-DE"/>
              <a:pPr/>
              <a:t>30</a:t>
            </a:fld>
            <a:endParaRPr lang="de-DE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19D956-024B-4BD0-9822-2067E3437413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17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732B49-3921-4BA3-B13F-E91FA9CC32E4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41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9DD86-8F2C-46CC-B897-B3ED8BFDC001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21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788481-92F6-498A-A773-FEF6739E5B4E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073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D87D1A-BF46-41AC-9A39-5BAA16AFF652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31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F6E32-162F-497F-9ED5-AC2C4F7A195D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834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0A1C9F-6D2A-4B2C-8389-4CFD26D0F88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40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138F9-D942-4C51-96E5-612C021440BE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74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A766A-0B4B-48C2-80EF-AACEA50FA01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2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8E0C3-B3EF-4F86-9933-25A22CF5BA97}" type="slidenum">
              <a:rPr lang="de-DE"/>
              <a:pPr/>
              <a:t>4</a:t>
            </a:fld>
            <a:endParaRPr lang="de-DE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DF0D8C-29B2-4F67-8CD6-6BBCCC275F65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74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6CB61-F50D-4468-9B58-4DED932EB2C5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308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713B5-C867-4D0F-901E-EA913C0F473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442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0400B8-06DF-4113-A162-E7FF4E6F3792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699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F4A484-7634-44E1-A8BF-1D0F84B279B2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219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82F54F-30E0-462A-ACAD-81FC2603FF5B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492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9D46DF-9E84-4F06-841C-13AE45E17379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04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1466-EBE8-482E-B88A-F393CA2B199E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3925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5C802-F5D0-416C-93F2-B0FB26E9A892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515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A46CF-69A6-4A08-AFD2-E121AE994E7B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9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8E0C3-B3EF-4F86-9933-25A22CF5BA97}" type="slidenum">
              <a:rPr lang="de-DE"/>
              <a:pPr/>
              <a:t>5</a:t>
            </a:fld>
            <a:endParaRPr lang="de-DE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EBA49D-6073-4C94-AD78-F7A34A912EDA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496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D7F2B-69E0-4B48-850F-AB0B3179844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2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A9EC8-7502-4923-B04A-38F056A6FB7B}" type="slidenum">
              <a:rPr lang="de-DE"/>
              <a:pPr/>
              <a:t>6</a:t>
            </a:fld>
            <a:endParaRPr lang="de-DE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A3487-6A57-412A-A6C1-6E0BA00F8313}" type="slidenum">
              <a:rPr lang="de-DE"/>
              <a:pPr/>
              <a:t>7</a:t>
            </a:fld>
            <a:endParaRPr lang="de-DE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1A1B3-BD31-4D7E-A658-FF5BE1D96777}" type="slidenum">
              <a:rPr lang="de-DE"/>
              <a:pPr/>
              <a:t>8</a:t>
            </a:fld>
            <a:endParaRPr lang="de-DE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FADE9-84E9-4E43-8528-84B98BA11259}" type="slidenum">
              <a:rPr lang="de-DE"/>
              <a:pPr/>
              <a:t>9</a:t>
            </a:fld>
            <a:endParaRPr lang="de-DE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pPr marL="4763" indent="-4763" defTabSz="1100138">
              <a:lnSpc>
                <a:spcPct val="110000"/>
              </a:lnSpc>
              <a:spcBef>
                <a:spcPct val="10000"/>
              </a:spcBef>
            </a:pPr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5508B-7599-4BD5-AB14-9667B796C53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52FF-1C9E-43C8-9B79-A0B91DC8A39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E75F3-8C2C-4D72-94ED-1B61578F25A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C785-1259-424D-859F-DC55A14BAD63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1C1A3-07B9-4112-8024-64679DF810A1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9D8F8-F975-4933-91EA-2968EC5177C7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1A610-2FB0-4181-91E2-B58ED2BC9C53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76A00-AD7A-4ADE-BCA3-72FB59EBA352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B1462-A5EE-4036-B14B-36776FC15DC5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C14BA-C1A9-4FC9-A385-DDBC1DD767CC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1AE90-5906-4A7F-B022-806583D1C32B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F801E-1D9A-493C-BB14-3126A018AFC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6B1FC-632E-4F08-9C34-BC98EC0BBFEE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FC84D-3A05-4761-9F07-0F263BEF34B4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9B511-D36C-4B18-AA0C-69135056E366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75BA2-1101-4703-A9CD-726E3B358D3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0731A-65BE-4295-AF48-C2E71AD52AE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9F112-BBC2-4773-8D8C-F649AE7E426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088D9-27A6-42AE-A991-B1BB96175F2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1939A-CE11-4498-A9C5-586A2C02054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424F7-25C4-413B-A6B4-EC0B1A8365C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FEF32-2CF9-4A9F-9216-F901AC3B806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BEA810F-6CC1-4689-BAA3-F8A81A6C723F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D7C72EB3-9DE4-4426-834E-DA69555D194D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877772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rot="16200000">
            <a:off x="233773" y="818962"/>
            <a:ext cx="3888432" cy="406794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4000" b="1" dirty="0">
                <a:solidFill>
                  <a:srgbClr val="FFFFCC"/>
                </a:solidFill>
                <a:latin typeface="Verdana" pitchFamily="34" charset="0"/>
                <a:cs typeface="Times New Roman" pitchFamily="18" charset="0"/>
              </a:rPr>
              <a:t>VI</a:t>
            </a:r>
          </a:p>
          <a:p>
            <a:pPr algn="ctr"/>
            <a:endParaRPr lang="de-DE" sz="2000" b="1" dirty="0">
              <a:solidFill>
                <a:srgbClr val="FFFFCC"/>
              </a:solidFill>
              <a:latin typeface="Verdana" pitchFamily="34" charset="0"/>
              <a:cs typeface="Times New Roman" pitchFamily="18" charset="0"/>
            </a:endParaRPr>
          </a:p>
          <a:p>
            <a:pPr algn="ctr"/>
            <a:r>
              <a:rPr lang="de-DE" sz="4000" b="1" dirty="0">
                <a:solidFill>
                  <a:srgbClr val="FFFFCC"/>
                </a:solidFill>
                <a:latin typeface="Verdana" pitchFamily="34" charset="0"/>
                <a:cs typeface="Times New Roman" pitchFamily="18" charset="0"/>
              </a:rPr>
              <a:t>Das </a:t>
            </a:r>
          </a:p>
          <a:p>
            <a:pPr algn="ctr"/>
            <a:r>
              <a:rPr lang="de-DE" sz="4000" b="1" dirty="0">
                <a:solidFill>
                  <a:srgbClr val="FFFFCC"/>
                </a:solidFill>
                <a:latin typeface="Verdana" pitchFamily="34" charset="0"/>
              </a:rPr>
              <a:t>Johannes</a:t>
            </a:r>
            <a:r>
              <a:rPr lang="de-DE" sz="4000" b="1" dirty="0">
                <a:solidFill>
                  <a:srgbClr val="FFFFCC"/>
                </a:solidFill>
                <a:latin typeface="Verdana" pitchFamily="34" charset="0"/>
                <a:cs typeface="Times New Roman" pitchFamily="18" charset="0"/>
              </a:rPr>
              <a:t>-</a:t>
            </a:r>
          </a:p>
          <a:p>
            <a:pPr algn="ctr"/>
            <a:r>
              <a:rPr lang="de-DE" sz="4000" b="1" dirty="0" err="1">
                <a:solidFill>
                  <a:srgbClr val="FFFFCC"/>
                </a:solidFill>
                <a:latin typeface="Verdana" pitchFamily="34" charset="0"/>
                <a:cs typeface="Times New Roman" pitchFamily="18" charset="0"/>
              </a:rPr>
              <a:t>evangelium</a:t>
            </a:r>
            <a:r>
              <a:rPr lang="de-DE" sz="4000" b="1" dirty="0">
                <a:solidFill>
                  <a:srgbClr val="FFFFCC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en-GB" sz="4000" b="1" dirty="0">
              <a:solidFill>
                <a:srgbClr val="FFFFCC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ext Box 2"/>
          <p:cNvSpPr txBox="1">
            <a:spLocks noChangeArrowheads="1"/>
          </p:cNvSpPr>
          <p:nvPr/>
        </p:nvSpPr>
        <p:spPr bwMode="auto">
          <a:xfrm>
            <a:off x="762000" y="476672"/>
            <a:ext cx="8382000" cy="53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9925" indent="-669925">
              <a:spcBef>
                <a:spcPct val="30000"/>
              </a:spcBef>
            </a:pPr>
            <a:r>
              <a:rPr lang="de-DE" b="1" dirty="0">
                <a:latin typeface="Verdana" pitchFamily="34" charset="0"/>
              </a:rPr>
              <a:t>(8)</a:t>
            </a:r>
            <a:r>
              <a:rPr lang="de-DE" dirty="0">
                <a:latin typeface="Verdana" pitchFamily="34" charset="0"/>
              </a:rPr>
              <a:t> </a:t>
            </a:r>
            <a:r>
              <a:rPr lang="de-DE" b="1" dirty="0">
                <a:latin typeface="Verdana" pitchFamily="34" charset="0"/>
              </a:rPr>
              <a:t>gemeinsame</a:t>
            </a:r>
            <a:r>
              <a:rPr lang="de-DE" dirty="0">
                <a:latin typeface="Verdana" pitchFamily="34" charset="0"/>
              </a:rPr>
              <a:t> </a:t>
            </a:r>
            <a:r>
              <a:rPr lang="de-DE" b="1" dirty="0" err="1">
                <a:latin typeface="Verdana" pitchFamily="34" charset="0"/>
              </a:rPr>
              <a:t>Logien</a:t>
            </a:r>
            <a:endParaRPr lang="de-DE" b="1" dirty="0">
              <a:latin typeface="Verdana" pitchFamily="34" charset="0"/>
            </a:endParaRPr>
          </a:p>
          <a:p>
            <a:pPr marL="669925" indent="-669925">
              <a:spcBef>
                <a:spcPct val="30000"/>
              </a:spcBef>
            </a:pPr>
            <a:r>
              <a:rPr lang="de-DE" dirty="0">
                <a:latin typeface="Verdana" pitchFamily="34" charset="0"/>
              </a:rPr>
              <a:t>	Niederreißen des Tempels (2,19; </a:t>
            </a:r>
            <a:r>
              <a:rPr lang="de-DE" dirty="0" err="1">
                <a:latin typeface="Verdana" pitchFamily="34" charset="0"/>
              </a:rPr>
              <a:t>Mk</a:t>
            </a:r>
            <a:r>
              <a:rPr lang="de-DE" dirty="0">
                <a:latin typeface="Verdana" pitchFamily="34" charset="0"/>
              </a:rPr>
              <a:t> 14,58)</a:t>
            </a:r>
          </a:p>
          <a:p>
            <a:pPr marL="669925" indent="-669925">
              <a:spcBef>
                <a:spcPct val="30000"/>
              </a:spcBef>
            </a:pPr>
            <a:r>
              <a:rPr lang="de-DE" dirty="0">
                <a:latin typeface="Verdana" pitchFamily="34" charset="0"/>
              </a:rPr>
              <a:t>	Prophet in seiner Vaterstadt (4,44; </a:t>
            </a:r>
            <a:r>
              <a:rPr lang="de-DE" dirty="0" err="1">
                <a:latin typeface="Verdana" pitchFamily="34" charset="0"/>
              </a:rPr>
              <a:t>Mk</a:t>
            </a:r>
            <a:r>
              <a:rPr lang="de-DE" dirty="0">
                <a:latin typeface="Verdana" pitchFamily="34" charset="0"/>
              </a:rPr>
              <a:t> 6,4)</a:t>
            </a:r>
          </a:p>
          <a:p>
            <a:pPr marL="669925" indent="-669925">
              <a:spcBef>
                <a:spcPct val="30000"/>
              </a:spcBef>
            </a:pPr>
            <a:r>
              <a:rPr lang="de-DE" dirty="0">
                <a:latin typeface="Verdana" pitchFamily="34" charset="0"/>
              </a:rPr>
              <a:t>	Gefährdung </a:t>
            </a:r>
            <a:r>
              <a:rPr lang="de-DE" dirty="0" err="1">
                <a:latin typeface="Verdana" pitchFamily="34" charset="0"/>
              </a:rPr>
              <a:t>i.d</a:t>
            </a:r>
            <a:r>
              <a:rPr lang="de-DE" dirty="0">
                <a:latin typeface="Verdana" pitchFamily="34" charset="0"/>
              </a:rPr>
              <a:t>. Nachfolge (12,25f; </a:t>
            </a:r>
            <a:r>
              <a:rPr lang="de-DE" dirty="0" err="1">
                <a:latin typeface="Verdana" pitchFamily="34" charset="0"/>
              </a:rPr>
              <a:t>Mk</a:t>
            </a:r>
            <a:r>
              <a:rPr lang="de-DE" dirty="0">
                <a:latin typeface="Verdana" pitchFamily="34" charset="0"/>
              </a:rPr>
              <a:t> 8,34f)</a:t>
            </a:r>
          </a:p>
          <a:p>
            <a:pPr marL="669925" indent="-669925">
              <a:spcBef>
                <a:spcPct val="30000"/>
              </a:spcBef>
            </a:pPr>
            <a:r>
              <a:rPr lang="de-DE" dirty="0">
                <a:latin typeface="Verdana" pitchFamily="34" charset="0"/>
              </a:rPr>
              <a:t>	ggs. Kennen von Vater </a:t>
            </a:r>
            <a:r>
              <a:rPr lang="de-DE" dirty="0" err="1">
                <a:latin typeface="Verdana" pitchFamily="34" charset="0"/>
              </a:rPr>
              <a:t>u.Sohn</a:t>
            </a:r>
            <a:r>
              <a:rPr lang="de-DE" dirty="0">
                <a:latin typeface="Verdana" pitchFamily="34" charset="0"/>
              </a:rPr>
              <a:t> (10,15; Q 10,22)</a:t>
            </a:r>
          </a:p>
          <a:p>
            <a:pPr marL="669925" indent="-669925">
              <a:spcBef>
                <a:spcPct val="30000"/>
              </a:spcBef>
            </a:pPr>
            <a:r>
              <a:rPr lang="de-DE" dirty="0">
                <a:latin typeface="Verdana" pitchFamily="34" charset="0"/>
              </a:rPr>
              <a:t>	Sklave nicht größer als Herr (13,16; Q 6,40)</a:t>
            </a:r>
          </a:p>
          <a:p>
            <a:pPr marL="669925" indent="-669925">
              <a:spcBef>
                <a:spcPct val="30000"/>
              </a:spcBef>
            </a:pPr>
            <a:r>
              <a:rPr lang="de-DE" dirty="0">
                <a:latin typeface="Verdana" pitchFamily="34" charset="0"/>
              </a:rPr>
              <a:t>	Gebetserhörung (15,7; Q 11,9)	</a:t>
            </a:r>
          </a:p>
          <a:p>
            <a:pPr marL="669925" indent="-669925">
              <a:spcBef>
                <a:spcPct val="30000"/>
              </a:spcBef>
            </a:pPr>
            <a:r>
              <a:rPr lang="de-DE" sz="1200" dirty="0">
                <a:latin typeface="Verdana" pitchFamily="34" charset="0"/>
              </a:rPr>
              <a:t>	</a:t>
            </a:r>
          </a:p>
          <a:p>
            <a:pPr marL="669925" indent="-669925">
              <a:spcBef>
                <a:spcPct val="30000"/>
              </a:spcBef>
            </a:pPr>
            <a:r>
              <a:rPr lang="de-DE" u="sng" dirty="0">
                <a:latin typeface="Verdana" pitchFamily="34" charset="0"/>
              </a:rPr>
              <a:t>vgl. ferner:</a:t>
            </a:r>
            <a:r>
              <a:rPr lang="de-DE" dirty="0">
                <a:latin typeface="Verdana" pitchFamily="34" charset="0"/>
              </a:rPr>
              <a:t> </a:t>
            </a:r>
          </a:p>
          <a:p>
            <a:pPr marL="669925" indent="-669925">
              <a:spcBef>
                <a:spcPct val="30000"/>
              </a:spcBef>
            </a:pPr>
            <a:r>
              <a:rPr lang="de-DE" dirty="0" err="1">
                <a:latin typeface="Verdana" pitchFamily="34" charset="0"/>
              </a:rPr>
              <a:t>Joh</a:t>
            </a:r>
            <a:r>
              <a:rPr lang="de-DE" dirty="0">
                <a:latin typeface="Verdana" pitchFamily="34" charset="0"/>
              </a:rPr>
              <a:t> 13,20 mit </a:t>
            </a:r>
            <a:r>
              <a:rPr lang="de-DE" dirty="0" err="1">
                <a:latin typeface="Verdana" pitchFamily="34" charset="0"/>
              </a:rPr>
              <a:t>Mt</a:t>
            </a:r>
            <a:r>
              <a:rPr lang="de-DE" dirty="0">
                <a:latin typeface="Verdana" pitchFamily="34" charset="0"/>
              </a:rPr>
              <a:t> 10,40; </a:t>
            </a:r>
            <a:r>
              <a:rPr lang="de-DE" dirty="0" err="1">
                <a:latin typeface="Verdana" pitchFamily="34" charset="0"/>
              </a:rPr>
              <a:t>Joh</a:t>
            </a:r>
            <a:r>
              <a:rPr lang="de-DE" dirty="0">
                <a:latin typeface="Verdana" pitchFamily="34" charset="0"/>
              </a:rPr>
              <a:t> 20,23 mit </a:t>
            </a:r>
            <a:r>
              <a:rPr lang="de-DE" dirty="0" err="1">
                <a:latin typeface="Verdana" pitchFamily="34" charset="0"/>
              </a:rPr>
              <a:t>Mt</a:t>
            </a:r>
            <a:r>
              <a:rPr lang="de-DE" dirty="0">
                <a:latin typeface="Verdana" pitchFamily="34" charset="0"/>
              </a:rPr>
              <a:t> 18,18</a:t>
            </a:r>
          </a:p>
          <a:p>
            <a:pPr marL="669925" indent="-669925">
              <a:spcBef>
                <a:spcPct val="30000"/>
              </a:spcBef>
            </a:pPr>
            <a:r>
              <a:rPr lang="de-DE" dirty="0" err="1">
                <a:latin typeface="Verdana" pitchFamily="34" charset="0"/>
              </a:rPr>
              <a:t>Joh</a:t>
            </a:r>
            <a:r>
              <a:rPr lang="de-DE" dirty="0">
                <a:latin typeface="Verdana" pitchFamily="34" charset="0"/>
              </a:rPr>
              <a:t> 11 mit </a:t>
            </a:r>
            <a:r>
              <a:rPr lang="de-DE" dirty="0" err="1">
                <a:latin typeface="Verdana" pitchFamily="34" charset="0"/>
              </a:rPr>
              <a:t>Lk</a:t>
            </a:r>
            <a:r>
              <a:rPr lang="de-DE" dirty="0">
                <a:latin typeface="Verdana" pitchFamily="34" charset="0"/>
              </a:rPr>
              <a:t> 10,38ff (Maria u. Martha) und </a:t>
            </a:r>
            <a:r>
              <a:rPr lang="de-DE" dirty="0" err="1">
                <a:latin typeface="Verdana" pitchFamily="34" charset="0"/>
              </a:rPr>
              <a:t>Lk</a:t>
            </a:r>
            <a:r>
              <a:rPr lang="de-DE" dirty="0">
                <a:latin typeface="Verdana" pitchFamily="34" charset="0"/>
              </a:rPr>
              <a:t> 16,19ff (Lazarus)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§6.2  Gemeinsamkeiten mit den Synoptikern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838200" y="476672"/>
            <a:ext cx="8229600" cy="5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9925" indent="-669925">
              <a:spcBef>
                <a:spcPct val="30000"/>
              </a:spcBef>
            </a:pPr>
            <a:r>
              <a:rPr lang="de-DE" b="1" dirty="0">
                <a:latin typeface="Verdana" pitchFamily="34" charset="0"/>
              </a:rPr>
              <a:t>Niederreißen des Tempels </a:t>
            </a:r>
          </a:p>
          <a:p>
            <a:pPr marL="669925" indent="-669925">
              <a:spcBef>
                <a:spcPct val="30000"/>
              </a:spcBef>
            </a:pPr>
            <a:endParaRPr lang="de-DE" sz="900" b="1" dirty="0">
              <a:latin typeface="Verdana" pitchFamily="34" charset="0"/>
            </a:endParaRPr>
          </a:p>
          <a:p>
            <a:pPr marL="669925" indent="-669925">
              <a:spcBef>
                <a:spcPct val="30000"/>
              </a:spcBef>
            </a:pPr>
            <a:r>
              <a:rPr lang="de-DE" b="1" dirty="0" err="1">
                <a:latin typeface="Verdana" pitchFamily="34" charset="0"/>
              </a:rPr>
              <a:t>Mt</a:t>
            </a:r>
            <a:r>
              <a:rPr lang="de-DE" b="1" dirty="0">
                <a:latin typeface="Verdana" pitchFamily="34" charset="0"/>
              </a:rPr>
              <a:t> 26,61</a:t>
            </a:r>
            <a:r>
              <a:rPr lang="de-DE" dirty="0">
                <a:latin typeface="Verdana" pitchFamily="34" charset="0"/>
              </a:rPr>
              <a:t>   … Dieser sagte: Ich kann den Tempel Gottes abbrechen und in drei Tagen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διὰ τριῶν ἡμερῶν</a:t>
            </a:r>
            <a:r>
              <a:rPr lang="de-DE" dirty="0">
                <a:latin typeface="Verdana" pitchFamily="34" charset="0"/>
              </a:rPr>
              <a:t>) ihn wieder aufbauen. </a:t>
            </a:r>
          </a:p>
          <a:p>
            <a:pPr marL="669925" indent="-669925">
              <a:spcBef>
                <a:spcPct val="30000"/>
              </a:spcBef>
            </a:pPr>
            <a:r>
              <a:rPr lang="de-DE" b="1" dirty="0">
                <a:latin typeface="Verdana" pitchFamily="34" charset="0"/>
              </a:rPr>
              <a:t>Mk 14,58</a:t>
            </a:r>
            <a:r>
              <a:rPr lang="de-DE" dirty="0">
                <a:latin typeface="Verdana" pitchFamily="34" charset="0"/>
              </a:rPr>
              <a:t>   Wir hörten ihn sagen: Ich werde diesen Tempel, der mit Händen gemacht ist, ab-brechen, und in drei Tagen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διὰ τριῶν ἡμερῶν</a:t>
            </a:r>
            <a:r>
              <a:rPr lang="de-DE" dirty="0">
                <a:latin typeface="Verdana" pitchFamily="34" charset="0"/>
              </a:rPr>
              <a:t>) werde ich einen anderen aufbauen, der nicht mit Händen gemacht ist. </a:t>
            </a:r>
          </a:p>
          <a:p>
            <a:pPr marL="669925" indent="-669925">
              <a:spcBef>
                <a:spcPct val="30000"/>
              </a:spcBef>
            </a:pPr>
            <a:r>
              <a:rPr lang="de-DE" b="1" dirty="0" err="1">
                <a:latin typeface="Verdana" pitchFamily="34" charset="0"/>
              </a:rPr>
              <a:t>Joh</a:t>
            </a:r>
            <a:r>
              <a:rPr lang="de-DE" b="1" dirty="0">
                <a:latin typeface="Verdana" pitchFamily="34" charset="0"/>
              </a:rPr>
              <a:t> 2,19</a:t>
            </a:r>
            <a:r>
              <a:rPr lang="de-DE" dirty="0">
                <a:latin typeface="Verdana" pitchFamily="34" charset="0"/>
              </a:rPr>
              <a:t>  Jesus antwortete und sprach zu ihnen: Brecht diesen Tempel ab, und in drei Tagen  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ἐν τρισὶν ἡμέραις</a:t>
            </a:r>
            <a:r>
              <a:rPr lang="de-DE" dirty="0">
                <a:latin typeface="Verdana" pitchFamily="34" charset="0"/>
              </a:rPr>
              <a:t>) werde ich ihn aufrichten.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§6.2  Gemeinsamkeiten mit den Synoptikern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Text Box 2"/>
          <p:cNvSpPr txBox="1">
            <a:spLocks noChangeArrowheads="1"/>
          </p:cNvSpPr>
          <p:nvPr/>
        </p:nvSpPr>
        <p:spPr bwMode="auto">
          <a:xfrm>
            <a:off x="762000" y="476672"/>
            <a:ext cx="81534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9925" indent="-669925">
              <a:spcBef>
                <a:spcPct val="30000"/>
              </a:spcBef>
            </a:pPr>
            <a:r>
              <a:rPr lang="de-DE" b="1" dirty="0">
                <a:latin typeface="Verdana" pitchFamily="34" charset="0"/>
              </a:rPr>
              <a:t>gegenseitiges Kennen von Vater und Sohn</a:t>
            </a:r>
          </a:p>
          <a:p>
            <a:pPr marL="669925" indent="-669925">
              <a:spcBef>
                <a:spcPct val="30000"/>
              </a:spcBef>
            </a:pPr>
            <a:endParaRPr lang="de-DE" sz="900" b="1" dirty="0">
              <a:latin typeface="Verdana" pitchFamily="34" charset="0"/>
            </a:endParaRPr>
          </a:p>
          <a:p>
            <a:pPr marL="669925" indent="-669925">
              <a:spcBef>
                <a:spcPct val="30000"/>
              </a:spcBef>
            </a:pPr>
            <a:r>
              <a:rPr lang="de-DE" b="1" dirty="0" err="1">
                <a:latin typeface="Verdana" pitchFamily="34" charset="0"/>
              </a:rPr>
              <a:t>Mt</a:t>
            </a:r>
            <a:r>
              <a:rPr lang="de-DE" b="1" dirty="0">
                <a:latin typeface="Verdana" pitchFamily="34" charset="0"/>
              </a:rPr>
              <a:t> 11,27</a:t>
            </a:r>
            <a:r>
              <a:rPr lang="de-DE" dirty="0">
                <a:latin typeface="Verdana" pitchFamily="34" charset="0"/>
              </a:rPr>
              <a:t> … niemand erkennt den Sohn als nur der Vater, noch erkennt jemand den Vater als nur der Sohn und der, dem der Sohn </a:t>
            </a:r>
            <a:r>
              <a:rPr lang="de-DE" i="1" dirty="0">
                <a:latin typeface="Verdana" pitchFamily="34" charset="0"/>
              </a:rPr>
              <a:t>ihn </a:t>
            </a:r>
            <a:r>
              <a:rPr lang="de-DE" dirty="0">
                <a:latin typeface="Verdana" pitchFamily="34" charset="0"/>
              </a:rPr>
              <a:t>offen-baren will. </a:t>
            </a:r>
          </a:p>
          <a:p>
            <a:pPr marL="669925" indent="-669925">
              <a:spcBef>
                <a:spcPct val="30000"/>
              </a:spcBef>
            </a:pPr>
            <a:r>
              <a:rPr lang="de-DE" b="1" dirty="0" err="1">
                <a:latin typeface="Verdana" pitchFamily="34" charset="0"/>
              </a:rPr>
              <a:t>Lk</a:t>
            </a:r>
            <a:r>
              <a:rPr lang="de-DE" b="1" dirty="0">
                <a:latin typeface="Verdana" pitchFamily="34" charset="0"/>
              </a:rPr>
              <a:t> 10,22</a:t>
            </a:r>
            <a:r>
              <a:rPr lang="de-DE" dirty="0">
                <a:latin typeface="Verdana" pitchFamily="34" charset="0"/>
              </a:rPr>
              <a:t>  … und niemand erkennt, wer der Sohn ist, als nur der Vater, und wer der Vater ist, als nur der Sohn, und wem der Sohn </a:t>
            </a:r>
            <a:r>
              <a:rPr lang="de-DE" i="1" dirty="0">
                <a:latin typeface="Verdana" pitchFamily="34" charset="0"/>
              </a:rPr>
              <a:t>ihn </a:t>
            </a:r>
            <a:r>
              <a:rPr lang="de-DE" dirty="0">
                <a:latin typeface="Verdana" pitchFamily="34" charset="0"/>
              </a:rPr>
              <a:t>offen-baren will. </a:t>
            </a:r>
          </a:p>
          <a:p>
            <a:pPr marL="669925" indent="-669925">
              <a:spcBef>
                <a:spcPct val="30000"/>
              </a:spcBef>
            </a:pPr>
            <a:r>
              <a:rPr lang="de-DE" b="1" dirty="0" err="1">
                <a:latin typeface="Verdana" pitchFamily="34" charset="0"/>
              </a:rPr>
              <a:t>Joh</a:t>
            </a:r>
            <a:r>
              <a:rPr lang="de-DE" b="1" dirty="0">
                <a:latin typeface="Verdana" pitchFamily="34" charset="0"/>
              </a:rPr>
              <a:t> 10,15</a:t>
            </a:r>
            <a:r>
              <a:rPr lang="de-DE" dirty="0">
                <a:latin typeface="Verdana" pitchFamily="34" charset="0"/>
              </a:rPr>
              <a:t>  (</a:t>
            </a:r>
            <a:r>
              <a:rPr lang="de-DE" baseline="30000" dirty="0">
                <a:latin typeface="Verdana" pitchFamily="34" charset="0"/>
              </a:rPr>
              <a:t>14</a:t>
            </a:r>
            <a:r>
              <a:rPr lang="de-DE" dirty="0">
                <a:latin typeface="Verdana" pitchFamily="34" charset="0"/>
              </a:rPr>
              <a:t>und ich kenne die Meinen, und die Meinen kennen mich,) wie der Vater mich kennt und ich den Vater kenne.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§6.2  Gemeinsamkeiten mit den Synoptikern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2"/>
          <p:cNvSpPr txBox="1">
            <a:spLocks noChangeArrowheads="1"/>
          </p:cNvSpPr>
          <p:nvPr/>
        </p:nvSpPr>
        <p:spPr bwMode="auto">
          <a:xfrm>
            <a:off x="762000" y="476672"/>
            <a:ext cx="83820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9925" indent="-669925">
              <a:spcBef>
                <a:spcPct val="30000"/>
              </a:spcBef>
            </a:pPr>
            <a:r>
              <a:rPr lang="de-DE" b="1" dirty="0">
                <a:latin typeface="Verdana" pitchFamily="34" charset="0"/>
              </a:rPr>
              <a:t>(9)</a:t>
            </a:r>
            <a:r>
              <a:rPr lang="de-DE" dirty="0">
                <a:latin typeface="Verdana" pitchFamily="34" charset="0"/>
              </a:rPr>
              <a:t> </a:t>
            </a:r>
            <a:r>
              <a:rPr lang="de-DE" b="1" dirty="0">
                <a:latin typeface="Verdana" pitchFamily="34" charset="0"/>
              </a:rPr>
              <a:t>Kompositionsanalogie</a:t>
            </a:r>
          </a:p>
          <a:p>
            <a:pPr marL="669925" indent="-669925">
              <a:spcBef>
                <a:spcPct val="30000"/>
              </a:spcBef>
            </a:pPr>
            <a:r>
              <a:rPr lang="de-DE" sz="1200" dirty="0">
                <a:latin typeface="Verdana" pitchFamily="34" charset="0"/>
              </a:rPr>
              <a:t>	</a:t>
            </a:r>
          </a:p>
          <a:p>
            <a:pPr marL="669925" indent="-669925">
              <a:spcBef>
                <a:spcPct val="30000"/>
              </a:spcBef>
            </a:pPr>
            <a:r>
              <a:rPr lang="de-DE" u="sng" dirty="0" err="1">
                <a:latin typeface="Verdana" pitchFamily="34" charset="0"/>
                <a:cs typeface="Arial" charset="0"/>
              </a:rPr>
              <a:t>Joh</a:t>
            </a:r>
            <a:r>
              <a:rPr lang="de-DE" u="sng" dirty="0">
                <a:latin typeface="Verdana" pitchFamily="34" charset="0"/>
                <a:cs typeface="Arial" charset="0"/>
              </a:rPr>
              <a:t> 6 // </a:t>
            </a:r>
            <a:r>
              <a:rPr lang="de-DE" u="sng" dirty="0" err="1">
                <a:latin typeface="Verdana" pitchFamily="34" charset="0"/>
                <a:cs typeface="Arial" charset="0"/>
              </a:rPr>
              <a:t>Mk</a:t>
            </a:r>
            <a:r>
              <a:rPr lang="de-DE" u="sng" dirty="0">
                <a:latin typeface="Verdana" pitchFamily="34" charset="0"/>
                <a:cs typeface="Arial" charset="0"/>
              </a:rPr>
              <a:t> 6–8</a:t>
            </a:r>
          </a:p>
          <a:p>
            <a:pPr marL="669925" indent="-669925" algn="just">
              <a:spcBef>
                <a:spcPct val="30000"/>
              </a:spcBef>
              <a:buFontTx/>
              <a:buChar char="•"/>
            </a:pPr>
            <a:r>
              <a:rPr lang="de-DE" dirty="0">
                <a:latin typeface="Verdana" pitchFamily="34" charset="0"/>
                <a:cs typeface="Arial" charset="0"/>
              </a:rPr>
              <a:t>Speisungswunder</a:t>
            </a:r>
          </a:p>
          <a:p>
            <a:pPr marL="669925" indent="-669925" algn="just">
              <a:spcBef>
                <a:spcPct val="30000"/>
              </a:spcBef>
              <a:buFontTx/>
              <a:buChar char="•"/>
            </a:pPr>
            <a:r>
              <a:rPr lang="de-DE" dirty="0">
                <a:latin typeface="Verdana" pitchFamily="34" charset="0"/>
                <a:cs typeface="Arial" charset="0"/>
              </a:rPr>
              <a:t>Seewandel</a:t>
            </a:r>
          </a:p>
          <a:p>
            <a:pPr marL="669925" indent="-669925" algn="just">
              <a:spcBef>
                <a:spcPct val="30000"/>
              </a:spcBef>
              <a:buFontTx/>
              <a:buChar char="•"/>
            </a:pPr>
            <a:r>
              <a:rPr lang="de-DE" dirty="0">
                <a:latin typeface="Verdana" pitchFamily="34" charset="0"/>
                <a:cs typeface="Arial" charset="0"/>
              </a:rPr>
              <a:t>Überfahrt</a:t>
            </a:r>
          </a:p>
          <a:p>
            <a:pPr marL="669925" indent="-669925" algn="just">
              <a:spcBef>
                <a:spcPct val="30000"/>
              </a:spcBef>
              <a:buFontTx/>
              <a:buChar char="•"/>
            </a:pPr>
            <a:r>
              <a:rPr lang="de-DE" dirty="0">
                <a:latin typeface="Verdana" pitchFamily="34" charset="0"/>
                <a:cs typeface="Arial" charset="0"/>
              </a:rPr>
              <a:t>Zeichenforderung</a:t>
            </a:r>
          </a:p>
          <a:p>
            <a:pPr marL="669925" indent="-669925" algn="just">
              <a:spcBef>
                <a:spcPct val="30000"/>
              </a:spcBef>
              <a:buFontTx/>
              <a:buChar char="•"/>
            </a:pPr>
            <a:r>
              <a:rPr lang="de-DE" dirty="0" err="1">
                <a:latin typeface="Verdana" pitchFamily="34" charset="0"/>
                <a:cs typeface="Arial" charset="0"/>
              </a:rPr>
              <a:t>Petrusbekenntnis</a:t>
            </a:r>
            <a:endParaRPr lang="de-DE" dirty="0">
              <a:latin typeface="Verdana" pitchFamily="34" charset="0"/>
              <a:cs typeface="Arial" charset="0"/>
            </a:endParaRPr>
          </a:p>
          <a:p>
            <a:pPr marL="669925" indent="-669925" algn="just">
              <a:spcBef>
                <a:spcPct val="30000"/>
              </a:spcBef>
            </a:pPr>
            <a:endParaRPr lang="de-DE" dirty="0">
              <a:latin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§6.2  Gemeinsamkeiten mit den Synoptikern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762000" y="476672"/>
            <a:ext cx="82296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9925" indent="-669925">
              <a:spcBef>
                <a:spcPct val="20000"/>
              </a:spcBef>
            </a:pPr>
            <a:r>
              <a:rPr lang="de-DE" b="1" dirty="0">
                <a:latin typeface="Verdana" pitchFamily="34" charset="0"/>
              </a:rPr>
              <a:t>(1)</a:t>
            </a:r>
            <a:r>
              <a:rPr lang="de-DE" dirty="0">
                <a:latin typeface="Verdana" pitchFamily="34" charset="0"/>
              </a:rPr>
              <a:t> 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Chronologie</a:t>
            </a:r>
          </a:p>
          <a:p>
            <a:pPr marL="669925" indent="-669925">
              <a:spcBef>
                <a:spcPct val="20000"/>
              </a:spcBef>
              <a:buFont typeface="Wingdings" pitchFamily="2" charset="2"/>
              <a:buNone/>
            </a:pPr>
            <a:endParaRPr lang="de-DE" sz="700" b="1" dirty="0">
              <a:solidFill>
                <a:srgbClr val="800000"/>
              </a:solidFill>
              <a:latin typeface="Verdana" pitchFamily="34" charset="0"/>
            </a:endParaRPr>
          </a:p>
          <a:p>
            <a:pPr marL="669925" indent="-669925">
              <a:spcBef>
                <a:spcPct val="20000"/>
              </a:spcBef>
              <a:buFont typeface="Wingdings" pitchFamily="2" charset="2"/>
              <a:buNone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	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Syn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: Jesus reist nur einmal nach Jerusalem 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: mindestens dreimal (2,13: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Pessach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; 5,1; 7,10: Fest; 12,12: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Todespessach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 </a:t>
            </a:r>
          </a:p>
          <a:p>
            <a:pPr marL="669925" indent="-669925">
              <a:spcBef>
                <a:spcPct val="20000"/>
              </a:spcBef>
              <a:buFont typeface="Wingdings" pitchFamily="2" charset="2"/>
              <a:buChar char="à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Wirken Jesu bei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länger (2-3 Jahre)</a:t>
            </a:r>
          </a:p>
          <a:p>
            <a:pPr marL="669925" indent="-669925">
              <a:spcBef>
                <a:spcPct val="20000"/>
              </a:spcBef>
              <a:buFont typeface="Wingdings" pitchFamily="2" charset="2"/>
              <a:buChar char="à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Tauftätigkeit Jesu (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3,22; 4,1)</a:t>
            </a:r>
          </a:p>
          <a:p>
            <a:pPr marL="669925" indent="-669925">
              <a:spcBef>
                <a:spcPct val="20000"/>
              </a:spcBef>
              <a:buFont typeface="Wingdings" pitchFamily="2" charset="2"/>
              <a:buChar char="à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Tempelreinigung nicht am Ende, sondern schon am Anfang (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2; vgl.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Mk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11)</a:t>
            </a:r>
          </a:p>
          <a:p>
            <a:pPr marL="669925" indent="-669925">
              <a:spcBef>
                <a:spcPct val="20000"/>
              </a:spcBef>
              <a:buFont typeface="Wingdings" pitchFamily="2" charset="2"/>
              <a:buChar char="à"/>
            </a:pP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: Tod Jesu am Freitag, dem 14. Nissan, Rüsttag zum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Pessach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-Fest (nachmittägliches Schlachten der Lämmer!)</a:t>
            </a:r>
          </a:p>
          <a:p>
            <a:pPr marL="669925" indent="-669925">
              <a:spcBef>
                <a:spcPct val="20000"/>
              </a:spcBef>
              <a:buFont typeface="Wingdings" pitchFamily="2" charset="2"/>
              <a:buNone/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	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Syn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: Tod Jesu am Freitag, dem 15. Nissan, dem ersten Tag des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Pessach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-Festes (nur dann wäre das letzte Abendmahl ein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Pessachmahl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§6.3  Unterschiede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755650" y="455389"/>
            <a:ext cx="838835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(2) Personen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000" dirty="0">
              <a:solidFill>
                <a:srgbClr val="800000"/>
              </a:solidFill>
              <a:latin typeface="Verdana" pitchFamily="34" charset="0"/>
            </a:endParaRPr>
          </a:p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u="sng" dirty="0">
                <a:solidFill>
                  <a:srgbClr val="800000"/>
                </a:solidFill>
                <a:latin typeface="Verdana" pitchFamily="34" charset="0"/>
              </a:rPr>
              <a:t>Zwölferkreis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tritt im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JohEv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deutlich zurück (keine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Mk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3,13-19 	vergleichbare Tradition!), stattdessen: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Betonung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einzelner Jüngerinnen und Jünger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„der Jünger, den Jesus liebte“ (13,21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u.ö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.)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400" dirty="0">
              <a:solidFill>
                <a:srgbClr val="800000"/>
              </a:solidFill>
              <a:latin typeface="Verdana" pitchFamily="34" charset="0"/>
            </a:endParaRPr>
          </a:p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u="sng" dirty="0">
                <a:solidFill>
                  <a:srgbClr val="800000"/>
                </a:solidFill>
                <a:latin typeface="Verdana" pitchFamily="34" charset="0"/>
              </a:rPr>
              <a:t>Bedeutung der Frauen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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stärker präsent als in den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Syn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(am ehesten noch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Lk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vergleichbar);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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4: samaritanische Frau am Jakobsbrunnen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20: Maria von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Magdala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als erste Osterzeugin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§6.3  Unterschiede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755650" y="476672"/>
            <a:ext cx="838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(3) Themen</a:t>
            </a:r>
          </a:p>
        </p:txBody>
      </p:sp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§6.3  Unterschiede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22598" name="Rectangle 6"/>
          <p:cNvSpPr>
            <a:spLocks noChangeArrowheads="1"/>
          </p:cNvSpPr>
          <p:nvPr/>
        </p:nvSpPr>
        <p:spPr bwMode="auto">
          <a:xfrm>
            <a:off x="755650" y="980728"/>
            <a:ext cx="838835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u="sng" dirty="0">
                <a:solidFill>
                  <a:srgbClr val="800000"/>
                </a:solidFill>
                <a:latin typeface="Verdana" pitchFamily="34" charset="0"/>
              </a:rPr>
              <a:t>Christologie</a:t>
            </a:r>
          </a:p>
          <a:p>
            <a:pPr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	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Reiches-Gottes-Verkündigung spielt praktisch 			keine Rolle mehr (</a:t>
            </a:r>
            <a:r>
              <a:rPr lang="de-DE" dirty="0">
                <a:solidFill>
                  <a:srgbClr val="800000"/>
                </a:solidFill>
                <a:latin typeface="Arial Narrow" panose="020B0606020202030204" pitchFamily="34" charset="0"/>
              </a:rPr>
              <a:t>nur noch </a:t>
            </a:r>
            <a:r>
              <a:rPr lang="de-DE" dirty="0" err="1">
                <a:solidFill>
                  <a:srgbClr val="800000"/>
                </a:solidFill>
                <a:latin typeface="Arial Narrow" panose="020B0606020202030204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Arial Narrow" panose="020B0606020202030204" pitchFamily="34" charset="0"/>
              </a:rPr>
              <a:t> 3,3.5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 </a:t>
            </a:r>
          </a:p>
          <a:p>
            <a:pPr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Jesus verkündigt sich selbst </a:t>
            </a:r>
          </a:p>
          <a:p>
            <a:pPr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seine Identität im Mittelpunkt der großen 			Offenbarungsreden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ἐγώ εἰμι</a:t>
            </a:r>
            <a:r>
              <a:rPr lang="de-DE" sz="2800" dirty="0">
                <a:solidFill>
                  <a:srgbClr val="800000"/>
                </a:solidFill>
                <a:latin typeface="Bwgrkl" pitchFamily="2" charset="0"/>
              </a:rPr>
              <a:t>,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):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200" dirty="0">
              <a:solidFill>
                <a:srgbClr val="8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6,35.48:	</a:t>
            </a:r>
            <a:r>
              <a:rPr lang="de-DE" i="1" dirty="0">
                <a:solidFill>
                  <a:srgbClr val="800000"/>
                </a:solidFill>
                <a:latin typeface="Verdana" pitchFamily="34" charset="0"/>
              </a:rPr>
              <a:t>Ich bin das Brot des Lebens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8,12:</a:t>
            </a:r>
            <a:r>
              <a:rPr lang="de-DE" i="1" dirty="0">
                <a:solidFill>
                  <a:srgbClr val="800000"/>
                </a:solidFill>
                <a:latin typeface="Verdana" pitchFamily="34" charset="0"/>
              </a:rPr>
              <a:t> 		Ich bin das Licht der Welt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11,25:</a:t>
            </a:r>
            <a:r>
              <a:rPr lang="de-DE" i="1" dirty="0">
                <a:solidFill>
                  <a:srgbClr val="800000"/>
                </a:solidFill>
                <a:latin typeface="Verdana" pitchFamily="34" charset="0"/>
              </a:rPr>
              <a:t> 		Ich bin die Auferstehung und das Leben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14,6:</a:t>
            </a:r>
            <a:r>
              <a:rPr lang="de-DE" i="1" dirty="0">
                <a:solidFill>
                  <a:srgbClr val="800000"/>
                </a:solidFill>
                <a:latin typeface="Verdana" pitchFamily="34" charset="0"/>
              </a:rPr>
              <a:t>			Ich bin d. Weg, d. Wahrheit u. d. Leben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24646" name="Rectangle 6"/>
          <p:cNvSpPr>
            <a:spLocks noChangeArrowheads="1"/>
          </p:cNvSpPr>
          <p:nvPr/>
        </p:nvSpPr>
        <p:spPr bwMode="auto">
          <a:xfrm>
            <a:off x="755650" y="908720"/>
            <a:ext cx="8388350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u="sng" dirty="0">
                <a:solidFill>
                  <a:srgbClr val="800000"/>
                </a:solidFill>
                <a:latin typeface="Verdana" pitchFamily="34" charset="0"/>
              </a:rPr>
              <a:t>Eschatologie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präsentische Eschatologie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(im Gegensatz zur 	mehrheitlich f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uturischen bzw. apokalyptisch 	geprägten Eschatologie der Synoptiker)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z.T. wird diese von der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Redaktion (im Sinne 	der Synoptiker) korrigiert – so die klassische These</a:t>
            </a:r>
            <a:endParaRPr lang="de-DE" i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838200" y="3825717"/>
            <a:ext cx="8077200" cy="233958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>
                <a:solidFill>
                  <a:srgbClr val="FFFFCC"/>
                </a:solidFill>
                <a:latin typeface="Arial Narrow" pitchFamily="34" charset="0"/>
              </a:rPr>
              <a:t>Joh</a:t>
            </a:r>
            <a:r>
              <a:rPr lang="de-DE" b="1" dirty="0">
                <a:solidFill>
                  <a:srgbClr val="FFFFCC"/>
                </a:solidFill>
                <a:latin typeface="Arial Narrow" pitchFamily="34" charset="0"/>
              </a:rPr>
              <a:t> 5,24f</a:t>
            </a: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  </a:t>
            </a:r>
            <a:r>
              <a:rPr lang="de-DE" baseline="30000" dirty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Wahrlich, wahrlich, ich sage euch: Wer mein Wort hört und glaubt dem, der mich gesandt hat, </a:t>
            </a:r>
            <a:r>
              <a:rPr lang="de-DE" i="1" dirty="0">
                <a:solidFill>
                  <a:srgbClr val="FFFFCC"/>
                </a:solidFill>
                <a:latin typeface="Arial Narrow" pitchFamily="34" charset="0"/>
              </a:rPr>
              <a:t>der </a:t>
            </a: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hat ewiges Leben und kommt nicht ins Gericht, sondern er </a:t>
            </a:r>
            <a:r>
              <a:rPr lang="de-DE" b="1" dirty="0">
                <a:solidFill>
                  <a:srgbClr val="FFFFCC"/>
                </a:solidFill>
                <a:latin typeface="Arial Black" panose="020B0A04020102020204" pitchFamily="34" charset="0"/>
              </a:rPr>
              <a:t>ist</a:t>
            </a: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 aus dem Tod in das Leben übergegangen…  </a:t>
            </a:r>
            <a:r>
              <a:rPr lang="de-DE" baseline="30000" dirty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Wahrlich, wahrlich, ich sage euch, dass die Stunde kommt und  </a:t>
            </a:r>
            <a:r>
              <a:rPr lang="de-DE" b="1" dirty="0">
                <a:solidFill>
                  <a:srgbClr val="FFFFCC"/>
                </a:solidFill>
                <a:latin typeface="Arial Black" panose="020B0A04020102020204" pitchFamily="34" charset="0"/>
              </a:rPr>
              <a:t>jetzt</a:t>
            </a: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  da ist, wo die Toten die Stimme des Sohnes Gottes hören werden, und die sie gehört haben, werden leben. 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55650" y="476672"/>
            <a:ext cx="838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(3) Themen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§6.3  Unterschiede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 build="p" autoUpdateAnimBg="0"/>
      <p:bldP spid="624647" grpId="0" animBg="1" autoUpdateAnimBg="0"/>
      <p:bldP spid="1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755650" y="908720"/>
            <a:ext cx="8388350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u="sng" dirty="0">
                <a:solidFill>
                  <a:srgbClr val="800000"/>
                </a:solidFill>
                <a:latin typeface="Verdana" pitchFamily="34" charset="0"/>
              </a:rPr>
              <a:t>Eschatologie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präsentische Eschatologie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(im Gegensatz zur 	mehrheitlich f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uturischen bzw. apokalyptisch 	geprägten Eschatologie der Synoptiker)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z.T. wird diese von der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Redaktion (im Sinne 	der Synoptiker) korrigiert – so die klassische These</a:t>
            </a:r>
            <a:endParaRPr lang="de-DE" i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626695" name="Text Box 7"/>
          <p:cNvSpPr txBox="1">
            <a:spLocks noChangeArrowheads="1"/>
          </p:cNvSpPr>
          <p:nvPr/>
        </p:nvSpPr>
        <p:spPr bwMode="auto">
          <a:xfrm>
            <a:off x="838200" y="3855814"/>
            <a:ext cx="8077200" cy="19494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>
                <a:solidFill>
                  <a:srgbClr val="FFFFCC"/>
                </a:solidFill>
                <a:latin typeface="Verdana" pitchFamily="34" charset="0"/>
              </a:rPr>
              <a:t>Joh</a:t>
            </a:r>
            <a:r>
              <a:rPr lang="de-DE" b="1" dirty="0">
                <a:solidFill>
                  <a:srgbClr val="FFFFCC"/>
                </a:solidFill>
                <a:latin typeface="Verdana" pitchFamily="34" charset="0"/>
              </a:rPr>
              <a:t> 5,28f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  </a:t>
            </a:r>
            <a:r>
              <a:rPr lang="de-DE" baseline="30000" dirty="0">
                <a:solidFill>
                  <a:srgbClr val="FFFFCC"/>
                </a:solidFill>
                <a:latin typeface="Verdana" pitchFamily="34" charset="0"/>
              </a:rPr>
              <a:t> 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… es kommt die Stunde, in der alle, die in den Gräbern sind, seine Stimme hören und hervorkommen werden: die das Gute getan haben zur Auferstehung des Lebens, die aber das Böse verübt haben zur Auferstehung des Gerichts.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55650" y="476672"/>
            <a:ext cx="838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(3) Themen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§6.3  Unterschiede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755650" y="476672"/>
            <a:ext cx="838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(4) Literarische Gestalt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§6.3  Unterschiede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28742" name="Rectangle 6"/>
          <p:cNvSpPr>
            <a:spLocks noChangeArrowheads="1"/>
          </p:cNvSpPr>
          <p:nvPr/>
        </p:nvSpPr>
        <p:spPr bwMode="auto">
          <a:xfrm>
            <a:off x="755650" y="908720"/>
            <a:ext cx="83883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9413" indent="-379413"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Prolog: nur bei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(vgl. aber Proömium des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Lk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Wundergeschichten</a:t>
            </a:r>
            <a:endParaRPr lang="de-AT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		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Syn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: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ca. 40; </a:t>
            </a:r>
            <a:r>
              <a:rPr lang="de-DE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δ</a:t>
            </a:r>
            <a:r>
              <a:rPr lang="el-GR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υνά</a:t>
            </a:r>
            <a:r>
              <a:rPr lang="de-DE" sz="28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μεις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/Machttaten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		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Joh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: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genau 7; </a:t>
            </a:r>
            <a:r>
              <a:rPr lang="el-GR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σημεῖα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/Zeichen; keine Exorzismen;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		zwei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Eigentexte </a:t>
            </a:r>
            <a:r>
              <a:rPr lang="de-DE" dirty="0">
                <a:solidFill>
                  <a:srgbClr val="800000"/>
                </a:solidFill>
                <a:latin typeface="Arial Narrow" pitchFamily="34" charset="0"/>
                <a:sym typeface="Wingdings" pitchFamily="2" charset="2"/>
              </a:rPr>
              <a:t>(Hochzeit </a:t>
            </a:r>
            <a:r>
              <a:rPr lang="de-DE" dirty="0" err="1">
                <a:solidFill>
                  <a:srgbClr val="800000"/>
                </a:solidFill>
                <a:latin typeface="Arial Narrow" pitchFamily="34" charset="0"/>
                <a:sym typeface="Wingdings" pitchFamily="2" charset="2"/>
              </a:rPr>
              <a:t>v.Kana</a:t>
            </a:r>
            <a:r>
              <a:rPr lang="de-DE" dirty="0">
                <a:solidFill>
                  <a:srgbClr val="800000"/>
                </a:solidFill>
                <a:latin typeface="Arial Narrow" pitchFamily="34" charset="0"/>
                <a:sym typeface="Wingdings" pitchFamily="2" charset="2"/>
              </a:rPr>
              <a:t>;</a:t>
            </a:r>
            <a:r>
              <a:rPr lang="de-AT" dirty="0">
                <a:solidFill>
                  <a:srgbClr val="80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de-DE" dirty="0">
                <a:solidFill>
                  <a:srgbClr val="800000"/>
                </a:solidFill>
                <a:latin typeface="Arial Narrow" pitchFamily="34" charset="0"/>
                <a:sym typeface="Wingdings" pitchFamily="2" charset="2"/>
              </a:rPr>
              <a:t>Erweckung </a:t>
            </a:r>
            <a:r>
              <a:rPr lang="de-DE" dirty="0" err="1">
                <a:solidFill>
                  <a:srgbClr val="800000"/>
                </a:solidFill>
                <a:latin typeface="Arial Narrow" pitchFamily="34" charset="0"/>
                <a:sym typeface="Wingdings" pitchFamily="2" charset="2"/>
              </a:rPr>
              <a:t>d.Lazarus</a:t>
            </a:r>
            <a:r>
              <a:rPr lang="de-DE" dirty="0">
                <a:solidFill>
                  <a:srgbClr val="800000"/>
                </a:solidFill>
                <a:latin typeface="Arial Narrow" pitchFamily="34" charset="0"/>
                <a:sym typeface="Wingdings" pitchFamily="2" charset="2"/>
              </a:rPr>
              <a:t>)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Reden und Dialoge</a:t>
            </a:r>
            <a:endParaRPr lang="de-AT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		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Syn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: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kurze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Logien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(z.B. Gleichnisse)</a:t>
            </a:r>
          </a:p>
          <a:p>
            <a:pPr marL="379413" indent="-379413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		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Joh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: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lange hochtheologische Reden, Dialoge, keine Gleichnisse;</a:t>
            </a:r>
          </a:p>
          <a:p>
            <a:pPr marL="379413" indent="-379413">
              <a:spcBef>
                <a:spcPct val="5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		besonders: 	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Nikodemusgespräch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(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3)</a:t>
            </a:r>
            <a:endParaRPr lang="de-AT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379413" indent="-379413">
              <a:spcBef>
                <a:spcPct val="5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									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Brotrede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(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6)</a:t>
            </a:r>
            <a:endParaRPr lang="de-AT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379413" indent="-379413">
              <a:spcBef>
                <a:spcPct val="5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									Hirtenrede (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10)</a:t>
            </a:r>
            <a:endParaRPr lang="de-AT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379413" indent="-379413">
              <a:spcBef>
                <a:spcPct val="5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									Abschiedsreden (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14-17)</a:t>
            </a:r>
            <a:endParaRPr lang="de-DE" i="1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755576" y="431453"/>
            <a:ext cx="838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3" indent="-4763">
              <a:lnSpc>
                <a:spcPct val="125000"/>
              </a:lnSpc>
            </a:pPr>
            <a:r>
              <a:rPr lang="de-DE" b="1" dirty="0">
                <a:latin typeface="Verdana" pitchFamily="34" charset="0"/>
              </a:rPr>
              <a:t>Johanneisches Schrifttum:</a:t>
            </a:r>
            <a:endParaRPr lang="de-DE" dirty="0">
              <a:latin typeface="Verdana" pitchFamily="34" charset="0"/>
            </a:endParaRPr>
          </a:p>
        </p:txBody>
      </p:sp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762000" y="908720"/>
            <a:ext cx="838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3" indent="-4763" defTabSz="1139825">
              <a:tabLst>
                <a:tab pos="1241425" algn="l"/>
              </a:tabLst>
            </a:pPr>
            <a:r>
              <a:rPr lang="de-DE" i="1" u="sng" dirty="0">
                <a:latin typeface="Verdana" pitchFamily="34" charset="0"/>
                <a:cs typeface="Arial" charset="0"/>
              </a:rPr>
              <a:t>Traditionell:</a:t>
            </a:r>
          </a:p>
          <a:p>
            <a:pPr marL="4763" indent="-4763" defTabSz="1139825">
              <a:tabLst>
                <a:tab pos="1241425" algn="l"/>
              </a:tabLst>
            </a:pPr>
            <a:endParaRPr lang="de-DE" sz="800" i="1" u="sng" dirty="0">
              <a:latin typeface="Verdana" pitchFamily="34" charset="0"/>
              <a:cs typeface="Arial" charset="0"/>
            </a:endParaRPr>
          </a:p>
          <a:p>
            <a:pPr marL="4763" indent="-4763" defTabSz="1139825">
              <a:tabLst>
                <a:tab pos="1241425" algn="l"/>
              </a:tabLst>
            </a:pPr>
            <a:r>
              <a:rPr lang="de-DE" b="1" dirty="0" err="1">
                <a:latin typeface="Verdana" pitchFamily="34" charset="0"/>
              </a:rPr>
              <a:t>Joh</a:t>
            </a:r>
            <a:r>
              <a:rPr lang="de-DE" dirty="0">
                <a:latin typeface="Verdana" pitchFamily="34" charset="0"/>
              </a:rPr>
              <a:t>	Evangelium nach Johannes</a:t>
            </a:r>
          </a:p>
          <a:p>
            <a:pPr marL="4763" indent="-4763" defTabSz="1139825">
              <a:tabLst>
                <a:tab pos="1241425" algn="l"/>
              </a:tabLst>
            </a:pPr>
            <a:r>
              <a:rPr lang="de-DE" b="1" dirty="0">
                <a:latin typeface="Verdana" pitchFamily="34" charset="0"/>
              </a:rPr>
              <a:t>1 </a:t>
            </a:r>
            <a:r>
              <a:rPr lang="de-DE" b="1" dirty="0" err="1">
                <a:latin typeface="Verdana" pitchFamily="34" charset="0"/>
              </a:rPr>
              <a:t>Joh</a:t>
            </a:r>
            <a:r>
              <a:rPr lang="de-DE" dirty="0">
                <a:latin typeface="Verdana" pitchFamily="34" charset="0"/>
              </a:rPr>
              <a:t>	Erster Johannesbrief</a:t>
            </a:r>
          </a:p>
          <a:p>
            <a:pPr marL="4763" indent="-4763" defTabSz="1139825">
              <a:tabLst>
                <a:tab pos="1241425" algn="l"/>
              </a:tabLst>
            </a:pPr>
            <a:r>
              <a:rPr lang="de-DE" b="1" dirty="0">
                <a:latin typeface="Verdana" pitchFamily="34" charset="0"/>
              </a:rPr>
              <a:t>2 </a:t>
            </a:r>
            <a:r>
              <a:rPr lang="de-DE" b="1" dirty="0" err="1">
                <a:latin typeface="Verdana" pitchFamily="34" charset="0"/>
              </a:rPr>
              <a:t>Joh</a:t>
            </a:r>
            <a:r>
              <a:rPr lang="de-DE" dirty="0">
                <a:latin typeface="Verdana" pitchFamily="34" charset="0"/>
              </a:rPr>
              <a:t>	Zweiter Johannesbrief</a:t>
            </a:r>
          </a:p>
          <a:p>
            <a:pPr marL="4763" indent="-4763" defTabSz="1139825">
              <a:tabLst>
                <a:tab pos="1241425" algn="l"/>
              </a:tabLst>
            </a:pPr>
            <a:r>
              <a:rPr lang="de-DE" b="1" dirty="0">
                <a:latin typeface="Verdana" pitchFamily="34" charset="0"/>
              </a:rPr>
              <a:t>3 </a:t>
            </a:r>
            <a:r>
              <a:rPr lang="de-DE" b="1" dirty="0" err="1">
                <a:latin typeface="Verdana" pitchFamily="34" charset="0"/>
              </a:rPr>
              <a:t>Joh</a:t>
            </a:r>
            <a:r>
              <a:rPr lang="de-DE" dirty="0">
                <a:latin typeface="Verdana" pitchFamily="34" charset="0"/>
              </a:rPr>
              <a:t>	Dritter Johannesbrief</a:t>
            </a:r>
          </a:p>
          <a:p>
            <a:pPr marL="4763" indent="-4763" defTabSz="1139825">
              <a:tabLst>
                <a:tab pos="1241425" algn="l"/>
              </a:tabLst>
            </a:pPr>
            <a:r>
              <a:rPr lang="de-DE" sz="1600" b="1" dirty="0">
                <a:latin typeface="Verdana" pitchFamily="34" charset="0"/>
              </a:rPr>
              <a:t>(Offb</a:t>
            </a:r>
            <a:r>
              <a:rPr lang="de-DE" sz="1600" dirty="0">
                <a:latin typeface="Verdana" pitchFamily="34" charset="0"/>
              </a:rPr>
              <a:t>	Offenbarung des Johannes)</a:t>
            </a:r>
          </a:p>
          <a:p>
            <a:pPr marL="4763" indent="-4763" defTabSz="1139825">
              <a:tabLst>
                <a:tab pos="1241425" algn="l"/>
              </a:tabLst>
            </a:pPr>
            <a:endParaRPr lang="de-DE" sz="800" dirty="0">
              <a:latin typeface="Verdana" pitchFamily="34" charset="0"/>
            </a:endParaRPr>
          </a:p>
          <a:p>
            <a:pPr marL="4763" indent="-4763" defTabSz="1139825">
              <a:tabLst>
                <a:tab pos="1241425" algn="l"/>
              </a:tabLst>
            </a:pPr>
            <a:r>
              <a:rPr lang="de-DE" dirty="0">
                <a:latin typeface="Verdana" pitchFamily="34" charset="0"/>
              </a:rPr>
              <a:t>nach altkirchlicher Tradition von Johannes, dem Sohn des </a:t>
            </a:r>
            <a:r>
              <a:rPr lang="de-DE" dirty="0" err="1">
                <a:latin typeface="Verdana" pitchFamily="34" charset="0"/>
              </a:rPr>
              <a:t>Zebedäus</a:t>
            </a:r>
            <a:r>
              <a:rPr lang="de-DE" dirty="0">
                <a:latin typeface="Verdana" pitchFamily="34" charset="0"/>
              </a:rPr>
              <a:t>, einem der Zwölf, verfasst</a:t>
            </a:r>
          </a:p>
          <a:p>
            <a:pPr marL="4763" indent="-4763" defTabSz="1139825">
              <a:tabLst>
                <a:tab pos="1241425" algn="l"/>
              </a:tabLst>
            </a:pPr>
            <a:endParaRPr lang="de-DE" sz="800" dirty="0">
              <a:latin typeface="Verdana" pitchFamily="34" charset="0"/>
            </a:endParaRPr>
          </a:p>
          <a:p>
            <a:pPr marL="4763" indent="-4763" defTabSz="1139825">
              <a:tabLst>
                <a:tab pos="1241425" algn="l"/>
              </a:tabLst>
            </a:pPr>
            <a:r>
              <a:rPr lang="de-DE" dirty="0">
                <a:latin typeface="Verdana" pitchFamily="34" charset="0"/>
              </a:rPr>
              <a:t>aber: 	ausnahmslos späte Schriften (um 100p)</a:t>
            </a:r>
          </a:p>
          <a:p>
            <a:pPr marL="4763" indent="-4763" defTabSz="1139825">
              <a:tabLst>
                <a:tab pos="1241425" algn="l"/>
              </a:tabLst>
            </a:pPr>
            <a:r>
              <a:rPr lang="de-DE" dirty="0">
                <a:latin typeface="Verdana" pitchFamily="34" charset="0"/>
              </a:rPr>
              <a:t>		</a:t>
            </a:r>
            <a:r>
              <a:rPr lang="de-DE" dirty="0" err="1">
                <a:latin typeface="Verdana" pitchFamily="34" charset="0"/>
              </a:rPr>
              <a:t>Offb</a:t>
            </a:r>
            <a:r>
              <a:rPr lang="de-DE" dirty="0">
                <a:latin typeface="Verdana" pitchFamily="34" charset="0"/>
              </a:rPr>
              <a:t> zeigt ganz andere Sprache und 	Theologie</a:t>
            </a:r>
          </a:p>
          <a:p>
            <a:pPr marL="4763" indent="-4763" defTabSz="1139825">
              <a:tabLst>
                <a:tab pos="1241425" algn="l"/>
              </a:tabLst>
            </a:pPr>
            <a:endParaRPr lang="de-DE" sz="800" dirty="0">
              <a:latin typeface="Verdana" pitchFamily="34" charset="0"/>
            </a:endParaRPr>
          </a:p>
          <a:p>
            <a:pPr marL="4763" indent="-4763" defTabSz="1139825">
              <a:tabLst>
                <a:tab pos="1241425" algn="l"/>
              </a:tabLst>
            </a:pPr>
            <a:r>
              <a:rPr lang="de-DE" dirty="0">
                <a:latin typeface="Wingdings 3" pitchFamily="18" charset="2"/>
              </a:rPr>
              <a:t>Ú</a:t>
            </a:r>
            <a:r>
              <a:rPr lang="de-DE" dirty="0">
                <a:latin typeface="Verdana" pitchFamily="34" charset="0"/>
              </a:rPr>
              <a:t>	</a:t>
            </a:r>
            <a:r>
              <a:rPr lang="de-DE" i="1" u="sng" dirty="0">
                <a:latin typeface="Verdana" pitchFamily="34" charset="0"/>
              </a:rPr>
              <a:t>hier nur:</a:t>
            </a:r>
            <a:r>
              <a:rPr lang="de-DE" b="1" dirty="0">
                <a:latin typeface="Verdana" pitchFamily="34" charset="0"/>
              </a:rPr>
              <a:t>  </a:t>
            </a:r>
            <a:r>
              <a:rPr lang="de-DE" b="1" dirty="0" err="1">
                <a:latin typeface="Verdana" pitchFamily="34" charset="0"/>
              </a:rPr>
              <a:t>JohEv</a:t>
            </a:r>
            <a:r>
              <a:rPr lang="de-DE" b="1" dirty="0">
                <a:latin typeface="Verdana" pitchFamily="34" charset="0"/>
              </a:rPr>
              <a:t> + </a:t>
            </a:r>
            <a:r>
              <a:rPr lang="de-DE" b="1" dirty="0" err="1">
                <a:latin typeface="Verdana" pitchFamily="34" charset="0"/>
              </a:rPr>
              <a:t>JohBriefe</a:t>
            </a:r>
            <a:endParaRPr lang="de-DE" b="1" dirty="0"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Vorbemerkung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1619250" y="1371600"/>
            <a:ext cx="6553200" cy="1501775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Insgesamt: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FFFFCC"/>
                </a:solidFill>
                <a:latin typeface="Verdana" pitchFamily="34" charset="0"/>
              </a:rPr>
              <a:t>nur 18%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 des </a:t>
            </a:r>
            <a:r>
              <a:rPr lang="de-DE" dirty="0" err="1">
                <a:solidFill>
                  <a:srgbClr val="FFFFCC"/>
                </a:solidFill>
                <a:latin typeface="Verdana" pitchFamily="34" charset="0"/>
              </a:rPr>
              <a:t>Evangelienstoffes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 mit Synoptikern gemeinsam!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AT" sz="1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30789" name="Text Box 5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§6.3  Unterschiede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755650" y="476672"/>
            <a:ext cx="83883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Ist das 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JohEv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 unhistorisch?</a:t>
            </a:r>
          </a:p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200" b="1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historische Wahrscheinlichkeit in Einzelfällen bei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: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Tauftätigkeit Jesu (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3,22; 4,1)</a:t>
            </a: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§6.4  Historizität?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838200" y="2276872"/>
            <a:ext cx="8077200" cy="31178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de-DE" baseline="30000" dirty="0">
                <a:solidFill>
                  <a:srgbClr val="FFFFCC"/>
                </a:solidFill>
                <a:latin typeface="Verdana" pitchFamily="34" charset="0"/>
              </a:rPr>
              <a:t>3,22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Danach kamen Jesus und seine Jünger in das Land Judäa, und dort verweilte er mit ihnen und taufte…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de-DE" baseline="30000" dirty="0">
                <a:solidFill>
                  <a:srgbClr val="FFFFCC"/>
                </a:solidFill>
                <a:latin typeface="Verdana" pitchFamily="34" charset="0"/>
              </a:rPr>
              <a:t>4,1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Als nun der Herr erkannte, dass die Pharisäer gehört hatten, dass Jesus mehr Jünger mache und taufe als Johannes  </a:t>
            </a:r>
            <a:r>
              <a:rPr lang="de-DE" baseline="30000" dirty="0">
                <a:solidFill>
                  <a:srgbClr val="FFFFCC"/>
                </a:solidFill>
                <a:latin typeface="Verdana" pitchFamily="34" charset="0"/>
              </a:rPr>
              <a:t>2 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- obgleich Jesus selbst nicht taufte, sondern seine Jünger -  </a:t>
            </a:r>
            <a:r>
              <a:rPr lang="de-DE" baseline="30000" dirty="0">
                <a:solidFill>
                  <a:srgbClr val="FFFFCC"/>
                </a:solidFill>
                <a:latin typeface="Verdana" pitchFamily="34" charset="0"/>
              </a:rPr>
              <a:t>3 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verließ er Judäa…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28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2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2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8" grpId="0" build="p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1026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34883" name="Rectangle 1027"/>
          <p:cNvSpPr>
            <a:spLocks noChangeArrowheads="1"/>
          </p:cNvSpPr>
          <p:nvPr/>
        </p:nvSpPr>
        <p:spPr bwMode="auto">
          <a:xfrm>
            <a:off x="755650" y="476672"/>
            <a:ext cx="83883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Ist das 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JohEv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 unhistorisch?</a:t>
            </a:r>
          </a:p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200" b="1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historische Wahrscheinlichkeit in Einzelfällen bei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: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Tauftätigkeit Jesu (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3,22; 4,1)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Jerusalemaufenthalt</a:t>
            </a:r>
            <a:r>
              <a:rPr lang="de-DE" b="1" u="sng" dirty="0">
                <a:solidFill>
                  <a:srgbClr val="800000"/>
                </a:solidFill>
                <a:latin typeface="Verdana" pitchFamily="34" charset="0"/>
              </a:rPr>
              <a:t>e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Mk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14,13;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Lk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13,34!)</a:t>
            </a:r>
          </a:p>
        </p:txBody>
      </p:sp>
      <p:sp>
        <p:nvSpPr>
          <p:cNvPr id="634886" name="Text Box 1030"/>
          <p:cNvSpPr txBox="1">
            <a:spLocks noChangeArrowheads="1"/>
          </p:cNvSpPr>
          <p:nvPr/>
        </p:nvSpPr>
        <p:spPr bwMode="auto">
          <a:xfrm>
            <a:off x="838200" y="2708920"/>
            <a:ext cx="8077200" cy="31178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de-DE" baseline="30000" dirty="0" err="1">
                <a:solidFill>
                  <a:srgbClr val="FFFFCC"/>
                </a:solidFill>
                <a:latin typeface="Verdana" pitchFamily="34" charset="0"/>
              </a:rPr>
              <a:t>Mk</a:t>
            </a:r>
            <a:r>
              <a:rPr lang="de-DE" baseline="30000" dirty="0">
                <a:solidFill>
                  <a:srgbClr val="FFFFCC"/>
                </a:solidFill>
                <a:latin typeface="Verdana" pitchFamily="34" charset="0"/>
              </a:rPr>
              <a:t> 14,13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Und er sendet zwei seiner Jünger und spricht zu ihnen: Geht hin in die Stadt, und es wird euch ein Mensch begegnen, der einen Krug Wasser trägt. Folgt ihm!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de-DE" baseline="30000" dirty="0" err="1">
                <a:solidFill>
                  <a:srgbClr val="FFFFCC"/>
                </a:solidFill>
                <a:latin typeface="Verdana" pitchFamily="34" charset="0"/>
              </a:rPr>
              <a:t>Lk</a:t>
            </a:r>
            <a:r>
              <a:rPr lang="de-DE" baseline="30000" dirty="0">
                <a:solidFill>
                  <a:srgbClr val="FFFFCC"/>
                </a:solidFill>
                <a:latin typeface="Verdana" pitchFamily="34" charset="0"/>
              </a:rPr>
              <a:t> 13,34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Wie oft habe ich deine Kinder versammeln wollen wie eine Henne ihre Brut unter die Flügel, und ihr habt nicht gewollt!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§6.4  Historizität?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8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6" grpId="0" build="p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1026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36931" name="Rectangle 1027"/>
          <p:cNvSpPr>
            <a:spLocks noChangeArrowheads="1"/>
          </p:cNvSpPr>
          <p:nvPr/>
        </p:nvSpPr>
        <p:spPr bwMode="auto">
          <a:xfrm>
            <a:off x="755650" y="476672"/>
            <a:ext cx="838835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Ist das 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JohEv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 unhistorisch?</a:t>
            </a:r>
          </a:p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200" b="1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hist. Wahrscheinlichkeit in Einzelfällen bei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: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Tauftätigkeit Jesu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Jerusalemaufenthalt</a:t>
            </a:r>
            <a:r>
              <a:rPr lang="de-DE" b="1" u="sng" dirty="0">
                <a:solidFill>
                  <a:srgbClr val="800000"/>
                </a:solidFill>
                <a:latin typeface="Verdana" pitchFamily="34" charset="0"/>
              </a:rPr>
              <a:t>e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Mk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14,13;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Lk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13,34!)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Todestag Jesu</a:t>
            </a:r>
          </a:p>
        </p:txBody>
      </p:sp>
      <p:sp>
        <p:nvSpPr>
          <p:cNvPr id="636934" name="Rectangle 1030"/>
          <p:cNvSpPr>
            <a:spLocks noChangeArrowheads="1"/>
          </p:cNvSpPr>
          <p:nvPr/>
        </p:nvSpPr>
        <p:spPr bwMode="auto">
          <a:xfrm>
            <a:off x="755650" y="2636912"/>
            <a:ext cx="838835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00" b="1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hist. Wahrscheinlichkeit insgesamt eher bei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Syn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: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Botschaft Jesu (Gleichnisse, Seligpreisungen, 		Reich-Gottes, Reden vom Menschensohn, …)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Wunder (v.a. Heilungen, Exorzismen…)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Zwölferkreis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Jesu Leiden und Sterben</a:t>
            </a:r>
          </a:p>
        </p:txBody>
      </p:sp>
      <p:sp>
        <p:nvSpPr>
          <p:cNvPr id="636935" name="Rectangle 1031"/>
          <p:cNvSpPr>
            <a:spLocks noChangeArrowheads="1"/>
          </p:cNvSpPr>
          <p:nvPr/>
        </p:nvSpPr>
        <p:spPr bwMode="auto">
          <a:xfrm>
            <a:off x="755650" y="5013176"/>
            <a:ext cx="83883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00" b="1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Autor des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JohEv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wohl kein Augenzeuge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§6.4  Historizität?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762000" y="476672"/>
            <a:ext cx="793115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Ist das 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JohEv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 unhistorisch?</a:t>
            </a:r>
          </a:p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200" b="1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476250" indent="-476250"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u="sng" dirty="0">
                <a:solidFill>
                  <a:srgbClr val="800000"/>
                </a:solidFill>
                <a:latin typeface="Verdana" pitchFamily="34" charset="0"/>
              </a:rPr>
              <a:t>Redestoff:</a:t>
            </a:r>
          </a:p>
          <a:p>
            <a:pPr marL="476250" indent="-476250"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800" u="sng" dirty="0">
              <a:solidFill>
                <a:srgbClr val="800000"/>
              </a:solidFill>
              <a:latin typeface="Verdana" pitchFamily="34" charset="0"/>
            </a:endParaRP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Arial Narrow" pitchFamily="34" charset="0"/>
              </a:rPr>
              <a:t>„Ein Jesus der abwechselnd in der Weise von </a:t>
            </a:r>
            <a:r>
              <a:rPr lang="de-DE" dirty="0" err="1">
                <a:solidFill>
                  <a:srgbClr val="800000"/>
                </a:solidFill>
                <a:latin typeface="Arial Narrow" pitchFamily="34" charset="0"/>
              </a:rPr>
              <a:t>Mt</a:t>
            </a:r>
            <a:r>
              <a:rPr lang="de-DE" dirty="0">
                <a:solidFill>
                  <a:srgbClr val="800000"/>
                </a:solidFill>
                <a:latin typeface="Arial Narrow" pitchFamily="34" charset="0"/>
              </a:rPr>
              <a:t> 5-7 (Berg-predigt) und in der Weise von </a:t>
            </a:r>
            <a:r>
              <a:rPr lang="de-DE" dirty="0" err="1">
                <a:solidFill>
                  <a:srgbClr val="800000"/>
                </a:solidFill>
                <a:latin typeface="Arial Narrow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Arial Narrow" pitchFamily="34" charset="0"/>
              </a:rPr>
              <a:t> 13-17 (</a:t>
            </a:r>
            <a:r>
              <a:rPr lang="de-DE" dirty="0" err="1">
                <a:solidFill>
                  <a:srgbClr val="800000"/>
                </a:solidFill>
                <a:latin typeface="Arial Narrow" pitchFamily="34" charset="0"/>
              </a:rPr>
              <a:t>Abschiedreden</a:t>
            </a:r>
            <a:r>
              <a:rPr lang="de-DE" dirty="0">
                <a:solidFill>
                  <a:srgbClr val="800000"/>
                </a:solidFill>
                <a:latin typeface="Arial Narrow" pitchFamily="34" charset="0"/>
              </a:rPr>
              <a:t>) spricht und predigt, ist eine psychologische Unmöglichkeit“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(Jülicher)</a:t>
            </a: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vgl. Sokrates bei Xenophon und bei Platon</a:t>
            </a: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d.h. </a:t>
            </a:r>
            <a:r>
              <a:rPr lang="de-DE" i="1" dirty="0" err="1">
                <a:solidFill>
                  <a:srgbClr val="800000"/>
                </a:solidFill>
                <a:latin typeface="Verdana" pitchFamily="34" charset="0"/>
              </a:rPr>
              <a:t>ipsissima</a:t>
            </a:r>
            <a:r>
              <a:rPr lang="de-DE" i="1" dirty="0">
                <a:solidFill>
                  <a:srgbClr val="800000"/>
                </a:solidFill>
                <a:latin typeface="Verdana" pitchFamily="34" charset="0"/>
              </a:rPr>
              <a:t> </a:t>
            </a:r>
            <a:r>
              <a:rPr lang="de-DE" i="1" dirty="0" err="1">
                <a:solidFill>
                  <a:srgbClr val="800000"/>
                </a:solidFill>
                <a:latin typeface="Verdana" pitchFamily="34" charset="0"/>
              </a:rPr>
              <a:t>vox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bei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ziemlich sicher nicht zu finden</a:t>
            </a: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denkbar: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Logien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im Hintergrund</a:t>
            </a:r>
          </a:p>
        </p:txBody>
      </p:sp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1447800" y="4365104"/>
            <a:ext cx="7010400" cy="14017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defTabSz="857250">
              <a:spcBef>
                <a:spcPct val="50000"/>
              </a:spcBef>
            </a:pPr>
            <a:r>
              <a:rPr lang="de-DE" baseline="30000" dirty="0" err="1">
                <a:solidFill>
                  <a:srgbClr val="FFFFCC"/>
                </a:solidFill>
                <a:latin typeface="Verdana" pitchFamily="34" charset="0"/>
              </a:rPr>
              <a:t>Lk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 </a:t>
            </a:r>
            <a:r>
              <a:rPr lang="de-DE" baseline="30000" dirty="0">
                <a:solidFill>
                  <a:srgbClr val="FFFFCC"/>
                </a:solidFill>
                <a:latin typeface="Verdana" pitchFamily="34" charset="0"/>
              </a:rPr>
              <a:t>8,16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Niemand zündet ein</a:t>
            </a:r>
            <a:r>
              <a:rPr lang="de-DE" b="1" dirty="0">
                <a:solidFill>
                  <a:srgbClr val="FFFFCC"/>
                </a:solidFill>
                <a:latin typeface="Verdana" pitchFamily="34" charset="0"/>
              </a:rPr>
              <a:t> Licht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 an und 	deckt es mit einem Gefäß zu …</a:t>
            </a:r>
          </a:p>
          <a:p>
            <a:pPr defTabSz="857250">
              <a:spcBef>
                <a:spcPct val="50000"/>
              </a:spcBef>
            </a:pPr>
            <a:r>
              <a:rPr lang="de-DE" dirty="0">
                <a:solidFill>
                  <a:srgbClr val="FFFFCC"/>
                </a:solidFill>
                <a:latin typeface="Verdana" pitchFamily="34" charset="0"/>
                <a:sym typeface="Wingdings 3" pitchFamily="18" charset="2"/>
              </a:rPr>
              <a:t> </a:t>
            </a:r>
            <a:r>
              <a:rPr lang="de-DE" baseline="30000" dirty="0" err="1">
                <a:solidFill>
                  <a:srgbClr val="FFFFCC"/>
                </a:solidFill>
                <a:latin typeface="Verdana" pitchFamily="34" charset="0"/>
              </a:rPr>
              <a:t>Joh</a:t>
            </a:r>
            <a:r>
              <a:rPr lang="de-DE" baseline="30000" dirty="0">
                <a:solidFill>
                  <a:srgbClr val="FFFFCC"/>
                </a:solidFill>
                <a:latin typeface="Verdana" pitchFamily="34" charset="0"/>
              </a:rPr>
              <a:t> 8,12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 … Ich bin das </a:t>
            </a:r>
            <a:r>
              <a:rPr lang="de-DE" b="1" dirty="0">
                <a:solidFill>
                  <a:srgbClr val="FFFFCC"/>
                </a:solidFill>
                <a:latin typeface="Verdana" pitchFamily="34" charset="0"/>
              </a:rPr>
              <a:t>Licht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 der Welt.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§6.4  Historizität?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41027" name="Rectangle 3"/>
          <p:cNvSpPr>
            <a:spLocks noChangeArrowheads="1"/>
          </p:cNvSpPr>
          <p:nvPr/>
        </p:nvSpPr>
        <p:spPr bwMode="auto">
          <a:xfrm>
            <a:off x="755650" y="476672"/>
            <a:ext cx="83883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Ist das 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JohEv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 von den Synoptikern abhängig?</a:t>
            </a:r>
          </a:p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200" b="1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(a) wenn ja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(z.B. Schnelle), dann ist zu fragen</a:t>
            </a:r>
          </a:p>
          <a:p>
            <a:pPr marL="476250" indent="-476250"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00" dirty="0">
              <a:solidFill>
                <a:srgbClr val="800000"/>
              </a:solidFill>
              <a:latin typeface="Verdana" pitchFamily="34" charset="0"/>
            </a:endParaRP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warum ein weiteres Evangelium (zur 		  Ergänzung [aber: Unvereinbarkeit!] oder 	  Ersetzung [aber: keine Polemik])?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 warum wird soviel Material ignoriert?</a:t>
            </a:r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1219200" y="3212976"/>
            <a:ext cx="7696200" cy="271621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z.T. wird versucht, </a:t>
            </a:r>
            <a:r>
              <a:rPr lang="de-DE" dirty="0" err="1">
                <a:solidFill>
                  <a:srgbClr val="FFFFCC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 Gut als Komposition aus synoptischen Stoffen zu erklären:</a:t>
            </a:r>
          </a:p>
          <a:p>
            <a:pPr>
              <a:spcBef>
                <a:spcPct val="50000"/>
              </a:spcBef>
            </a:pPr>
            <a:r>
              <a:rPr lang="de-DE" i="1" u="sng" dirty="0">
                <a:solidFill>
                  <a:srgbClr val="FFFFCC"/>
                </a:solidFill>
                <a:latin typeface="Verdana" pitchFamily="34" charset="0"/>
              </a:rPr>
              <a:t>Beispiel</a:t>
            </a:r>
          </a:p>
          <a:p>
            <a:pPr>
              <a:spcBef>
                <a:spcPct val="20000"/>
              </a:spcBef>
            </a:pPr>
            <a:r>
              <a:rPr lang="de-DE" dirty="0" err="1">
                <a:solidFill>
                  <a:srgbClr val="FFFFCC"/>
                </a:solidFill>
                <a:latin typeface="Arial Narrow" pitchFamily="34" charset="0"/>
              </a:rPr>
              <a:t>Joh</a:t>
            </a: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 11 aus	Totenerweckung (</a:t>
            </a:r>
            <a:r>
              <a:rPr lang="de-DE" dirty="0" err="1">
                <a:solidFill>
                  <a:srgbClr val="FFFFCC"/>
                </a:solidFill>
                <a:latin typeface="Arial Narrow" pitchFamily="34" charset="0"/>
              </a:rPr>
              <a:t>Mk</a:t>
            </a: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 5,21ff par; </a:t>
            </a:r>
            <a:r>
              <a:rPr lang="de-DE" dirty="0" err="1">
                <a:solidFill>
                  <a:srgbClr val="FFFFCC"/>
                </a:solidFill>
                <a:latin typeface="Arial Narrow" pitchFamily="34" charset="0"/>
              </a:rPr>
              <a:t>Lk</a:t>
            </a: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 7,11ff)</a:t>
            </a:r>
          </a:p>
          <a:p>
            <a:pPr>
              <a:spcBef>
                <a:spcPct val="20000"/>
              </a:spcBef>
            </a:pP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		der arme Lazarus (</a:t>
            </a:r>
            <a:r>
              <a:rPr lang="de-DE" dirty="0" err="1">
                <a:solidFill>
                  <a:srgbClr val="FFFFCC"/>
                </a:solidFill>
                <a:latin typeface="Arial Narrow" pitchFamily="34" charset="0"/>
              </a:rPr>
              <a:t>Lk</a:t>
            </a: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 16,19ff)</a:t>
            </a:r>
          </a:p>
          <a:p>
            <a:pPr>
              <a:spcBef>
                <a:spcPct val="20000"/>
              </a:spcBef>
            </a:pP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		Martha und Maria (</a:t>
            </a:r>
            <a:r>
              <a:rPr lang="de-DE" dirty="0" err="1">
                <a:solidFill>
                  <a:srgbClr val="FFFFCC"/>
                </a:solidFill>
                <a:latin typeface="Arial Narrow" pitchFamily="34" charset="0"/>
              </a:rPr>
              <a:t>Lk</a:t>
            </a:r>
            <a:r>
              <a:rPr lang="de-DE" dirty="0">
                <a:solidFill>
                  <a:srgbClr val="FFFFCC"/>
                </a:solidFill>
                <a:latin typeface="Arial Narrow" pitchFamily="34" charset="0"/>
              </a:rPr>
              <a:t> 10,38ff)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§6.4  Historizität?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10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 autoUpdateAnimBg="0"/>
      <p:bldP spid="641030" grpId="0" build="p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43075" name="Rectangle 3"/>
          <p:cNvSpPr>
            <a:spLocks noChangeArrowheads="1"/>
          </p:cNvSpPr>
          <p:nvPr/>
        </p:nvSpPr>
        <p:spPr bwMode="auto">
          <a:xfrm>
            <a:off x="755650" y="476672"/>
            <a:ext cx="83883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Ist das 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JohEv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 von den Synoptikern abhängig?</a:t>
            </a:r>
          </a:p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200" b="1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(a) wenn ja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(z.B. Schnelle), dann ist zu fragen</a:t>
            </a:r>
          </a:p>
          <a:p>
            <a:pPr marL="476250" indent="-476250"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00" dirty="0">
              <a:solidFill>
                <a:srgbClr val="800000"/>
              </a:solidFill>
              <a:latin typeface="Verdana" pitchFamily="34" charset="0"/>
            </a:endParaRP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warum ein weiteres Evangelium? (zur 		  Ergänzung [aber: Unvereinbarkeit!] oder 	  Ersetzung [aber: keine Polemik]?)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 warum wird soviel Material ignoriert?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755650" y="2780928"/>
            <a:ext cx="83883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200" b="1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(b) wenn nein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(z.B. Becker), dann</a:t>
            </a:r>
          </a:p>
          <a:p>
            <a:pPr marL="476250" indent="-476250"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00" dirty="0">
              <a:solidFill>
                <a:srgbClr val="800000"/>
              </a:solidFill>
              <a:latin typeface="Verdana" pitchFamily="34" charset="0"/>
            </a:endParaRP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hat der Autor zum zweiten Mal die Gattung 		  „Evangelium“ erfunden!</a:t>
            </a:r>
          </a:p>
          <a:p>
            <a:pPr marL="666750" lvl="1">
              <a:buFont typeface="Wingdings" pitchFamily="2" charset="2"/>
              <a:buChar char="Ø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schöpfen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und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Syn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aus dem Strom 	  	 vorausliegender Jesus-Tradition (mdl. und 	 schriftl. [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vormk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. Passionsbericht])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755650" y="5157192"/>
            <a:ext cx="83883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200" b="1" dirty="0">
              <a:solidFill>
                <a:srgbClr val="800000"/>
              </a:solidFill>
              <a:latin typeface="Verdana" pitchFamily="34" charset="0"/>
              <a:sym typeface="Wingdings" pitchFamily="2" charset="2"/>
            </a:endParaRPr>
          </a:p>
          <a:p>
            <a:pPr marL="476250" indent="-476250">
              <a:buFont typeface="Wingdings" pitchFamily="2" charset="2"/>
              <a:buChar char="à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Position (a) 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wird in neuerer Zeit wieder stärker vertreten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§6.4  Historizität?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63555" name="Rectangle 3"/>
          <p:cNvSpPr>
            <a:spLocks noChangeArrowheads="1"/>
          </p:cNvSpPr>
          <p:nvPr/>
        </p:nvSpPr>
        <p:spPr bwMode="auto">
          <a:xfrm>
            <a:off x="755650" y="533400"/>
            <a:ext cx="838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Drei Stufen</a:t>
            </a:r>
          </a:p>
        </p:txBody>
      </p:sp>
      <p:sp>
        <p:nvSpPr>
          <p:cNvPr id="663557" name="Rectangle 5"/>
          <p:cNvSpPr>
            <a:spLocks noChangeArrowheads="1"/>
          </p:cNvSpPr>
          <p:nvPr/>
        </p:nvSpPr>
        <p:spPr bwMode="auto">
          <a:xfrm>
            <a:off x="755650" y="1127125"/>
            <a:ext cx="838835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1013" indent="-481013">
              <a:lnSpc>
                <a:spcPct val="110000"/>
              </a:lnSpc>
              <a:spcBef>
                <a:spcPct val="1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I.		Vorjohanneisches Material </a:t>
            </a:r>
          </a:p>
          <a:p>
            <a:pPr marL="481013" indent="-481013">
              <a:lnSpc>
                <a:spcPct val="110000"/>
              </a:lnSpc>
              <a:spcBef>
                <a:spcPct val="1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	= Quellen des Evangelisten:</a:t>
            </a:r>
          </a:p>
          <a:p>
            <a:pPr marL="481013" indent="-481013">
              <a:lnSpc>
                <a:spcPct val="110000"/>
              </a:lnSpc>
              <a:spcBef>
                <a:spcPct val="1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	(1)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Semeiaquelle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SQ</a:t>
            </a:r>
          </a:p>
          <a:p>
            <a:pPr marL="481013" indent="-481013">
              <a:lnSpc>
                <a:spcPct val="110000"/>
              </a:lnSpc>
              <a:spcBef>
                <a:spcPct val="1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	(2) vorjohanneischer Passionsbericht 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PB</a:t>
            </a:r>
          </a:p>
          <a:p>
            <a:pPr marL="481013" indent="-481013">
              <a:lnSpc>
                <a:spcPct val="110000"/>
              </a:lnSpc>
              <a:spcBef>
                <a:spcPct val="1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	ferner: mündliche Tradition (u.a.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Logoslied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 </a:t>
            </a:r>
          </a:p>
          <a:p>
            <a:pPr marL="481013" indent="-481013">
              <a:lnSpc>
                <a:spcPct val="110000"/>
              </a:lnSpc>
              <a:spcBef>
                <a:spcPct val="10000"/>
              </a:spcBef>
            </a:pPr>
            <a:endParaRPr lang="de-DE" sz="1000" dirty="0">
              <a:solidFill>
                <a:srgbClr val="800000"/>
              </a:solidFill>
              <a:latin typeface="Verdana" pitchFamily="34" charset="0"/>
            </a:endParaRPr>
          </a:p>
          <a:p>
            <a:pPr marL="481013" indent="-481013">
              <a:lnSpc>
                <a:spcPct val="110000"/>
              </a:lnSpc>
              <a:spcBef>
                <a:spcPct val="10000"/>
              </a:spcBef>
            </a:pPr>
            <a:r>
              <a:rPr lang="de-DE" b="1" u="sng" dirty="0">
                <a:solidFill>
                  <a:srgbClr val="800000"/>
                </a:solidFill>
                <a:latin typeface="Verdana" pitchFamily="34" charset="0"/>
              </a:rPr>
              <a:t>II.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	Autor formt sein Evangelium 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E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(Schluss 20,31)</a:t>
            </a:r>
          </a:p>
          <a:p>
            <a:pPr marL="481013" indent="-481013">
              <a:lnSpc>
                <a:spcPct val="110000"/>
              </a:lnSpc>
              <a:spcBef>
                <a:spcPct val="10000"/>
              </a:spcBef>
            </a:pPr>
            <a:endParaRPr lang="de-DE" sz="1000" dirty="0">
              <a:solidFill>
                <a:srgbClr val="800000"/>
              </a:solidFill>
              <a:latin typeface="Verdana" pitchFamily="34" charset="0"/>
            </a:endParaRPr>
          </a:p>
          <a:p>
            <a:pPr marL="481013" indent="-481013">
              <a:lnSpc>
                <a:spcPct val="110000"/>
              </a:lnSpc>
              <a:spcBef>
                <a:spcPct val="1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III.	Redaktion schreibt das Evangelium fort: 	Kirchliche Redaktion 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KR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: „Korrekturen“ zur 	</a:t>
            </a:r>
            <a:r>
              <a:rPr lang="de-DE" u="sng" dirty="0">
                <a:solidFill>
                  <a:srgbClr val="800000"/>
                </a:solidFill>
                <a:latin typeface="Verdana" pitchFamily="34" charset="0"/>
              </a:rPr>
              <a:t>Eschatologie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(bei E rein präsentisch); 	</a:t>
            </a:r>
            <a:r>
              <a:rPr lang="de-DE" u="sng" dirty="0">
                <a:solidFill>
                  <a:srgbClr val="800000"/>
                </a:solidFill>
                <a:latin typeface="Verdana" pitchFamily="34" charset="0"/>
              </a:rPr>
              <a:t>Ekklesiologie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(u.a.: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Petrusamt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wird ergänzt); 	</a:t>
            </a:r>
            <a:r>
              <a:rPr lang="de-DE" u="sng" dirty="0" err="1">
                <a:solidFill>
                  <a:srgbClr val="800000"/>
                </a:solidFill>
                <a:latin typeface="Verdana" pitchFamily="34" charset="0"/>
              </a:rPr>
              <a:t>Sakramentenlehre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(6,51c-58!)</a:t>
            </a:r>
          </a:p>
        </p:txBody>
      </p:sp>
      <p:sp>
        <p:nvSpPr>
          <p:cNvPr id="663558" name="Text Box 6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§6.5  Entstehungsmodell nach Becker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917F980-68C1-4E97-8FF9-C7A1E6940930}"/>
              </a:ext>
            </a:extLst>
          </p:cNvPr>
          <p:cNvSpPr/>
          <p:nvPr/>
        </p:nvSpPr>
        <p:spPr bwMode="auto">
          <a:xfrm>
            <a:off x="755650" y="3429000"/>
            <a:ext cx="8280846" cy="6480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5" grpId="0" build="p" autoUpdateAnimBg="0"/>
      <p:bldP spid="66355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762000" y="533400"/>
            <a:ext cx="83883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indent="-382588">
              <a:lnSpc>
                <a:spcPct val="105000"/>
              </a:lnSpc>
              <a:buFontTx/>
              <a:buChar char="•"/>
              <a:tabLst>
                <a:tab pos="215900" algn="l"/>
                <a:tab pos="382588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Irenäus von Lyon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(180p) in </a:t>
            </a:r>
            <a:r>
              <a:rPr lang="en-GB" dirty="0">
                <a:solidFill>
                  <a:srgbClr val="800000"/>
                </a:solidFill>
                <a:latin typeface="Verdana" pitchFamily="34" charset="0"/>
              </a:rPr>
              <a:t>Adv </a:t>
            </a:r>
            <a:r>
              <a:rPr lang="en-GB" dirty="0" err="1">
                <a:solidFill>
                  <a:srgbClr val="800000"/>
                </a:solidFill>
                <a:latin typeface="Verdana" pitchFamily="34" charset="0"/>
              </a:rPr>
              <a:t>Haer</a:t>
            </a:r>
            <a:r>
              <a:rPr lang="en-GB" dirty="0">
                <a:solidFill>
                  <a:srgbClr val="800000"/>
                </a:solidFill>
                <a:latin typeface="Verdana" pitchFamily="34" charset="0"/>
              </a:rPr>
              <a:t> III 1,1f.:</a:t>
            </a:r>
            <a:endParaRPr lang="de-DE" dirty="0">
              <a:solidFill>
                <a:srgbClr val="800000"/>
              </a:solidFill>
              <a:latin typeface="Verdana" pitchFamily="34" charset="0"/>
            </a:endParaRPr>
          </a:p>
          <a:p>
            <a:pPr marL="382588" indent="-382588">
              <a:lnSpc>
                <a:spcPct val="105000"/>
              </a:lnSpc>
              <a:tabLst>
                <a:tab pos="215900" algn="l"/>
                <a:tab pos="382588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i="1" dirty="0">
                <a:solidFill>
                  <a:srgbClr val="800000"/>
                </a:solidFill>
                <a:latin typeface="Verdana" pitchFamily="34" charset="0"/>
              </a:rPr>
              <a:t>		Danach gab </a:t>
            </a:r>
            <a:r>
              <a:rPr lang="de-DE" i="1" u="sng" dirty="0">
                <a:solidFill>
                  <a:srgbClr val="800000"/>
                </a:solidFill>
                <a:latin typeface="Verdana" pitchFamily="34" charset="0"/>
              </a:rPr>
              <a:t>Johannes, der Jünger des Herrn, der auch an seiner Brust geruht hatte</a:t>
            </a:r>
            <a:r>
              <a:rPr lang="de-DE" i="1" dirty="0">
                <a:solidFill>
                  <a:srgbClr val="800000"/>
                </a:solidFill>
                <a:latin typeface="Verdana" pitchFamily="34" charset="0"/>
              </a:rPr>
              <a:t>, selbst das </a:t>
            </a:r>
            <a:r>
              <a:rPr lang="de-DE" i="1" dirty="0" err="1">
                <a:solidFill>
                  <a:srgbClr val="800000"/>
                </a:solidFill>
                <a:latin typeface="Verdana" pitchFamily="34" charset="0"/>
              </a:rPr>
              <a:t>Ev</a:t>
            </a:r>
            <a:r>
              <a:rPr lang="de-DE" i="1" dirty="0">
                <a:solidFill>
                  <a:srgbClr val="800000"/>
                </a:solidFill>
                <a:latin typeface="Verdana" pitchFamily="34" charset="0"/>
              </a:rPr>
              <a:t> heraus, als er in Ephesus in Kleinasien weilte</a:t>
            </a:r>
            <a:endParaRPr lang="de-DE" dirty="0">
              <a:solidFill>
                <a:srgbClr val="800000"/>
              </a:solidFill>
              <a:latin typeface="Verdana" pitchFamily="34" charset="0"/>
            </a:endParaRPr>
          </a:p>
          <a:p>
            <a:pPr marL="382588" indent="-382588">
              <a:lnSpc>
                <a:spcPct val="105000"/>
              </a:lnSpc>
              <a:buFontTx/>
              <a:buChar char="•"/>
              <a:tabLst>
                <a:tab pos="215900" algn="l"/>
                <a:tab pos="382588" algn="l"/>
                <a:tab pos="647700" algn="l"/>
                <a:tab pos="863600" algn="l"/>
                <a:tab pos="1295400" algn="l"/>
                <a:tab pos="1511300" algn="l"/>
              </a:tabLst>
            </a:pPr>
            <a:endParaRPr lang="de-DE" sz="1200" dirty="0">
              <a:solidFill>
                <a:srgbClr val="800000"/>
              </a:solidFill>
              <a:latin typeface="Verdana" pitchFamily="34" charset="0"/>
            </a:endParaRPr>
          </a:p>
          <a:p>
            <a:pPr marL="382588" indent="-382588">
              <a:lnSpc>
                <a:spcPct val="105000"/>
              </a:lnSpc>
              <a:tabLst>
                <a:tab pos="215900" algn="l"/>
                <a:tab pos="382588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		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Evangelist = Lieblingsjünger = Johannes</a:t>
            </a:r>
            <a:endParaRPr lang="de-DE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1259632" y="2852936"/>
            <a:ext cx="7315200" cy="3195638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indent="-382588">
              <a:spcBef>
                <a:spcPct val="5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FFFFCC"/>
                </a:solidFill>
                <a:latin typeface="Verdana" pitchFamily="34" charset="0"/>
                <a:sym typeface="Wingdings 3" pitchFamily="18" charset="2"/>
              </a:rPr>
              <a:t>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 altkirchliches Zeugnis nicht verlässlich</a:t>
            </a:r>
          </a:p>
          <a:p>
            <a:pPr marL="382588" indent="-382588">
              <a:spcBef>
                <a:spcPct val="50000"/>
              </a:spcBef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		(1) Referenzgrößen des Irenäus 				   problematisch</a:t>
            </a:r>
          </a:p>
          <a:p>
            <a:pPr marL="382588" indent="-382588">
              <a:spcBef>
                <a:spcPct val="50000"/>
              </a:spcBef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		(2) Interesse an apostolischer Verfasser-			 </a:t>
            </a:r>
            <a:r>
              <a:rPr lang="de-DE" dirty="0" err="1">
                <a:solidFill>
                  <a:srgbClr val="FFFFCC"/>
                </a:solidFill>
                <a:latin typeface="Verdana" pitchFamily="34" charset="0"/>
              </a:rPr>
              <a:t>schaft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 in der Alten Kirche offensichtlich</a:t>
            </a:r>
          </a:p>
          <a:p>
            <a:pPr marL="382588" indent="-382588">
              <a:spcBef>
                <a:spcPct val="5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DE" dirty="0">
                <a:solidFill>
                  <a:srgbClr val="FFFFCC"/>
                </a:solidFill>
                <a:latin typeface="Verdana" pitchFamily="34" charset="0"/>
                <a:sym typeface="Wingdings 3" pitchFamily="18" charset="2"/>
              </a:rPr>
              <a:t>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 Frage muss aus dem </a:t>
            </a:r>
            <a:r>
              <a:rPr lang="de-DE" dirty="0" err="1">
                <a:solidFill>
                  <a:srgbClr val="FFFFCC"/>
                </a:solidFill>
                <a:latin typeface="Verdana" pitchFamily="34" charset="0"/>
              </a:rPr>
              <a:t>Ev</a:t>
            </a:r>
            <a:r>
              <a:rPr lang="de-DE" dirty="0">
                <a:solidFill>
                  <a:srgbClr val="FFFFCC"/>
                </a:solidFill>
                <a:latin typeface="Verdana" pitchFamily="34" charset="0"/>
              </a:rPr>
              <a:t>-Text 	beantwortet werden</a:t>
            </a:r>
            <a:endParaRPr lang="de-AT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§6.6   Verfasser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722947" name="Text Box 3"/>
          <p:cNvSpPr txBox="1">
            <a:spLocks noChangeArrowheads="1"/>
          </p:cNvSpPr>
          <p:nvPr/>
        </p:nvSpPr>
        <p:spPr bwMode="auto">
          <a:xfrm>
            <a:off x="914400" y="476672"/>
            <a:ext cx="7924800" cy="2852507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bIns="3600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AT" b="1" dirty="0">
                <a:solidFill>
                  <a:srgbClr val="FFFFCC"/>
                </a:solidFill>
                <a:latin typeface="Verdana" pitchFamily="34" charset="0"/>
              </a:rPr>
              <a:t>21,24   </a:t>
            </a:r>
            <a:r>
              <a:rPr lang="de-AT" dirty="0">
                <a:solidFill>
                  <a:srgbClr val="FFFFCC"/>
                </a:solidFill>
                <a:latin typeface="Verdana" pitchFamily="34" charset="0"/>
              </a:rPr>
              <a:t>Das ist der Jünger, der von diesen Dingen zeugt und der dies geschrieben hat; und wir wissen, dass sein Zeugnis wahr ist.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AT" dirty="0">
                <a:solidFill>
                  <a:srgbClr val="FFFFCC"/>
                </a:solidFill>
                <a:latin typeface="Verdana" pitchFamily="34" charset="0"/>
              </a:rPr>
              <a:t>		</a:t>
            </a:r>
            <a:r>
              <a:rPr lang="de-AT" baseline="30000" dirty="0">
                <a:solidFill>
                  <a:srgbClr val="FFFFCC"/>
                </a:solidFill>
                <a:latin typeface="Verdana" pitchFamily="34" charset="0"/>
              </a:rPr>
              <a:t>25</a:t>
            </a:r>
            <a:r>
              <a:rPr lang="de-AT" dirty="0">
                <a:solidFill>
                  <a:srgbClr val="FFFFCC"/>
                </a:solidFill>
                <a:latin typeface="Verdana" pitchFamily="34" charset="0"/>
              </a:rPr>
              <a:t>Es gibt aber auch viele andere Dinge, die Jesus getan hat; wenn diese alle einzeln nieder-geschrieben würden, so würde, scheint mir, selbst die Welt die geschriebenen Bücher nicht fassen. </a:t>
            </a:r>
          </a:p>
        </p:txBody>
      </p:sp>
      <p:sp>
        <p:nvSpPr>
          <p:cNvPr id="722949" name="Rectangle 5"/>
          <p:cNvSpPr>
            <a:spLocks noChangeArrowheads="1"/>
          </p:cNvSpPr>
          <p:nvPr/>
        </p:nvSpPr>
        <p:spPr bwMode="auto">
          <a:xfrm>
            <a:off x="755650" y="3429000"/>
            <a:ext cx="8388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indent="-382588">
              <a:spcBef>
                <a:spcPct val="50000"/>
              </a:spcBef>
              <a:buFontTx/>
              <a:buChar char="•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„Wir“-Perspektive in 24 spricht gegen die Verfasserschaft des LJ</a:t>
            </a:r>
          </a:p>
          <a:p>
            <a:pPr marL="382588" indent="-382588">
              <a:spcBef>
                <a:spcPct val="50000"/>
              </a:spcBef>
              <a:buFontTx/>
              <a:buChar char="•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Enge Berührungen bzw. Verweise innerhalb der LJ-Stellen sprechen für KR</a:t>
            </a:r>
          </a:p>
          <a:p>
            <a:pPr marL="382588" indent="-382588">
              <a:spcBef>
                <a:spcPct val="50000"/>
              </a:spcBef>
              <a:buFontTx/>
              <a:buChar char="•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LJ autorisiert das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JohEv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und das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joh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Christentum im Rahmen der Großkirche (LJ </a:t>
            </a:r>
            <a:r>
              <a:rPr lang="de-DE" i="1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vs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. Petrus!)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§6.6   Verfasser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29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build="p" animBg="1" autoUpdateAnimBg="0"/>
      <p:bldP spid="72294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762000" y="476672"/>
            <a:ext cx="8382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>
              <a:spcBef>
                <a:spcPts val="600"/>
              </a:spcBef>
            </a:pPr>
            <a:r>
              <a:rPr lang="de-DE" b="1" dirty="0">
                <a:latin typeface="Verdana" pitchFamily="34" charset="0"/>
              </a:rPr>
              <a:t>Hochschätzung des </a:t>
            </a:r>
            <a:r>
              <a:rPr lang="de-DE" b="1" dirty="0" err="1">
                <a:latin typeface="Verdana" pitchFamily="34" charset="0"/>
              </a:rPr>
              <a:t>Joh</a:t>
            </a:r>
            <a:endParaRPr lang="de-DE" b="1" dirty="0">
              <a:latin typeface="Verdana" pitchFamily="34" charset="0"/>
            </a:endParaRPr>
          </a:p>
          <a:p>
            <a:pPr marL="381000" indent="-381000">
              <a:spcBef>
                <a:spcPts val="600"/>
              </a:spcBef>
              <a:buFontTx/>
              <a:buChar char="•"/>
            </a:pPr>
            <a:r>
              <a:rPr lang="de-DE" dirty="0">
                <a:latin typeface="Verdana" pitchFamily="34" charset="0"/>
              </a:rPr>
              <a:t>in der Tradition der Kirche</a:t>
            </a:r>
          </a:p>
          <a:p>
            <a:pPr marL="381000" indent="-381000">
              <a:spcBef>
                <a:spcPts val="600"/>
              </a:spcBef>
              <a:buFontTx/>
              <a:buChar char="•"/>
            </a:pPr>
            <a:r>
              <a:rPr lang="de-DE" dirty="0">
                <a:latin typeface="Verdana" pitchFamily="34" charset="0"/>
              </a:rPr>
              <a:t>in der Moderne:</a:t>
            </a:r>
          </a:p>
          <a:p>
            <a:pPr marL="381000" indent="-381000">
              <a:spcBef>
                <a:spcPts val="600"/>
              </a:spcBef>
            </a:pPr>
            <a:r>
              <a:rPr lang="de-DE" b="1" dirty="0">
                <a:latin typeface="Verdana" pitchFamily="34" charset="0"/>
              </a:rPr>
              <a:t>F.C. Baur</a:t>
            </a:r>
            <a:r>
              <a:rPr lang="de-DE" dirty="0">
                <a:latin typeface="Verdana" pitchFamily="34" charset="0"/>
              </a:rPr>
              <a:t>: „die im Urchristentum sich durchsetzende Idee der Einheit des göttlichen Geistes mit dem menschlichen Geist findet hier ihren klarsten Ausdruck“</a:t>
            </a:r>
          </a:p>
          <a:p>
            <a:pPr marL="381000" indent="-381000">
              <a:spcBef>
                <a:spcPts val="600"/>
              </a:spcBef>
            </a:pPr>
            <a:r>
              <a:rPr lang="de-DE" b="1" dirty="0">
                <a:latin typeface="Verdana" pitchFamily="34" charset="0"/>
              </a:rPr>
              <a:t>W. </a:t>
            </a:r>
            <a:r>
              <a:rPr lang="de-DE" b="1" dirty="0" err="1">
                <a:latin typeface="Verdana" pitchFamily="34" charset="0"/>
              </a:rPr>
              <a:t>Bousset</a:t>
            </a:r>
            <a:r>
              <a:rPr lang="de-DE" dirty="0">
                <a:latin typeface="Verdana" pitchFamily="34" charset="0"/>
              </a:rPr>
              <a:t>: „Höhepunkt in der Entwicklung einer christlichen Mystik, welche die hellenistische Mystik der Umwelt positiv verarbeitet hat“ </a:t>
            </a:r>
          </a:p>
          <a:p>
            <a:pPr marL="381000" indent="-381000">
              <a:spcBef>
                <a:spcPts val="600"/>
              </a:spcBef>
            </a:pPr>
            <a:r>
              <a:rPr lang="de-DE" b="1" dirty="0">
                <a:latin typeface="Verdana" pitchFamily="34" charset="0"/>
              </a:rPr>
              <a:t>R. Bultmann</a:t>
            </a:r>
            <a:r>
              <a:rPr lang="de-DE" dirty="0">
                <a:latin typeface="Verdana" pitchFamily="34" charset="0"/>
              </a:rPr>
              <a:t>: „das reine urchristliche Kerygma“</a:t>
            </a:r>
          </a:p>
          <a:p>
            <a:pPr marL="381000" indent="-381000">
              <a:spcBef>
                <a:spcPts val="600"/>
              </a:spcBef>
            </a:pPr>
            <a:r>
              <a:rPr lang="de-DE" i="1" u="sng" dirty="0">
                <a:latin typeface="Verdana" pitchFamily="34" charset="0"/>
              </a:rPr>
              <a:t>Aber</a:t>
            </a:r>
            <a:r>
              <a:rPr lang="de-DE" i="1" dirty="0">
                <a:latin typeface="Verdana" pitchFamily="34" charset="0"/>
              </a:rPr>
              <a:t>:</a:t>
            </a:r>
            <a:r>
              <a:rPr lang="de-DE" b="1" dirty="0">
                <a:latin typeface="Verdana" pitchFamily="34" charset="0"/>
              </a:rPr>
              <a:t> E. </a:t>
            </a:r>
            <a:r>
              <a:rPr lang="de-DE" b="1" dirty="0" err="1">
                <a:latin typeface="Verdana" pitchFamily="34" charset="0"/>
              </a:rPr>
              <a:t>Käsemann</a:t>
            </a:r>
            <a:r>
              <a:rPr lang="de-DE" dirty="0">
                <a:latin typeface="Verdana" pitchFamily="34" charset="0"/>
              </a:rPr>
              <a:t>: „sektiererische Sonder-</a:t>
            </a:r>
            <a:r>
              <a:rPr lang="de-DE" dirty="0" err="1">
                <a:latin typeface="Verdana" pitchFamily="34" charset="0"/>
              </a:rPr>
              <a:t>entwicklung</a:t>
            </a:r>
            <a:r>
              <a:rPr lang="de-DE" dirty="0">
                <a:latin typeface="Verdana" pitchFamily="34" charset="0"/>
              </a:rPr>
              <a:t> mit </a:t>
            </a:r>
            <a:r>
              <a:rPr lang="de-DE" dirty="0" err="1">
                <a:latin typeface="Verdana" pitchFamily="34" charset="0"/>
              </a:rPr>
              <a:t>häresieverdächtiger</a:t>
            </a:r>
            <a:r>
              <a:rPr lang="de-DE" dirty="0">
                <a:latin typeface="Verdana" pitchFamily="34" charset="0"/>
              </a:rPr>
              <a:t> Theologie“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Vorbemerkung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727045" name="Rectangle 5"/>
          <p:cNvSpPr>
            <a:spLocks noChangeArrowheads="1"/>
          </p:cNvSpPr>
          <p:nvPr/>
        </p:nvSpPr>
        <p:spPr bwMode="auto">
          <a:xfrm>
            <a:off x="762000" y="533400"/>
            <a:ext cx="8388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indent="-382588">
              <a:spcBef>
                <a:spcPct val="50000"/>
              </a:spcBef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kein Augenzeuge</a:t>
            </a:r>
          </a:p>
          <a:p>
            <a:pPr marL="382588" indent="-382588">
              <a:spcBef>
                <a:spcPct val="50000"/>
              </a:spcBef>
              <a:buFontTx/>
              <a:buChar char="•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keine Harmonisierung zwischen dem synoptischen Jesus und dem johanneischen Jesus möglich</a:t>
            </a:r>
          </a:p>
          <a:p>
            <a:pPr marL="382588" indent="-382588">
              <a:spcBef>
                <a:spcPct val="50000"/>
              </a:spcBef>
              <a:buFontTx/>
              <a:buChar char="•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im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JohEv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 fehlt vieles, was den historischen Jesus ausmacht:</a:t>
            </a:r>
          </a:p>
        </p:txBody>
      </p:sp>
      <p:sp>
        <p:nvSpPr>
          <p:cNvPr id="727046" name="Rectangle 6"/>
          <p:cNvSpPr>
            <a:spLocks noChangeArrowheads="1"/>
          </p:cNvSpPr>
          <p:nvPr/>
        </p:nvSpPr>
        <p:spPr bwMode="auto">
          <a:xfrm>
            <a:off x="1143000" y="2838450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indent="-382588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Reich-Gottes-Verkündigung</a:t>
            </a:r>
          </a:p>
          <a:p>
            <a:pPr marL="382588" indent="-382588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Rede in Gleichnissen</a:t>
            </a:r>
          </a:p>
          <a:p>
            <a:pPr marL="382588" indent="-382588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Exorzismen</a:t>
            </a:r>
          </a:p>
          <a:p>
            <a:pPr marL="382588" indent="-382588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Zwölferkreis</a:t>
            </a:r>
          </a:p>
          <a:p>
            <a:pPr marL="382588" indent="-382588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…</a:t>
            </a:r>
          </a:p>
        </p:txBody>
      </p:sp>
      <p:sp>
        <p:nvSpPr>
          <p:cNvPr id="727047" name="Rectangle 7"/>
          <p:cNvSpPr>
            <a:spLocks noChangeArrowheads="1"/>
          </p:cNvSpPr>
          <p:nvPr/>
        </p:nvSpPr>
        <p:spPr bwMode="auto">
          <a:xfrm>
            <a:off x="755650" y="5638800"/>
            <a:ext cx="83883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indent="-382588">
              <a:spcBef>
                <a:spcPct val="15000"/>
              </a:spcBef>
              <a:buFontTx/>
              <a:buChar char="•"/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theologiegeschichtlicher Standort: spät;</a:t>
            </a:r>
          </a:p>
          <a:p>
            <a:pPr marL="382588" indent="-382588">
              <a:spcBef>
                <a:spcPct val="15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  <a:sym typeface="Wingdings" pitchFamily="2" charset="2"/>
              </a:rPr>
              <a:t>	sehr fortgeschrittene christologische Reflexion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§6.6   Verfasser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5" grpId="0" build="p" autoUpdateAnimBg="0"/>
      <p:bldP spid="727046" grpId="0" build="p" autoUpdateAnimBg="0"/>
      <p:bldP spid="72704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88132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§6.7  Die Johanneische Schule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88133" name="Rectangle 5"/>
          <p:cNvSpPr>
            <a:spLocks noChangeArrowheads="1"/>
          </p:cNvSpPr>
          <p:nvPr/>
        </p:nvSpPr>
        <p:spPr bwMode="auto">
          <a:xfrm>
            <a:off x="755650" y="476672"/>
            <a:ext cx="83883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Joh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3,11 (Jesusrede!):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	Wahrlich, wahrlich, ich sage dir: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Wir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reden, was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wir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wissen, und 	bezeugen, was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wir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gesehen haben, und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unser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Zeugnis nehmt ihr nicht 	an.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vgl. auch </a:t>
            </a:r>
            <a:r>
              <a:rPr kumimoji="0" lang="de-A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Joh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21,24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1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Joh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1,1-4: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	Was von Anfang an war, was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wir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gehört, was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wir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mit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unseren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Augen 	gesehen, was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wir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angeschaut und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unsere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Hände betastet haben vom 	Wort des Lebens  </a:t>
            </a:r>
            <a:r>
              <a:rPr kumimoji="0" lang="de-AT" sz="2400" b="0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2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- und das Leben ist geoffenbart worden, und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wir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	haben gesehen und bezeugen und verkündigen euch das ewige Leben, 	das bei dem Vater war und uns geoffenbart worden ist -  </a:t>
            </a:r>
            <a:r>
              <a:rPr kumimoji="0" lang="de-AT" sz="2400" b="0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3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was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wir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	gesehen und gehört haben, verkündigen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wir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auch euch, damit auch </a:t>
            </a:r>
            <a:r>
              <a:rPr kumimoji="0" lang="de-AT" sz="24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ihr 	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mit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uns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Gemeinschaft habt; und zwar ist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unsere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Gemeinschaft mit dem 	Vater und mit seinem Sohn Jesus Christus.  </a:t>
            </a:r>
            <a:r>
              <a:rPr kumimoji="0" lang="de-AT" sz="2400" b="0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4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Und dies schreiben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wir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, 	damit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unsere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Freude vollkommen sei.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755650" y="476672"/>
            <a:ext cx="8388350" cy="49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marR="0" lvl="0" indent="-476250" algn="l" defTabSz="914400" rtl="0" eaLnBrk="1" fontAlgn="base" latinLnBrk="0" hangingPunct="1">
              <a:lnSpc>
                <a:spcPct val="11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JohEv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und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JohBriefe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zeigen charakteristische Übereinstimmungen</a:t>
            </a:r>
          </a:p>
          <a:p>
            <a:pPr marL="476250" marR="0" lvl="0" indent="-476250" algn="l" defTabSz="914400" rtl="0" eaLnBrk="1" fontAlgn="base" latinLnBrk="0" hangingPunct="1">
              <a:lnSpc>
                <a:spcPct val="11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476250" marR="0" lvl="0" indent="-476250" algn="l" defTabSz="914400" rtl="0" eaLnBrk="1" fontAlgn="base" latinLnBrk="0" hangingPunct="1">
              <a:lnSpc>
                <a:spcPct val="11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theologisch (Einheit von Vater und Sohn; Fleischwerdung; Dualismus;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Gezeugtsein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aus Gott; Bleiben in Gott, Jesus…)</a:t>
            </a:r>
          </a:p>
          <a:p>
            <a:pPr marL="476250" marR="0" lvl="0" indent="-476250" algn="l" defTabSz="914400" rtl="0" eaLnBrk="1" fontAlgn="base" latinLnBrk="0" hangingPunct="1">
              <a:lnSpc>
                <a:spcPct val="11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sprachlich (Soziolekt)</a:t>
            </a:r>
          </a:p>
          <a:p>
            <a:pPr marL="476250" marR="0" lvl="0" indent="-476250" algn="l" defTabSz="914400" rtl="0" eaLnBrk="1" fontAlgn="base" latinLnBrk="0" hangingPunct="1">
              <a:lnSpc>
                <a:spcPct val="11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perspektivisch („Wir“-Kreis als Sprecher) </a:t>
            </a:r>
          </a:p>
          <a:p>
            <a:pPr marL="476250" marR="0" lvl="0" indent="-476250" algn="l" defTabSz="914400" rtl="0" eaLnBrk="1" fontAlgn="base" latinLnBrk="0" hangingPunct="1">
              <a:lnSpc>
                <a:spcPct val="11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institutionell (vgl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οἱ φίλοι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τεκνία μου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; Lehre offenbar besonders akzentuiert: Jesus als Rabbi)</a:t>
            </a:r>
          </a:p>
          <a:p>
            <a:pPr marL="476250" marR="0" lvl="0" indent="-476250" algn="l" defTabSz="914400" rtl="0" eaLnBrk="1" fontAlgn="base" latinLnBrk="0" hangingPunct="1">
              <a:lnSpc>
                <a:spcPct val="11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ethisch (Gebot der Bruderliebe)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§6.7  Die Johanneische Schule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2229" name="Rectangle 5"/>
          <p:cNvSpPr>
            <a:spLocks noChangeArrowheads="1"/>
          </p:cNvSpPr>
          <p:nvPr/>
        </p:nvSpPr>
        <p:spPr bwMode="auto">
          <a:xfrm>
            <a:off x="755650" y="476672"/>
            <a:ext cx="838835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antike Philosophenschulen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endParaRPr kumimoji="0" lang="de-DE" sz="1200" b="0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Akademie (Platon)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• älteste und am längsten bestehende antike 			Philosophenschule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• von Platon gegründet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• nach dessen Tod Fortführung seiner Philosophie 			und Herausgabe/Redaktion seiner Schriften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Kepos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(„Garten“;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Epikur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• von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Epikur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ins Leben gerufen;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• Pflege von dessen Philosophie (nichts darf an der 			Lehre des Meisters verändert werden!)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•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Epikur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genießt z.T. religiöse Verehrung (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monat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-		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liches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Gedächtnismahl)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§6.7  Die Johanneische Schule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2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2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2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2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4277" name="Rectangle 5"/>
          <p:cNvSpPr>
            <a:spLocks noChangeArrowheads="1"/>
          </p:cNvSpPr>
          <p:nvPr/>
        </p:nvSpPr>
        <p:spPr bwMode="auto">
          <a:xfrm>
            <a:off x="755650" y="533400"/>
            <a:ext cx="83883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Schriftgelehrten- oder Theologenstand innerhalb der johanneischen Gemeinde</a:t>
            </a:r>
          </a:p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vermutlich um einen besonders prominenten Denker (Lieblingsjünger; Evangelist?) gruppiert</a:t>
            </a:r>
          </a:p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Verfasser der Johannesbriefe (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Symbol" pitchFamily="18" charset="2"/>
              </a:rPr>
              <a:t>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Evangelist) kommt ebenfalls aus dem Kreis der joh Schule </a:t>
            </a:r>
          </a:p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Lieblingsjünger möglicherweise „Gründerfigur“ (Garant der Traditionen, die man in der Schule pflegt und weitergibt; Christ der ersten Generation, evtl. ein Jünger Jesu, aber keiner der Zwölf)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§6.7  Die Johanneische Schule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6324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§6.8  Geschichte des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joh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Christentums nach </a:t>
            </a: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Brown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96325" name="Rectangle 5"/>
          <p:cNvSpPr>
            <a:spLocks noChangeArrowheads="1"/>
          </p:cNvSpPr>
          <p:nvPr/>
        </p:nvSpPr>
        <p:spPr bwMode="auto">
          <a:xfrm>
            <a:off x="755650" y="533400"/>
            <a:ext cx="838835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vor der Abfassung des Ev: Kreis von Ex-Jüngern des Täufers, darunter der Lieblingsjünger; „low christology“</a:t>
            </a:r>
          </a:p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zur Zeit der Abfassung des Ev: Konflikt mit dem Judentum; „higher christology“ (Ich-bin-Worte …); schroffe Haltung ggü. „den Anderen“ (Juden, Täuferjüngern, nicht-joh Christen…)</a:t>
            </a:r>
          </a:p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zur Zeit der Abfassung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der Briefe: innere Kon-flikte, Gruppe (A) interpretiert das Ev mehr „orthodox“, Gruppe (B) mehr „doketisch-gnostisierend“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 3" pitchFamily="18" charset="2"/>
              </a:rPr>
              <a:t> Schisma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755650" y="533400"/>
            <a:ext cx="83883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 3" pitchFamily="18" charset="2"/>
              </a:rPr>
              <a:t> Schisma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98374" name="Rectangle 6"/>
          <p:cNvSpPr>
            <a:spLocks noChangeArrowheads="1"/>
          </p:cNvSpPr>
          <p:nvPr/>
        </p:nvSpPr>
        <p:spPr bwMode="auto">
          <a:xfrm>
            <a:off x="914400" y="1219200"/>
            <a:ext cx="8001000" cy="19177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marR="0" lvl="0" indent="-476250" algn="l" defTabSz="477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AT" sz="24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1Joh 4,2f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   Daran erkennt ihr den Geist Gottes: Jeder Geist, der bekennt Jesus Christos als im </a:t>
            </a:r>
            <a:r>
              <a:rPr kumimoji="0" lang="de-AT" sz="24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Fleisch 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Gekommenen, ist aus Gott,  und jeder Geist, der nicht bekennt Jesus, nicht ist aus Gott; und dies ist der (Geist) des Antichristos</a:t>
            </a:r>
          </a:p>
        </p:txBody>
      </p:sp>
      <p:sp>
        <p:nvSpPr>
          <p:cNvPr id="698375" name="Rectangle 7"/>
          <p:cNvSpPr>
            <a:spLocks noChangeArrowheads="1"/>
          </p:cNvSpPr>
          <p:nvPr/>
        </p:nvSpPr>
        <p:spPr bwMode="auto">
          <a:xfrm>
            <a:off x="914400" y="3248025"/>
            <a:ext cx="8001000" cy="15525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marR="0" lvl="0" indent="-476250" algn="l" defTabSz="477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AT" sz="24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1Joh 2,18f </a:t>
            </a:r>
            <a:r>
              <a:rPr kumimoji="0" lang="de-AT" sz="2400" b="0" i="0" u="none" strike="noStrike" kern="1200" cap="none" spc="0" normalizeH="0" baseline="3000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Kinder, letzte Stunde ist, und gleich-wie ihr hörtet, dass ein Antichristos kommt, sind jetzt auch viele Antichristosse aufgetreten, woher wir erkennen, dass letzte Stunde ist.  </a:t>
            </a:r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914400" y="4848225"/>
            <a:ext cx="8001000" cy="15525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marR="0" lvl="0" indent="-476250" algn="l" defTabSz="477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AT" sz="2400" b="0" i="0" u="none" strike="noStrike" kern="1200" cap="none" spc="0" normalizeH="0" baseline="3000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19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Aus uns gingen sie aus, doch nicht waren sie aus uns; denn wenn aus uns sie wären, geblieben wären sie bei uns; doch damit sie offenbart würden, dass nicht alle aus uns sind.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§6.8  Geschichte des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joh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Christentums nach </a:t>
            </a: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Brown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4" grpId="0" animBg="1" autoUpdateAnimBg="0"/>
      <p:bldP spid="698375" grpId="0" animBg="1" autoUpdateAnimBg="0"/>
      <p:bldP spid="69837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755650" y="533400"/>
            <a:ext cx="83883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vor der Abfassung des Ev: Kreis von Ex-Jüngern des Täufers, darunter der Lieblingsjünger; „low christology“</a:t>
            </a:r>
          </a:p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zur Zeit der Abfassung des Ev: Konflikt mit dem Judentum; „higher christoloy“ (Ich-bin-Worte …); schroffe Haltung ggü. „den Anderen“ (Juden, Täuferjüngern, nicht-joh Christen…)</a:t>
            </a:r>
          </a:p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zur Zeit der Abfassung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der Briefe: innere Konflikte, Gruppe (A) interpretiert das Ev mehr „orthodox“, Gruppe (B) mehr „doketisch-gnostisierend“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 3" pitchFamily="18" charset="2"/>
              </a:rPr>
              <a:t> Schisma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85763" marR="0" lvl="0" indent="-385763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>
                <a:tab pos="385763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danach: (A) schließt sich der Großkirche an [vgl. Ignatius], (B) geht eigene Wege [Gebrauch des JohEv in gnostischen Gruppen]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§6.8  Geschichte des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joh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Christentums nach </a:t>
            </a: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Brown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8382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Logos des Seth NHC VII/2 56,9-16 (= Nag Hammadi Codices,             7. Codex, 2. Schrift, Seite 56, Zeilen 9-19):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Es war ein anderer, Simon, der das Kreuz auf seiner Schulter trug. Es war ein anderer, dem sie die Dornenkrone aufsetzten. Ich aber frohlockte in der Höhe … ich lachte über ihre Unwissenheit.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Apokalypsis Petri NHC VII/3 81,15-21: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Der, den du beim Holz (des Kreuzes) froh lachen siehst, der ist er lebendige Jesus. Aber der, in dessen Hände und Füße sie Nägel schlagen, ist nur sein fleischlicher Doppelgänger.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§6.8  Geschichte des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joh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Christentums nach </a:t>
            </a: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Brown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6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762000" y="533400"/>
            <a:ext cx="8388350" cy="219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382588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Irenäus von Lyon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(180p) in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Adv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Haer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III 1,1f.: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2588" marR="0" lvl="0" indent="-382588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382588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	Danach gab </a:t>
            </a:r>
            <a:r>
              <a:rPr kumimoji="0" lang="de-DE" sz="2400" b="0" i="1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Johannes, der Jünger des Herrn, der auch an seiner Brust geruht hatte</a:t>
            </a:r>
            <a: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 selbst das </a:t>
            </a:r>
            <a:r>
              <a:rPr kumimoji="0" lang="de-D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Ev</a:t>
            </a:r>
            <a: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heraus, als er in Ephesus in Kleinasien weilte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2588" marR="0" lvl="0" indent="-382588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382588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Evangelist = Lieblingsjünger (LJ) = Johannes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7315200" cy="3195638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 3" pitchFamily="18" charset="2"/>
              </a:rPr>
              <a:t>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altkirchliches Zeugnis nicht verlässlich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	(1) Referenzgrößen des Irenäus 				   problematisch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	(2) Interesse an apostolischer Verfasser-			 schaft in der Alten Kirche offensichtlich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 3" pitchFamily="18" charset="2"/>
              </a:rPr>
              <a:t>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Frage muss aus dem Ev-Text 	beantwortet werden</a:t>
            </a:r>
            <a:endParaRPr kumimoji="0" lang="de-AT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§6.9   Lieblingsjünger und Evangelist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762000" y="476672"/>
            <a:ext cx="8382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>
              <a:spcBef>
                <a:spcPts val="600"/>
              </a:spcBef>
            </a:pPr>
            <a:r>
              <a:rPr lang="de-DE" b="1" dirty="0">
                <a:latin typeface="Verdana" pitchFamily="34" charset="0"/>
              </a:rPr>
              <a:t>Gerd </a:t>
            </a:r>
            <a:r>
              <a:rPr lang="de-DE" b="1" dirty="0" err="1">
                <a:latin typeface="Verdana" pitchFamily="34" charset="0"/>
              </a:rPr>
              <a:t>Theißen</a:t>
            </a:r>
            <a:r>
              <a:rPr lang="de-DE" b="1" dirty="0">
                <a:latin typeface="Verdana" pitchFamily="34" charset="0"/>
              </a:rPr>
              <a:t>, </a:t>
            </a:r>
            <a:r>
              <a:rPr lang="de-DE" dirty="0">
                <a:latin typeface="Arial Narrow" pitchFamily="34" charset="0"/>
              </a:rPr>
              <a:t>Die Religion der ersten Christen, S. 255</a:t>
            </a:r>
          </a:p>
          <a:p>
            <a:pPr marL="381000" indent="-381000">
              <a:spcBef>
                <a:spcPts val="600"/>
              </a:spcBef>
            </a:pPr>
            <a:r>
              <a:rPr lang="de-DE" dirty="0">
                <a:latin typeface="Verdana" pitchFamily="34" charset="0"/>
                <a:cs typeface="Arial" charset="0"/>
              </a:rPr>
              <a:t>„Im </a:t>
            </a:r>
            <a:r>
              <a:rPr lang="de-DE" dirty="0" err="1">
                <a:latin typeface="Verdana" pitchFamily="34" charset="0"/>
                <a:cs typeface="Arial" charset="0"/>
              </a:rPr>
              <a:t>JohEv</a:t>
            </a:r>
            <a:r>
              <a:rPr lang="de-DE" dirty="0">
                <a:latin typeface="Verdana" pitchFamily="34" charset="0"/>
                <a:cs typeface="Arial" charset="0"/>
              </a:rPr>
              <a:t> erreicht die Vergöttlichung des irdischen Jesus ihren Höhepunkt. Es bildet eine Synthese aus zwei Entwicklungen, die aufeinander zuliefen“.</a:t>
            </a:r>
            <a:endParaRPr lang="de-AT" dirty="0">
              <a:latin typeface="Verdana" pitchFamily="34" charset="0"/>
            </a:endParaRPr>
          </a:p>
          <a:p>
            <a:pPr marL="381000" indent="-381000">
              <a:spcBef>
                <a:spcPts val="600"/>
              </a:spcBef>
              <a:buFontTx/>
              <a:buChar char="•"/>
            </a:pPr>
            <a:r>
              <a:rPr lang="de-DE" dirty="0">
                <a:latin typeface="Verdana" pitchFamily="34" charset="0"/>
                <a:cs typeface="Arial" charset="0"/>
              </a:rPr>
              <a:t>Paulus: Glauben an den </a:t>
            </a:r>
            <a:r>
              <a:rPr lang="de-DE" dirty="0" err="1">
                <a:latin typeface="Verdana" pitchFamily="34" charset="0"/>
                <a:cs typeface="Arial" charset="0"/>
              </a:rPr>
              <a:t>Präexistenten</a:t>
            </a:r>
            <a:r>
              <a:rPr lang="de-DE" dirty="0">
                <a:latin typeface="Verdana" pitchFamily="34" charset="0"/>
                <a:cs typeface="Arial" charset="0"/>
              </a:rPr>
              <a:t> und Erhöhten mit </a:t>
            </a:r>
            <a:r>
              <a:rPr lang="de-DE" dirty="0" err="1">
                <a:latin typeface="Verdana" pitchFamily="34" charset="0"/>
                <a:cs typeface="Arial" charset="0"/>
              </a:rPr>
              <a:t>gottheitlichem</a:t>
            </a:r>
            <a:r>
              <a:rPr lang="de-DE" dirty="0">
                <a:latin typeface="Verdana" pitchFamily="34" charset="0"/>
                <a:cs typeface="Arial" charset="0"/>
              </a:rPr>
              <a:t> Status, keine Erzählung über den Irdischen</a:t>
            </a:r>
          </a:p>
          <a:p>
            <a:pPr marL="381000" indent="-381000">
              <a:spcBef>
                <a:spcPts val="600"/>
              </a:spcBef>
              <a:buFontTx/>
              <a:buChar char="•"/>
            </a:pPr>
            <a:r>
              <a:rPr lang="de-DE" dirty="0">
                <a:latin typeface="Verdana" pitchFamily="34" charset="0"/>
                <a:cs typeface="Arial" charset="0"/>
              </a:rPr>
              <a:t>Synoptiker: Erzählung über den Irdischen, kein Hinweis auf die Präexistenz Jesu, kein </a:t>
            </a:r>
            <a:r>
              <a:rPr lang="de-DE" dirty="0" err="1">
                <a:latin typeface="Verdana" pitchFamily="34" charset="0"/>
                <a:cs typeface="Arial" charset="0"/>
              </a:rPr>
              <a:t>gottheitlicher</a:t>
            </a:r>
            <a:r>
              <a:rPr lang="de-DE" dirty="0">
                <a:latin typeface="Verdana" pitchFamily="34" charset="0"/>
                <a:cs typeface="Arial" charset="0"/>
              </a:rPr>
              <a:t> Status des Irdischen</a:t>
            </a:r>
            <a:endParaRPr lang="de-AT" dirty="0">
              <a:latin typeface="Verdana" pitchFamily="34" charset="0"/>
            </a:endParaRPr>
          </a:p>
          <a:p>
            <a:pPr marL="381000" indent="-381000">
              <a:spcBef>
                <a:spcPts val="600"/>
              </a:spcBef>
            </a:pPr>
            <a:r>
              <a:rPr lang="de-AT" dirty="0">
                <a:latin typeface="Verdana" pitchFamily="34" charset="0"/>
                <a:cs typeface="Arial" charset="0"/>
                <a:sym typeface="Wingdings" pitchFamily="2" charset="2"/>
              </a:rPr>
              <a:t></a:t>
            </a:r>
            <a:r>
              <a:rPr lang="de-DE" dirty="0">
                <a:latin typeface="Verdana" pitchFamily="34" charset="0"/>
                <a:cs typeface="Arial" charset="0"/>
              </a:rPr>
              <a:t> </a:t>
            </a:r>
            <a:r>
              <a:rPr lang="de-DE" dirty="0" err="1">
                <a:latin typeface="Verdana" pitchFamily="34" charset="0"/>
                <a:cs typeface="Arial" charset="0"/>
              </a:rPr>
              <a:t>JohEv</a:t>
            </a:r>
            <a:r>
              <a:rPr lang="de-DE" dirty="0">
                <a:latin typeface="Verdana" pitchFamily="34" charset="0"/>
                <a:cs typeface="Arial" charset="0"/>
              </a:rPr>
              <a:t>: Herrlichkeit des Erhöhten schimmert überall durch das Wirken des Irdischen hindurch. Jesus erscheint als ein „</a:t>
            </a:r>
            <a:r>
              <a:rPr lang="de-DE" b="1" dirty="0">
                <a:latin typeface="Verdana" pitchFamily="34" charset="0"/>
                <a:cs typeface="Arial" charset="0"/>
              </a:rPr>
              <a:t>über die Erde wandelnder Gott</a:t>
            </a:r>
            <a:r>
              <a:rPr lang="de-DE" dirty="0">
                <a:latin typeface="Verdana" pitchFamily="34" charset="0"/>
                <a:cs typeface="Arial" charset="0"/>
              </a:rPr>
              <a:t>“ (F.C. Baur).</a:t>
            </a:r>
            <a:endParaRPr lang="de-DE" dirty="0"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Vorbemerkung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4757" name="Rectangle 5"/>
          <p:cNvSpPr>
            <a:spLocks noChangeArrowheads="1"/>
          </p:cNvSpPr>
          <p:nvPr/>
        </p:nvSpPr>
        <p:spPr bwMode="auto">
          <a:xfrm>
            <a:off x="762000" y="533400"/>
            <a:ext cx="838835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1" i="1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der Jünger, den Jesus liebte</a:t>
            </a:r>
            <a:r>
              <a:rPr kumimoji="0" lang="de-DE" sz="2400" b="0" i="1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,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 bleibt im JohEv anonym (scheint bewusst so gemacht)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Stellen: 13,23-25; 19,26f; 20,2-10; 21,2-8.20-24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Relation zu 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Petrus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: einerseits Vorrang des LJ (Intimität; Treue; Glaubenserkenntnis), andererseits Vorrang des Petrus (Sprecher; Ersthandelnder; „Hirte“)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anonymer Jünger (1,37.40; 18,15f;) evtl. mit LJ identisch; ferner „Zeuge“ in 19,35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im Nachtragskapitel 21 wird LJ als Verfasser des Ev genannt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im Modell von Becker: LJ-Stellen gehören zu KR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§6.9   Lieblingsjünger und Evangelist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6804" name="Text Box 4"/>
          <p:cNvSpPr txBox="1">
            <a:spLocks noChangeArrowheads="1"/>
          </p:cNvSpPr>
          <p:nvPr/>
        </p:nvSpPr>
        <p:spPr bwMode="auto">
          <a:xfrm>
            <a:off x="228600" y="44624"/>
            <a:ext cx="8686800" cy="6116637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13,23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Einer von seinen Jüngern, den Jesus liebte, lag zu Tisch an der Brust Jesu.  </a:t>
            </a:r>
            <a:r>
              <a:rPr kumimoji="0" lang="de-AT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24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Diesem nun winkt Simon Petrus zu erfragen, wer es wohl sei, von dem er rede.  </a:t>
            </a:r>
            <a:r>
              <a:rPr kumimoji="0" lang="de-AT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25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Jener lehnt sich an die Brust Jesu und spricht zu ihm: Herr, wer ist es?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19,26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Als nun Jesus die Mutter sah und den Jünger, den er liebte, dabeistehen, spricht er zu seiner Mutter: Frau, siehe, dein Sohn!  </a:t>
            </a:r>
            <a:r>
              <a:rPr kumimoji="0" lang="de-AT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27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Dann spricht er zu dem Jünger: Siehe, deine Mutter! Und von jener Stunde an nahm der Jünger sie zu sich.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19,35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de-AT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Und der es gesehen hat, hat es bezeugt, und sein Zeugnis ist wahr; und er weiß, dass er sagt, </a:t>
            </a:r>
            <a:r>
              <a:rPr kumimoji="0" lang="de-AT" sz="2400" b="0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was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wahr </a:t>
            </a:r>
            <a:r>
              <a:rPr kumimoji="0" lang="de-AT" sz="2400" b="0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ist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 damit auch </a:t>
            </a:r>
            <a:r>
              <a:rPr kumimoji="0" lang="de-AT" sz="2400" b="0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ihr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glaubt.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20,2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de-AT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Sie läuft nun und kommt zu Simon Petrus und zu dem anderen Jünger, den Jesus lieb hatte…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4" grpId="0" build="p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7924800" cy="48387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21,1   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Nach diesem offenbarte Jesus sich wieder den Jüngern am See von Tiberias. Er offenbarte sich aber so: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0" i="0" u="none" strike="noStrike" kern="1200" cap="none" spc="0" normalizeH="0" baseline="3000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	2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Simon Petrus und Thomas, genannt Zwilling, und Nathanael, der von Kana in Galiläa war, und die </a:t>
            </a:r>
            <a:r>
              <a:rPr kumimoji="0" lang="de-AT" sz="2400" b="0" i="1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Söhne </a:t>
            </a:r>
            <a:r>
              <a:rPr kumimoji="0" lang="de-AT" sz="24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des Zebedäus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und zwei andere von seinen Jüngern waren zusammen... </a:t>
            </a:r>
            <a:r>
              <a:rPr kumimoji="0" lang="de-AT" sz="2400" b="0" i="1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[Jesus tritt zunächst unerkannt auf]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0" i="0" u="none" strike="noStrike" kern="1200" cap="none" spc="0" normalizeH="0" baseline="3000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	7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 sagt jener Jünger, den Jesus liebte, zu Petrus: Es ist der Herr! Simon Petrus nun, als er hörte, dass es der Herr sei, gürtete das Oberkleid um…</a:t>
            </a:r>
          </a:p>
        </p:txBody>
      </p:sp>
      <p:sp>
        <p:nvSpPr>
          <p:cNvPr id="718854" name="Rectangle 6"/>
          <p:cNvSpPr>
            <a:spLocks noChangeArrowheads="1"/>
          </p:cNvSpPr>
          <p:nvPr/>
        </p:nvSpPr>
        <p:spPr bwMode="auto">
          <a:xfrm>
            <a:off x="755650" y="5562600"/>
            <a:ext cx="8388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 Zebedaiden (Jakobus und Johannes) in 21,2 als Ansatzpunkt für Johannes als LJ;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	beachte aber: </a:t>
            </a:r>
            <a:r>
              <a:rPr kumimoji="0" lang="de-DE" sz="2400" b="0" i="0" u="sng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zwei anonyme Jünger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 erwähnt!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§6.9   Lieblingsjünger und Evangelist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1" grpId="0" build="p" animBg="1" autoUpdateAnimBg="0"/>
      <p:bldP spid="718854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20899" name="Text Box 3"/>
          <p:cNvSpPr txBox="1">
            <a:spLocks noChangeArrowheads="1"/>
          </p:cNvSpPr>
          <p:nvPr/>
        </p:nvSpPr>
        <p:spPr bwMode="auto">
          <a:xfrm>
            <a:off x="914400" y="588963"/>
            <a:ext cx="8001000" cy="556895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21,20   </a:t>
            </a:r>
            <a:r>
              <a:rPr kumimoji="0" lang="de-AT" sz="2400" b="0" i="0" u="none" strike="noStrike" kern="1200" cap="none" spc="0" normalizeH="0" baseline="3000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20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Petrus wandte sich um und sieht den Jünger nachfolgen, den Jesus liebte, der sich auch bei dem Abendessen an seine Brust gelehnt und gesagt hatte: Herr, wer ist es, der dich über-liefert?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	</a:t>
            </a:r>
            <a:r>
              <a:rPr kumimoji="0" lang="de-AT" sz="2400" b="0" i="0" u="none" strike="noStrike" kern="1200" cap="none" spc="0" normalizeH="0" baseline="3000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21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Als nun Petrus diesen sah, spricht er zu Jesus: Herr, was </a:t>
            </a:r>
            <a:r>
              <a:rPr kumimoji="0" lang="de-AT" sz="2400" b="0" i="1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soll 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aber dieser?  </a:t>
            </a:r>
            <a:r>
              <a:rPr kumimoji="0" lang="de-AT" sz="2400" b="0" i="0" u="none" strike="noStrike" kern="1200" cap="none" spc="0" normalizeH="0" baseline="3000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22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Jesus spricht zu ihm: Wenn ich will, dass er bleibe, bis ich komme, was geht es dich an? Folge du mir nach!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	</a:t>
            </a:r>
            <a:r>
              <a:rPr kumimoji="0" lang="de-AT" sz="2400" b="0" i="0" u="none" strike="noStrike" kern="1200" cap="none" spc="0" normalizeH="0" baseline="3000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23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Es ging nun dieses Wort hinaus unter die Brüder: Jener Jünger stirbt nicht. Aber Jesus sprach nicht zu ihm, dass er nicht sterbe, son-dern: Wenn ich will, dass er bleibe, bis ich komme, was geht es dich an? 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§6.9   Lieblingsjünger und Evangelist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22947" name="Text Box 3"/>
          <p:cNvSpPr txBox="1">
            <a:spLocks noChangeArrowheads="1"/>
          </p:cNvSpPr>
          <p:nvPr/>
        </p:nvSpPr>
        <p:spPr bwMode="auto">
          <a:xfrm>
            <a:off x="914400" y="614363"/>
            <a:ext cx="7924800" cy="3195637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21,24   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ist der Jünger, der von diesen Dingen zeugt und der dies geschrieben hat; und wir wissen, dass sein Zeugnis wahr ist.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		</a:t>
            </a:r>
            <a:r>
              <a:rPr kumimoji="0" lang="de-AT" sz="2400" b="0" i="0" u="none" strike="noStrike" kern="1200" cap="none" spc="0" normalizeH="0" baseline="3000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25</a:t>
            </a: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Es gibt aber auch viele andere Dinge, die Jesus getan hat; wenn diese alle einzeln nieder-geschrieben würden, so würde, scheint mir, selbst die Welt die geschriebenen Bücher nicht fassen. </a:t>
            </a:r>
          </a:p>
        </p:txBody>
      </p:sp>
      <p:sp>
        <p:nvSpPr>
          <p:cNvPr id="722949" name="Rectangle 5"/>
          <p:cNvSpPr>
            <a:spLocks noChangeArrowheads="1"/>
          </p:cNvSpPr>
          <p:nvPr/>
        </p:nvSpPr>
        <p:spPr bwMode="auto">
          <a:xfrm>
            <a:off x="755650" y="4054475"/>
            <a:ext cx="8388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„Wir“-Perspektive in 24 spricht gegen die Verfasserschaft des LJ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Enge Berührungen bzw. Verweise innerhalb der LJ-Stellen sprechen für KR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LJ autorisiert das JohEv und das joh Christentum im Rahmen der Großkirche (LJ </a:t>
            </a:r>
            <a:r>
              <a:rPr kumimoji="0" lang="de-DE" sz="2400" b="0" i="1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vs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. Petrus!)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§6.9   Lieblingsjünger und Evangelist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29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build="p" animBg="1" autoUpdateAnimBg="0"/>
      <p:bldP spid="72294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24996" name="Rectangle 4"/>
          <p:cNvSpPr>
            <a:spLocks noChangeArrowheads="1"/>
          </p:cNvSpPr>
          <p:nvPr/>
        </p:nvSpPr>
        <p:spPr bwMode="auto">
          <a:xfrm>
            <a:off x="755650" y="609600"/>
            <a:ext cx="8388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LJ = Gründerfigur des joh Christentums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Gründer und / oder personeller Garant der joh Schule / Theologie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stammt aus der ersten urchristlichen Generation und lebt bis in die zweite Generation hinein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vgl. antike Schulhäupter und speziell: „Lehrer der Gerechtigkeit“ in Qumran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LJ als historische Gestalt wird idealisiert und typisiert</a:t>
            </a:r>
          </a:p>
        </p:txBody>
      </p:sp>
      <p:sp>
        <p:nvSpPr>
          <p:cNvPr id="724998" name="Rectangle 6"/>
          <p:cNvSpPr>
            <a:spLocks noChangeArrowheads="1"/>
          </p:cNvSpPr>
          <p:nvPr/>
        </p:nvSpPr>
        <p:spPr bwMode="auto">
          <a:xfrm>
            <a:off x="1289050" y="4800600"/>
            <a:ext cx="77025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 Identifikationsfigur für die Gemeinde       (v.a. Unmittelbarkeit zu Jesus; höchste Glaubenserkenntnis)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 Legitimation des JohEv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§6.9   Lieblingsjünger und Evangelist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6" grpId="0" build="p" autoUpdateAnimBg="0"/>
      <p:bldP spid="724998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27045" name="Rectangle 5"/>
          <p:cNvSpPr>
            <a:spLocks noChangeArrowheads="1"/>
          </p:cNvSpPr>
          <p:nvPr/>
        </p:nvSpPr>
        <p:spPr bwMode="auto">
          <a:xfrm>
            <a:off x="762000" y="533400"/>
            <a:ext cx="8388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kein Augenzeuge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keine Harmonisierung zwischen dem synoptischen Jesus und dem joh Jesus möglich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im JohEv fehlt vieles, was den historischen Jesus ausmacht:</a:t>
            </a:r>
          </a:p>
        </p:txBody>
      </p:sp>
      <p:sp>
        <p:nvSpPr>
          <p:cNvPr id="727046" name="Rectangle 6"/>
          <p:cNvSpPr>
            <a:spLocks noChangeArrowheads="1"/>
          </p:cNvSpPr>
          <p:nvPr/>
        </p:nvSpPr>
        <p:spPr bwMode="auto">
          <a:xfrm>
            <a:off x="1143000" y="2838450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Reich-Gottes-Verkündigung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Rede in Gleichnissen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Exorzismen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Zwölferkreis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…</a:t>
            </a:r>
          </a:p>
        </p:txBody>
      </p:sp>
      <p:sp>
        <p:nvSpPr>
          <p:cNvPr id="727047" name="Rectangle 7"/>
          <p:cNvSpPr>
            <a:spLocks noChangeArrowheads="1"/>
          </p:cNvSpPr>
          <p:nvPr/>
        </p:nvSpPr>
        <p:spPr bwMode="auto">
          <a:xfrm>
            <a:off x="755650" y="5638800"/>
            <a:ext cx="83883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theologiegeschichtlicher Standort: spät;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	sehr fortgeschrittene christologische Reflexion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§6.9   Lieblingsjünger und Evangelist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5" grpId="0" build="p" autoUpdateAnimBg="0"/>
      <p:bldP spid="727046" grpId="0" build="p" autoUpdateAnimBg="0"/>
      <p:bldP spid="72704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29093" name="Rectangle 5"/>
          <p:cNvSpPr>
            <a:spLocks noChangeArrowheads="1"/>
          </p:cNvSpPr>
          <p:nvPr/>
        </p:nvSpPr>
        <p:spPr bwMode="auto">
          <a:xfrm>
            <a:off x="762000" y="533400"/>
            <a:ext cx="83883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Theologe der joh Schule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Person bleibt im Dunkel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eigenständige und tief durchdachte Theologie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einfaches Griechisch mit semitischem Satzbau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übernimmt aramäische Wörter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Kenntnis Palästinas und jüdischer Ordnungen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	 Judenchrist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§6.9   Lieblingsjünger und Evangelist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9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31141" name="Rectangle 5"/>
          <p:cNvSpPr>
            <a:spLocks noChangeArrowheads="1"/>
          </p:cNvSpPr>
          <p:nvPr/>
        </p:nvSpPr>
        <p:spPr bwMode="auto">
          <a:xfrm>
            <a:off x="762000" y="533400"/>
            <a:ext cx="83883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terminus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 a quo: Tempelzerstörung (70p)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  <a:sym typeface="Wingdings" pitchFamily="2" charset="2"/>
              </a:rPr>
              <a:t>11,48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  <a:sym typeface="Wingdings" pitchFamily="2" charset="2"/>
              </a:rPr>
              <a:t>   Wenn wir ihn so lassen, werden alle an ihn glauben, und die Römer werden kommen und unsere Stadt wie auch unsere Nation wegnehmen.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terminus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 ad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quem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: P</a:t>
            </a:r>
            <a:r>
              <a:rPr kumimoji="0" lang="de-DE" sz="2400" b="0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52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(um 125p); 	   Rezeption des 1Joh (später als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JohEv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) bei Polykarp (um 110)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theologiegeschichtlicher Ort: eher spät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 90-100p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als plausibler Ansatz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3137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§6.10   Zeit und Ort der Abfassung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3481388" y="668338"/>
            <a:ext cx="2233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Papyrus 52:</a:t>
            </a:r>
          </a:p>
        </p:txBody>
      </p:sp>
      <p:pic>
        <p:nvPicPr>
          <p:cNvPr id="733190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765175"/>
            <a:ext cx="4114800" cy="6194425"/>
          </a:xfrm>
          <a:prstGeom prst="rect">
            <a:avLst/>
          </a:prstGeom>
          <a:noFill/>
        </p:spPr>
      </p:pic>
      <p:pic>
        <p:nvPicPr>
          <p:cNvPr id="733191" name="Picture 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79438"/>
            <a:ext cx="4532313" cy="6811962"/>
          </a:xfrm>
          <a:prstGeom prst="rect">
            <a:avLst/>
          </a:prstGeom>
          <a:noFill/>
        </p:spPr>
      </p:pic>
      <p:sp>
        <p:nvSpPr>
          <p:cNvPr id="733192" name="Rectangle 8"/>
          <p:cNvSpPr>
            <a:spLocks noChangeArrowheads="1"/>
          </p:cNvSpPr>
          <p:nvPr/>
        </p:nvSpPr>
        <p:spPr bwMode="auto">
          <a:xfrm>
            <a:off x="3194050" y="5181600"/>
            <a:ext cx="29781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  <a:sym typeface="Wingdings" pitchFamily="2" charset="2"/>
              </a:rPr>
              <a:t>recto:	Joh 18,31-32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  <a:sym typeface="Wingdings" pitchFamily="2" charset="2"/>
              </a:rPr>
              <a:t>verso: Joh 18,37-38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3137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§6.10   Zeit und Ort der Abfassung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3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3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9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762000" y="476672"/>
            <a:ext cx="83820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3" indent="-4763" defTabSz="376238"/>
            <a:r>
              <a:rPr lang="de-DE" b="1" dirty="0" err="1">
                <a:latin typeface="Verdana" pitchFamily="34" charset="0"/>
                <a:cs typeface="Arial" charset="0"/>
              </a:rPr>
              <a:t>Joh</a:t>
            </a:r>
            <a:r>
              <a:rPr lang="de-DE" b="1" dirty="0">
                <a:latin typeface="Verdana" pitchFamily="34" charset="0"/>
                <a:cs typeface="Arial" charset="0"/>
              </a:rPr>
              <a:t> 1,1</a:t>
            </a:r>
            <a:r>
              <a:rPr lang="de-DE" dirty="0">
                <a:latin typeface="Verdana" pitchFamily="34" charset="0"/>
                <a:cs typeface="Arial" charset="0"/>
              </a:rPr>
              <a:t>  Im Anfang war der Logos, und der Logos war bei Gott, und Gott war der Logos.  </a:t>
            </a:r>
            <a:r>
              <a:rPr lang="de-DE" baseline="30000" dirty="0">
                <a:latin typeface="Verdana" pitchFamily="34" charset="0"/>
                <a:cs typeface="Arial" charset="0"/>
              </a:rPr>
              <a:t>2</a:t>
            </a:r>
            <a:r>
              <a:rPr lang="de-DE" dirty="0">
                <a:latin typeface="Verdana" pitchFamily="34" charset="0"/>
                <a:cs typeface="Arial" charset="0"/>
              </a:rPr>
              <a:t>Dieser war im Anfang bei Gott.  </a:t>
            </a:r>
            <a:r>
              <a:rPr lang="de-DE" baseline="30000" dirty="0">
                <a:latin typeface="Verdana" pitchFamily="34" charset="0"/>
                <a:cs typeface="Arial" charset="0"/>
              </a:rPr>
              <a:t>3</a:t>
            </a:r>
            <a:r>
              <a:rPr lang="de-DE" dirty="0">
                <a:latin typeface="Verdana" pitchFamily="34" charset="0"/>
                <a:cs typeface="Arial" charset="0"/>
              </a:rPr>
              <a:t>Alles wurde durch ihn, und ohne ihn wurde auch nicht eines, was geworden ist… </a:t>
            </a:r>
          </a:p>
          <a:p>
            <a:pPr marL="4763" indent="-4763" defTabSz="376238"/>
            <a:r>
              <a:rPr lang="de-DE" baseline="30000" dirty="0">
                <a:latin typeface="Verdana" pitchFamily="34" charset="0"/>
                <a:cs typeface="Arial" charset="0"/>
              </a:rPr>
              <a:t>18</a:t>
            </a:r>
            <a:r>
              <a:rPr lang="de-DE" dirty="0">
                <a:latin typeface="Verdana" pitchFamily="34" charset="0"/>
                <a:cs typeface="Arial" charset="0"/>
              </a:rPr>
              <a:t>Gott hat keiner gesehen jemals; (der) </a:t>
            </a:r>
            <a:r>
              <a:rPr lang="de-DE" dirty="0" err="1">
                <a:latin typeface="Verdana" pitchFamily="34" charset="0"/>
                <a:cs typeface="Arial" charset="0"/>
              </a:rPr>
              <a:t>einzigge</a:t>
            </a:r>
            <a:r>
              <a:rPr lang="de-DE" dirty="0">
                <a:latin typeface="Verdana" pitchFamily="34" charset="0"/>
                <a:cs typeface="Arial" charset="0"/>
              </a:rPr>
              <a:t>-zeugte Gott, der ist im Schoß des Vaters, jener legte (ihn) aus.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endParaRPr lang="de-DE" dirty="0">
              <a:latin typeface="Verdana" pitchFamily="34" charset="0"/>
              <a:cs typeface="Arial" charset="0"/>
            </a:endParaRPr>
          </a:p>
          <a:p>
            <a:pPr marL="4763" indent="-4763" defTabSz="376238">
              <a:lnSpc>
                <a:spcPct val="125000"/>
              </a:lnSpc>
            </a:pPr>
            <a:endParaRPr lang="de-DE" sz="1200" dirty="0">
              <a:latin typeface="Verdana" pitchFamily="34" charset="0"/>
              <a:cs typeface="Arial" charset="0"/>
            </a:endParaRPr>
          </a:p>
          <a:p>
            <a:pPr marL="803275" indent="-4763" defTabSz="376238">
              <a:lnSpc>
                <a:spcPct val="125000"/>
              </a:lnSpc>
            </a:pPr>
            <a:r>
              <a:rPr lang="de-DE" dirty="0">
                <a:latin typeface="Verdana" pitchFamily="34" charset="0"/>
                <a:sym typeface="Wingdings 3" pitchFamily="18" charset="2"/>
              </a:rPr>
              <a:t></a:t>
            </a:r>
            <a:r>
              <a:rPr lang="de-DE" dirty="0">
                <a:latin typeface="Verdana" pitchFamily="34" charset="0"/>
                <a:cs typeface="Arial" charset="0"/>
              </a:rPr>
              <a:t> setzt unmittelbar bei Gott ein</a:t>
            </a:r>
          </a:p>
          <a:p>
            <a:pPr marL="803275" indent="-4763" defTabSz="376238">
              <a:lnSpc>
                <a:spcPct val="125000"/>
              </a:lnSpc>
            </a:pPr>
            <a:r>
              <a:rPr lang="de-DE" dirty="0">
                <a:latin typeface="Verdana" pitchFamily="34" charset="0"/>
                <a:sym typeface="Wingdings 3" pitchFamily="18" charset="2"/>
              </a:rPr>
              <a:t></a:t>
            </a:r>
            <a:r>
              <a:rPr lang="de-DE" dirty="0">
                <a:latin typeface="Verdana" pitchFamily="34" charset="0"/>
                <a:cs typeface="Arial" charset="0"/>
              </a:rPr>
              <a:t> bringt allein authentische Kunde</a:t>
            </a:r>
          </a:p>
          <a:p>
            <a:pPr marL="803275" indent="-4763" defTabSz="376238">
              <a:lnSpc>
                <a:spcPct val="125000"/>
              </a:lnSpc>
            </a:pPr>
            <a:r>
              <a:rPr lang="de-DE" dirty="0">
                <a:latin typeface="Verdana" pitchFamily="34" charset="0"/>
                <a:sym typeface="Wingdings 3" pitchFamily="18" charset="2"/>
              </a:rPr>
              <a:t></a:t>
            </a:r>
            <a:r>
              <a:rPr lang="de-DE" dirty="0">
                <a:latin typeface="Verdana" pitchFamily="34" charset="0"/>
                <a:cs typeface="Arial" charset="0"/>
              </a:rPr>
              <a:t> alle Referenzpunkte des Judentums (Mose, 	Täufer) sind vom Logos bestimmt und </a:t>
            </a:r>
            <a:r>
              <a:rPr lang="de-DE" dirty="0" err="1">
                <a:latin typeface="Verdana" pitchFamily="34" charset="0"/>
                <a:cs typeface="Arial" charset="0"/>
              </a:rPr>
              <a:t>ge</a:t>
            </a:r>
            <a:r>
              <a:rPr lang="de-DE" dirty="0">
                <a:latin typeface="Verdana" pitchFamily="34" charset="0"/>
                <a:cs typeface="Arial" charset="0"/>
              </a:rPr>
              <a:t>-	wirkt.</a:t>
            </a:r>
            <a:endParaRPr lang="de-DE" dirty="0"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Vorbemerkung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4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4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4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4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0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35237" name="Group 5"/>
          <p:cNvGraphicFramePr>
            <a:graphicFrameLocks noGrp="1"/>
          </p:cNvGraphicFramePr>
          <p:nvPr/>
        </p:nvGraphicFramePr>
        <p:xfrm>
          <a:off x="4427538" y="476250"/>
          <a:ext cx="5978525" cy="2957830"/>
        </p:xfrm>
        <a:graphic>
          <a:graphicData uri="http://schemas.openxmlformats.org/drawingml/2006/table">
            <a:tbl>
              <a:tblPr/>
              <a:tblGrid>
                <a:gridCol w="464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de-AT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de-A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recto</a:t>
                      </a: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de-A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</a:t>
                      </a: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18,31-33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ΕΙΠΕΝ ΟΥΝ ΑΥΤΟΙΣ Ο ΠΙΛΑΤΟΣ ΛΑΒΕΤΕ ΑΥΤΟΝ ΥΜΕΙΣ ΚΑΙ ΚΑΤΑ ΤΟΝ ΝΟΜΟΝ ΥΜΩΝ ΚΡΙΝΑΤΕ ΑΥΤΟΝ</a:t>
                      </a: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ΕΙΠΟΝ ΑΥΤΩ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ΟΙ</a:t>
                      </a:r>
                      <a:r>
                        <a:rPr lang="en-US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ΙΟΥΔΑΙ</a:t>
                      </a:r>
                      <a:r>
                        <a:rPr lang="en-US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ΟΙ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ΗΜΙ</a:t>
                      </a:r>
                      <a:r>
                        <a:rPr lang="en-US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Ν ΟΥΚ ΕΞΕΣΤΙΝ</a:t>
                      </a:r>
                      <a:r>
                        <a:rPr lang="de-DE" sz="1400" kern="1200" baseline="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ΑΠΟΚΤΕΙΝΑΙ </a:t>
                      </a: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OY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ΔΕΝΑ ΙΝΑ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Ο</a:t>
                      </a: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Λ</a:t>
                      </a:r>
                      <a:r>
                        <a:rPr lang="en-US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ΟΓΟΣ ΤΟΥ ΙΗΣΟΥ</a:t>
                      </a:r>
                      <a:r>
                        <a:rPr lang="de-DE" sz="1400" kern="1200" baseline="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ΠΛΗΡΩΘΗ ΟΝ ΕΙ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ΠΕΝ</a:t>
                      </a: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ΣΕΜΑΙΝΩ</a:t>
                      </a:r>
                      <a:r>
                        <a:rPr lang="en-US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Ν</a:t>
                      </a:r>
                      <a:r>
                        <a:rPr lang="en-US" sz="1400" kern="1200" baseline="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</a:rPr>
                        <a:t>ΠΟΙΩ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  <a:ea typeface="Times New Roman"/>
                        </a:rPr>
                        <a:t>ΘΑΝΑΤΩ ΗΜΕΛΛΕΝ ΑΠΟ</a:t>
                      </a: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  <a:ea typeface="Times New Roman"/>
                        </a:rPr>
                        <a:t>ΘΝΕΣΚΕΙΝ</a:t>
                      </a:r>
                      <a:r>
                        <a:rPr lang="de-DE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  <a:ea typeface="Times New Roman"/>
                        </a:rPr>
                        <a:t> </a:t>
                      </a: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  <a:ea typeface="Times New Roman"/>
                        </a:rPr>
                        <a:t>Ε</a:t>
                      </a:r>
                      <a:r>
                        <a:rPr lang="de-DE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  <a:ea typeface="Times New Roman"/>
                        </a:rPr>
                        <a:t>ΙΣΗΛΘΕΝ ΟΥΝ ΠΑΛΙΝ ΕΙΣ ΤΟ ΠΡΑΙΤΩ</a:t>
                      </a: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  <a:ea typeface="Times New Roman"/>
                        </a:rPr>
                        <a:t>ΡΙΟΝ</a:t>
                      </a:r>
                      <a:r>
                        <a:rPr lang="de-DE" sz="1400" b="1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  <a:ea typeface="Times New Roman"/>
                        </a:rPr>
                        <a:t> </a:t>
                      </a: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  <a:ea typeface="Times New Roman"/>
                        </a:rPr>
                        <a:t>Ο</a:t>
                      </a:r>
                      <a:r>
                        <a:rPr lang="de-DE" sz="1400" b="1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  <a:ea typeface="Times New Roman"/>
                        </a:rPr>
                        <a:t> </a:t>
                      </a: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  <a:ea typeface="Times New Roman"/>
                        </a:rPr>
                        <a:t>Π</a:t>
                      </a:r>
                      <a:r>
                        <a:rPr lang="de-DE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  <a:ea typeface="Times New Roman"/>
                        </a:rPr>
                        <a:t>ΙΛΑΤΟΣ ΚΑΙ ΕΦΩΝΗΣΕΝ ΤΟΝ ΙΗΣΟΥΝ </a:t>
                      </a: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  <a:ea typeface="Times New Roman"/>
                        </a:rPr>
                        <a:t>ΚΑΙ</a:t>
                      </a:r>
                      <a:r>
                        <a:rPr lang="de-DE" sz="1400" b="1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  <a:ea typeface="Times New Roman"/>
                        </a:rPr>
                        <a:t> </a:t>
                      </a: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  <a:ea typeface="Times New Roman"/>
                        </a:rPr>
                        <a:t>ΕΙΠ</a:t>
                      </a:r>
                      <a:r>
                        <a:rPr lang="de-DE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  <a:ea typeface="Times New Roman"/>
                        </a:rPr>
                        <a:t>ΕΝ ΑΥΤΩ ΣΥ  ΒΑΣΙΛΕΥΣ      ΤΩΝ     ΙΟΥΔΑ</a:t>
                      </a: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 Unicode MS"/>
                          <a:ea typeface="Times New Roman"/>
                        </a:rPr>
                        <a:t>ΙΩ</a:t>
                      </a:r>
                      <a:r>
                        <a:rPr lang="de-DE" sz="1400" kern="1200" dirty="0">
                          <a:solidFill>
                            <a:srgbClr val="800000"/>
                          </a:solidFill>
                          <a:effectLst/>
                          <a:latin typeface="Arial Unicode MS"/>
                          <a:ea typeface="Times New Roman"/>
                        </a:rPr>
                        <a:t>N</a:t>
                      </a:r>
                      <a:endParaRPr lang="de-DE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35246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765175"/>
            <a:ext cx="4114800" cy="6194425"/>
          </a:xfrm>
          <a:prstGeom prst="rect">
            <a:avLst/>
          </a:prstGeom>
          <a:noFill/>
        </p:spPr>
      </p:pic>
      <p:sp>
        <p:nvSpPr>
          <p:cNvPr id="735247" name="Rectangle 15"/>
          <p:cNvSpPr>
            <a:spLocks noChangeArrowheads="1"/>
          </p:cNvSpPr>
          <p:nvPr/>
        </p:nvSpPr>
        <p:spPr bwMode="auto">
          <a:xfrm>
            <a:off x="4211638" y="4076700"/>
            <a:ext cx="4932362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31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Pilatus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sagte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ihnen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Nehmt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ihr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ihn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doch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, und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richtet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ihn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nach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eurem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Gesetz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! Die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Juden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antworteten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ihm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Uns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ist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nicht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gestattet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jemand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hinzurichten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. 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32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So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sollte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sich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das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Wort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Jesu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erfüllen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mit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dem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angedeutet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hatte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, auf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welche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Weise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sterben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werde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. 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33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Pilatus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ging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wieder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in das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Prätorium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hinein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ließ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Jesus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rufen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und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fragte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ihn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Bist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du der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König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der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Juden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? 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3137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§6.10   Zeit und Ort der Abfassung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37285" name="Rectangle 5"/>
          <p:cNvSpPr>
            <a:spLocks noChangeArrowheads="1"/>
          </p:cNvSpPr>
          <p:nvPr/>
        </p:nvSpPr>
        <p:spPr bwMode="auto">
          <a:xfrm>
            <a:off x="762000" y="533400"/>
            <a:ext cx="8388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Ort der Abfassung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Syrien, Ägypten (Alexandrien) und — am wahr-scheinlichsten —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Kleinasien (Ephesus) kommen in Frage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für 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Ephesus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 spricht:</a:t>
            </a:r>
          </a:p>
        </p:txBody>
      </p:sp>
      <p:sp>
        <p:nvSpPr>
          <p:cNvPr id="737286" name="Rectangle 6"/>
          <p:cNvSpPr>
            <a:spLocks noChangeArrowheads="1"/>
          </p:cNvSpPr>
          <p:nvPr/>
        </p:nvSpPr>
        <p:spPr bwMode="auto">
          <a:xfrm>
            <a:off x="838200" y="2884488"/>
            <a:ext cx="8305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altkirchliche Tradition</a:t>
            </a:r>
          </a:p>
          <a:p>
            <a:pPr marL="382588" marR="0" lvl="0" indent="-382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antidoketische Ausrichtung des JohEv</a:t>
            </a:r>
          </a:p>
        </p:txBody>
      </p:sp>
      <p:sp>
        <p:nvSpPr>
          <p:cNvPr id="737287" name="Rectangle 7"/>
          <p:cNvSpPr>
            <a:spLocks noChangeArrowheads="1"/>
          </p:cNvSpPr>
          <p:nvPr/>
        </p:nvSpPr>
        <p:spPr bwMode="auto">
          <a:xfrm>
            <a:off x="755650" y="4132263"/>
            <a:ext cx="838835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Verbreitete Annahme: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sng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Wanderbewegung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 der joh Gemeinde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	von Jerusalem aus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	über das Ostjordanland und Syrien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  <a:sym typeface="Wingdings" pitchFamily="2" charset="2"/>
              </a:rPr>
              <a:t>	nach Ephesus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3137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§6.10   Zeit und Ort der Abfassung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Das Johannesevangelium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7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7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5" grpId="0" build="p" autoUpdateAnimBg="0"/>
      <p:bldP spid="737286" grpId="0" build="p" autoUpdateAnimBg="0"/>
      <p:bldP spid="7372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757765" name="Rectangle 5"/>
          <p:cNvSpPr>
            <a:spLocks noChangeArrowheads="1"/>
          </p:cNvSpPr>
          <p:nvPr/>
        </p:nvSpPr>
        <p:spPr bwMode="auto">
          <a:xfrm>
            <a:off x="755650" y="533400"/>
            <a:ext cx="838835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569913">
              <a:spcBef>
                <a:spcPct val="5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(A)	Prolog (1,1-18)</a:t>
            </a:r>
          </a:p>
          <a:p>
            <a:pPr defTabSz="569913"/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___________________________________</a:t>
            </a:r>
          </a:p>
          <a:p>
            <a:pPr defTabSz="569913">
              <a:spcBef>
                <a:spcPct val="50000"/>
              </a:spcBef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(B)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öffentliches Wirken</a:t>
            </a:r>
          </a:p>
          <a:p>
            <a:pPr defTabSz="569913">
              <a:spcBef>
                <a:spcPct val="5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 Offenbarung Jesu vor der Welt </a:t>
            </a:r>
          </a:p>
          <a:p>
            <a:pPr defTabSz="569913">
              <a:spcBef>
                <a:spcPct val="5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 „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book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 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of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 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signs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“  (1,19-12,50)</a:t>
            </a:r>
          </a:p>
          <a:p>
            <a:pPr defTabSz="569913">
              <a:spcBef>
                <a:spcPct val="50000"/>
              </a:spcBef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(C)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im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Jüngerkreis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— sein Weg zum Vater</a:t>
            </a:r>
          </a:p>
          <a:p>
            <a:pPr defTabSz="569913">
              <a:spcBef>
                <a:spcPct val="5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Offenbarung Jesu vor den Seinen   </a:t>
            </a:r>
          </a:p>
          <a:p>
            <a:pPr defTabSz="569913">
              <a:spcBef>
                <a:spcPct val="5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„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book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 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of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 </a:t>
            </a:r>
            <a:r>
              <a:rPr lang="de-DE" b="1" dirty="0" err="1">
                <a:solidFill>
                  <a:srgbClr val="800000"/>
                </a:solidFill>
                <a:latin typeface="Verdana" pitchFamily="34" charset="0"/>
              </a:rPr>
              <a:t>glory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“  (13,1-20,31)</a:t>
            </a:r>
          </a:p>
          <a:p>
            <a:pPr defTabSz="569913"/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___________________________________</a:t>
            </a:r>
          </a:p>
          <a:p>
            <a:pPr defTabSz="569913">
              <a:spcBef>
                <a:spcPct val="50000"/>
              </a:spcBef>
            </a:pP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(D) Epilog (21,1-25)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§6.1  Gliederung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759813" name="Rectangle 5"/>
          <p:cNvSpPr>
            <a:spLocks noChangeArrowheads="1"/>
          </p:cNvSpPr>
          <p:nvPr/>
        </p:nvSpPr>
        <p:spPr bwMode="auto">
          <a:xfrm>
            <a:off x="755650" y="533400"/>
            <a:ext cx="838835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68338">
              <a:spcBef>
                <a:spcPts val="600"/>
              </a:spcBef>
              <a:buFont typeface="Wingdings" pitchFamily="2" charset="2"/>
              <a:buNone/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I.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Zeugnis des Täufers und erste Jünger (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1,19-51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</a:t>
            </a:r>
          </a:p>
          <a:p>
            <a:pPr defTabSz="668338">
              <a:spcBef>
                <a:spcPts val="600"/>
              </a:spcBef>
              <a:buFont typeface="Wingdings" pitchFamily="2" charset="2"/>
              <a:buNone/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II.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Von Kana nach Kana (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2,1-4,54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		(</a:t>
            </a:r>
            <a:r>
              <a:rPr lang="de-DE" dirty="0">
                <a:solidFill>
                  <a:srgbClr val="FF0000"/>
                </a:solidFill>
                <a:latin typeface="Verdana" pitchFamily="34" charset="0"/>
              </a:rPr>
              <a:t>Weinwunder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; Tempelreinigung;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Nikodemus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-	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gespräch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; Samaritanerin; </a:t>
            </a:r>
            <a:r>
              <a:rPr lang="de-DE" dirty="0">
                <a:solidFill>
                  <a:srgbClr val="FF0000"/>
                </a:solidFill>
                <a:latin typeface="Verdana" pitchFamily="34" charset="0"/>
              </a:rPr>
              <a:t>Heilung des Beamten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</a:t>
            </a:r>
          </a:p>
          <a:p>
            <a:pPr defTabSz="668338">
              <a:spcBef>
                <a:spcPts val="600"/>
              </a:spcBef>
              <a:buFont typeface="Wingdings" pitchFamily="2" charset="2"/>
              <a:buNone/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III.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Auseinandersetzung Jesu mit den Juden (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5-10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  	(</a:t>
            </a:r>
            <a:r>
              <a:rPr lang="de-DE" dirty="0" err="1">
                <a:solidFill>
                  <a:srgbClr val="FF0000"/>
                </a:solidFill>
                <a:latin typeface="Verdana" pitchFamily="34" charset="0"/>
              </a:rPr>
              <a:t>Bethesda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, </a:t>
            </a:r>
            <a:r>
              <a:rPr lang="de-DE" dirty="0">
                <a:solidFill>
                  <a:srgbClr val="FF0000"/>
                </a:solidFill>
                <a:latin typeface="Verdana" pitchFamily="34" charset="0"/>
              </a:rPr>
              <a:t>Brot des </a:t>
            </a:r>
            <a:r>
              <a:rPr lang="de-DE" u="sng" dirty="0">
                <a:solidFill>
                  <a:srgbClr val="FF0000"/>
                </a:solidFill>
                <a:latin typeface="Verdana" pitchFamily="34" charset="0"/>
              </a:rPr>
              <a:t>Leben</a:t>
            </a:r>
            <a:r>
              <a:rPr lang="de-DE" dirty="0">
                <a:solidFill>
                  <a:srgbClr val="FF0000"/>
                </a:solidFill>
                <a:latin typeface="Verdana" pitchFamily="34" charset="0"/>
              </a:rPr>
              <a:t>s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und </a:t>
            </a:r>
            <a:r>
              <a:rPr lang="de-DE" dirty="0">
                <a:solidFill>
                  <a:srgbClr val="FF0000"/>
                </a:solidFill>
                <a:latin typeface="Verdana" pitchFamily="34" charset="0"/>
              </a:rPr>
              <a:t>Seewandel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, 	Laubhüttenfest </a:t>
            </a:r>
            <a:r>
              <a:rPr lang="de-DE" sz="2000" dirty="0">
                <a:solidFill>
                  <a:srgbClr val="800000"/>
                </a:solidFill>
                <a:latin typeface="Arial Narrow" pitchFamily="34" charset="0"/>
              </a:rPr>
              <a:t>[sekundärer Einschub: Jesus und die Ehebrecherin],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	</a:t>
            </a:r>
            <a:r>
              <a:rPr lang="de-DE" u="sng" dirty="0">
                <a:solidFill>
                  <a:srgbClr val="800000"/>
                </a:solidFill>
                <a:latin typeface="Verdana" pitchFamily="34" charset="0"/>
              </a:rPr>
              <a:t>Licht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der Welt, </a:t>
            </a:r>
            <a:r>
              <a:rPr lang="de-DE" dirty="0">
                <a:solidFill>
                  <a:srgbClr val="FF0000"/>
                </a:solidFill>
                <a:latin typeface="Verdana" pitchFamily="34" charset="0"/>
              </a:rPr>
              <a:t>Heilung des Blindgeborenen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, 	Hirtenrede, Tempelweihfest)</a:t>
            </a:r>
          </a:p>
          <a:p>
            <a:pPr defTabSz="668338">
              <a:spcBef>
                <a:spcPts val="600"/>
              </a:spcBef>
              <a:buFont typeface="Wingdings" pitchFamily="2" charset="2"/>
              <a:buNone/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IV.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Vorbereitung Jesu auf seine Stunde (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11-12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		(</a:t>
            </a:r>
            <a:r>
              <a:rPr lang="de-DE" dirty="0">
                <a:solidFill>
                  <a:srgbClr val="FF0000"/>
                </a:solidFill>
                <a:latin typeface="Verdana" pitchFamily="34" charset="0"/>
              </a:rPr>
              <a:t>Lazarus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; Salbung; Einzug in Jerusalem)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§6.1  Gliederung: </a:t>
            </a:r>
            <a:r>
              <a:rPr lang="de-DE" sz="2000" b="1" dirty="0" err="1">
                <a:solidFill>
                  <a:srgbClr val="FFFFCC"/>
                </a:solidFill>
                <a:latin typeface="Verdana" pitchFamily="34" charset="0"/>
              </a:rPr>
              <a:t>Book</a:t>
            </a: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 </a:t>
            </a:r>
            <a:r>
              <a:rPr lang="de-DE" sz="2000" b="1" dirty="0" err="1">
                <a:solidFill>
                  <a:srgbClr val="FFFFCC"/>
                </a:solidFill>
                <a:latin typeface="Verdana" pitchFamily="34" charset="0"/>
              </a:rPr>
              <a:t>of</a:t>
            </a: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 </a:t>
            </a:r>
            <a:r>
              <a:rPr lang="de-DE" sz="2000" b="1" dirty="0" err="1">
                <a:solidFill>
                  <a:srgbClr val="FFFFCC"/>
                </a:solidFill>
                <a:latin typeface="Verdana" pitchFamily="34" charset="0"/>
              </a:rPr>
              <a:t>signs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Text Box 2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761861" name="Rectangle 5"/>
          <p:cNvSpPr>
            <a:spLocks noChangeArrowheads="1"/>
          </p:cNvSpPr>
          <p:nvPr/>
        </p:nvSpPr>
        <p:spPr bwMode="auto">
          <a:xfrm>
            <a:off x="755650" y="476672"/>
            <a:ext cx="838835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68338">
              <a:spcBef>
                <a:spcPts val="600"/>
              </a:spcBef>
              <a:buFont typeface="Wingdings" pitchFamily="2" charset="2"/>
              <a:buNone/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I.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Fußwaschung und Abschiedsreden (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13-17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			(erster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Redegang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13-14 </a:t>
            </a:r>
            <a:r>
              <a:rPr lang="de-DE" dirty="0">
                <a:solidFill>
                  <a:srgbClr val="800000"/>
                </a:solidFill>
                <a:latin typeface="Arial Narrow" pitchFamily="34" charset="0"/>
              </a:rPr>
              <a:t>[„Steht auf, lasst uns von hier 	fortgehen!“];</a:t>
            </a:r>
            <a:r>
              <a:rPr lang="de-DE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zweiter </a:t>
            </a:r>
            <a:r>
              <a:rPr lang="de-DE" dirty="0" err="1">
                <a:solidFill>
                  <a:srgbClr val="800000"/>
                </a:solidFill>
                <a:latin typeface="Verdana" pitchFamily="34" charset="0"/>
              </a:rPr>
              <a:t>Redegang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 15f; Jesu hohe-	priesterliches Gebet 17) </a:t>
            </a:r>
          </a:p>
          <a:p>
            <a:pPr defTabSz="668338">
              <a:spcBef>
                <a:spcPts val="600"/>
              </a:spcBef>
              <a:buFont typeface="Wingdings" pitchFamily="2" charset="2"/>
              <a:buNone/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II.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Passion, Tod und Begräbnis (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18-19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		</a:t>
            </a:r>
          </a:p>
          <a:p>
            <a:pPr defTabSz="668338">
              <a:spcBef>
                <a:spcPts val="600"/>
              </a:spcBef>
              <a:buFont typeface="Wingdings" pitchFamily="2" charset="2"/>
              <a:buNone/>
            </a:pP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III.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	Auferstehung (</a:t>
            </a:r>
            <a:r>
              <a:rPr lang="de-DE" b="1" dirty="0">
                <a:solidFill>
                  <a:srgbClr val="800000"/>
                </a:solidFill>
                <a:latin typeface="Verdana" pitchFamily="34" charset="0"/>
              </a:rPr>
              <a:t>20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)  						(leeres Grab; Erscheinung vor Maria Magdalena; 	vor den Jüngern; vor Thomas </a:t>
            </a:r>
            <a:r>
              <a:rPr lang="de-DE" dirty="0">
                <a:solidFill>
                  <a:srgbClr val="800000"/>
                </a:solidFill>
                <a:latin typeface="Arial Narrow" pitchFamily="34" charset="0"/>
              </a:rPr>
              <a:t>[alle Erscheinungen in 	Jerusalem]</a:t>
            </a:r>
            <a:r>
              <a:rPr lang="de-DE" dirty="0">
                <a:solidFill>
                  <a:srgbClr val="800000"/>
                </a:solidFill>
                <a:latin typeface="Verdana" pitchFamily="34" charset="0"/>
              </a:rPr>
              <a:t>; erster Buchschluss 20,30f)</a:t>
            </a:r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838200" y="4293096"/>
            <a:ext cx="8077200" cy="1370013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AT" b="1" dirty="0">
                <a:solidFill>
                  <a:srgbClr val="FFFFCC"/>
                </a:solidFill>
                <a:latin typeface="Verdana" pitchFamily="34" charset="0"/>
              </a:rPr>
              <a:t>Epilog (21)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215900" algn="l"/>
                <a:tab pos="431800" algn="l"/>
                <a:tab pos="647700" algn="l"/>
                <a:tab pos="863600" algn="l"/>
                <a:tab pos="1295400" algn="l"/>
                <a:tab pos="1511300" algn="l"/>
              </a:tabLst>
            </a:pPr>
            <a:r>
              <a:rPr lang="de-AT" dirty="0">
                <a:solidFill>
                  <a:srgbClr val="FFFFCC"/>
                </a:solidFill>
                <a:latin typeface="Verdana" pitchFamily="34" charset="0"/>
              </a:rPr>
              <a:t>Erscheinung am See; Beauftragung des Petrus; Frage zum Tod des LJ; zweiter Buchschluss 21,24f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3137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 lvl="0"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§6.1  Gliederung: </a:t>
            </a:r>
            <a:r>
              <a:rPr lang="de-DE" sz="2000" b="1" dirty="0" err="1">
                <a:solidFill>
                  <a:srgbClr val="FFFFCC"/>
                </a:solidFill>
                <a:latin typeface="Verdana" pitchFamily="34" charset="0"/>
              </a:rPr>
              <a:t>Book</a:t>
            </a: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 </a:t>
            </a:r>
            <a:r>
              <a:rPr lang="de-DE" sz="2000" b="1" dirty="0" err="1">
                <a:solidFill>
                  <a:srgbClr val="FFFFCC"/>
                </a:solidFill>
                <a:latin typeface="Verdana" pitchFamily="34" charset="0"/>
              </a:rPr>
              <a:t>of</a:t>
            </a: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 </a:t>
            </a:r>
            <a:r>
              <a:rPr lang="de-DE" sz="2000" b="1" dirty="0" err="1">
                <a:solidFill>
                  <a:srgbClr val="FFFFCC"/>
                </a:solidFill>
                <a:latin typeface="Verdana" pitchFamily="34" charset="0"/>
              </a:rPr>
              <a:t>glory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Text Box 2"/>
          <p:cNvSpPr txBox="1">
            <a:spLocks noChangeArrowheads="1"/>
          </p:cNvSpPr>
          <p:nvPr/>
        </p:nvSpPr>
        <p:spPr bwMode="auto">
          <a:xfrm>
            <a:off x="762000" y="476672"/>
            <a:ext cx="838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56000" indent="-756000">
              <a:spcBef>
                <a:spcPts val="0"/>
              </a:spcBef>
            </a:pPr>
            <a:r>
              <a:rPr lang="de-DE" b="1" dirty="0">
                <a:latin typeface="Verdana" pitchFamily="34" charset="0"/>
              </a:rPr>
              <a:t>(1)</a:t>
            </a:r>
            <a:r>
              <a:rPr lang="de-DE" dirty="0">
                <a:latin typeface="Verdana" pitchFamily="34" charset="0"/>
              </a:rPr>
              <a:t> 	</a:t>
            </a:r>
            <a:r>
              <a:rPr lang="de-DE" b="1" dirty="0">
                <a:latin typeface="Verdana" pitchFamily="34" charset="0"/>
              </a:rPr>
              <a:t>Täufer am Anfang</a:t>
            </a:r>
          </a:p>
          <a:p>
            <a:pPr marL="756000" indent="-756000">
              <a:spcBef>
                <a:spcPts val="0"/>
              </a:spcBef>
            </a:pPr>
            <a:r>
              <a:rPr lang="de-DE" dirty="0">
                <a:latin typeface="Verdana" pitchFamily="34" charset="0"/>
              </a:rPr>
              <a:t>	</a:t>
            </a:r>
            <a:r>
              <a:rPr lang="de-DE" dirty="0" err="1">
                <a:latin typeface="Verdana" pitchFamily="34" charset="0"/>
              </a:rPr>
              <a:t>Jes</a:t>
            </a:r>
            <a:r>
              <a:rPr lang="de-DE" dirty="0">
                <a:latin typeface="Verdana" pitchFamily="34" charset="0"/>
              </a:rPr>
              <a:t> 40,3; (Wasser-)taufe, eigene Unwürdigkeit</a:t>
            </a:r>
          </a:p>
          <a:p>
            <a:pPr marL="756000" indent="-756000">
              <a:spcBef>
                <a:spcPts val="0"/>
              </a:spcBef>
            </a:pPr>
            <a:r>
              <a:rPr lang="de-DE" b="1" dirty="0">
                <a:latin typeface="Verdana" pitchFamily="34" charset="0"/>
              </a:rPr>
              <a:t>(2) 	Tempelreinigung</a:t>
            </a:r>
          </a:p>
          <a:p>
            <a:pPr marL="756000" indent="-756000">
              <a:spcBef>
                <a:spcPts val="0"/>
              </a:spcBef>
            </a:pPr>
            <a:r>
              <a:rPr lang="de-DE" b="1" dirty="0">
                <a:latin typeface="Verdana" pitchFamily="34" charset="0"/>
              </a:rPr>
              <a:t>	</a:t>
            </a:r>
            <a:r>
              <a:rPr lang="de-DE" dirty="0">
                <a:latin typeface="Verdana" pitchFamily="34" charset="0"/>
              </a:rPr>
              <a:t>erster Jerusalemaufenthalt; </a:t>
            </a:r>
            <a:r>
              <a:rPr lang="de-DE" dirty="0" err="1">
                <a:latin typeface="Verdana" pitchFamily="34" charset="0"/>
              </a:rPr>
              <a:t>Vollmachtsfrage</a:t>
            </a:r>
            <a:endParaRPr lang="de-DE" dirty="0">
              <a:latin typeface="Verdana" pitchFamily="34" charset="0"/>
            </a:endParaRPr>
          </a:p>
          <a:p>
            <a:pPr marL="756000" indent="-756000">
              <a:spcBef>
                <a:spcPts val="0"/>
              </a:spcBef>
            </a:pPr>
            <a:r>
              <a:rPr lang="de-DE" b="1" dirty="0">
                <a:latin typeface="Verdana" pitchFamily="34" charset="0"/>
              </a:rPr>
              <a:t>(3) 	Heilung des Beamtensohnes in Kafarnaum</a:t>
            </a:r>
          </a:p>
          <a:p>
            <a:pPr marL="756000" indent="-756000">
              <a:spcBef>
                <a:spcPts val="0"/>
              </a:spcBef>
            </a:pPr>
            <a:r>
              <a:rPr lang="de-DE" b="1" dirty="0">
                <a:latin typeface="Verdana" pitchFamily="34" charset="0"/>
              </a:rPr>
              <a:t>	</a:t>
            </a:r>
            <a:r>
              <a:rPr lang="de-DE" dirty="0">
                <a:latin typeface="Verdana" pitchFamily="34" charset="0"/>
              </a:rPr>
              <a:t>starke Differenzen;</a:t>
            </a:r>
            <a:r>
              <a:rPr lang="de-DE" b="1" dirty="0">
                <a:latin typeface="Verdana" pitchFamily="34" charset="0"/>
              </a:rPr>
              <a:t> </a:t>
            </a:r>
            <a:r>
              <a:rPr lang="de-DE" dirty="0">
                <a:latin typeface="Verdana" pitchFamily="34" charset="0"/>
              </a:rPr>
              <a:t>in Q: Knecht - Hauptmann</a:t>
            </a:r>
          </a:p>
          <a:p>
            <a:pPr marL="756000" indent="-756000">
              <a:spcBef>
                <a:spcPts val="0"/>
              </a:spcBef>
            </a:pPr>
            <a:r>
              <a:rPr lang="de-DE" b="1" dirty="0">
                <a:latin typeface="Verdana" pitchFamily="34" charset="0"/>
              </a:rPr>
              <a:t>(4) 	Heilung eines Gelähmten</a:t>
            </a:r>
          </a:p>
          <a:p>
            <a:pPr marL="756000" indent="-756000">
              <a:spcBef>
                <a:spcPts val="0"/>
              </a:spcBef>
            </a:pPr>
            <a:r>
              <a:rPr lang="de-DE" dirty="0">
                <a:latin typeface="Verdana" pitchFamily="34" charset="0"/>
              </a:rPr>
              <a:t>	</a:t>
            </a:r>
            <a:r>
              <a:rPr lang="de-DE" baseline="30000" dirty="0" err="1">
                <a:latin typeface="Verdana" pitchFamily="34" charset="0"/>
              </a:rPr>
              <a:t>Joh</a:t>
            </a:r>
            <a:r>
              <a:rPr lang="de-DE" baseline="30000" dirty="0">
                <a:latin typeface="Verdana" pitchFamily="34" charset="0"/>
              </a:rPr>
              <a:t> 5,8</a:t>
            </a:r>
            <a:r>
              <a:rPr lang="de-DE" i="1" dirty="0">
                <a:latin typeface="Verdana" pitchFamily="34" charset="0"/>
              </a:rPr>
              <a:t>Steh auf, nimm dein Bett und geh umher!…</a:t>
            </a:r>
          </a:p>
          <a:p>
            <a:pPr marL="756000" indent="-756000">
              <a:spcBef>
                <a:spcPts val="0"/>
              </a:spcBef>
            </a:pPr>
            <a:r>
              <a:rPr lang="de-DE" b="1" dirty="0">
                <a:latin typeface="Verdana" pitchFamily="34" charset="0"/>
              </a:rPr>
              <a:t>(5) 	Speisung der 5000 und Seewandel</a:t>
            </a:r>
          </a:p>
          <a:p>
            <a:pPr marL="756000" indent="-756000">
              <a:spcBef>
                <a:spcPts val="0"/>
              </a:spcBef>
            </a:pPr>
            <a:r>
              <a:rPr lang="de-DE" b="1" dirty="0">
                <a:latin typeface="Verdana" pitchFamily="34" charset="0"/>
              </a:rPr>
              <a:t>	</a:t>
            </a:r>
            <a:r>
              <a:rPr lang="de-DE" dirty="0">
                <a:latin typeface="Verdana" pitchFamily="34" charset="0"/>
              </a:rPr>
              <a:t>viele Details gleich (5 Brote, 2 Fische, 12 Körbe)</a:t>
            </a:r>
          </a:p>
          <a:p>
            <a:pPr marL="756000" indent="-756000">
              <a:spcBef>
                <a:spcPts val="0"/>
              </a:spcBef>
            </a:pPr>
            <a:r>
              <a:rPr lang="de-DE" b="1" dirty="0">
                <a:latin typeface="Verdana" pitchFamily="34" charset="0"/>
              </a:rPr>
              <a:t>(6)	kleinere</a:t>
            </a:r>
            <a:r>
              <a:rPr lang="de-DE" dirty="0">
                <a:latin typeface="Verdana" pitchFamily="34" charset="0"/>
              </a:rPr>
              <a:t> Parallelen: </a:t>
            </a:r>
            <a:r>
              <a:rPr lang="de-DE" dirty="0" err="1">
                <a:latin typeface="Verdana" pitchFamily="34" charset="0"/>
              </a:rPr>
              <a:t>Petrusbekenntnis</a:t>
            </a:r>
            <a:r>
              <a:rPr lang="de-DE" dirty="0">
                <a:latin typeface="Verdana" pitchFamily="34" charset="0"/>
              </a:rPr>
              <a:t>; Salbung</a:t>
            </a:r>
          </a:p>
          <a:p>
            <a:pPr marL="756000" indent="-756000">
              <a:spcBef>
                <a:spcPts val="0"/>
              </a:spcBef>
            </a:pPr>
            <a:r>
              <a:rPr lang="de-DE" b="1" dirty="0">
                <a:latin typeface="Verdana" pitchFamily="34" charset="0"/>
              </a:rPr>
              <a:t>(7) 	Passions- und Ostererzählung</a:t>
            </a:r>
          </a:p>
          <a:p>
            <a:pPr marL="756000" indent="-756000">
              <a:spcBef>
                <a:spcPts val="0"/>
              </a:spcBef>
            </a:pPr>
            <a:r>
              <a:rPr lang="de-DE" b="1" dirty="0">
                <a:latin typeface="Verdana" pitchFamily="34" charset="0"/>
              </a:rPr>
              <a:t>	</a:t>
            </a:r>
            <a:r>
              <a:rPr lang="de-DE" dirty="0">
                <a:latin typeface="Verdana" pitchFamily="34" charset="0"/>
              </a:rPr>
              <a:t>weitgehende Übereinstimmung</a:t>
            </a:r>
          </a:p>
        </p:txBody>
      </p:sp>
      <p:sp>
        <p:nvSpPr>
          <p:cNvPr id="608259" name="Rectangle 3"/>
          <p:cNvSpPr>
            <a:spLocks noChangeArrowheads="1"/>
          </p:cNvSpPr>
          <p:nvPr/>
        </p:nvSpPr>
        <p:spPr bwMode="auto">
          <a:xfrm rot="10800000">
            <a:off x="0" y="0"/>
            <a:ext cx="6858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de-DE" sz="2800" dirty="0">
                <a:solidFill>
                  <a:srgbClr val="FFFFCC"/>
                </a:solidFill>
                <a:latin typeface="Verdana" pitchFamily="34" charset="0"/>
              </a:rPr>
              <a:t>Das Johannesevangelium</a:t>
            </a:r>
            <a:endParaRPr lang="en-GB" sz="2800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685800" y="0"/>
            <a:ext cx="8458200" cy="428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tIns="61200" bIns="612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FFCC"/>
                </a:solidFill>
                <a:latin typeface="Verdana" pitchFamily="34" charset="0"/>
              </a:rPr>
              <a:t>§6.2  Gemeinsamkeiten mit den Synoptikern</a:t>
            </a:r>
            <a:endParaRPr lang="de-DE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1_Standard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Standard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5002</Words>
  <Application>Microsoft Office PowerPoint</Application>
  <PresentationFormat>Bildschirmpräsentation (4:3)</PresentationFormat>
  <Paragraphs>520</Paragraphs>
  <Slides>51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51</vt:i4>
      </vt:variant>
    </vt:vector>
  </HeadingPairs>
  <TitlesOfParts>
    <vt:vector size="63" baseType="lpstr">
      <vt:lpstr>Arial Unicode MS</vt:lpstr>
      <vt:lpstr>Arial</vt:lpstr>
      <vt:lpstr>Arial Black</vt:lpstr>
      <vt:lpstr>Arial Narrow</vt:lpstr>
      <vt:lpstr>Bwgrkl</vt:lpstr>
      <vt:lpstr>Symbol</vt:lpstr>
      <vt:lpstr>Times New Roman</vt:lpstr>
      <vt:lpstr>Verdana</vt:lpstr>
      <vt:lpstr>Wingdings</vt:lpstr>
      <vt:lpstr>Wingdings 3</vt:lpstr>
      <vt:lpstr>Standarddesign</vt:lpstr>
      <vt:lpstr>2_Standarddesign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Paulus</dc:title>
  <dc:creator>hr</dc:creator>
  <cp:lastModifiedBy> </cp:lastModifiedBy>
  <cp:revision>250</cp:revision>
  <dcterms:created xsi:type="dcterms:W3CDTF">1987-12-31T23:07:09Z</dcterms:created>
  <dcterms:modified xsi:type="dcterms:W3CDTF">2020-03-26T13:50:41Z</dcterms:modified>
</cp:coreProperties>
</file>