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432" r:id="rId2"/>
    <p:sldId id="420" r:id="rId3"/>
    <p:sldId id="367" r:id="rId4"/>
    <p:sldId id="368" r:id="rId5"/>
    <p:sldId id="433" r:id="rId6"/>
    <p:sldId id="434" r:id="rId7"/>
    <p:sldId id="435" r:id="rId8"/>
    <p:sldId id="436" r:id="rId9"/>
    <p:sldId id="369" r:id="rId10"/>
    <p:sldId id="370" r:id="rId11"/>
    <p:sldId id="371" r:id="rId12"/>
    <p:sldId id="372" r:id="rId13"/>
    <p:sldId id="373" r:id="rId14"/>
    <p:sldId id="374" r:id="rId15"/>
    <p:sldId id="421" r:id="rId16"/>
    <p:sldId id="422" r:id="rId17"/>
    <p:sldId id="423" r:id="rId18"/>
    <p:sldId id="375" r:id="rId19"/>
    <p:sldId id="426" r:id="rId20"/>
    <p:sldId id="401" r:id="rId21"/>
    <p:sldId id="376" r:id="rId22"/>
    <p:sldId id="403" r:id="rId23"/>
    <p:sldId id="424" r:id="rId24"/>
    <p:sldId id="425" r:id="rId25"/>
    <p:sldId id="377" r:id="rId26"/>
    <p:sldId id="378" r:id="rId27"/>
    <p:sldId id="379" r:id="rId28"/>
    <p:sldId id="408" r:id="rId29"/>
    <p:sldId id="406" r:id="rId30"/>
    <p:sldId id="409" r:id="rId31"/>
    <p:sldId id="410" r:id="rId32"/>
    <p:sldId id="382" r:id="rId33"/>
    <p:sldId id="383" r:id="rId34"/>
    <p:sldId id="384" r:id="rId35"/>
    <p:sldId id="385" r:id="rId36"/>
    <p:sldId id="386" r:id="rId37"/>
    <p:sldId id="387" r:id="rId38"/>
  </p:sldIdLst>
  <p:sldSz cx="9144000" cy="6858000" type="screen4x3"/>
  <p:notesSz cx="7099300" cy="10234613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800000"/>
    <a:srgbClr val="B60000"/>
    <a:srgbClr val="D60093"/>
    <a:srgbClr val="008000"/>
    <a:srgbClr val="FF0000"/>
    <a:srgbClr val="00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4651" autoAdjust="0"/>
  </p:normalViewPr>
  <p:slideViewPr>
    <p:cSldViewPr>
      <p:cViewPr varScale="1">
        <p:scale>
          <a:sx n="54" d="100"/>
          <a:sy n="54" d="100"/>
        </p:scale>
        <p:origin x="25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de-DE"/>
          </a:p>
        </p:txBody>
      </p:sp>
      <p:sp>
        <p:nvSpPr>
          <p:cNvPr id="408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/>
          </a:p>
        </p:txBody>
      </p:sp>
      <p:sp>
        <p:nvSpPr>
          <p:cNvPr id="408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1832E473-140E-46C1-8CC9-CD78A60CDD5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5152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en-GB"/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en-GB"/>
          </a:p>
        </p:txBody>
      </p:sp>
      <p:sp>
        <p:nvSpPr>
          <p:cNvPr id="2539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39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Klicken Sie, um die Formate des Vorlagentextes zu bearbeiten</a:t>
            </a:r>
          </a:p>
          <a:p>
            <a:pPr lvl="1"/>
            <a:r>
              <a:rPr lang="en-GB"/>
              <a:t>Zweite Ebene</a:t>
            </a:r>
          </a:p>
          <a:p>
            <a:pPr lvl="2"/>
            <a:r>
              <a:rPr lang="en-GB"/>
              <a:t>Dritte Ebene</a:t>
            </a:r>
          </a:p>
          <a:p>
            <a:pPr lvl="3"/>
            <a:r>
              <a:rPr lang="en-GB"/>
              <a:t>Vierte Ebene</a:t>
            </a:r>
          </a:p>
          <a:p>
            <a:pPr lvl="4"/>
            <a:r>
              <a:rPr lang="en-GB"/>
              <a:t>Fünfte Ebene</a:t>
            </a:r>
          </a:p>
        </p:txBody>
      </p:sp>
      <p:sp>
        <p:nvSpPr>
          <p:cNvPr id="2539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en-GB"/>
          </a:p>
        </p:txBody>
      </p:sp>
      <p:sp>
        <p:nvSpPr>
          <p:cNvPr id="2539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13527C5A-0CBD-4DF0-869D-0722FF515CC5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1040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8BDDC9-3478-459E-96F5-CA561DF283D5}" type="slidenum">
              <a:rPr lang="en-GB"/>
              <a:pPr/>
              <a:t>1</a:t>
            </a:fld>
            <a:endParaRPr lang="en-GB"/>
          </a:p>
        </p:txBody>
      </p:sp>
      <p:sp>
        <p:nvSpPr>
          <p:cNvPr id="4106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106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9410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BBE514-8496-455B-9C1A-0FC54C147147}" type="slidenum">
              <a:rPr lang="en-GB"/>
              <a:pPr/>
              <a:t>10</a:t>
            </a:fld>
            <a:endParaRPr lang="en-GB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6184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91E6F5-3462-4000-AF1F-33FE5348CB0F}" type="slidenum">
              <a:rPr lang="en-GB"/>
              <a:pPr/>
              <a:t>11</a:t>
            </a:fld>
            <a:endParaRPr lang="en-GB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37522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4B7E6A-DB07-4EEA-A855-7D49BA260122}" type="slidenum">
              <a:rPr lang="en-GB"/>
              <a:pPr/>
              <a:t>12</a:t>
            </a:fld>
            <a:endParaRPr lang="en-GB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55324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F051D3-55FE-4891-9155-CE26FD4D783C}" type="slidenum">
              <a:rPr lang="en-GB"/>
              <a:pPr/>
              <a:t>13</a:t>
            </a:fld>
            <a:endParaRPr lang="en-GB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1386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A5EF40-58E8-4F62-B267-0AEA27298703}" type="slidenum">
              <a:rPr lang="en-GB"/>
              <a:pPr/>
              <a:t>14</a:t>
            </a:fld>
            <a:endParaRPr lang="en-GB"/>
          </a:p>
        </p:txBody>
      </p:sp>
      <p:sp>
        <p:nvSpPr>
          <p:cNvPr id="334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53172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566576-2538-4F18-AB25-3BF280CB03CD}" type="slidenum">
              <a:rPr lang="en-GB"/>
              <a:pPr/>
              <a:t>15</a:t>
            </a:fld>
            <a:endParaRPr lang="en-GB"/>
          </a:p>
        </p:txBody>
      </p:sp>
      <p:sp>
        <p:nvSpPr>
          <p:cNvPr id="37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995805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BDF354-D939-41E0-8E02-F2BF14854065}" type="slidenum">
              <a:rPr lang="en-GB"/>
              <a:pPr/>
              <a:t>16</a:t>
            </a:fld>
            <a:endParaRPr lang="en-GB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38891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F76F6A-53EF-4FC0-B85F-AE934AF67C2A}" type="slidenum">
              <a:rPr lang="en-GB"/>
              <a:pPr/>
              <a:t>17</a:t>
            </a:fld>
            <a:endParaRPr lang="en-GB"/>
          </a:p>
        </p:txBody>
      </p:sp>
      <p:sp>
        <p:nvSpPr>
          <p:cNvPr id="37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60735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BB39EA-61D2-44E6-96D8-E3AB44B1A702}" type="slidenum">
              <a:rPr lang="en-GB"/>
              <a:pPr/>
              <a:t>18</a:t>
            </a:fld>
            <a:endParaRPr lang="en-GB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296787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BB39EA-61D2-44E6-96D8-E3AB44B1A702}" type="slidenum">
              <a:rPr lang="en-GB"/>
              <a:pPr/>
              <a:t>19</a:t>
            </a:fld>
            <a:endParaRPr lang="en-GB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8762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C24353-9B5C-45EC-A3C2-87BF4C828C23}" type="slidenum">
              <a:rPr lang="en-GB"/>
              <a:pPr/>
              <a:t>2</a:t>
            </a:fld>
            <a:endParaRPr lang="en-GB"/>
          </a:p>
        </p:txBody>
      </p:sp>
      <p:sp>
        <p:nvSpPr>
          <p:cNvPr id="42291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2291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96955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E1323D-D7EA-42CE-AD29-671929A1EB4E}" type="slidenum">
              <a:rPr lang="en-GB"/>
              <a:pPr/>
              <a:t>20</a:t>
            </a:fld>
            <a:endParaRPr lang="en-GB"/>
          </a:p>
        </p:txBody>
      </p:sp>
      <p:sp>
        <p:nvSpPr>
          <p:cNvPr id="377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989744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2FCC2A-CCB3-4940-BD84-7EEA1995E531}" type="slidenum">
              <a:rPr lang="en-GB"/>
              <a:pPr/>
              <a:t>21</a:t>
            </a:fld>
            <a:endParaRPr lang="en-GB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93925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5F4C84-5809-4C0C-8CB3-EFBCB6C066E2}" type="slidenum">
              <a:rPr lang="en-GB"/>
              <a:pPr/>
              <a:t>22</a:t>
            </a:fld>
            <a:endParaRPr lang="en-GB"/>
          </a:p>
        </p:txBody>
      </p:sp>
      <p:sp>
        <p:nvSpPr>
          <p:cNvPr id="38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54731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13C86A-2A48-48A6-878A-F01F2FEE7DA7}" type="slidenum">
              <a:rPr lang="en-GB"/>
              <a:pPr/>
              <a:t>23</a:t>
            </a:fld>
            <a:endParaRPr lang="en-GB"/>
          </a:p>
        </p:txBody>
      </p:sp>
      <p:sp>
        <p:nvSpPr>
          <p:cNvPr id="33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15747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13C86A-2A48-48A6-878A-F01F2FEE7DA7}" type="slidenum">
              <a:rPr lang="en-GB"/>
              <a:pPr/>
              <a:t>24</a:t>
            </a:fld>
            <a:endParaRPr lang="en-GB"/>
          </a:p>
        </p:txBody>
      </p:sp>
      <p:sp>
        <p:nvSpPr>
          <p:cNvPr id="33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61281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CB8FEF-75BF-49F6-8E6C-1C568419D2F7}" type="slidenum">
              <a:rPr lang="en-GB"/>
              <a:pPr/>
              <a:t>25</a:t>
            </a:fld>
            <a:endParaRPr lang="en-GB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5527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75A9E0-064B-46A2-BF3A-910F049C8F21}" type="slidenum">
              <a:rPr lang="en-GB"/>
              <a:pPr/>
              <a:t>26</a:t>
            </a:fld>
            <a:endParaRPr lang="en-GB"/>
          </a:p>
        </p:txBody>
      </p:sp>
      <p:sp>
        <p:nvSpPr>
          <p:cNvPr id="33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42096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F1FEDC-A4B4-4EAD-9F4D-3C2F8DF911B6}" type="slidenum">
              <a:rPr lang="en-GB"/>
              <a:pPr/>
              <a:t>27</a:t>
            </a:fld>
            <a:endParaRPr lang="en-GB"/>
          </a:p>
        </p:txBody>
      </p:sp>
      <p:sp>
        <p:nvSpPr>
          <p:cNvPr id="33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04692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32996A-0475-4AA4-9869-82E401542230}" type="slidenum">
              <a:rPr lang="en-GB"/>
              <a:pPr/>
              <a:t>28</a:t>
            </a:fld>
            <a:endParaRPr lang="en-GB"/>
          </a:p>
        </p:txBody>
      </p:sp>
      <p:sp>
        <p:nvSpPr>
          <p:cNvPr id="39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09267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8B3573-F470-4A3B-9C42-E565CD592D62}" type="slidenum">
              <a:rPr lang="en-GB"/>
              <a:pPr/>
              <a:t>29</a:t>
            </a:fld>
            <a:endParaRPr lang="en-GB"/>
          </a:p>
        </p:txBody>
      </p:sp>
      <p:sp>
        <p:nvSpPr>
          <p:cNvPr id="38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949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286315-B59F-431B-A000-D62EC1E7BDE8}" type="slidenum">
              <a:rPr lang="en-GB"/>
              <a:pPr/>
              <a:t>3</a:t>
            </a:fld>
            <a:endParaRPr lang="en-GB"/>
          </a:p>
        </p:txBody>
      </p:sp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01334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76DF93-B803-493D-B445-A93D681E83CC}" type="slidenum">
              <a:rPr lang="en-GB"/>
              <a:pPr/>
              <a:t>30</a:t>
            </a:fld>
            <a:endParaRPr lang="en-GB"/>
          </a:p>
        </p:txBody>
      </p:sp>
      <p:sp>
        <p:nvSpPr>
          <p:cNvPr id="39833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983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38502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4074AD-F16F-4BD2-AAA6-C384BCA2B9AD}" type="slidenum">
              <a:rPr lang="en-GB"/>
              <a:pPr/>
              <a:t>31</a:t>
            </a:fld>
            <a:endParaRPr lang="en-GB"/>
          </a:p>
        </p:txBody>
      </p:sp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27673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80DACB-26A5-42B8-8F2F-C2D6CB4FD0A7}" type="slidenum">
              <a:rPr lang="en-GB"/>
              <a:pPr/>
              <a:t>32</a:t>
            </a:fld>
            <a:endParaRPr lang="en-GB"/>
          </a:p>
        </p:txBody>
      </p:sp>
      <p:sp>
        <p:nvSpPr>
          <p:cNvPr id="33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133726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28C20-C086-46A4-89B0-2457E5713B1A}" type="slidenum">
              <a:rPr lang="en-GB"/>
              <a:pPr/>
              <a:t>33</a:t>
            </a:fld>
            <a:endParaRPr lang="en-GB"/>
          </a:p>
        </p:txBody>
      </p:sp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390327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28D9A7-CE74-4888-ACDB-30438D98ECD8}" type="slidenum">
              <a:rPr lang="en-GB"/>
              <a:pPr/>
              <a:t>34</a:t>
            </a:fld>
            <a:endParaRPr lang="en-GB"/>
          </a:p>
        </p:txBody>
      </p:sp>
      <p:sp>
        <p:nvSpPr>
          <p:cNvPr id="34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36595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0234C3-B449-4E63-9E3F-F209469474D0}" type="slidenum">
              <a:rPr lang="en-GB"/>
              <a:pPr/>
              <a:t>35</a:t>
            </a:fld>
            <a:endParaRPr lang="en-GB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>
              <a:sym typeface="Wingdings 3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0678383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AA6CB9-4095-4F25-A2FA-F59B20D411B8}" type="slidenum">
              <a:rPr lang="en-GB"/>
              <a:pPr/>
              <a:t>36</a:t>
            </a:fld>
            <a:endParaRPr lang="en-GB"/>
          </a:p>
        </p:txBody>
      </p:sp>
      <p:sp>
        <p:nvSpPr>
          <p:cNvPr id="3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641478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B7FDC8-9966-4A1A-857A-DE076C6547F3}" type="slidenum">
              <a:rPr lang="en-GB"/>
              <a:pPr/>
              <a:t>37</a:t>
            </a:fld>
            <a:endParaRPr lang="en-GB"/>
          </a:p>
        </p:txBody>
      </p:sp>
      <p:sp>
        <p:nvSpPr>
          <p:cNvPr id="34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5540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443141-0CC2-4D74-8747-C1966AD39022}" type="slidenum">
              <a:rPr lang="en-GB"/>
              <a:pPr/>
              <a:t>4</a:t>
            </a:fld>
            <a:endParaRPr lang="en-GB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0740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443141-0CC2-4D74-8747-C1966AD39022}" type="slidenum">
              <a:rPr lang="en-GB"/>
              <a:pPr/>
              <a:t>5</a:t>
            </a:fld>
            <a:endParaRPr lang="en-GB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7821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443141-0CC2-4D74-8747-C1966AD39022}" type="slidenum">
              <a:rPr lang="en-GB"/>
              <a:pPr/>
              <a:t>6</a:t>
            </a:fld>
            <a:endParaRPr lang="en-GB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53771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443141-0CC2-4D74-8747-C1966AD39022}" type="slidenum">
              <a:rPr lang="en-GB"/>
              <a:pPr/>
              <a:t>7</a:t>
            </a:fld>
            <a:endParaRPr lang="en-GB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23078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443141-0CC2-4D74-8747-C1966AD39022}" type="slidenum">
              <a:rPr lang="en-GB"/>
              <a:pPr/>
              <a:t>8</a:t>
            </a:fld>
            <a:endParaRPr lang="en-GB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93480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88C293-BBA1-4988-A029-A5CD63FF257C}" type="slidenum">
              <a:rPr lang="en-GB"/>
              <a:pPr/>
              <a:t>9</a:t>
            </a:fld>
            <a:endParaRPr lang="en-GB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6383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2C785-1259-424D-859F-DC55A14BAD63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4FC84D-3A05-4761-9F07-0F263BEF34B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9B511-D36C-4B18-AA0C-69135056E36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81C1A3-07B9-4112-8024-64679DF810A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9D8F8-F975-4933-91EA-2968EC5177C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1A610-2FB0-4181-91E2-B58ED2BC9C53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76A00-AD7A-4ADE-BCA3-72FB59EBA35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6B1462-A5EE-4036-B14B-36776FC15DC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C14BA-C1A9-4FC9-A385-DDBC1DD767C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1AE90-5906-4A7F-B022-806583D1C32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76B1FC-632E-4F08-9C34-BC98EC0BBFE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das Titelformat zu bearbeiten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endParaRPr lang="de-DE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endParaRPr lang="de-DE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fld id="{D7C72EB3-9DE4-4426-834E-DA69555D194D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3" name="Rectangle 3"/>
          <p:cNvSpPr>
            <a:spLocks noChangeArrowheads="1"/>
          </p:cNvSpPr>
          <p:nvPr/>
        </p:nvSpPr>
        <p:spPr bwMode="auto">
          <a:xfrm rot="16200000">
            <a:off x="3392202" y="-2843521"/>
            <a:ext cx="2324100" cy="9108504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44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III</a:t>
            </a:r>
          </a:p>
          <a:p>
            <a:pPr algn="ctr"/>
            <a:endParaRPr lang="de-DE" sz="2400" b="1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  <a:p>
            <a:pPr algn="ctr"/>
            <a:r>
              <a:rPr lang="de-DE" sz="44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4400" b="1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4" name="Text Box 1029"/>
          <p:cNvSpPr txBox="1">
            <a:spLocks noChangeArrowheads="1"/>
          </p:cNvSpPr>
          <p:nvPr/>
        </p:nvSpPr>
        <p:spPr bwMode="auto">
          <a:xfrm>
            <a:off x="107504" y="3822139"/>
            <a:ext cx="89644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381000">
              <a:spcBef>
                <a:spcPct val="25000"/>
              </a:spcBef>
            </a:pPr>
            <a:r>
              <a:rPr lang="de-DE" sz="2400" dirty="0">
                <a:solidFill>
                  <a:schemeClr val="bg1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Mk 1,1  Anfang des Evangeliums von Jesus Christos, [(dem) Sohn Gottes].  </a:t>
            </a:r>
            <a:endParaRPr lang="de-DE" sz="2400" dirty="0">
              <a:solidFill>
                <a:schemeClr val="bg1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4462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ext Box 2"/>
          <p:cNvSpPr txBox="1">
            <a:spLocks noChangeArrowheads="1"/>
          </p:cNvSpPr>
          <p:nvPr/>
        </p:nvSpPr>
        <p:spPr bwMode="auto">
          <a:xfrm>
            <a:off x="0" y="0"/>
            <a:ext cx="4572000" cy="6913563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de-DE" sz="20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  	1,1-8,26 </a:t>
            </a:r>
          </a:p>
          <a:p>
            <a:pPr>
              <a:lnSpc>
                <a:spcPct val="110000"/>
              </a:lnSpc>
            </a:pPr>
            <a:r>
              <a:rPr lang="de-DE" sz="20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Jesu Wirken innerhalb und außerhalb Galiläas</a:t>
            </a:r>
            <a:r>
              <a:rPr lang="de-DE" sz="16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25000"/>
              </a:lnSpc>
            </a:pPr>
            <a:endParaRPr lang="de-DE" sz="2000" b="1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 b="1" u="sng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1,1-6,56 Die Ev.-</a:t>
            </a:r>
            <a:r>
              <a:rPr lang="de-DE" sz="1600" b="1" u="sng" dirty="0" err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verkünd</a:t>
            </a:r>
            <a:r>
              <a:rPr lang="de-DE" sz="1600" b="1" u="sng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. in Galiläa</a:t>
            </a:r>
            <a:r>
              <a:rPr lang="de-DE" sz="1600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1,1-15	 Prolog </a:t>
            </a:r>
            <a:endParaRPr lang="de-DE" sz="16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1,16-45 	 Jesu erstes Wirken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2,1-3,6 	 Streitgespräche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3,7-35 	 Heilungen, Berufung der Jünger, 	 Jesu Verwandte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4,1-34 	 Gleichnisse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4,35-5,43    Wundergeschichten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6,1-56 	 Abschluss d. </a:t>
            </a:r>
            <a:r>
              <a:rPr lang="de-DE" sz="16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Verkünd</a:t>
            </a: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. in Galiläa </a:t>
            </a:r>
          </a:p>
          <a:p>
            <a:pPr>
              <a:lnSpc>
                <a:spcPct val="125000"/>
              </a:lnSpc>
            </a:pPr>
            <a:endParaRPr lang="de-DE" sz="20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 b="1" u="sng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7,1-8,26  Wirken Jesu unter Heiden</a:t>
            </a:r>
            <a:r>
              <a:rPr lang="de-DE" sz="1600" u="sng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7,1-7,23  Rein und Unrein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7,24-37	  Heilungen an Heiden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8,1-9 	  Die Speisung der 4000 als 	  Abschluss der Wanderung             	  durch Heidengebiet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8,10-26 	  Die Rückkehr nach Galiläa </a:t>
            </a:r>
          </a:p>
          <a:p>
            <a:pPr>
              <a:lnSpc>
                <a:spcPct val="125000"/>
              </a:lnSpc>
            </a:pPr>
            <a:endParaRPr lang="de-DE" sz="8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180227" name="Text Box 3"/>
          <p:cNvSpPr txBox="1">
            <a:spLocks noChangeArrowheads="1"/>
          </p:cNvSpPr>
          <p:nvPr/>
        </p:nvSpPr>
        <p:spPr bwMode="auto">
          <a:xfrm>
            <a:off x="4572000" y="0"/>
            <a:ext cx="4572000" cy="6923088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II 	8,27-10,52 </a:t>
            </a:r>
          </a:p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Jesu Weg zur Passion </a:t>
            </a:r>
          </a:p>
          <a:p>
            <a:pPr>
              <a:lnSpc>
                <a:spcPct val="125000"/>
              </a:lnSpc>
            </a:pPr>
            <a:endParaRPr lang="de-DE" sz="9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8,27-9,1 Petrusbekenntnis, 1. Leidens-	ankündigung, Leidensnachfolge 9,2-50 	Verklärung, Wunder, 2. Leidens-	ankündigung, Belehrungen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10,1-52 	Weg nach Jerusalem, Belehrun-	gen, 3. Leidensankünd., Wunder </a:t>
            </a:r>
          </a:p>
          <a:p>
            <a:pPr>
              <a:lnSpc>
                <a:spcPct val="125000"/>
              </a:lnSpc>
            </a:pPr>
            <a:endParaRPr lang="de-DE" sz="14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III 	11,1-16,8 </a:t>
            </a:r>
          </a:p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Jesus in Jerusalem </a:t>
            </a:r>
          </a:p>
          <a:p>
            <a:pPr>
              <a:lnSpc>
                <a:spcPct val="125000"/>
              </a:lnSpc>
            </a:pPr>
            <a:endParaRPr lang="de-DE" sz="900" b="1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11,1-25 		Einzug in Jerusalem, 		Tempelreinigung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11,27-12,44 	Streit- und 			Lehrgespräche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13,1-37 		Rede von den letzten 		Dingen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14,1-15,47 	Die Passion Jesu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16,1-8 		Das leere Grab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(16,9-20) 	Unechter Markusschluß</a:t>
            </a:r>
          </a:p>
          <a:p>
            <a:pPr>
              <a:lnSpc>
                <a:spcPct val="125000"/>
              </a:lnSpc>
            </a:pPr>
            <a:endParaRPr lang="de-DE" sz="1000">
              <a:solidFill>
                <a:srgbClr val="FFFFCC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endParaRPr lang="de-DE" sz="500">
              <a:solidFill>
                <a:srgbClr val="FFFFCC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80228" name="Text Box 4"/>
          <p:cNvSpPr txBox="1">
            <a:spLocks noChangeArrowheads="1"/>
          </p:cNvSpPr>
          <p:nvPr/>
        </p:nvSpPr>
        <p:spPr bwMode="auto">
          <a:xfrm>
            <a:off x="1066800" y="2073275"/>
            <a:ext cx="3429000" cy="8223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i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Taufe: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baseline="300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1</a:t>
            </a:r>
            <a:r>
              <a:rPr lang="de-DE" sz="2400" baseline="300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,11</a:t>
            </a:r>
            <a:r>
              <a:rPr lang="en-GB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Du bist mein geliebter Sohn</a:t>
            </a:r>
          </a:p>
        </p:txBody>
      </p:sp>
      <p:sp>
        <p:nvSpPr>
          <p:cNvPr id="180229" name="Text Box 5"/>
          <p:cNvSpPr txBox="1">
            <a:spLocks noChangeArrowheads="1"/>
          </p:cNvSpPr>
          <p:nvPr/>
        </p:nvSpPr>
        <p:spPr bwMode="auto">
          <a:xfrm>
            <a:off x="5334000" y="1905000"/>
            <a:ext cx="3810000" cy="8223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i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Verklärung: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de-DE" sz="2400" baseline="300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9,7</a:t>
            </a:r>
            <a:r>
              <a:rPr lang="en-GB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D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ieser </a:t>
            </a:r>
            <a:r>
              <a:rPr lang="en-GB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ist mein geliebter Sohn</a:t>
            </a:r>
          </a:p>
        </p:txBody>
      </p:sp>
      <p:sp>
        <p:nvSpPr>
          <p:cNvPr id="180230" name="Text Box 6"/>
          <p:cNvSpPr txBox="1">
            <a:spLocks noChangeArrowheads="1"/>
          </p:cNvSpPr>
          <p:nvPr/>
        </p:nvSpPr>
        <p:spPr bwMode="auto">
          <a:xfrm>
            <a:off x="5334000" y="6035675"/>
            <a:ext cx="3810000" cy="8223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i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Tod: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de-DE" sz="2400" baseline="300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15,39</a:t>
            </a:r>
            <a:r>
              <a:rPr lang="en-GB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D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ieser </a:t>
            </a:r>
            <a:r>
              <a:rPr lang="en-GB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Mensch war (ein) Gottes Sohn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0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0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8" grpId="0" animBg="1" autoUpdateAnimBg="0"/>
      <p:bldP spid="180229" grpId="0" animBg="1" autoUpdateAnimBg="0"/>
      <p:bldP spid="180230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ext Box 2"/>
          <p:cNvSpPr txBox="1">
            <a:spLocks noChangeArrowheads="1"/>
          </p:cNvSpPr>
          <p:nvPr/>
        </p:nvSpPr>
        <p:spPr bwMode="auto">
          <a:xfrm>
            <a:off x="0" y="0"/>
            <a:ext cx="4572000" cy="695575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de-DE" sz="20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  	1,1-8,26 </a:t>
            </a:r>
          </a:p>
          <a:p>
            <a:pPr>
              <a:lnSpc>
                <a:spcPct val="110000"/>
              </a:lnSpc>
            </a:pPr>
            <a:r>
              <a:rPr lang="de-DE" sz="20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Jesu Wirken innerhalb und außerhalb Galiläas</a:t>
            </a:r>
            <a:r>
              <a:rPr lang="de-DE" sz="16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25000"/>
              </a:lnSpc>
            </a:pPr>
            <a:endParaRPr lang="de-DE" sz="2000" b="1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 b="1" u="sng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1,1-6,56 Die Ev.-</a:t>
            </a:r>
            <a:r>
              <a:rPr lang="de-DE" sz="1600" b="1" u="sng" dirty="0" err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verkünd</a:t>
            </a:r>
            <a:r>
              <a:rPr lang="de-DE" sz="1600" b="1" u="sng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. in Galiläa</a:t>
            </a:r>
            <a:r>
              <a:rPr lang="de-DE" sz="1600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1,1-15	 Prolog </a:t>
            </a:r>
            <a:endParaRPr lang="de-DE" sz="16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1,16-45 	 Jesu erstes Wirken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2,1-3,6 	 Streitgespräche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3,7-35 	 Heilungen, Berufung der Jünger, 	 Jesu Verwandte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4,1-34 	 Gleichnisse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4,35-5,43    Wundergeschichten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6,1-56 	 Abschluss d. </a:t>
            </a:r>
            <a:r>
              <a:rPr lang="de-DE" sz="16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Verkünd</a:t>
            </a: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. in Galiläa </a:t>
            </a:r>
          </a:p>
          <a:p>
            <a:pPr>
              <a:lnSpc>
                <a:spcPct val="125000"/>
              </a:lnSpc>
            </a:pPr>
            <a:endParaRPr lang="de-DE" sz="20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 b="1" u="sng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7,1-8,26  Wirken Jesu unter Heiden</a:t>
            </a:r>
            <a:r>
              <a:rPr lang="de-DE" sz="1600" u="sng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7,1-7,23  Rein und Unrein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7,24-37	  Heilungen an Heiden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8,1-9 	  Die Speisung der 4000 als 	  Abschluss der Wanderung             	  durch Heidengebiet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8,10-26 	  Die Rückkehr nach Galiläa </a:t>
            </a:r>
          </a:p>
          <a:p>
            <a:pPr>
              <a:lnSpc>
                <a:spcPct val="125000"/>
              </a:lnSpc>
            </a:pPr>
            <a:endParaRPr lang="de-DE" sz="8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181251" name="Text Box 3"/>
          <p:cNvSpPr txBox="1">
            <a:spLocks noChangeArrowheads="1"/>
          </p:cNvSpPr>
          <p:nvPr/>
        </p:nvSpPr>
        <p:spPr bwMode="auto">
          <a:xfrm>
            <a:off x="4572000" y="0"/>
            <a:ext cx="4572000" cy="6923088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II 	8,27-10,52 </a:t>
            </a:r>
          </a:p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Jesu Weg zur Passion </a:t>
            </a:r>
          </a:p>
          <a:p>
            <a:pPr>
              <a:lnSpc>
                <a:spcPct val="125000"/>
              </a:lnSpc>
            </a:pPr>
            <a:endParaRPr lang="de-DE" sz="9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8,27-9,1 Petrusbekenntnis, 1. Leidens-	ankündigung, Leidensnachfolge 9,2-50 	Verklärung, Wunder, 2. Leidens-	ankündigung, Belehrungen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10,1-52 	Weg nach Jerusalem, Belehrun-	gen, 3. Leidensankünd., Wunder </a:t>
            </a:r>
          </a:p>
          <a:p>
            <a:pPr>
              <a:lnSpc>
                <a:spcPct val="125000"/>
              </a:lnSpc>
            </a:pPr>
            <a:endParaRPr lang="de-DE" sz="14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III 	11,1-16,8 </a:t>
            </a:r>
          </a:p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Jesus in Jerusalem </a:t>
            </a:r>
          </a:p>
          <a:p>
            <a:pPr>
              <a:lnSpc>
                <a:spcPct val="125000"/>
              </a:lnSpc>
            </a:pPr>
            <a:endParaRPr lang="de-DE" sz="900" b="1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11,1-25 		Einzug in Jerusalem, 		Tempelreinigung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11,27-12,44 	Streit- und 			Lehrgespräche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13,1-37 		Rede von den letzten 		Dingen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14,1-15,47 	Die Passion Jesu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16,1-8 		Das leere Grab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(16,9-20) 	Unechter Markusschluß</a:t>
            </a:r>
          </a:p>
          <a:p>
            <a:pPr>
              <a:lnSpc>
                <a:spcPct val="125000"/>
              </a:lnSpc>
            </a:pPr>
            <a:endParaRPr lang="de-DE" sz="1000">
              <a:solidFill>
                <a:srgbClr val="FFFFCC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endParaRPr lang="de-DE" sz="500">
              <a:solidFill>
                <a:srgbClr val="FFFFCC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81252" name="Text Box 4"/>
          <p:cNvSpPr txBox="1">
            <a:spLocks noChangeArrowheads="1"/>
          </p:cNvSpPr>
          <p:nvPr/>
        </p:nvSpPr>
        <p:spPr bwMode="auto">
          <a:xfrm>
            <a:off x="3124200" y="1600200"/>
            <a:ext cx="6019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baseline="300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2,7</a:t>
            </a:r>
            <a:r>
              <a:rPr lang="en-GB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Was redet dieser so? Er lästert.</a:t>
            </a:r>
          </a:p>
        </p:txBody>
      </p:sp>
      <p:sp>
        <p:nvSpPr>
          <p:cNvPr id="181253" name="Text Box 5"/>
          <p:cNvSpPr txBox="1">
            <a:spLocks noChangeArrowheads="1"/>
          </p:cNvSpPr>
          <p:nvPr/>
        </p:nvSpPr>
        <p:spPr bwMode="auto">
          <a:xfrm>
            <a:off x="3124200" y="2333625"/>
            <a:ext cx="6019800" cy="1552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baseline="300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3,6</a:t>
            </a:r>
            <a:r>
              <a:rPr lang="en-GB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Und die Pharisäer gingen hinaus und hielten mit den Herodianern sofort Rat gegen ihn, wie sie ihn umbringen könnten.</a:t>
            </a:r>
          </a:p>
        </p:txBody>
      </p:sp>
      <p:sp>
        <p:nvSpPr>
          <p:cNvPr id="181254" name="Text Box 6"/>
          <p:cNvSpPr txBox="1">
            <a:spLocks noChangeArrowheads="1"/>
          </p:cNvSpPr>
          <p:nvPr/>
        </p:nvSpPr>
        <p:spPr bwMode="auto">
          <a:xfrm>
            <a:off x="3124200" y="4298950"/>
            <a:ext cx="6019800" cy="12003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6,25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Ich will, dass du mir sofort auf einer Schüssel das Haupt Johannes' des Täufers gibst!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1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 autoUpdateAnimBg="0"/>
      <p:bldP spid="181253" grpId="0" animBg="1" autoUpdateAnimBg="0"/>
      <p:bldP spid="181254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Text Box 2"/>
          <p:cNvSpPr txBox="1">
            <a:spLocks noChangeArrowheads="1"/>
          </p:cNvSpPr>
          <p:nvPr/>
        </p:nvSpPr>
        <p:spPr bwMode="auto">
          <a:xfrm>
            <a:off x="0" y="0"/>
            <a:ext cx="4572000" cy="6913563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de-DE" sz="20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  	1,1-8,26 </a:t>
            </a:r>
          </a:p>
          <a:p>
            <a:pPr>
              <a:lnSpc>
                <a:spcPct val="110000"/>
              </a:lnSpc>
            </a:pPr>
            <a:r>
              <a:rPr lang="de-DE" sz="20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Jesu Wirken innerhalb und außerhalb Galiläas</a:t>
            </a:r>
            <a:r>
              <a:rPr lang="de-DE" sz="16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25000"/>
              </a:lnSpc>
            </a:pPr>
            <a:endParaRPr lang="de-DE" sz="2000" b="1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 b="1" u="sng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1,1-6,56 Die Ev.-</a:t>
            </a:r>
            <a:r>
              <a:rPr lang="de-DE" sz="1600" b="1" u="sng" dirty="0" err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verkünd</a:t>
            </a:r>
            <a:r>
              <a:rPr lang="de-DE" sz="1600" b="1" u="sng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. in Galiläa</a:t>
            </a:r>
            <a:r>
              <a:rPr lang="de-DE" sz="1600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1,1-15	 Prolog </a:t>
            </a:r>
            <a:endParaRPr lang="de-DE" sz="16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1,16-45 	 Jesu erstes Wirken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2,1-3,6 	 Streitgespräche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3,7-35 	 Heilungen, Berufung der Jünger, 	 Jesu Verwandte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4,1-34 	 Gleichnisse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4,35-5,43    Wundergeschichten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6,1-56 	 </a:t>
            </a:r>
            <a:r>
              <a:rPr lang="de-DE" sz="16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Abschluß</a:t>
            </a: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der </a:t>
            </a:r>
            <a:r>
              <a:rPr lang="de-DE" sz="16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Verkünd</a:t>
            </a: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. in Galiläa </a:t>
            </a:r>
          </a:p>
          <a:p>
            <a:pPr>
              <a:lnSpc>
                <a:spcPct val="125000"/>
              </a:lnSpc>
            </a:pPr>
            <a:endParaRPr lang="de-DE" sz="20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 b="1" u="sng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7,1-8,26  Wirken Jesu unter Heiden</a:t>
            </a:r>
            <a:r>
              <a:rPr lang="de-DE" sz="1600" u="sng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7,1-7,23  Rein und Unrein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7,24-37	  Heilungen an Heiden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8,1-9 	  Die Speisung der 4000 als 	  Abschluss d. Wanderung             	  durch Heidengebiet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8,10-26 	  Die Rückkehr nach Galiläa </a:t>
            </a:r>
          </a:p>
          <a:p>
            <a:pPr>
              <a:lnSpc>
                <a:spcPct val="125000"/>
              </a:lnSpc>
            </a:pPr>
            <a:endParaRPr lang="de-DE" sz="8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182275" name="Text Box 3"/>
          <p:cNvSpPr txBox="1">
            <a:spLocks noChangeArrowheads="1"/>
          </p:cNvSpPr>
          <p:nvPr/>
        </p:nvSpPr>
        <p:spPr bwMode="auto">
          <a:xfrm>
            <a:off x="4572000" y="0"/>
            <a:ext cx="4572000" cy="6923088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II 	8,27-10,52 </a:t>
            </a:r>
          </a:p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Jesu Weg zur Passion </a:t>
            </a:r>
          </a:p>
          <a:p>
            <a:pPr>
              <a:lnSpc>
                <a:spcPct val="125000"/>
              </a:lnSpc>
            </a:pPr>
            <a:endParaRPr lang="de-DE" sz="9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8,27-9,1 Petrusbekenntnis, </a:t>
            </a:r>
            <a:r>
              <a:rPr lang="de-DE" sz="16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1. Leidens-	ankündigung</a:t>
            </a: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Leidensnachfolge 9,2-50 	Verklärung, Wunder, </a:t>
            </a:r>
            <a:r>
              <a:rPr lang="de-DE" sz="16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2. Leidens-	ankündigung</a:t>
            </a: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Belehrungen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10,1-52 	Weg nach Jer., Belehrungen, 	</a:t>
            </a:r>
            <a:r>
              <a:rPr lang="de-DE" sz="16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3. Leidensankünd</a:t>
            </a: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., Wunder </a:t>
            </a:r>
          </a:p>
          <a:p>
            <a:pPr>
              <a:lnSpc>
                <a:spcPct val="125000"/>
              </a:lnSpc>
            </a:pPr>
            <a:endParaRPr lang="de-DE" sz="14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III 	11,1-16,8 </a:t>
            </a:r>
          </a:p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Jesus in Jerusalem </a:t>
            </a:r>
          </a:p>
          <a:p>
            <a:pPr>
              <a:lnSpc>
                <a:spcPct val="125000"/>
              </a:lnSpc>
            </a:pPr>
            <a:endParaRPr lang="de-DE" sz="900" b="1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11,1-25 		Einzug in Jerusalem, 		Tempelreinigung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11,27-12,44 	Streit- und 			Lehrgespräche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13,1-37 		Rede von den letzten 		Dingen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14,1-15,47 	Die Passion Jesu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16,1-8 		Das leere Grab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(16,9-20) 	Unechter Markusschluß</a:t>
            </a:r>
          </a:p>
          <a:p>
            <a:pPr>
              <a:lnSpc>
                <a:spcPct val="125000"/>
              </a:lnSpc>
            </a:pPr>
            <a:endParaRPr lang="de-DE" sz="1000">
              <a:solidFill>
                <a:srgbClr val="FFFFCC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endParaRPr lang="de-DE" sz="500">
              <a:solidFill>
                <a:srgbClr val="FFFFCC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82276" name="Text Box 4"/>
          <p:cNvSpPr txBox="1">
            <a:spLocks noChangeArrowheads="1"/>
          </p:cNvSpPr>
          <p:nvPr/>
        </p:nvSpPr>
        <p:spPr bwMode="auto">
          <a:xfrm>
            <a:off x="152400" y="609600"/>
            <a:ext cx="4343400" cy="378565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8,31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Und er fing an, sie zu lehren, dass der Sohn des Menschen vieles leiden und verworfen werden müsse von den Ältesten und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Hohenpriestern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und Schriftgelehrten und dass er getötet werden und nach drei Tagen auferstehen müsse.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Text Box 2"/>
          <p:cNvSpPr txBox="1">
            <a:spLocks noChangeArrowheads="1"/>
          </p:cNvSpPr>
          <p:nvPr/>
        </p:nvSpPr>
        <p:spPr bwMode="auto">
          <a:xfrm>
            <a:off x="0" y="0"/>
            <a:ext cx="4572000" cy="6913563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de-DE" sz="20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  	1,1-8,26 </a:t>
            </a:r>
          </a:p>
          <a:p>
            <a:pPr>
              <a:lnSpc>
                <a:spcPct val="110000"/>
              </a:lnSpc>
            </a:pPr>
            <a:r>
              <a:rPr lang="de-DE" sz="20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Jesu Wirken innerhalb und außerhalb Galiläas</a:t>
            </a:r>
            <a:r>
              <a:rPr lang="de-DE" sz="16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25000"/>
              </a:lnSpc>
            </a:pPr>
            <a:endParaRPr lang="de-DE" sz="2000" b="1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 b="1" u="sng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1,1-6,56 Die Ev.-</a:t>
            </a:r>
            <a:r>
              <a:rPr lang="de-DE" sz="1600" b="1" u="sng" dirty="0" err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verkünd</a:t>
            </a:r>
            <a:r>
              <a:rPr lang="de-DE" sz="1600" b="1" u="sng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. in Galiläa</a:t>
            </a:r>
            <a:r>
              <a:rPr lang="de-DE" sz="1600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1,1-15	 Prolog </a:t>
            </a:r>
            <a:endParaRPr lang="de-DE" sz="16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1,16-45 	 Jesu erstes Wirken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2,1-3,6 	 Streitgespräche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3,7-35 	 Heilungen, Berufung der Jünger, 	 Jesu Verwandte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4,1-34 	 Gleichnisse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4,35-5,43    Wundergeschichten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6,1-56 	 </a:t>
            </a:r>
            <a:r>
              <a:rPr lang="de-DE" sz="16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Abschluß</a:t>
            </a: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der </a:t>
            </a:r>
            <a:r>
              <a:rPr lang="de-DE" sz="16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Verkünd</a:t>
            </a: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. in Galiläa </a:t>
            </a:r>
          </a:p>
          <a:p>
            <a:pPr>
              <a:lnSpc>
                <a:spcPct val="125000"/>
              </a:lnSpc>
            </a:pPr>
            <a:endParaRPr lang="de-DE" sz="20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 b="1" u="sng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7,1-8,26  Wirken Jesu unter Heiden</a:t>
            </a:r>
            <a:r>
              <a:rPr lang="de-DE" sz="1600" u="sng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7,1-7,23  Rein und Unrein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7,24-37	  Heilungen an Heiden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8,1-9 	  Die Speisung der 4000 als 	  Abschluss der Wanderung             	  durch Heidengebiet </a:t>
            </a:r>
          </a:p>
          <a:p>
            <a:pPr>
              <a:lnSpc>
                <a:spcPct val="125000"/>
              </a:lnSpc>
            </a:pPr>
            <a:r>
              <a:rPr lang="de-DE" sz="16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8,10-26 	  Die Rückkehr nach Galiläa </a:t>
            </a:r>
          </a:p>
          <a:p>
            <a:pPr>
              <a:lnSpc>
                <a:spcPct val="125000"/>
              </a:lnSpc>
            </a:pPr>
            <a:endParaRPr lang="de-DE" sz="8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183299" name="Text Box 3"/>
          <p:cNvSpPr txBox="1">
            <a:spLocks noChangeArrowheads="1"/>
          </p:cNvSpPr>
          <p:nvPr/>
        </p:nvSpPr>
        <p:spPr bwMode="auto">
          <a:xfrm>
            <a:off x="4572000" y="0"/>
            <a:ext cx="4572000" cy="6923088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II 	8,27-10,52 </a:t>
            </a:r>
          </a:p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Jesu Weg zur Passion </a:t>
            </a:r>
          </a:p>
          <a:p>
            <a:pPr>
              <a:lnSpc>
                <a:spcPct val="125000"/>
              </a:lnSpc>
            </a:pPr>
            <a:endParaRPr lang="de-DE" sz="9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8,27-9,1 Petrusbekenntnis, </a:t>
            </a:r>
            <a:r>
              <a:rPr lang="de-DE" sz="16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1. Leidens-	ankündigung</a:t>
            </a: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Leidensnachfolge 9,2-50 	Verklärung, Wunder, </a:t>
            </a:r>
            <a:r>
              <a:rPr lang="de-DE" sz="16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2. Leidens-	ankündigung</a:t>
            </a: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Belehrungen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10,1-52 	Weg nach Jer., Belehrungen, 	</a:t>
            </a:r>
            <a:r>
              <a:rPr lang="de-DE" sz="16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3. Leidensankünd</a:t>
            </a: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., Wunder </a:t>
            </a:r>
          </a:p>
          <a:p>
            <a:pPr>
              <a:lnSpc>
                <a:spcPct val="125000"/>
              </a:lnSpc>
            </a:pPr>
            <a:endParaRPr lang="de-DE" sz="14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III 	11,1-16,8 </a:t>
            </a:r>
          </a:p>
          <a:p>
            <a:pPr>
              <a:lnSpc>
                <a:spcPct val="110000"/>
              </a:lnSpc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Jesus in Jerusalem </a:t>
            </a:r>
          </a:p>
          <a:p>
            <a:pPr>
              <a:lnSpc>
                <a:spcPct val="125000"/>
              </a:lnSpc>
            </a:pPr>
            <a:endParaRPr lang="de-DE" sz="900" b="1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11,1-25 		Einzug in Jerusalem, 		Tempelreinigung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11,27-12,44 	Streit- und 			Lehrgespräche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13,1-37 		Rede von den letzten 		Dingen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14,1-15,47 	Die Passion Jesu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16,1-8 		Das leere Grab </a:t>
            </a:r>
          </a:p>
          <a:p>
            <a:pPr>
              <a:lnSpc>
                <a:spcPct val="125000"/>
              </a:lnSpc>
            </a:pPr>
            <a:r>
              <a:rPr lang="de-DE" sz="160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(16,9-20) 	Unechter Markusschluß</a:t>
            </a:r>
          </a:p>
          <a:p>
            <a:pPr>
              <a:lnSpc>
                <a:spcPct val="125000"/>
              </a:lnSpc>
            </a:pPr>
            <a:endParaRPr lang="de-DE" sz="1000">
              <a:solidFill>
                <a:srgbClr val="FFFFCC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25000"/>
              </a:lnSpc>
            </a:pPr>
            <a:endParaRPr lang="de-DE" sz="500">
              <a:solidFill>
                <a:srgbClr val="FFFFCC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83300" name="Text Box 4"/>
          <p:cNvSpPr txBox="1">
            <a:spLocks noChangeArrowheads="1"/>
          </p:cNvSpPr>
          <p:nvPr/>
        </p:nvSpPr>
        <p:spPr bwMode="auto">
          <a:xfrm>
            <a:off x="4572000" y="762000"/>
            <a:ext cx="4343400" cy="320087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Galiläa </a:t>
            </a:r>
            <a:r>
              <a:rPr lang="de-DE" sz="2400" b="1" i="1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vs.</a:t>
            </a: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Jerusalem</a:t>
            </a:r>
          </a:p>
          <a:p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Ort der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eschatol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. Offb. </a:t>
            </a:r>
            <a:r>
              <a:rPr lang="de-DE" sz="2400" i="1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vs.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Ort der Feindschaft</a:t>
            </a:r>
          </a:p>
          <a:p>
            <a:endParaRPr lang="de-DE" sz="1000" dirty="0">
              <a:solidFill>
                <a:srgbClr val="990000"/>
              </a:solidFill>
              <a:latin typeface="Verdana" pitchFamily="34" charset="0"/>
              <a:cs typeface="Times New Roman" pitchFamily="18" charset="0"/>
            </a:endParaRPr>
          </a:p>
          <a:p>
            <a:r>
              <a:rPr lang="de-DE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16,7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...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sagt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seinen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Jüngern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und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Petrus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,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dass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er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euch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nach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Galiläa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vorausgeht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! Dort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werdet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ihr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ihn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sehen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,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wie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er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euch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gesagt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hat. </a:t>
            </a:r>
          </a:p>
        </p:txBody>
      </p:sp>
      <p:sp>
        <p:nvSpPr>
          <p:cNvPr id="183301" name="Text Box 5"/>
          <p:cNvSpPr txBox="1">
            <a:spLocks noChangeArrowheads="1"/>
          </p:cNvSpPr>
          <p:nvPr/>
        </p:nvSpPr>
        <p:spPr bwMode="auto">
          <a:xfrm>
            <a:off x="76200" y="3692525"/>
            <a:ext cx="4343400" cy="1917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i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„</a:t>
            </a:r>
            <a:r>
              <a:rPr lang="de-DE" sz="2400" i="1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mk</a:t>
            </a:r>
            <a:r>
              <a:rPr lang="de-DE" sz="2400" i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. Topographie“:</a:t>
            </a:r>
          </a:p>
          <a:p>
            <a:r>
              <a:rPr lang="de-DE" sz="2400" b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Umkehrung jüdischer Heilsvorstellungen</a:t>
            </a:r>
          </a:p>
          <a:p>
            <a:pPr>
              <a:buFont typeface="Wingdings" pitchFamily="2" charset="2"/>
              <a:buChar char="à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Heil geht von den Juden an die Heiden über</a:t>
            </a:r>
            <a:r>
              <a:rPr lang="en-GB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§3.3  Quellen und ihre Bearbeitung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84324" name="Text Box 4"/>
          <p:cNvSpPr txBox="1">
            <a:spLocks noChangeArrowheads="1"/>
          </p:cNvSpPr>
          <p:nvPr/>
        </p:nvSpPr>
        <p:spPr bwMode="auto">
          <a:xfrm>
            <a:off x="762000" y="457200"/>
            <a:ext cx="7799388" cy="256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85750" indent="-285750">
              <a:spcBef>
                <a:spcPct val="1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alter Passionsbericht</a:t>
            </a:r>
          </a:p>
          <a:p>
            <a:pPr marL="285750" indent="-285750">
              <a:spcBef>
                <a:spcPct val="1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Apokalypse (vgl. 13) </a:t>
            </a:r>
          </a:p>
          <a:p>
            <a:pPr marL="285750" indent="-285750">
              <a:spcBef>
                <a:spcPct val="1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Sammlung von Streitgesprächen (vgl. 2,1-3,6) </a:t>
            </a:r>
          </a:p>
          <a:p>
            <a:pPr marL="285750" indent="-285750">
              <a:spcBef>
                <a:spcPct val="1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Gleichnisse (vgl. 4)</a:t>
            </a:r>
          </a:p>
          <a:p>
            <a:pPr marL="285750" indent="-285750">
              <a:spcBef>
                <a:spcPct val="1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Wundergeschichtensammlung (vgl. 4-6)</a:t>
            </a:r>
          </a:p>
          <a:p>
            <a:pPr marL="285750" indent="-285750">
              <a:spcBef>
                <a:spcPct val="1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katechetische Sammlung (vgl. 10)</a:t>
            </a:r>
            <a:endParaRPr lang="en-GB" sz="2400" dirty="0">
              <a:solidFill>
                <a:srgbClr val="990000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84329" name="Rectangle 9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84330" name="Text Box 10"/>
          <p:cNvSpPr txBox="1">
            <a:spLocks noChangeArrowheads="1"/>
          </p:cNvSpPr>
          <p:nvPr/>
        </p:nvSpPr>
        <p:spPr bwMode="auto">
          <a:xfrm>
            <a:off x="838200" y="3232150"/>
            <a:ext cx="8229600" cy="255905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81000" indent="-381000">
              <a:spcBef>
                <a:spcPct val="25000"/>
              </a:spcBef>
            </a:pPr>
            <a:r>
              <a:rPr lang="de-DE" sz="2400" i="1" u="sng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mdl. &amp; schriftl. Überlieferung in d.Gemeinde des Mk</a:t>
            </a:r>
          </a:p>
          <a:p>
            <a:pPr marL="381000" indent="-381000">
              <a:spcBef>
                <a:spcPct val="25000"/>
              </a:spcBef>
              <a:buFontTx/>
              <a:buAutoNum type="arabicPeriod"/>
            </a:pP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mdl.: Logien oder Einzelerzählungen</a:t>
            </a:r>
          </a:p>
          <a:p>
            <a:pPr marL="381000" indent="-381000">
              <a:spcBef>
                <a:spcPct val="25000"/>
              </a:spcBef>
              <a:buFontTx/>
              <a:buAutoNum type="arabicPeriod"/>
            </a:pP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schriftl.: gattungsmäßig geordnete Sammlungen von Einzelgeschichten („vormk. Sammlungen“)</a:t>
            </a:r>
          </a:p>
          <a:p>
            <a:pPr marL="381000" indent="-381000">
              <a:spcBef>
                <a:spcPct val="25000"/>
              </a:spcBef>
              <a:buFontTx/>
              <a:buAutoNum type="arabicPeriod"/>
            </a:pP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schriftl.: längere Traditionseinheiten, Passions-geschichte (Mk 14f.) apokalypt. Rede (Mk 13)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4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43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4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4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4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43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4" grpId="0" build="p" autoUpdateAnimBg="0"/>
      <p:bldP spid="184330" grpId="0" build="p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9" name="Text Box 3"/>
          <p:cNvSpPr txBox="1">
            <a:spLocks noChangeArrowheads="1"/>
          </p:cNvSpPr>
          <p:nvPr/>
        </p:nvSpPr>
        <p:spPr bwMode="auto">
          <a:xfrm>
            <a:off x="762000" y="457200"/>
            <a:ext cx="8382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571500">
              <a:spcBef>
                <a:spcPct val="25000"/>
              </a:spcBef>
            </a:pPr>
            <a:r>
              <a:rPr lang="de-DE" sz="2400" i="1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Seesturm 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(4,35-41)</a:t>
            </a:r>
          </a:p>
          <a:p>
            <a:pPr defTabSz="571500">
              <a:spcBef>
                <a:spcPct val="25000"/>
              </a:spcBef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	</a:t>
            </a:r>
            <a:r>
              <a:rPr lang="de-DE" sz="2400" dirty="0" err="1">
                <a:solidFill>
                  <a:srgbClr val="008000"/>
                </a:solidFill>
                <a:latin typeface="Verdana" pitchFamily="34" charset="0"/>
                <a:cs typeface="Times New Roman" pitchFamily="18" charset="0"/>
              </a:rPr>
              <a:t>Geresaner</a:t>
            </a:r>
            <a:r>
              <a:rPr lang="de-DE" sz="2400" dirty="0">
                <a:solidFill>
                  <a:srgbClr val="008000"/>
                </a:solidFill>
                <a:latin typeface="Verdana" pitchFamily="34" charset="0"/>
                <a:cs typeface="Times New Roman" pitchFamily="18" charset="0"/>
              </a:rPr>
              <a:t> (5,1-20)</a:t>
            </a:r>
          </a:p>
          <a:p>
            <a:pPr defTabSz="571500">
              <a:spcBef>
                <a:spcPct val="25000"/>
              </a:spcBef>
            </a:pPr>
            <a:r>
              <a:rPr lang="de-DE" sz="2400" i="1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		</a:t>
            </a:r>
            <a:r>
              <a:rPr lang="de-DE" sz="2400" i="1" dirty="0" err="1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Jairustöchterlein</a:t>
            </a:r>
            <a:r>
              <a:rPr lang="de-DE" sz="2400" i="1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I </a:t>
            </a:r>
            <a:r>
              <a:rPr lang="de-DE" sz="2400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(5,21-24)</a:t>
            </a:r>
          </a:p>
          <a:p>
            <a:pPr defTabSz="571500">
              <a:spcBef>
                <a:spcPct val="25000"/>
              </a:spcBef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			</a:t>
            </a:r>
            <a:r>
              <a:rPr lang="de-DE" sz="2400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Blutflüssige Frau (5,25-34)</a:t>
            </a:r>
          </a:p>
          <a:p>
            <a:pPr defTabSz="571500">
              <a:spcBef>
                <a:spcPct val="25000"/>
              </a:spcBef>
            </a:pPr>
            <a:r>
              <a:rPr lang="de-DE" sz="2400" i="1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		</a:t>
            </a:r>
            <a:r>
              <a:rPr lang="de-DE" sz="2400" i="1" dirty="0" err="1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Jairustöchterlein</a:t>
            </a:r>
            <a:r>
              <a:rPr lang="de-DE" sz="2400" i="1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II </a:t>
            </a:r>
            <a:r>
              <a:rPr lang="de-DE" sz="2400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(5,35-43)</a:t>
            </a:r>
          </a:p>
          <a:p>
            <a:pPr defTabSz="571500">
              <a:spcBef>
                <a:spcPct val="25000"/>
              </a:spcBef>
            </a:pPr>
            <a:r>
              <a:rPr lang="de-DE" sz="2400" b="1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	</a:t>
            </a:r>
            <a:r>
              <a:rPr lang="de-DE" sz="2400" b="1" dirty="0">
                <a:solidFill>
                  <a:srgbClr val="008000"/>
                </a:solidFill>
                <a:latin typeface="Verdana" pitchFamily="34" charset="0"/>
                <a:cs typeface="Times New Roman" pitchFamily="18" charset="0"/>
              </a:rPr>
              <a:t>Mahl </a:t>
            </a:r>
            <a:r>
              <a:rPr lang="de-DE" sz="2400" dirty="0">
                <a:solidFill>
                  <a:srgbClr val="008000"/>
                </a:solidFill>
                <a:latin typeface="Verdana" pitchFamily="34" charset="0"/>
                <a:cs typeface="Times New Roman" pitchFamily="18" charset="0"/>
              </a:rPr>
              <a:t>der Fünftausend (6,35-44)</a:t>
            </a:r>
          </a:p>
          <a:p>
            <a:pPr defTabSz="571500">
              <a:spcBef>
                <a:spcPct val="25000"/>
              </a:spcBef>
            </a:pPr>
            <a:r>
              <a:rPr lang="de-DE" sz="2400" i="1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Seesturm 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(6,45-52)</a:t>
            </a:r>
            <a:endParaRPr lang="en-GB" sz="2400" dirty="0">
              <a:solidFill>
                <a:srgbClr val="800000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72740" name="Rectangle 4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§3.3  Quellen und ihre Bearbeitung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1" name="Text Box 3"/>
          <p:cNvSpPr txBox="1">
            <a:spLocks noChangeArrowheads="1"/>
          </p:cNvSpPr>
          <p:nvPr/>
        </p:nvSpPr>
        <p:spPr bwMode="auto">
          <a:xfrm>
            <a:off x="762000" y="457200"/>
            <a:ext cx="83820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571500">
              <a:spcBef>
                <a:spcPct val="25000"/>
              </a:spcBef>
            </a:pPr>
            <a:r>
              <a:rPr lang="de-DE" sz="2400" i="1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Seesturm 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(4,35-41)</a:t>
            </a:r>
          </a:p>
          <a:p>
            <a:pPr defTabSz="571500">
              <a:spcBef>
                <a:spcPct val="25000"/>
              </a:spcBef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	</a:t>
            </a:r>
            <a:r>
              <a:rPr lang="de-DE" sz="2400" dirty="0" err="1">
                <a:solidFill>
                  <a:srgbClr val="008000"/>
                </a:solidFill>
                <a:latin typeface="Verdana" pitchFamily="34" charset="0"/>
                <a:cs typeface="Times New Roman" pitchFamily="18" charset="0"/>
              </a:rPr>
              <a:t>Gerasener</a:t>
            </a:r>
            <a:r>
              <a:rPr lang="de-DE" sz="2400" dirty="0">
                <a:solidFill>
                  <a:srgbClr val="008000"/>
                </a:solidFill>
                <a:latin typeface="Verdana" pitchFamily="34" charset="0"/>
                <a:cs typeface="Times New Roman" pitchFamily="18" charset="0"/>
              </a:rPr>
              <a:t> (5,1-20)</a:t>
            </a:r>
          </a:p>
          <a:p>
            <a:pPr defTabSz="571500">
              <a:spcBef>
                <a:spcPct val="25000"/>
              </a:spcBef>
            </a:pPr>
            <a:r>
              <a:rPr lang="de-DE" sz="2400" i="1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		</a:t>
            </a:r>
            <a:r>
              <a:rPr lang="de-DE" sz="2400" i="1" dirty="0" err="1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Jairustöchterlein</a:t>
            </a:r>
            <a:r>
              <a:rPr lang="de-DE" sz="2400" i="1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I </a:t>
            </a:r>
            <a:r>
              <a:rPr lang="de-DE" sz="2400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(5,21-24)</a:t>
            </a:r>
          </a:p>
          <a:p>
            <a:pPr defTabSz="571500">
              <a:spcBef>
                <a:spcPct val="25000"/>
              </a:spcBef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			</a:t>
            </a:r>
            <a:r>
              <a:rPr lang="de-DE" sz="2400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Blutflüssige Frau (5,25-34)</a:t>
            </a:r>
          </a:p>
          <a:p>
            <a:pPr defTabSz="571500">
              <a:spcBef>
                <a:spcPct val="25000"/>
              </a:spcBef>
            </a:pPr>
            <a:r>
              <a:rPr lang="de-DE" sz="2400" i="1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		</a:t>
            </a:r>
            <a:r>
              <a:rPr lang="de-DE" sz="2400" i="1" dirty="0" err="1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Jairustöchterlein</a:t>
            </a:r>
            <a:r>
              <a:rPr lang="de-DE" sz="2400" i="1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II </a:t>
            </a:r>
            <a:r>
              <a:rPr lang="de-DE" sz="2400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(5,35-43)</a:t>
            </a:r>
          </a:p>
          <a:p>
            <a:pPr defTabSz="571500">
              <a:spcBef>
                <a:spcPct val="25000"/>
              </a:spcBef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					</a:t>
            </a:r>
            <a:r>
              <a:rPr lang="de-DE" sz="2400" dirty="0" err="1">
                <a:solidFill>
                  <a:srgbClr val="CC6600"/>
                </a:solidFill>
                <a:latin typeface="Arial Narrow" pitchFamily="34" charset="0"/>
                <a:cs typeface="Times New Roman" pitchFamily="18" charset="0"/>
              </a:rPr>
              <a:t>Nazaret</a:t>
            </a:r>
            <a:r>
              <a:rPr lang="de-DE" sz="2400" dirty="0">
                <a:solidFill>
                  <a:srgbClr val="CC6600"/>
                </a:solidFill>
                <a:latin typeface="Arial Narrow" pitchFamily="34" charset="0"/>
                <a:cs typeface="Times New Roman" pitchFamily="18" charset="0"/>
              </a:rPr>
              <a:t> (6,1-6a)</a:t>
            </a:r>
          </a:p>
          <a:p>
            <a:pPr defTabSz="571500"/>
            <a:r>
              <a:rPr lang="de-DE" sz="2400" i="1" dirty="0">
                <a:solidFill>
                  <a:srgbClr val="800000"/>
                </a:solidFill>
                <a:latin typeface="Arial Narrow" pitchFamily="34" charset="0"/>
                <a:cs typeface="Times New Roman" pitchFamily="18" charset="0"/>
              </a:rPr>
              <a:t>						</a:t>
            </a:r>
            <a:r>
              <a:rPr lang="de-DE" sz="2400" i="1" dirty="0">
                <a:solidFill>
                  <a:srgbClr val="D60093"/>
                </a:solidFill>
                <a:latin typeface="Arial Narrow" pitchFamily="34" charset="0"/>
                <a:cs typeface="Times New Roman" pitchFamily="18" charset="0"/>
              </a:rPr>
              <a:t>Aussendung </a:t>
            </a:r>
            <a:r>
              <a:rPr lang="de-DE" sz="2400" i="1" dirty="0" err="1">
                <a:solidFill>
                  <a:srgbClr val="D60093"/>
                </a:solidFill>
                <a:latin typeface="Arial Narrow" pitchFamily="34" charset="0"/>
                <a:cs typeface="Times New Roman" pitchFamily="18" charset="0"/>
              </a:rPr>
              <a:t>d.Schüler</a:t>
            </a:r>
            <a:r>
              <a:rPr lang="de-DE" sz="2400" i="1" dirty="0">
                <a:solidFill>
                  <a:srgbClr val="D60093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de-DE" sz="2400" dirty="0">
                <a:solidFill>
                  <a:srgbClr val="D60093"/>
                </a:solidFill>
                <a:latin typeface="Arial Narrow" pitchFamily="34" charset="0"/>
                <a:cs typeface="Times New Roman" pitchFamily="18" charset="0"/>
              </a:rPr>
              <a:t>(6,6b-13)</a:t>
            </a:r>
          </a:p>
          <a:p>
            <a:pPr defTabSz="571500"/>
            <a:r>
              <a:rPr lang="de-DE" sz="2400" b="1" dirty="0">
                <a:solidFill>
                  <a:srgbClr val="800000"/>
                </a:solidFill>
                <a:latin typeface="Arial Narrow" pitchFamily="34" charset="0"/>
                <a:cs typeface="Times New Roman" pitchFamily="18" charset="0"/>
              </a:rPr>
              <a:t>							</a:t>
            </a:r>
            <a:r>
              <a:rPr lang="de-DE" sz="2400" b="1" dirty="0">
                <a:latin typeface="Arial Narrow" pitchFamily="34" charset="0"/>
                <a:cs typeface="Times New Roman" pitchFamily="18" charset="0"/>
              </a:rPr>
              <a:t>Mahl </a:t>
            </a:r>
            <a:r>
              <a:rPr lang="de-DE" sz="2400" dirty="0">
                <a:latin typeface="Arial Narrow" pitchFamily="34" charset="0"/>
                <a:cs typeface="Times New Roman" pitchFamily="18" charset="0"/>
              </a:rPr>
              <a:t>des Herodes und </a:t>
            </a:r>
          </a:p>
          <a:p>
            <a:pPr defTabSz="571500"/>
            <a:r>
              <a:rPr lang="de-DE" sz="2400" dirty="0">
                <a:latin typeface="Arial Narrow" pitchFamily="34" charset="0"/>
                <a:cs typeface="Times New Roman" pitchFamily="18" charset="0"/>
              </a:rPr>
              <a:t>							Tod des Täufers (6,14-29)</a:t>
            </a:r>
          </a:p>
          <a:p>
            <a:pPr defTabSz="571500"/>
            <a:r>
              <a:rPr lang="de-DE" sz="2400" i="1" dirty="0">
                <a:solidFill>
                  <a:srgbClr val="800000"/>
                </a:solidFill>
                <a:latin typeface="Arial Narrow" pitchFamily="34" charset="0"/>
                <a:cs typeface="Times New Roman" pitchFamily="18" charset="0"/>
              </a:rPr>
              <a:t>						</a:t>
            </a:r>
            <a:r>
              <a:rPr lang="de-DE" sz="2400" i="1" dirty="0">
                <a:solidFill>
                  <a:srgbClr val="D60093"/>
                </a:solidFill>
                <a:latin typeface="Arial Narrow" pitchFamily="34" charset="0"/>
                <a:cs typeface="Times New Roman" pitchFamily="18" charset="0"/>
              </a:rPr>
              <a:t>Rückkehr </a:t>
            </a:r>
            <a:r>
              <a:rPr lang="de-DE" sz="2400" i="1" dirty="0" err="1">
                <a:solidFill>
                  <a:srgbClr val="D60093"/>
                </a:solidFill>
                <a:latin typeface="Arial Narrow" pitchFamily="34" charset="0"/>
                <a:cs typeface="Times New Roman" pitchFamily="18" charset="0"/>
              </a:rPr>
              <a:t>d.Schüler</a:t>
            </a:r>
            <a:r>
              <a:rPr lang="de-DE" sz="2400" i="1" dirty="0">
                <a:solidFill>
                  <a:srgbClr val="D60093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de-DE" sz="2400" dirty="0">
                <a:solidFill>
                  <a:srgbClr val="D60093"/>
                </a:solidFill>
                <a:latin typeface="Arial Narrow" pitchFamily="34" charset="0"/>
                <a:cs typeface="Times New Roman" pitchFamily="18" charset="0"/>
              </a:rPr>
              <a:t>(6,30-34)</a:t>
            </a:r>
          </a:p>
          <a:p>
            <a:pPr defTabSz="571500">
              <a:spcBef>
                <a:spcPct val="25000"/>
              </a:spcBef>
            </a:pPr>
            <a:r>
              <a:rPr lang="de-DE" sz="2400" b="1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	</a:t>
            </a:r>
            <a:r>
              <a:rPr lang="de-DE" sz="2400" b="1" dirty="0">
                <a:solidFill>
                  <a:srgbClr val="008000"/>
                </a:solidFill>
                <a:latin typeface="Verdana" pitchFamily="34" charset="0"/>
                <a:cs typeface="Times New Roman" pitchFamily="18" charset="0"/>
              </a:rPr>
              <a:t>Mahl </a:t>
            </a:r>
            <a:r>
              <a:rPr lang="de-DE" sz="2400" dirty="0">
                <a:solidFill>
                  <a:srgbClr val="008000"/>
                </a:solidFill>
                <a:latin typeface="Verdana" pitchFamily="34" charset="0"/>
                <a:cs typeface="Times New Roman" pitchFamily="18" charset="0"/>
              </a:rPr>
              <a:t>der Fünftausend (6,35-44)</a:t>
            </a:r>
          </a:p>
          <a:p>
            <a:pPr defTabSz="571500">
              <a:spcBef>
                <a:spcPct val="25000"/>
              </a:spcBef>
            </a:pPr>
            <a:r>
              <a:rPr lang="de-DE" sz="2400" i="1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Seesturm 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</a:rPr>
              <a:t>(6,45-52)</a:t>
            </a:r>
            <a:endParaRPr lang="en-GB" sz="2400" dirty="0">
              <a:solidFill>
                <a:srgbClr val="800000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442372" name="Rectangle 4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442373" name="Line 5"/>
          <p:cNvSpPr>
            <a:spLocks noChangeShapeType="1"/>
          </p:cNvSpPr>
          <p:nvPr/>
        </p:nvSpPr>
        <p:spPr bwMode="auto">
          <a:xfrm>
            <a:off x="3505200" y="2895600"/>
            <a:ext cx="0" cy="1676400"/>
          </a:xfrm>
          <a:prstGeom prst="line">
            <a:avLst/>
          </a:prstGeom>
          <a:noFill/>
          <a:ln w="47625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§3.3  Quellen und ihre Bearbeitung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Text Box 3"/>
          <p:cNvSpPr txBox="1">
            <a:spLocks noChangeArrowheads="1"/>
          </p:cNvSpPr>
          <p:nvPr/>
        </p:nvSpPr>
        <p:spPr bwMode="auto">
          <a:xfrm>
            <a:off x="762000" y="457200"/>
            <a:ext cx="838200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defTabSz="571500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konzentrisch gestaltete Sammlung durch Gegen-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einheit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unterbrochen</a:t>
            </a:r>
          </a:p>
          <a:p>
            <a:pPr marL="285750" indent="-285750" defTabSz="571500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Gegenwundergeschichte (in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Nazaret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kann Jesus keine Wunder wirken: 6,1-6a)</a:t>
            </a:r>
          </a:p>
          <a:p>
            <a:pPr marL="285750" indent="-285750" defTabSz="571500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Enthauptung des Täufers mit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Herodesgastmahl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gerahmt durch Aussendung und Rückkehr der Schüler Jesu 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 3" pitchFamily="18" charset="2"/>
              </a:rPr>
              <a:t>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Passionsthematik mit Nachfolge verknüpft</a:t>
            </a:r>
          </a:p>
          <a:p>
            <a:pPr marL="285750" indent="-285750" defTabSz="571500">
              <a:spcBef>
                <a:spcPct val="25000"/>
              </a:spcBef>
              <a:buFontTx/>
              <a:buChar char="•"/>
            </a:pP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Herodesgastmahl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als Kontrastfolie für die jesuanische Speisungsgeschichte 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 3" pitchFamily="18" charset="2"/>
              </a:rPr>
              <a:t>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Schüler als Diener für die kleinen Leute (6,41)</a:t>
            </a:r>
          </a:p>
        </p:txBody>
      </p:sp>
      <p:sp>
        <p:nvSpPr>
          <p:cNvPr id="374788" name="Rectangle 4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§3.3  Quellen und ihre Bearbeitung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4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7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§3.4  Sprache und Stil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85347" name="Text Box 3"/>
          <p:cNvSpPr txBox="1">
            <a:spLocks noChangeArrowheads="1"/>
          </p:cNvSpPr>
          <p:nvPr/>
        </p:nvSpPr>
        <p:spPr bwMode="auto">
          <a:xfrm>
            <a:off x="735013" y="457200"/>
            <a:ext cx="8408987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4163" indent="-284163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einfache Sprache</a:t>
            </a:r>
          </a:p>
          <a:p>
            <a:pPr marL="284163" indent="-284163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Parataxe</a:t>
            </a:r>
          </a:p>
          <a:p>
            <a:pPr marL="284163" indent="-284163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„derbes“ Vokabular:</a:t>
            </a:r>
          </a:p>
          <a:p>
            <a:pPr marL="284163" indent="-284163">
              <a:spcBef>
                <a:spcPct val="25000"/>
              </a:spcBef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	vgl. </a:t>
            </a:r>
            <a:r>
              <a:rPr lang="el-GR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κράβαττος</a:t>
            </a:r>
            <a:r>
              <a:rPr lang="en-GB" sz="2400" dirty="0">
                <a:solidFill>
                  <a:srgbClr val="990000"/>
                </a:solidFill>
                <a:latin typeface="Bwgrkl" pitchFamily="2" charset="0"/>
                <a:cs typeface="Times New Roman" pitchFamily="18" charset="0"/>
              </a:rPr>
              <a:t> 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mit</a:t>
            </a:r>
            <a:r>
              <a:rPr lang="de-DE" sz="2400" dirty="0">
                <a:solidFill>
                  <a:srgbClr val="990000"/>
                </a:solidFill>
                <a:latin typeface="Bwgrkl" pitchFamily="2" charset="0"/>
                <a:cs typeface="Times New Roman" pitchFamily="18" charset="0"/>
              </a:rPr>
              <a:t> </a:t>
            </a:r>
            <a:r>
              <a:rPr lang="el-GR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κλίνη</a:t>
            </a:r>
            <a:r>
              <a:rPr lang="de-DE" sz="2400" dirty="0">
                <a:solidFill>
                  <a:srgbClr val="990000"/>
                </a:solidFill>
                <a:latin typeface="Bwgrkl" pitchFamily="2" charset="0"/>
                <a:cs typeface="Times New Roman" pitchFamily="18" charset="0"/>
              </a:rPr>
              <a:t> 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und</a:t>
            </a:r>
            <a:r>
              <a:rPr lang="de-DE" sz="2400" dirty="0">
                <a:solidFill>
                  <a:srgbClr val="990000"/>
                </a:solidFill>
                <a:latin typeface="Bwgrkl" pitchFamily="2" charset="0"/>
                <a:cs typeface="Times New Roman" pitchFamily="18" charset="0"/>
              </a:rPr>
              <a:t> </a:t>
            </a:r>
            <a:r>
              <a:rPr lang="el-GR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κλινίδιον</a:t>
            </a:r>
            <a:r>
              <a:rPr lang="el-GR" sz="2400" dirty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</a:rPr>
              <a:t>(2,4 par.)</a:t>
            </a:r>
          </a:p>
          <a:p>
            <a:pPr marL="893763"/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</a:rPr>
              <a:t>Und da sie (ihn) nicht hinbringen konnten zu ihm wegen der Volksmenge, abdeckten sie das Dach, wo er war, und (es) aufgrabend, hinablassen sie die </a:t>
            </a:r>
            <a:r>
              <a:rPr lang="de-DE" sz="2400" b="1" u="sng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</a:rPr>
              <a:t>Bahre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</a:rPr>
              <a:t>, wo der Gelähmte daniederlag.</a:t>
            </a:r>
          </a:p>
          <a:p>
            <a:pPr marL="284163" indent="-284163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Diminutiva (</a:t>
            </a:r>
            <a:r>
              <a:rPr lang="el-GR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θυγάτριον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)</a:t>
            </a:r>
          </a:p>
          <a:p>
            <a:pPr marL="284163" indent="-284163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z.T. umständlicher Erzählstil</a:t>
            </a:r>
          </a:p>
          <a:p>
            <a:pPr marL="284163" indent="-284163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Standard der hellenistischen Volksliteratur</a:t>
            </a:r>
          </a:p>
          <a:p>
            <a:pPr marL="284163" indent="-284163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durchaus kunstvolle Stilelemente: vgl. Verschachtelung von Szenen</a:t>
            </a:r>
          </a:p>
        </p:txBody>
      </p:sp>
      <p:sp>
        <p:nvSpPr>
          <p:cNvPr id="185355" name="Rectangle 11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§3.4  Sprache und Stil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85355" name="Rectangle 11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5" name="Text Box 1028"/>
          <p:cNvSpPr txBox="1">
            <a:spLocks noChangeArrowheads="1"/>
          </p:cNvSpPr>
          <p:nvPr/>
        </p:nvSpPr>
        <p:spPr bwMode="auto">
          <a:xfrm>
            <a:off x="683568" y="404664"/>
            <a:ext cx="8460432" cy="481978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81000" indent="-381000" defTabSz="476250">
              <a:spcBef>
                <a:spcPct val="35000"/>
              </a:spcBef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</a:rPr>
              <a:t>Verschachtelung von Szenen: </a:t>
            </a:r>
          </a:p>
          <a:p>
            <a:pPr marL="381000" indent="-381000" defTabSz="476250">
              <a:spcBef>
                <a:spcPct val="35000"/>
              </a:spcBef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 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</a:rPr>
              <a:t>„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cs typeface="Arial" charset="0"/>
              </a:rPr>
              <a:t>mk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</a:rPr>
              <a:t>. Schachtel“ oder „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cs typeface="Arial" charset="0"/>
              </a:rPr>
              <a:t>marcian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</a:rPr>
              <a:t> 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cs typeface="Arial" charset="0"/>
              </a:rPr>
              <a:t>sandwich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</a:rPr>
              <a:t>“</a:t>
            </a:r>
          </a:p>
          <a:p>
            <a:pPr marL="1047750" lvl="1" indent="-476250" defTabSz="476250">
              <a:spcBef>
                <a:spcPct val="35000"/>
              </a:spcBef>
              <a:buFont typeface="Wingdings" pitchFamily="2" charset="2"/>
              <a:buChar char="Ø"/>
            </a:pP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cs typeface="Arial" charset="0"/>
              </a:rPr>
              <a:t>Mk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</a:rPr>
              <a:t> 3,20-35 </a:t>
            </a:r>
          </a:p>
          <a:p>
            <a:pPr marL="1047750" lvl="1" indent="-476250" defTabSz="476250">
              <a:spcBef>
                <a:spcPct val="35000"/>
              </a:spcBef>
            </a:pP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</a:rPr>
              <a:t>[Verwandte – </a:t>
            </a:r>
            <a:r>
              <a:rPr lang="de-DE" sz="2400">
                <a:solidFill>
                  <a:srgbClr val="800000"/>
                </a:solidFill>
                <a:latin typeface="Arial Narrow" pitchFamily="34" charset="0"/>
                <a:cs typeface="Arial" charset="0"/>
              </a:rPr>
              <a:t>Beelzebulvorwurf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</a:rPr>
              <a:t> – Verwandte ]</a:t>
            </a:r>
          </a:p>
          <a:p>
            <a:pPr marL="1047750" lvl="1" indent="-476250" defTabSz="476250">
              <a:spcBef>
                <a:spcPct val="35000"/>
              </a:spcBef>
              <a:buFont typeface="Wingdings" pitchFamily="2" charset="2"/>
              <a:buChar char="Ø"/>
            </a:pP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cs typeface="Arial" charset="0"/>
              </a:rPr>
              <a:t>Mk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</a:rPr>
              <a:t> 5,21-43 </a:t>
            </a:r>
          </a:p>
          <a:p>
            <a:pPr marL="1047750" lvl="1" indent="-476250" defTabSz="476250">
              <a:spcBef>
                <a:spcPct val="35000"/>
              </a:spcBef>
            </a:pP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</a:rPr>
              <a:t>[</a:t>
            </a:r>
            <a:r>
              <a:rPr lang="de-DE" sz="2400" dirty="0" err="1">
                <a:solidFill>
                  <a:srgbClr val="800000"/>
                </a:solidFill>
                <a:latin typeface="Arial Narrow" pitchFamily="34" charset="0"/>
                <a:cs typeface="Arial" charset="0"/>
              </a:rPr>
              <a:t>Jairustöchterlein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</a:rPr>
              <a:t> – Blutflüssige Frau  –  </a:t>
            </a:r>
            <a:r>
              <a:rPr lang="de-DE" sz="2400" dirty="0" err="1">
                <a:solidFill>
                  <a:srgbClr val="800000"/>
                </a:solidFill>
                <a:latin typeface="Arial Narrow" pitchFamily="34" charset="0"/>
                <a:cs typeface="Arial" charset="0"/>
              </a:rPr>
              <a:t>Jairustöchterlein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</a:rPr>
              <a:t> ]</a:t>
            </a:r>
          </a:p>
          <a:p>
            <a:pPr marL="1047750" lvl="1" indent="-476250" defTabSz="476250">
              <a:spcBef>
                <a:spcPct val="35000"/>
              </a:spcBef>
              <a:buFont typeface="Wingdings" pitchFamily="2" charset="2"/>
              <a:buChar char="Ø"/>
            </a:pP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cs typeface="Arial" charset="0"/>
              </a:rPr>
              <a:t>Mk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</a:rPr>
              <a:t> 6,7-33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</a:rPr>
              <a:t> </a:t>
            </a:r>
          </a:p>
          <a:p>
            <a:pPr marL="1047750" lvl="1" indent="-476250" defTabSz="476250">
              <a:spcBef>
                <a:spcPct val="35000"/>
              </a:spcBef>
            </a:pP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</a:rPr>
              <a:t>[Aussendung der Schüler – Herodes </a:t>
            </a:r>
            <a:r>
              <a:rPr lang="de-DE" sz="2400" dirty="0" err="1">
                <a:solidFill>
                  <a:srgbClr val="800000"/>
                </a:solidFill>
                <a:latin typeface="Arial Narrow" pitchFamily="34" charset="0"/>
                <a:cs typeface="Arial" charset="0"/>
              </a:rPr>
              <a:t>u.d.Täufer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</a:rPr>
              <a:t> – Rückkehr der Schüler ]</a:t>
            </a:r>
          </a:p>
          <a:p>
            <a:pPr marL="542925" lvl="1" defTabSz="476250">
              <a:spcBef>
                <a:spcPct val="35000"/>
              </a:spcBef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</a:rPr>
              <a:t>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1026"/>
          <p:cNvSpPr>
            <a:spLocks noChangeArrowheads="1"/>
          </p:cNvSpPr>
          <p:nvPr/>
        </p:nvSpPr>
        <p:spPr bwMode="auto">
          <a:xfrm>
            <a:off x="0" y="0"/>
            <a:ext cx="685800" cy="68580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21891" name="Rectangle 1027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421892" name="Text Box 1028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§3.1  Das erste Evangelium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421893" name="Text Box 1029"/>
          <p:cNvSpPr txBox="1">
            <a:spLocks noChangeArrowheads="1"/>
          </p:cNvSpPr>
          <p:nvPr/>
        </p:nvSpPr>
        <p:spPr bwMode="auto">
          <a:xfrm>
            <a:off x="762000" y="457200"/>
            <a:ext cx="824388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381000">
              <a:spcBef>
                <a:spcPct val="25000"/>
              </a:spcBef>
            </a:pPr>
            <a:r>
              <a:rPr lang="de-DE" sz="2400" b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Tradition:</a:t>
            </a:r>
          </a:p>
          <a:p>
            <a:pPr defTabSz="381000">
              <a:spcBef>
                <a:spcPct val="25000"/>
              </a:spcBef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 im Schatten von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Mt</a:t>
            </a:r>
            <a:endParaRPr lang="de-DE" sz="2400">
              <a:solidFill>
                <a:srgbClr val="99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defTabSz="381000">
              <a:spcBef>
                <a:spcPct val="25000"/>
              </a:spcBef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 kaum kommentiert oder glossiert</a:t>
            </a:r>
          </a:p>
          <a:p>
            <a:pPr defTabSz="381000">
              <a:spcBef>
                <a:spcPct val="25000"/>
              </a:spcBef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 auch liturgisch am wenigsten verwendet</a:t>
            </a:r>
          </a:p>
          <a:p>
            <a:pPr defTabSz="381000">
              <a:spcBef>
                <a:spcPct val="25000"/>
              </a:spcBef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 vermisst: Kindheit, Reden, Erscheinungen</a:t>
            </a:r>
            <a:endParaRPr lang="de-DE" sz="2400">
              <a:solidFill>
                <a:srgbClr val="990000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21894" name="Text Box 1030"/>
          <p:cNvSpPr txBox="1">
            <a:spLocks noChangeArrowheads="1"/>
          </p:cNvSpPr>
          <p:nvPr/>
        </p:nvSpPr>
        <p:spPr bwMode="auto">
          <a:xfrm>
            <a:off x="762000" y="2971800"/>
            <a:ext cx="8243888" cy="255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381000">
              <a:spcBef>
                <a:spcPct val="25000"/>
              </a:spcBef>
            </a:pPr>
            <a:r>
              <a:rPr lang="de-DE" sz="2400" b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Neuzeit:</a:t>
            </a:r>
          </a:p>
          <a:p>
            <a:pPr defTabSz="381000">
              <a:spcBef>
                <a:spcPct val="25000"/>
              </a:spcBef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Mk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als ältestes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Ev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erkannt</a:t>
            </a:r>
          </a:p>
          <a:p>
            <a:pPr defTabSz="381000">
              <a:spcBef>
                <a:spcPct val="25000"/>
              </a:spcBef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 Bedeutung für die Leben-Jesu-Forschung:	  	Jesus „ohne dogmatische Übermalung“</a:t>
            </a:r>
          </a:p>
          <a:p>
            <a:pPr defTabSz="381000">
              <a:spcBef>
                <a:spcPct val="25000"/>
              </a:spcBef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 aber: auch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Mk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erlaubt keine Trennung zwischen 	historischem Jesus und kerygmatischem Christus</a:t>
            </a:r>
            <a:endParaRPr lang="de-DE" sz="2400">
              <a:solidFill>
                <a:srgbClr val="990000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1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1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3" grpId="0" autoUpdateAnimBg="0"/>
      <p:bldP spid="42189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§3.5  Verfasser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76835" name="Text Box 3"/>
          <p:cNvSpPr txBox="1">
            <a:spLocks noChangeArrowheads="1"/>
          </p:cNvSpPr>
          <p:nvPr/>
        </p:nvSpPr>
        <p:spPr bwMode="auto">
          <a:xfrm>
            <a:off x="685800" y="476250"/>
            <a:ext cx="84582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Ev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selbst gibt keinen Hinweis</a:t>
            </a:r>
          </a:p>
          <a:p>
            <a:pPr>
              <a:spcBef>
                <a:spcPct val="10000"/>
              </a:spcBef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 erst sekundäre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Evangelienüberschrift</a:t>
            </a:r>
            <a:endParaRPr lang="de-DE" sz="2400">
              <a:solidFill>
                <a:srgbClr val="990000"/>
              </a:solidFill>
              <a:latin typeface="Verdana" pitchFamily="34" charset="0"/>
              <a:cs typeface="Times New Roman" pitchFamily="18" charset="0"/>
            </a:endParaRPr>
          </a:p>
          <a:p>
            <a:pPr>
              <a:spcBef>
                <a:spcPct val="10000"/>
              </a:spcBef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Papias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um 130p: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Hermeneut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de-DE" sz="240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</a:rPr>
              <a:t>(Dolmetscher)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des Petrus</a:t>
            </a:r>
            <a:endParaRPr lang="en-GB" sz="2400">
              <a:solidFill>
                <a:srgbClr val="990000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76841" name="Rectangle 9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76842" name="Text Box 10"/>
          <p:cNvSpPr txBox="1">
            <a:spLocks noChangeArrowheads="1"/>
          </p:cNvSpPr>
          <p:nvPr/>
        </p:nvSpPr>
        <p:spPr bwMode="auto">
          <a:xfrm>
            <a:off x="1143000" y="1905000"/>
            <a:ext cx="7543800" cy="374332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u="sng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Markus war Hermeneut des Petrus</a:t>
            </a:r>
            <a:r>
              <a:rPr lang="de-DE" sz="240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 und schrieb sorgfältig auf, wessen er sich erinnerte, wenn auch nicht der Reihe nach, nämlich Worte und Taten Christi. </a:t>
            </a:r>
          </a:p>
          <a:p>
            <a:r>
              <a:rPr lang="de-DE" sz="240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	</a:t>
            </a:r>
            <a:r>
              <a:rPr lang="de-DE" sz="2400" u="sng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Denn er hatte den Herrn nicht gehört und war ihm nicht nachgefolgt, sondern, wie gesagt, später dem Petrus</a:t>
            </a:r>
            <a:r>
              <a:rPr lang="de-DE" sz="240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 … </a:t>
            </a:r>
          </a:p>
          <a:p>
            <a:r>
              <a:rPr lang="de-DE" sz="240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	Denn auf eines achtete er: nichts von dem auszulassen, was er gehört hatte, und nichts davon zu verfälschen.</a:t>
            </a:r>
            <a:r>
              <a:rPr lang="en-GB" sz="240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 </a:t>
            </a:r>
            <a:endParaRPr lang="de-DE" sz="240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76844" name="Text Box 12"/>
          <p:cNvSpPr txBox="1">
            <a:spLocks noChangeArrowheads="1"/>
          </p:cNvSpPr>
          <p:nvPr/>
        </p:nvSpPr>
        <p:spPr bwMode="auto">
          <a:xfrm>
            <a:off x="1143000" y="5791200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5000"/>
              </a:spcBef>
            </a:pPr>
            <a:r>
              <a:rPr lang="de-DE" sz="2400" b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 3" pitchFamily="18" charset="2"/>
              </a:rPr>
              <a:t></a:t>
            </a:r>
            <a:r>
              <a:rPr lang="de-DE" sz="2400" b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apologetische Tendenz!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6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5" grpId="0" build="p" autoUpdateAnimBg="0"/>
      <p:bldP spid="376842" grpId="0" animBg="1" autoUpdateAnimBg="0"/>
      <p:bldP spid="376844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§3.5  Verfasser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86372" name="Text Box 4"/>
          <p:cNvSpPr txBox="1">
            <a:spLocks noChangeArrowheads="1"/>
          </p:cNvSpPr>
          <p:nvPr/>
        </p:nvSpPr>
        <p:spPr bwMode="auto">
          <a:xfrm>
            <a:off x="762000" y="457200"/>
            <a:ext cx="82296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81000" indent="-381000">
              <a:spcBef>
                <a:spcPct val="25000"/>
              </a:spcBef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 3" pitchFamily="18" charset="2"/>
              </a:rPr>
              <a:t>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altkirchl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. Tradition: </a:t>
            </a:r>
            <a:r>
              <a:rPr lang="de-DE" sz="2400" u="sng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Missionar Johannes Markus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marL="381000" indent="-381000">
              <a:spcBef>
                <a:spcPct val="25000"/>
              </a:spcBef>
              <a:buFontTx/>
              <a:buChar char="•"/>
            </a:pP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hellenist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. Judenchrist aus Jerusalem; Mutter stellt der Urgemeinde ihr Haus zur Verfügung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Apg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 12,12)</a:t>
            </a:r>
          </a:p>
          <a:p>
            <a:pPr marL="381000" indent="-381000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Barnabas und Paulus nehmen ihn nach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Antiochia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mit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Apg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 12,25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), dann: erste Missionsreise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Apg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 13,5)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, Barnabas und Paulus trennen sich seinetwegen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Apg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 15,36-40)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;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später Versöhnung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Phlm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 23f; Kol 4,10;      2</a:t>
            </a:r>
            <a:r>
              <a:rPr lang="de-DE" sz="8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Tim 4,11)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.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 </a:t>
            </a:r>
            <a:endParaRPr lang="de-DE" sz="2400" dirty="0">
              <a:solidFill>
                <a:srgbClr val="990000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  <a:p>
            <a:pPr marL="381000" indent="-381000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Verbindung zu Petrus aus 1</a:t>
            </a:r>
            <a:r>
              <a:rPr lang="de-DE" sz="8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Petr 5,13 erschlossen: </a:t>
            </a:r>
          </a:p>
          <a:p>
            <a:pPr marL="381000" indent="-381000">
              <a:spcBef>
                <a:spcPct val="25000"/>
              </a:spcBef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	„Es grüßt euch die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mitauserwählte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(Gemeinde) in Babylon und </a:t>
            </a: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Markus, mein Sohn.“</a:t>
            </a:r>
            <a:endParaRPr lang="en-GB" sz="2400" i="1" dirty="0">
              <a:solidFill>
                <a:srgbClr val="990000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86377" name="Rectangle 9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6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6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6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2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§3.5  Verfasser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80931" name="Text Box 3"/>
          <p:cNvSpPr txBox="1">
            <a:spLocks noChangeArrowheads="1"/>
          </p:cNvSpPr>
          <p:nvPr/>
        </p:nvSpPr>
        <p:spPr bwMode="auto">
          <a:xfrm>
            <a:off x="762000" y="457200"/>
            <a:ext cx="82296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81000" indent="-381000">
              <a:spcBef>
                <a:spcPct val="25000"/>
              </a:spcBef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 3" pitchFamily="18" charset="2"/>
              </a:rPr>
              <a:t>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Befund aus dem Text:</a:t>
            </a:r>
          </a:p>
          <a:p>
            <a:pPr marL="381000" indent="-381000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weder paulinische Theologie noch Figur des Petrus in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Mk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besonders akzentuiert</a:t>
            </a:r>
          </a:p>
          <a:p>
            <a:pPr marL="381000" indent="-381000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kaum aus Jerusalem: kennt Topographie Palästinas nicht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</a:rPr>
              <a:t>(vgl. 11,1 Als sie in die Nähe von Jerusalem kamen, nach 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</a:rPr>
              <a:t>Betfage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</a:rPr>
              <a:t> und 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</a:rPr>
              <a:t>Betanien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</a:rPr>
              <a:t> am Ölberg, schickte er zwei seiner Jünger voraus)</a:t>
            </a:r>
          </a:p>
          <a:p>
            <a:pPr marL="381000" indent="-381000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kaum ein Judenchrist: nicht vertraut mit jüdischen Sitten etc.</a:t>
            </a:r>
            <a:endParaRPr lang="en-GB" sz="2400" dirty="0">
              <a:solidFill>
                <a:srgbClr val="990000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80932" name="Rectangle 4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80933" name="Text Box 5"/>
          <p:cNvSpPr txBox="1">
            <a:spLocks noChangeArrowheads="1"/>
          </p:cNvSpPr>
          <p:nvPr/>
        </p:nvSpPr>
        <p:spPr bwMode="auto">
          <a:xfrm>
            <a:off x="1219200" y="4365104"/>
            <a:ext cx="7543800" cy="15525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Ebner, S. 170: „Der Verf. ist ein Heidenchrist, der die literarischen Überlieferungen des Judentums zwar kennt und schätzt, aber zum jüdischen Kernmilieu auf Distanz steht.“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0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1" grpId="0" build="p" autoUpdateAnimBg="0"/>
      <p:bldP spid="380933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467" name="Picture 3" descr="galilee"/>
          <p:cNvPicPr>
            <a:picLocks noChangeAspect="1" noChangeArrowheads="1"/>
          </p:cNvPicPr>
          <p:nvPr/>
        </p:nvPicPr>
        <p:blipFill>
          <a:blip r:embed="rId3" cstate="print"/>
          <a:srcRect t="844" r="1134" b="7172"/>
          <a:stretch>
            <a:fillRect/>
          </a:stretch>
        </p:blipFill>
        <p:spPr bwMode="auto">
          <a:xfrm>
            <a:off x="3892550" y="-14288"/>
            <a:ext cx="5267325" cy="687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762000" y="44624"/>
            <a:ext cx="316192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b="1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Mk</a:t>
            </a: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7,31 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Und wie-der hinausgehend aus den Gebieten von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Tyros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kam er durch Sidon ans Meer der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Galilaia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mitten in die Gebiete (der)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Dekapolis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.</a:t>
            </a:r>
          </a:p>
        </p:txBody>
      </p:sp>
      <p:sp>
        <p:nvSpPr>
          <p:cNvPr id="190469" name="Text Box 5"/>
          <p:cNvSpPr txBox="1">
            <a:spLocks noChangeArrowheads="1"/>
          </p:cNvSpPr>
          <p:nvPr/>
        </p:nvSpPr>
        <p:spPr bwMode="auto">
          <a:xfrm>
            <a:off x="8137525" y="6553200"/>
            <a:ext cx="7207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800" b="1">
                <a:latin typeface="Arial Narrow" pitchFamily="34" charset="0"/>
                <a:cs typeface="Times New Roman" pitchFamily="18" charset="0"/>
                <a:sym typeface="Wingdings" pitchFamily="2" charset="2"/>
              </a:rPr>
              <a:t></a:t>
            </a:r>
            <a:r>
              <a:rPr lang="de-DE" sz="1200" b="1">
                <a:latin typeface="Arial Narrow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de-DE" sz="1200" b="1">
                <a:latin typeface="Arial Narrow" pitchFamily="34" charset="0"/>
                <a:cs typeface="Times New Roman" pitchFamily="18" charset="0"/>
              </a:rPr>
              <a:t>Gerasa</a:t>
            </a:r>
            <a:endParaRPr lang="en-GB" sz="1200" b="1"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190473" name="Rectangle 9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ext Box 2"/>
          <p:cNvSpPr txBox="1">
            <a:spLocks noChangeArrowheads="1"/>
          </p:cNvSpPr>
          <p:nvPr/>
        </p:nvSpPr>
        <p:spPr bwMode="auto">
          <a:xfrm>
            <a:off x="715963" y="3847688"/>
            <a:ext cx="3094037" cy="1323439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i="1">
                <a:solidFill>
                  <a:schemeClr val="bg1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aber:</a:t>
            </a:r>
          </a:p>
          <a:p>
            <a:pPr>
              <a:buFont typeface="Wingdings" pitchFamily="2" charset="2"/>
              <a:buNone/>
            </a:pPr>
            <a:endParaRPr lang="de-DE" sz="800">
              <a:solidFill>
                <a:schemeClr val="bg1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de-DE" sz="2400" err="1">
                <a:solidFill>
                  <a:schemeClr val="bg1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Gerasa</a:t>
            </a:r>
            <a:r>
              <a:rPr lang="de-DE" sz="2400">
                <a:solidFill>
                  <a:schemeClr val="bg1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liegt 60 km </a:t>
            </a:r>
            <a:r>
              <a:rPr lang="de-DE" sz="2400" err="1">
                <a:solidFill>
                  <a:schemeClr val="bg1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sö</a:t>
            </a:r>
            <a:r>
              <a:rPr lang="de-DE" sz="2400">
                <a:solidFill>
                  <a:schemeClr val="bg1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vom See!</a:t>
            </a:r>
            <a:endParaRPr lang="de-DE" sz="2400">
              <a:solidFill>
                <a:schemeClr val="bg1"/>
              </a:solidFill>
              <a:latin typeface="Verdana" pitchFamily="34" charset="0"/>
              <a:cs typeface="Arial" charset="0"/>
              <a:sym typeface="Wingdings" pitchFamily="2" charset="2"/>
            </a:endParaRPr>
          </a:p>
        </p:txBody>
      </p:sp>
      <p:pic>
        <p:nvPicPr>
          <p:cNvPr id="190467" name="Picture 3" descr="galilee"/>
          <p:cNvPicPr>
            <a:picLocks noChangeAspect="1" noChangeArrowheads="1"/>
          </p:cNvPicPr>
          <p:nvPr/>
        </p:nvPicPr>
        <p:blipFill>
          <a:blip r:embed="rId3" cstate="print"/>
          <a:srcRect t="844" r="1134" b="7172"/>
          <a:stretch>
            <a:fillRect/>
          </a:stretch>
        </p:blipFill>
        <p:spPr bwMode="auto">
          <a:xfrm>
            <a:off x="3892550" y="-14288"/>
            <a:ext cx="5267325" cy="687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762000" y="44624"/>
            <a:ext cx="316192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5,1:  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Und sie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ka-men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an das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jensei-tige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Ufer des Sees in das Land der Gerasener </a:t>
            </a:r>
          </a:p>
        </p:txBody>
      </p:sp>
      <p:sp>
        <p:nvSpPr>
          <p:cNvPr id="190469" name="Text Box 5"/>
          <p:cNvSpPr txBox="1">
            <a:spLocks noChangeArrowheads="1"/>
          </p:cNvSpPr>
          <p:nvPr/>
        </p:nvSpPr>
        <p:spPr bwMode="auto">
          <a:xfrm>
            <a:off x="8137525" y="6553200"/>
            <a:ext cx="7207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800" b="1">
                <a:latin typeface="Arial Narrow" pitchFamily="34" charset="0"/>
                <a:cs typeface="Times New Roman" pitchFamily="18" charset="0"/>
                <a:sym typeface="Wingdings" pitchFamily="2" charset="2"/>
              </a:rPr>
              <a:t></a:t>
            </a:r>
            <a:r>
              <a:rPr lang="de-DE" sz="1200" b="1">
                <a:latin typeface="Arial Narrow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de-DE" sz="1200" b="1">
                <a:latin typeface="Arial Narrow" pitchFamily="34" charset="0"/>
                <a:cs typeface="Times New Roman" pitchFamily="18" charset="0"/>
              </a:rPr>
              <a:t>Gerasa</a:t>
            </a:r>
            <a:endParaRPr lang="en-GB" sz="1200" b="1"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190473" name="Rectangle 9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cxnSp>
        <p:nvCxnSpPr>
          <p:cNvPr id="8" name="Gerade Verbindung mit Pfeil 7"/>
          <p:cNvCxnSpPr/>
          <p:nvPr/>
        </p:nvCxnSpPr>
        <p:spPr>
          <a:xfrm rot="16200000" flipH="1">
            <a:off x="6336196" y="4761148"/>
            <a:ext cx="2232248" cy="1296144"/>
          </a:xfrm>
          <a:prstGeom prst="straightConnector1">
            <a:avLst/>
          </a:prstGeom>
          <a:ln w="50800">
            <a:solidFill>
              <a:srgbClr val="B6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§3.6  Adressaten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87395" name="Text Box 3"/>
          <p:cNvSpPr txBox="1">
            <a:spLocks noChangeArrowheads="1"/>
          </p:cNvSpPr>
          <p:nvPr/>
        </p:nvSpPr>
        <p:spPr bwMode="auto">
          <a:xfrm>
            <a:off x="685800" y="457200"/>
            <a:ext cx="84582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überwiegend </a:t>
            </a: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heidenchristliche Gemeinde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:</a:t>
            </a:r>
          </a:p>
          <a:p>
            <a:pPr>
              <a:buFont typeface="Wingdings" pitchFamily="2" charset="2"/>
              <a:buNone/>
            </a:pPr>
            <a:endParaRPr lang="de-DE" sz="1200" dirty="0">
              <a:solidFill>
                <a:srgbClr val="990000"/>
              </a:solidFill>
              <a:latin typeface="Verdana" pitchFamily="34" charset="0"/>
              <a:cs typeface="Arial" charset="0"/>
              <a:sym typeface="Wingdings" pitchFamily="2" charset="2"/>
            </a:endParaRPr>
          </a:p>
          <a:p>
            <a:pPr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 Erklärung jüdischer Gebräuche </a:t>
            </a:r>
          </a:p>
          <a:p>
            <a:pPr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 Übersetzung semitischer Ausdrücke</a:t>
            </a:r>
          </a:p>
          <a:p>
            <a:pPr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 Desinteresse am Gesetz (Terminus </a:t>
            </a:r>
            <a:r>
              <a:rPr lang="el-GR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νόμος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fehlt!)</a:t>
            </a:r>
          </a:p>
        </p:txBody>
      </p:sp>
      <p:sp>
        <p:nvSpPr>
          <p:cNvPr id="187396" name="Text Box 4"/>
          <p:cNvSpPr txBox="1">
            <a:spLocks noChangeArrowheads="1"/>
          </p:cNvSpPr>
          <p:nvPr/>
        </p:nvSpPr>
        <p:spPr bwMode="auto">
          <a:xfrm>
            <a:off x="762000" y="4025900"/>
            <a:ext cx="82296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b="1" err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Mk</a:t>
            </a:r>
            <a:r>
              <a:rPr lang="de-DE" sz="2400" b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15,34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(Jesu letzte Worte am Kreuz):</a:t>
            </a:r>
          </a:p>
          <a:p>
            <a:pPr>
              <a:buFont typeface="Wingdings" pitchFamily="2" charset="2"/>
              <a:buNone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„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Eloi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,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eloi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,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lema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sabachtani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, das heißt übersetzt: Mein Gott, mein Gott, warum hast du mich verlassen?“</a:t>
            </a:r>
          </a:p>
          <a:p>
            <a:pPr>
              <a:buFont typeface="Wingdings" pitchFamily="2" charset="2"/>
              <a:buNone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ferner: 5,41 (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Talita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kum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); 7,34 (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Effata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)</a:t>
            </a:r>
          </a:p>
        </p:txBody>
      </p:sp>
      <p:sp>
        <p:nvSpPr>
          <p:cNvPr id="187397" name="Text Box 5"/>
          <p:cNvSpPr txBox="1">
            <a:spLocks noChangeArrowheads="1"/>
          </p:cNvSpPr>
          <p:nvPr/>
        </p:nvSpPr>
        <p:spPr bwMode="auto">
          <a:xfrm>
            <a:off x="762000" y="2333625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b="1" dirty="0" err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Mk</a:t>
            </a: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7,3f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:</a:t>
            </a:r>
          </a:p>
          <a:p>
            <a:pPr>
              <a:buFont typeface="Wingdings" pitchFamily="2" charset="2"/>
              <a:buNone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„Die Pharisäer essen nämlich wie alle Juden nur, wenn sie vorher mit einer Handvoll Wasser die Hände gewaschen haben, ...</a:t>
            </a:r>
          </a:p>
        </p:txBody>
      </p:sp>
      <p:sp>
        <p:nvSpPr>
          <p:cNvPr id="187398" name="Rectangle 6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7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autoUpdateAnimBg="0"/>
      <p:bldP spid="187396" grpId="0" autoUpdateAnimBg="0"/>
      <p:bldP spid="187397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§3.7  Ort und Zeit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88419" name="Text Box 3"/>
          <p:cNvSpPr txBox="1">
            <a:spLocks noChangeArrowheads="1"/>
          </p:cNvSpPr>
          <p:nvPr/>
        </p:nvSpPr>
        <p:spPr bwMode="auto">
          <a:xfrm>
            <a:off x="762000" y="457200"/>
            <a:ext cx="8382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5000"/>
              </a:spcBef>
              <a:buFont typeface="Wingdings" pitchFamily="2" charset="2"/>
              <a:buNone/>
            </a:pPr>
            <a:r>
              <a:rPr lang="de-DE" sz="2400" i="1" u="sng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Vorschlag 1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: </a:t>
            </a:r>
            <a:r>
              <a:rPr lang="de-DE" sz="2400" b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Rom</a:t>
            </a:r>
          </a:p>
          <a:p>
            <a:pPr>
              <a:spcBef>
                <a:spcPct val="25000"/>
              </a:spcBef>
              <a:buFont typeface="Wingdings" pitchFamily="2" charset="2"/>
              <a:buNone/>
            </a:pPr>
            <a:endParaRPr lang="de-DE" sz="800" b="1">
              <a:solidFill>
                <a:srgbClr val="99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spcBef>
                <a:spcPct val="25000"/>
              </a:spcBef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altkirchliche Tradition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Latinismen /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Itazismen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:</a:t>
            </a:r>
          </a:p>
          <a:p>
            <a:pPr>
              <a:spcBef>
                <a:spcPct val="25000"/>
              </a:spcBef>
              <a:buFont typeface="Wingdings" pitchFamily="2" charset="2"/>
              <a:buNone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legio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(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Mk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5,9.15); </a:t>
            </a:r>
          </a:p>
          <a:p>
            <a:pPr>
              <a:spcBef>
                <a:spcPct val="25000"/>
              </a:spcBef>
              <a:buFont typeface="Wingdings" pitchFamily="2" charset="2"/>
              <a:buNone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denarius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(6,37); </a:t>
            </a:r>
          </a:p>
          <a:p>
            <a:pPr>
              <a:spcBef>
                <a:spcPct val="25000"/>
              </a:spcBef>
              <a:buFont typeface="Wingdings" pitchFamily="2" charset="2"/>
              <a:buNone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quadrans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(12,42);</a:t>
            </a:r>
          </a:p>
          <a:p>
            <a:pPr>
              <a:spcBef>
                <a:spcPct val="25000"/>
              </a:spcBef>
              <a:buFont typeface="Wingdings" pitchFamily="2" charset="2"/>
              <a:buNone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centurio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(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Mk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15,39.44)</a:t>
            </a:r>
          </a:p>
          <a:p>
            <a:pPr>
              <a:spcBef>
                <a:spcPct val="25000"/>
              </a:spcBef>
              <a:buFont typeface="Wingdings" pitchFamily="2" charset="2"/>
              <a:buChar char="à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 Einwand: Militär- und Geldwesen, </a:t>
            </a:r>
          </a:p>
          <a:p>
            <a:pPr>
              <a:spcBef>
                <a:spcPct val="25000"/>
              </a:spcBef>
              <a:buFont typeface="Wingdings" pitchFamily="2" charset="2"/>
              <a:buNone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			allgemein verbreitet</a:t>
            </a:r>
          </a:p>
        </p:txBody>
      </p:sp>
      <p:sp>
        <p:nvSpPr>
          <p:cNvPr id="188420" name="Rectangle 4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8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8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8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8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8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8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§3.7  Ort und Zeit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762000" y="457200"/>
            <a:ext cx="83058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292100">
              <a:buFont typeface="Wingdings" pitchFamily="2" charset="2"/>
              <a:buNone/>
            </a:pPr>
            <a:r>
              <a:rPr lang="de-DE" sz="2400" i="1" u="sng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Vorschlag 2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: </a:t>
            </a: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Syrien</a:t>
            </a:r>
          </a:p>
          <a:p>
            <a:pPr defTabSz="292100">
              <a:buFont typeface="Wingdings" pitchFamily="2" charset="2"/>
              <a:buNone/>
            </a:pPr>
            <a:endParaRPr lang="de-DE" sz="1200" b="1" dirty="0">
              <a:solidFill>
                <a:srgbClr val="99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defTabSz="292100"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Milieu (des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MkEv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) 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gg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. Rom</a:t>
            </a:r>
          </a:p>
          <a:p>
            <a:pPr defTabSz="292100">
              <a:lnSpc>
                <a:spcPct val="80000"/>
              </a:lnSpc>
              <a:buFont typeface="Wingdings" pitchFamily="2" charset="2"/>
              <a:buNone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</a:t>
            </a:r>
            <a:r>
              <a:rPr lang="de-DE" sz="2400" dirty="0">
                <a:solidFill>
                  <a:srgbClr val="990000"/>
                </a:solidFill>
                <a:latin typeface="Bwgrkl" pitchFamily="2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 </a:t>
            </a:r>
            <a:r>
              <a:rPr lang="el-GR" sz="2400" dirty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θάλασσα</a:t>
            </a:r>
            <a:r>
              <a:rPr lang="de-DE" sz="2400" dirty="0">
                <a:solidFill>
                  <a:srgbClr val="990000"/>
                </a:solidFill>
                <a:latin typeface="Bwgrkl" pitchFamily="2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el-GR" sz="2400" dirty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τῆς</a:t>
            </a:r>
            <a:r>
              <a:rPr lang="de-DE" sz="2400" dirty="0">
                <a:solidFill>
                  <a:srgbClr val="990000"/>
                </a:solidFill>
                <a:latin typeface="Bwgrkl" pitchFamily="2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el-GR" sz="2400" dirty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Γαλιλαίας</a:t>
            </a:r>
            <a:r>
              <a:rPr lang="de-DE" sz="2400" dirty="0">
                <a:solidFill>
                  <a:srgbClr val="990000"/>
                </a:solidFill>
                <a:latin typeface="Bwgrkl" pitchFamily="2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de-DE" sz="4000" dirty="0">
                <a:solidFill>
                  <a:srgbClr val="990000"/>
                </a:solidFill>
                <a:latin typeface="Bwgrkl" pitchFamily="2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</a:t>
            </a:r>
            <a:r>
              <a:rPr lang="de-DE" sz="4000" dirty="0" err="1">
                <a:solidFill>
                  <a:srgbClr val="990000"/>
                </a:solidFill>
                <a:latin typeface="Bwhebb" pitchFamily="18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tr,N</a:t>
            </a:r>
            <a:r>
              <a:rPr lang="de-DE" sz="4000" dirty="0">
                <a:solidFill>
                  <a:srgbClr val="990000"/>
                </a:solidFill>
                <a:latin typeface="Bwhebb" pitchFamily="18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&lt;</a:t>
            </a:r>
            <a:r>
              <a:rPr lang="de-DE" sz="4000" dirty="0" err="1">
                <a:solidFill>
                  <a:srgbClr val="990000"/>
                </a:solidFill>
                <a:latin typeface="Bwhebb" pitchFamily="18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Kih</a:t>
            </a:r>
            <a:r>
              <a:rPr lang="de-DE" sz="4000" dirty="0">
                <a:solidFill>
                  <a:srgbClr val="990000"/>
                </a:solidFill>
                <a:latin typeface="Bwhebb" pitchFamily="18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; ~y:</a:t>
            </a:r>
            <a:r>
              <a:rPr lang="de-DE" sz="40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Yam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haKinneret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)</a:t>
            </a:r>
            <a:r>
              <a:rPr lang="de-DE" sz="40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endParaRPr lang="de-DE" sz="4000" dirty="0">
              <a:solidFill>
                <a:srgbClr val="990000"/>
              </a:solidFill>
              <a:latin typeface="Bwgrkl" pitchFamily="2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defTabSz="292100">
              <a:buFont typeface="Wingdings" pitchFamily="2" charset="2"/>
              <a:buNone/>
            </a:pPr>
            <a:r>
              <a:rPr lang="de-DE" sz="2400" dirty="0">
                <a:solidFill>
                  <a:srgbClr val="990000"/>
                </a:solidFill>
                <a:latin typeface="Bwgrkl" pitchFamily="2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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Mk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bewahrt den ländlichen Charakter des 					  Wirkens Jesu besser als die anderen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Evv</a:t>
            </a:r>
            <a:endParaRPr lang="de-DE" sz="2400" dirty="0">
              <a:solidFill>
                <a:srgbClr val="99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defTabSz="292100">
              <a:buFont typeface="Wingdings" pitchFamily="2" charset="2"/>
              <a:buNone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 alle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mk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Gleichnisse agrarisch geprägt</a:t>
            </a:r>
          </a:p>
        </p:txBody>
      </p:sp>
      <p:sp>
        <p:nvSpPr>
          <p:cNvPr id="189444" name="Text Box 4"/>
          <p:cNvSpPr txBox="1">
            <a:spLocks noChangeArrowheads="1"/>
          </p:cNvSpPr>
          <p:nvPr/>
        </p:nvSpPr>
        <p:spPr bwMode="auto">
          <a:xfrm>
            <a:off x="762000" y="3200400"/>
            <a:ext cx="8305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292100"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geographische Angaben stimmen nicht bzw. 	wirken sehr seltsam 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gg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. Palästina</a:t>
            </a:r>
          </a:p>
          <a:p>
            <a:pPr defTabSz="292100">
              <a:buFont typeface="Wingdings" pitchFamily="2" charset="2"/>
              <a:buNone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  5,1: </a:t>
            </a:r>
            <a:r>
              <a:rPr lang="de-DE" sz="12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Und sie kamen an das jenseitige Ufer des Sees in das Land </a:t>
            </a:r>
          </a:p>
          <a:p>
            <a:pPr defTabSz="292100">
              <a:buFont typeface="Wingdings" pitchFamily="2" charset="2"/>
              <a:buNone/>
            </a:pP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				der 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Gerasener</a:t>
            </a:r>
            <a:r>
              <a:rPr lang="en-GB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endParaRPr lang="de-DE" sz="2400" dirty="0">
              <a:solidFill>
                <a:srgbClr val="99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defTabSz="292100">
              <a:buFont typeface="Wingdings" pitchFamily="2" charset="2"/>
              <a:buNone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7,31:		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Und wieder hinausgehend aus den Gebieten von 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Tyros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</a:t>
            </a:r>
          </a:p>
          <a:p>
            <a:pPr defTabSz="292100">
              <a:buFont typeface="Wingdings" pitchFamily="2" charset="2"/>
              <a:buNone/>
            </a:pP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				kam er durch Sidon ans Meer der 	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Galilaia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mitten in die 							Gebiete (der) 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Dekapolis</a:t>
            </a:r>
            <a:endParaRPr lang="de-DE" sz="2400" dirty="0">
              <a:solidFill>
                <a:srgbClr val="990000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189445" name="Rectangle 5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9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autoUpdateAnimBg="0"/>
      <p:bldP spid="189444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§3.7  Ort und Zeit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93219" name="Text Box 3"/>
          <p:cNvSpPr txBox="1">
            <a:spLocks noChangeArrowheads="1"/>
          </p:cNvSpPr>
          <p:nvPr/>
        </p:nvSpPr>
        <p:spPr bwMode="auto">
          <a:xfrm>
            <a:off x="762000" y="457200"/>
            <a:ext cx="83058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292100">
              <a:buFont typeface="Wingdings" pitchFamily="2" charset="2"/>
              <a:buNone/>
            </a:pPr>
            <a:r>
              <a:rPr lang="de-DE" sz="2400" i="1" u="sng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Diskussion:</a:t>
            </a:r>
          </a:p>
          <a:p>
            <a:pPr defTabSz="292100">
              <a:buFont typeface="Wingdings" pitchFamily="2" charset="2"/>
              <a:buNone/>
            </a:pPr>
            <a:endParaRPr lang="de-DE" sz="800" dirty="0">
              <a:solidFill>
                <a:srgbClr val="80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defTabSz="292100">
              <a:lnSpc>
                <a:spcPct val="120000"/>
              </a:lnSpc>
              <a:buFont typeface="Wingdings" pitchFamily="2" charset="2"/>
              <a:buNone/>
            </a:pPr>
            <a:r>
              <a:rPr lang="de-DE" sz="2400" baseline="300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12,42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u.kommend, eine arme Witwe warf zwei 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Lepta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, </a:t>
            </a:r>
          </a:p>
          <a:p>
            <a:pPr defTabSz="292100">
              <a:lnSpc>
                <a:spcPct val="120000"/>
              </a:lnSpc>
              <a:buFont typeface="Wingdings" pitchFamily="2" charset="2"/>
              <a:buNone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das ist ein 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Quadrans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            </a:t>
            </a:r>
            <a:r>
              <a:rPr lang="el-GR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   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</a:t>
            </a:r>
            <a:r>
              <a:rPr lang="el-GR" sz="2600" dirty="0">
                <a:solidFill>
                  <a:srgbClr val="8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ὃ ἐστιν</a:t>
            </a:r>
            <a:r>
              <a:rPr lang="de-DE" sz="2600" dirty="0">
                <a:solidFill>
                  <a:srgbClr val="8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el-GR" sz="2600" dirty="0">
                <a:solidFill>
                  <a:srgbClr val="8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κοδράντης</a:t>
            </a:r>
            <a:endParaRPr lang="de-DE" sz="2600" dirty="0">
              <a:solidFill>
                <a:srgbClr val="8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393221" name="Rectangle 5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93222" name="Text Box 6"/>
          <p:cNvSpPr txBox="1">
            <a:spLocks noChangeArrowheads="1"/>
          </p:cNvSpPr>
          <p:nvPr/>
        </p:nvSpPr>
        <p:spPr bwMode="auto">
          <a:xfrm>
            <a:off x="762000" y="2020441"/>
            <a:ext cx="8305800" cy="15525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i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Ebner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S. 171: „Der Erzähler erklärt also eine Spezialmünze aus den östlichen Provinzen mit einer </a:t>
            </a:r>
            <a:r>
              <a:rPr lang="de-DE" sz="24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Münzform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wie sie eigentlich nur in der westlichen Reichshälfte bekannt ist“</a:t>
            </a:r>
          </a:p>
        </p:txBody>
      </p:sp>
      <p:sp>
        <p:nvSpPr>
          <p:cNvPr id="393223" name="Text Box 7"/>
          <p:cNvSpPr txBox="1">
            <a:spLocks noChangeArrowheads="1"/>
          </p:cNvSpPr>
          <p:nvPr/>
        </p:nvSpPr>
        <p:spPr bwMode="auto">
          <a:xfrm>
            <a:off x="762000" y="3645024"/>
            <a:ext cx="83058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b="1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 3" pitchFamily="18" charset="2"/>
              </a:rPr>
              <a:t> </a:t>
            </a:r>
            <a:r>
              <a:rPr lang="de-DE" sz="2400" b="1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Rom</a:t>
            </a:r>
          </a:p>
          <a:p>
            <a:pPr>
              <a:buFont typeface="Wingdings" pitchFamily="2" charset="2"/>
              <a:buNone/>
            </a:pPr>
            <a:endParaRPr lang="de-DE" sz="800" b="1" dirty="0">
              <a:solidFill>
                <a:srgbClr val="800000"/>
              </a:solidFill>
              <a:latin typeface="Verdana" pitchFamily="34" charset="0"/>
              <a:cs typeface="Arial" charset="0"/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(Argumente für Syrien auch 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vormk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. verständlich)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3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3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3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19" grpId="0" autoUpdateAnimBg="0"/>
      <p:bldP spid="393222" grpId="0" animBg="1" autoUpdateAnimBg="0"/>
      <p:bldP spid="393223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Text Box 2"/>
          <p:cNvSpPr txBox="1">
            <a:spLocks noChangeArrowheads="1"/>
          </p:cNvSpPr>
          <p:nvPr/>
        </p:nvSpPr>
        <p:spPr bwMode="auto">
          <a:xfrm>
            <a:off x="762000" y="476250"/>
            <a:ext cx="822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kurz vor oder nach 70p verfasst</a:t>
            </a:r>
          </a:p>
          <a:p>
            <a:pPr>
              <a:buFont typeface="Wingdings" pitchFamily="2" charset="2"/>
              <a:buNone/>
            </a:pPr>
            <a:endParaRPr lang="de-DE" sz="800" b="1" dirty="0">
              <a:solidFill>
                <a:srgbClr val="99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entscheidend ist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Mk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13,1f</a:t>
            </a:r>
          </a:p>
        </p:txBody>
      </p:sp>
      <p:sp>
        <p:nvSpPr>
          <p:cNvPr id="387075" name="Text Box 3"/>
          <p:cNvSpPr txBox="1">
            <a:spLocks noChangeArrowheads="1"/>
          </p:cNvSpPr>
          <p:nvPr/>
        </p:nvSpPr>
        <p:spPr bwMode="auto">
          <a:xfrm>
            <a:off x="762000" y="3200400"/>
            <a:ext cx="83058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nach 70p: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de-DE" sz="2400" u="sng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vaticinium</a:t>
            </a:r>
            <a:r>
              <a:rPr lang="de-DE" sz="2400" u="sng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ex </a:t>
            </a:r>
            <a:r>
              <a:rPr lang="de-DE" sz="2400" u="sng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eventu</a:t>
            </a:r>
            <a:endParaRPr lang="de-DE" sz="2400" u="sng" dirty="0">
              <a:solidFill>
                <a:srgbClr val="99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de-DE" sz="2400" i="1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Theißen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: nach 13,1f werden „die großen Gebäude“ (Plural!) zerstört werden, wobei kein Stein auf dem anderen bleibt. </a:t>
            </a:r>
          </a:p>
          <a:p>
            <a:pPr>
              <a:buFont typeface="Wingdings" pitchFamily="2" charset="2"/>
              <a:buNone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</a:t>
            </a:r>
            <a:r>
              <a:rPr lang="de-DE" sz="2400" u="sng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Exakt das ist 70p passiert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(nicht nur der Tempel) — vgl. dagegen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Tempellogion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Zerstörung </a:t>
            </a:r>
            <a:r>
              <a:rPr lang="de-DE" sz="2400" i="1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des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Tempels und Errichtung eines </a:t>
            </a:r>
            <a:r>
              <a:rPr lang="de-DE" sz="2400" i="1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neuen 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cs typeface="Times New Roman" pitchFamily="18" charset="0"/>
                <a:sym typeface="Wingdings" pitchFamily="2" charset="2"/>
              </a:rPr>
              <a:t>Tempels)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</p:txBody>
      </p:sp>
      <p:sp>
        <p:nvSpPr>
          <p:cNvPr id="387076" name="Text Box 4"/>
          <p:cNvSpPr txBox="1">
            <a:spLocks noChangeArrowheads="1"/>
          </p:cNvSpPr>
          <p:nvPr/>
        </p:nvSpPr>
        <p:spPr bwMode="auto">
          <a:xfrm>
            <a:off x="762000" y="1524000"/>
            <a:ext cx="8305800" cy="15525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13,1f</a:t>
            </a:r>
            <a:r>
              <a:rPr lang="de-DE" sz="2400" baseline="300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   Und als er aus dem Tempel heraustrat...: Siehst du diese </a:t>
            </a: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großen Gebäude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? Hier wird </a:t>
            </a:r>
            <a:r>
              <a:rPr lang="de-DE" sz="2400" u="sng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nicht ein Stein auf dem anderen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gelassen werden, der nicht abgebrochen werden wird. </a:t>
            </a:r>
          </a:p>
        </p:txBody>
      </p:sp>
      <p:sp>
        <p:nvSpPr>
          <p:cNvPr id="387077" name="Rectangle 5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87078" name="Text Box 6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§3.7  Ort und Zeit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7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7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 autoUpdateAnimBg="0"/>
      <p:bldP spid="387075" grpId="0" build="p" autoUpdateAnimBg="0"/>
      <p:bldP spid="387076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Text Box 3"/>
          <p:cNvSpPr txBox="1">
            <a:spLocks noChangeArrowheads="1"/>
          </p:cNvSpPr>
          <p:nvPr/>
        </p:nvSpPr>
        <p:spPr bwMode="auto">
          <a:xfrm>
            <a:off x="1981200" y="836613"/>
            <a:ext cx="5943600" cy="4078287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 	1,1-8,26 </a:t>
            </a:r>
          </a:p>
          <a:p>
            <a:r>
              <a:rPr lang="de-DE" sz="24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Jesu Wirken innerhalb und 	außerhalb Galiläas </a:t>
            </a:r>
            <a:endParaRPr lang="de-DE" sz="24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r>
              <a:rPr lang="de-DE" sz="240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	</a:t>
            </a:r>
            <a:endParaRPr lang="de-DE" sz="2400" b="1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r>
              <a:rPr lang="de-DE" sz="24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II 	8,27-10,52 </a:t>
            </a:r>
          </a:p>
          <a:p>
            <a:r>
              <a:rPr lang="de-DE" sz="24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Jesu Weg zur Passion </a:t>
            </a:r>
            <a:endParaRPr lang="de-DE" sz="24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endParaRPr lang="de-DE" sz="2400" b="1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r>
              <a:rPr lang="de-DE" sz="24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III 	11,1-16,8  </a:t>
            </a:r>
          </a:p>
          <a:p>
            <a:r>
              <a:rPr lang="de-DE" sz="24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Jesus in Jerusalem </a:t>
            </a:r>
          </a:p>
          <a:p>
            <a:endParaRPr lang="de-DE" sz="2400" b="1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r>
              <a:rPr lang="de-DE" sz="22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(vgl. Schnelle, Einleitung, 248)</a:t>
            </a:r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860425" y="5229225"/>
            <a:ext cx="79787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Aufbau ist Ausdruck des </a:t>
            </a:r>
            <a:r>
              <a:rPr lang="de-DE" sz="2400" err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theol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. Gestaltungswillens:</a:t>
            </a:r>
          </a:p>
          <a:p>
            <a:pPr algn="ctr"/>
            <a:r>
              <a:rPr lang="de-DE" sz="2400" b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auferstandener Christus = </a:t>
            </a:r>
          </a:p>
          <a:p>
            <a:pPr algn="ctr"/>
            <a:r>
              <a:rPr lang="de-DE" sz="2400" b="1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irdischer, gekreuzigter Jesus</a:t>
            </a:r>
            <a:endParaRPr lang="en-GB" sz="2400" b="1">
              <a:solidFill>
                <a:srgbClr val="990000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77158" name="Text Box 6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§3.2  Aufbau und Inhalt (</a:t>
            </a:r>
            <a:r>
              <a:rPr lang="de-DE" sz="2000" b="1" i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nach Schnelle</a:t>
            </a:r>
            <a:r>
              <a:rPr lang="de-DE" sz="20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)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Text Box 2"/>
          <p:cNvSpPr txBox="1">
            <a:spLocks noChangeArrowheads="1"/>
          </p:cNvSpPr>
          <p:nvPr/>
        </p:nvSpPr>
        <p:spPr bwMode="auto">
          <a:xfrm>
            <a:off x="762000" y="476250"/>
            <a:ext cx="8382000" cy="584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81000" indent="-381000">
              <a:spcBef>
                <a:spcPct val="20000"/>
              </a:spcBef>
              <a:buFont typeface="Wingdings" pitchFamily="2" charset="2"/>
              <a:buNone/>
            </a:pPr>
            <a:r>
              <a:rPr lang="de-DE" sz="2400" b="1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Herrschaftsantritt des Vespasian</a:t>
            </a:r>
            <a:endParaRPr lang="de-DE" sz="800" dirty="0">
              <a:solidFill>
                <a:srgbClr val="80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marL="381000" indent="-381000">
              <a:spcBef>
                <a:spcPct val="20000"/>
              </a:spcBef>
              <a:buFont typeface="Wingdings" pitchFamily="2" charset="2"/>
              <a:buChar char="à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69p Wirren nach Neros Tod (Vierkaiserjahr)</a:t>
            </a:r>
          </a:p>
          <a:p>
            <a:pPr marL="381000" indent="-381000">
              <a:spcBef>
                <a:spcPct val="20000"/>
              </a:spcBef>
              <a:buFont typeface="Wingdings" pitchFamily="2" charset="2"/>
              <a:buChar char="à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„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Euangelia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“ aus dem Osten: Vespasian als Kaiser</a:t>
            </a:r>
          </a:p>
          <a:p>
            <a:pPr marL="381000" indent="-381000">
              <a:spcBef>
                <a:spcPct val="20000"/>
              </a:spcBef>
              <a:buFont typeface="Wingdings" pitchFamily="2" charset="2"/>
              <a:buNone/>
            </a:pPr>
            <a:endParaRPr lang="de-DE" sz="800" dirty="0">
              <a:solidFill>
                <a:srgbClr val="80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marL="381000" indent="-381000">
              <a:spcBef>
                <a:spcPct val="20000"/>
              </a:spcBef>
              <a:buFont typeface="Wingdings" pitchFamily="2" charset="2"/>
              <a:buNone/>
            </a:pPr>
            <a:r>
              <a:rPr lang="de-DE" sz="2400" i="1" u="sng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Parallelisierungen und Kontrastierungen:</a:t>
            </a:r>
            <a:endParaRPr lang="de-DE" sz="800" i="1" u="sng" dirty="0">
              <a:solidFill>
                <a:srgbClr val="80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von 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Cäsarea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Philippi aus nach Jerusalem</a:t>
            </a:r>
          </a:p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„Sei gegrüßt, König der Juden!" 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(15,16-20)</a:t>
            </a:r>
          </a:p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DIVI FILIUS 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(„Sohn eines Göttlichen“)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als röm. 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Kaiserti-tulatur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 3" pitchFamily="18" charset="2"/>
              </a:rPr>
              <a:t> </a:t>
            </a:r>
            <a:r>
              <a:rPr lang="el-GR" sz="2800" dirty="0">
                <a:solidFill>
                  <a:srgbClr val="8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 3" pitchFamily="18" charset="2"/>
              </a:rPr>
              <a:t>υἱὸς θεοῦ 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(Artikel fehlt!)</a:t>
            </a:r>
            <a:endParaRPr lang="de-DE" sz="2800" dirty="0">
              <a:solidFill>
                <a:srgbClr val="800000"/>
              </a:solidFill>
              <a:latin typeface="Bwgrkl" pitchFamily="2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Vespasian nicht adlig 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u.ohne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vergöttlichten Vater</a:t>
            </a:r>
          </a:p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„Wunder Vespasians“ zu Propagandazwecken 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 3" pitchFamily="18" charset="2"/>
              </a:rPr>
              <a:t> Wunder Jesu unter „Propagandaverbot“</a:t>
            </a:r>
          </a:p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 3" pitchFamily="18" charset="2"/>
              </a:rPr>
              <a:t>Aufsteigermentalität vs. Statusverzicht</a:t>
            </a:r>
          </a:p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 3" pitchFamily="18" charset="2"/>
              </a:rPr>
              <a:t>Kreuzweg/Triumphzug, Auferweckung/Apotheose</a:t>
            </a:r>
          </a:p>
        </p:txBody>
      </p:sp>
      <p:sp>
        <p:nvSpPr>
          <p:cNvPr id="397317" name="Rectangle 5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97318" name="Text Box 6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§3.8  Situativer Entstehungshorizont</a:t>
            </a:r>
            <a:endParaRPr lang="de-DE" sz="2000" dirty="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7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7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7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7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7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7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7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97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97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97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97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14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Text Box 2"/>
          <p:cNvSpPr txBox="1">
            <a:spLocks noChangeArrowheads="1"/>
          </p:cNvSpPr>
          <p:nvPr/>
        </p:nvSpPr>
        <p:spPr bwMode="auto">
          <a:xfrm>
            <a:off x="762000" y="476250"/>
            <a:ext cx="8229600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81000" indent="-381000">
              <a:spcBef>
                <a:spcPct val="25000"/>
              </a:spcBef>
              <a:buFont typeface="Wingdings" pitchFamily="2" charset="2"/>
              <a:buNone/>
            </a:pPr>
            <a:r>
              <a:rPr lang="de-DE" sz="2400" b="1" dirty="0">
                <a:solidFill>
                  <a:srgbClr val="8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Christenverfolgung unter Nero 64p</a:t>
            </a:r>
          </a:p>
          <a:p>
            <a:pPr marL="381000" indent="-381000">
              <a:spcBef>
                <a:spcPct val="25000"/>
              </a:spcBef>
              <a:buFont typeface="Wingdings" pitchFamily="2" charset="2"/>
              <a:buNone/>
            </a:pPr>
            <a:r>
              <a:rPr lang="de-DE" sz="2400" i="1" dirty="0">
                <a:solidFill>
                  <a:srgbClr val="800000"/>
                </a:solidFill>
                <a:latin typeface="Arial Narrow" pitchFamily="34" charset="0"/>
                <a:cs typeface="Times New Roman" pitchFamily="18" charset="0"/>
                <a:sym typeface="Wingdings 3" pitchFamily="18" charset="2"/>
              </a:rPr>
              <a:t>13,12 „…Bruder den Bruder in den Tod ausliefern…“</a:t>
            </a:r>
          </a:p>
          <a:p>
            <a:pPr marL="381000" indent="-381000">
              <a:spcBef>
                <a:spcPct val="25000"/>
              </a:spcBef>
              <a:buFont typeface="Wingdings" pitchFamily="2" charset="2"/>
              <a:buChar char="à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  <a:sym typeface="Wingdings 3" pitchFamily="18" charset="2"/>
              </a:rPr>
              <a:t>Vorgehen der Magistrate, festgenommene Chris-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cs typeface="Times New Roman" pitchFamily="18" charset="0"/>
                <a:sym typeface="Wingdings 3" pitchFamily="18" charset="2"/>
              </a:rPr>
              <a:t>ten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  <a:sym typeface="Wingdings 3" pitchFamily="18" charset="2"/>
              </a:rPr>
              <a:t> als Denunzianten zu missbrauchen (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Times New Roman" pitchFamily="18" charset="0"/>
                <a:sym typeface="Wingdings 3" pitchFamily="18" charset="2"/>
              </a:rPr>
              <a:t>Ann </a:t>
            </a:r>
            <a:r>
              <a:rPr lang="en-US" sz="2400" dirty="0">
                <a:solidFill>
                  <a:srgbClr val="800000"/>
                </a:solidFill>
                <a:latin typeface="Arial Narrow" pitchFamily="34" charset="0"/>
                <a:cs typeface="Times New Roman" pitchFamily="18" charset="0"/>
                <a:sym typeface="Wingdings 3" pitchFamily="18" charset="2"/>
              </a:rPr>
              <a:t>15,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Times New Roman" pitchFamily="18" charset="0"/>
                <a:sym typeface="Wingdings 3" pitchFamily="18" charset="2"/>
              </a:rPr>
              <a:t>44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  <a:sym typeface="Wingdings 3" pitchFamily="18" charset="2"/>
              </a:rPr>
              <a:t>)</a:t>
            </a:r>
          </a:p>
          <a:p>
            <a:pPr marL="381000" indent="-381000">
              <a:spcBef>
                <a:spcPct val="25000"/>
              </a:spcBef>
              <a:buFont typeface="Wingdings" pitchFamily="2" charset="2"/>
              <a:buChar char="à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  <a:sym typeface="Wingdings 3" pitchFamily="18" charset="2"/>
              </a:rPr>
              <a:t>manche haben Verrat geübt: Prototyp Judas</a:t>
            </a:r>
          </a:p>
          <a:p>
            <a:pPr marL="381000" indent="-381000">
              <a:spcBef>
                <a:spcPct val="25000"/>
              </a:spcBef>
              <a:buFont typeface="Wingdings" pitchFamily="2" charset="2"/>
              <a:buChar char="à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  <a:sym typeface="Wingdings 3" pitchFamily="18" charset="2"/>
              </a:rPr>
              <a:t>andere Glauben verleugnet: Prototyp Petrus</a:t>
            </a:r>
          </a:p>
          <a:p>
            <a:pPr marL="381000" indent="-381000">
              <a:spcBef>
                <a:spcPct val="25000"/>
              </a:spcBef>
              <a:buFont typeface="Wingdings" pitchFamily="2" charset="2"/>
              <a:buChar char="à"/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Times New Roman" pitchFamily="18" charset="0"/>
                <a:sym typeface="Wingdings 3" pitchFamily="18" charset="2"/>
              </a:rPr>
              <a:t>Nachfolge = Selbstverleugnung (Kontrast zu Verleugnung Jesu!)</a:t>
            </a:r>
          </a:p>
        </p:txBody>
      </p:sp>
      <p:sp>
        <p:nvSpPr>
          <p:cNvPr id="399363" name="Rectangle 3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99364" name="Text Box 4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§3.8  Situativer Entstehungshorizont</a:t>
            </a:r>
            <a:endParaRPr lang="de-DE" sz="20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9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9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9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9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9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ext Box 2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§3.9  Theologische Tendenz und Abfassungszweck</a:t>
            </a:r>
            <a:r>
              <a:rPr lang="en-GB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 </a:t>
            </a:r>
            <a:endParaRPr lang="de-DE" sz="2000" b="1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92515" name="Text Box 3"/>
          <p:cNvSpPr txBox="1">
            <a:spLocks noChangeArrowheads="1"/>
          </p:cNvSpPr>
          <p:nvPr/>
        </p:nvSpPr>
        <p:spPr bwMode="auto">
          <a:xfrm>
            <a:off x="685800" y="457200"/>
            <a:ext cx="8458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tabLst>
                <a:tab pos="2239963" algn="l"/>
              </a:tabLst>
            </a:pPr>
            <a:r>
              <a:rPr lang="de-DE" sz="2400" i="1" u="sng" dirty="0">
                <a:solidFill>
                  <a:srgbClr val="800000"/>
                </a:solidFill>
                <a:latin typeface="Arial Narrow" pitchFamily="34" charset="0"/>
                <a:cs typeface="Arial" charset="0"/>
                <a:sym typeface="Wingdings" pitchFamily="2" charset="2"/>
              </a:rPr>
              <a:t>auffällig: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Schweigegebot 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z.Aussagen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zur Identität Jesu  </a:t>
            </a:r>
          </a:p>
          <a:p>
            <a:pPr defTabSz="319088">
              <a:buFont typeface="Wingdings" pitchFamily="2" charset="2"/>
              <a:buChar char="à"/>
              <a:tabLst>
                <a:tab pos="2239963" algn="l"/>
              </a:tabLst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 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  <a:sym typeface="Wingdings" pitchFamily="2" charset="2"/>
              </a:rPr>
              <a:t>1,24f.34; 3,11:	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an Dämonen</a:t>
            </a:r>
          </a:p>
          <a:p>
            <a:pPr>
              <a:buFont typeface="Wingdings" pitchFamily="2" charset="2"/>
              <a:buChar char="à"/>
              <a:tabLst>
                <a:tab pos="2239963" algn="l"/>
              </a:tabLst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 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  <a:sym typeface="Wingdings" pitchFamily="2" charset="2"/>
              </a:rPr>
              <a:t>1,44; 7,36: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	an Geheilte</a:t>
            </a:r>
          </a:p>
          <a:p>
            <a:pPr>
              <a:buFont typeface="Wingdings" pitchFamily="2" charset="2"/>
              <a:buChar char="à"/>
              <a:tabLst>
                <a:tab pos="2239963" algn="l"/>
              </a:tabLst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 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  <a:sym typeface="Wingdings" pitchFamily="2" charset="2"/>
              </a:rPr>
              <a:t>8,27-33; 9,9: 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	an Jünger</a:t>
            </a:r>
          </a:p>
          <a:p>
            <a:pPr>
              <a:buFont typeface="Wingdings" pitchFamily="2" charset="2"/>
              <a:buChar char="à"/>
              <a:tabLst>
                <a:tab pos="2239963" algn="l"/>
              </a:tabLst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 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  <a:sym typeface="Wingdings" pitchFamily="2" charset="2"/>
              </a:rPr>
              <a:t>6,52; 8,17: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	</a:t>
            </a:r>
            <a:r>
              <a:rPr lang="de-DE" sz="2400" dirty="0" err="1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Jüngerunverständnis</a:t>
            </a:r>
            <a:endParaRPr lang="de-DE" sz="2400" dirty="0">
              <a:solidFill>
                <a:srgbClr val="800000"/>
              </a:solidFill>
              <a:latin typeface="Verdana" pitchFamily="34" charset="0"/>
              <a:cs typeface="Arial" charset="0"/>
              <a:sym typeface="Wingdings" pitchFamily="2" charset="2"/>
            </a:endParaRPr>
          </a:p>
          <a:p>
            <a:pPr>
              <a:buFont typeface="Wingdings" pitchFamily="2" charset="2"/>
              <a:buChar char="à"/>
              <a:tabLst>
                <a:tab pos="2239963" algn="l"/>
              </a:tabLst>
            </a:pP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 </a:t>
            </a:r>
            <a:r>
              <a:rPr lang="de-DE" sz="2400" dirty="0">
                <a:solidFill>
                  <a:srgbClr val="800000"/>
                </a:solidFill>
                <a:latin typeface="Arial Narrow" pitchFamily="34" charset="0"/>
                <a:cs typeface="Arial" charset="0"/>
                <a:sym typeface="Wingdings" pitchFamily="2" charset="2"/>
              </a:rPr>
              <a:t>4,10-12:</a:t>
            </a:r>
            <a:r>
              <a:rPr lang="de-DE" sz="2400" dirty="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	Parabeltheorie</a:t>
            </a:r>
          </a:p>
        </p:txBody>
      </p:sp>
      <p:sp>
        <p:nvSpPr>
          <p:cNvPr id="192516" name="Text Box 4"/>
          <p:cNvSpPr txBox="1">
            <a:spLocks noChangeArrowheads="1"/>
          </p:cNvSpPr>
          <p:nvPr/>
        </p:nvSpPr>
        <p:spPr bwMode="auto">
          <a:xfrm>
            <a:off x="6619056" y="1124744"/>
            <a:ext cx="2057400" cy="15525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   </a:t>
            </a:r>
            <a:r>
              <a:rPr lang="de-DE" sz="2400" i="1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W.</a:t>
            </a:r>
            <a:r>
              <a:rPr lang="de-DE" sz="2400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de-DE" sz="2400" i="1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Wrede</a:t>
            </a:r>
            <a:r>
              <a:rPr lang="de-DE" sz="2400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Das </a:t>
            </a:r>
            <a:r>
              <a:rPr lang="de-DE" sz="2400" err="1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Messiasge-heimnis</a:t>
            </a:r>
            <a:r>
              <a:rPr lang="de-DE" sz="2400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in den </a:t>
            </a:r>
            <a:r>
              <a:rPr lang="de-DE" sz="2400" err="1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Evv</a:t>
            </a:r>
            <a:r>
              <a:rPr lang="de-DE" sz="2400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1901</a:t>
            </a:r>
          </a:p>
        </p:txBody>
      </p:sp>
      <p:sp>
        <p:nvSpPr>
          <p:cNvPr id="192517" name="Text Box 5"/>
          <p:cNvSpPr txBox="1">
            <a:spLocks noChangeArrowheads="1"/>
          </p:cNvSpPr>
          <p:nvPr/>
        </p:nvSpPr>
        <p:spPr bwMode="auto">
          <a:xfrm>
            <a:off x="838200" y="4038600"/>
            <a:ext cx="8229600" cy="118745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Versuch, historische Erinnerung (</a:t>
            </a:r>
            <a:r>
              <a:rPr lang="de-DE" sz="2400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unmessianischer Jesus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) und gegenwärtigen Glauben (</a:t>
            </a:r>
            <a:r>
              <a:rPr lang="de-DE" sz="2400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an Jesus als Messias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) auszugleichen 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 3" pitchFamily="18" charset="2"/>
              </a:rPr>
              <a:t>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Verlegenheit der Jünger!</a:t>
            </a:r>
          </a:p>
        </p:txBody>
      </p:sp>
      <p:sp>
        <p:nvSpPr>
          <p:cNvPr id="192518" name="Text Box 6"/>
          <p:cNvSpPr txBox="1">
            <a:spLocks noChangeArrowheads="1"/>
          </p:cNvSpPr>
          <p:nvPr/>
        </p:nvSpPr>
        <p:spPr bwMode="auto">
          <a:xfrm>
            <a:off x="838200" y="5257800"/>
            <a:ext cx="8229600" cy="118745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i="1" u="sng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Aber: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kein einheitl. Komplex; eigentliche Intention (</a:t>
            </a:r>
            <a:r>
              <a:rPr lang="de-DE" sz="2400" i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Schnelle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): kein Verständnis Jesu ohne Kreuz und Auferstehung; vgl. </a:t>
            </a:r>
            <a:r>
              <a:rPr lang="de-DE" sz="2400" i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Ebner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: Kontrast zu Vespasian</a:t>
            </a:r>
          </a:p>
        </p:txBody>
      </p:sp>
      <p:sp>
        <p:nvSpPr>
          <p:cNvPr id="192519" name="Text Box 7"/>
          <p:cNvSpPr txBox="1">
            <a:spLocks noChangeArrowheads="1"/>
          </p:cNvSpPr>
          <p:nvPr/>
        </p:nvSpPr>
        <p:spPr bwMode="auto">
          <a:xfrm>
            <a:off x="685800" y="2743200"/>
            <a:ext cx="8458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u="sng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Erst Passion enthüllt:</a:t>
            </a:r>
            <a:r>
              <a:rPr lang="de-DE" sz="240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de-DE" sz="2400">
                <a:solidFill>
                  <a:srgbClr val="800000"/>
                </a:solidFill>
                <a:latin typeface="Arial Narrow" pitchFamily="34" charset="0"/>
                <a:cs typeface="Arial" charset="0"/>
                <a:sym typeface="Wingdings" pitchFamily="2" charset="2"/>
              </a:rPr>
              <a:t>14,62:</a:t>
            </a:r>
            <a:r>
              <a:rPr lang="de-DE" sz="240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Ich bin es! </a:t>
            </a:r>
          </a:p>
          <a:p>
            <a:pPr>
              <a:buFont typeface="Wingdings" pitchFamily="2" charset="2"/>
              <a:buNone/>
            </a:pPr>
            <a:r>
              <a:rPr lang="de-DE" sz="2400">
                <a:solidFill>
                  <a:srgbClr val="800000"/>
                </a:solidFill>
                <a:latin typeface="Arial Narrow" pitchFamily="34" charset="0"/>
                <a:cs typeface="Arial" charset="0"/>
                <a:sym typeface="Wingdings" pitchFamily="2" charset="2"/>
              </a:rPr>
              <a:t>15,39:</a:t>
            </a:r>
            <a:r>
              <a:rPr lang="de-DE" sz="2400">
                <a:solidFill>
                  <a:srgbClr val="80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Wahrhaftig, dieser Mensch war Sohn Gottes!</a:t>
            </a:r>
          </a:p>
        </p:txBody>
      </p:sp>
      <p:sp>
        <p:nvSpPr>
          <p:cNvPr id="192520" name="Rectangle 8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7" name="Text Box 5"/>
          <p:cNvSpPr txBox="1">
            <a:spLocks noChangeArrowheads="1"/>
          </p:cNvSpPr>
          <p:nvPr/>
        </p:nvSpPr>
        <p:spPr bwMode="auto">
          <a:xfrm>
            <a:off x="685800" y="427038"/>
            <a:ext cx="84582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i="1" u="sng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Christologie</a:t>
            </a:r>
          </a:p>
          <a:p>
            <a:endParaRPr lang="de-DE" sz="800" i="1" u="sng">
              <a:solidFill>
                <a:srgbClr val="990000"/>
              </a:solidFill>
              <a:latin typeface="Verdana" pitchFamily="34" charset="0"/>
              <a:cs typeface="Arial" charset="0"/>
              <a:sym typeface="Wingdings" pitchFamily="2" charset="2"/>
            </a:endParaRPr>
          </a:p>
          <a:p>
            <a:pPr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 </a:t>
            </a:r>
            <a:r>
              <a:rPr lang="de-DE" sz="2400" b="1" i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Gottessohn: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führendes christol. Bekenntnis</a:t>
            </a:r>
          </a:p>
        </p:txBody>
      </p:sp>
      <p:sp>
        <p:nvSpPr>
          <p:cNvPr id="223239" name="Text Box 7"/>
          <p:cNvSpPr txBox="1">
            <a:spLocks noChangeArrowheads="1"/>
          </p:cNvSpPr>
          <p:nvPr/>
        </p:nvSpPr>
        <p:spPr bwMode="auto">
          <a:xfrm>
            <a:off x="685800" y="1371600"/>
            <a:ext cx="8458200" cy="118745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i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Taufe:	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GB" sz="2400" baseline="300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1</a:t>
            </a:r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,11</a:t>
            </a:r>
            <a:r>
              <a:rPr lang="en-GB" sz="24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Du bist mein geliebter Sohn</a:t>
            </a:r>
          </a:p>
          <a:p>
            <a:r>
              <a:rPr lang="de-DE" sz="2400" i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Verklärung: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9,7</a:t>
            </a:r>
            <a:r>
              <a:rPr lang="en-GB" sz="24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ieser </a:t>
            </a:r>
            <a:r>
              <a:rPr lang="en-GB" sz="24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ist mein geliebter Sohn</a:t>
            </a:r>
            <a:r>
              <a:rPr lang="de-DE" sz="2400" i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 </a:t>
            </a:r>
          </a:p>
          <a:p>
            <a:r>
              <a:rPr lang="de-DE" sz="2400" i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Tod:		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15,39</a:t>
            </a:r>
            <a:r>
              <a:rPr lang="en-GB" sz="24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ieser </a:t>
            </a:r>
            <a:r>
              <a:rPr lang="en-GB" sz="24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Mensch war (ein) Gottessohn</a:t>
            </a:r>
            <a:endParaRPr lang="de-DE" sz="24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223240" name="Text Box 8"/>
          <p:cNvSpPr txBox="1">
            <a:spLocks noChangeArrowheads="1"/>
          </p:cNvSpPr>
          <p:nvPr/>
        </p:nvSpPr>
        <p:spPr bwMode="auto">
          <a:xfrm>
            <a:off x="685800" y="25908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</a:t>
            </a:r>
            <a:r>
              <a:rPr lang="de-DE" sz="2400" b="1" i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Menschensohn: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v.a. in Leidensweissagungen</a:t>
            </a:r>
          </a:p>
        </p:txBody>
      </p:sp>
      <p:sp>
        <p:nvSpPr>
          <p:cNvPr id="223241" name="Text Box 9"/>
          <p:cNvSpPr txBox="1">
            <a:spLocks noChangeArrowheads="1"/>
          </p:cNvSpPr>
          <p:nvPr/>
        </p:nvSpPr>
        <p:spPr bwMode="auto">
          <a:xfrm>
            <a:off x="685800" y="4267200"/>
            <a:ext cx="8458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</a:t>
            </a:r>
            <a:r>
              <a:rPr lang="de-DE" sz="2400" b="1" i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Christus:</a:t>
            </a:r>
            <a:r>
              <a:rPr lang="de-DE" sz="240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zentral (Petrusbekenntnis; Frage im Prozeß); beginnt zum Eigennamen zu verblassen</a:t>
            </a:r>
          </a:p>
        </p:txBody>
      </p:sp>
      <p:sp>
        <p:nvSpPr>
          <p:cNvPr id="223242" name="Text Box 10"/>
          <p:cNvSpPr txBox="1">
            <a:spLocks noChangeArrowheads="1"/>
          </p:cNvSpPr>
          <p:nvPr/>
        </p:nvSpPr>
        <p:spPr bwMode="auto">
          <a:xfrm>
            <a:off x="685800" y="3048000"/>
            <a:ext cx="8458200" cy="1200329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baseline="300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8,31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…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dass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der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Sohn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des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Menschen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vieles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leiden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und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verworfen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werden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müsse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von den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Ältesten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und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Hohepriestern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und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Schriftgelehrten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und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dass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er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getötet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werden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und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nach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drei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Tagen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auferstehen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müsse</a:t>
            </a:r>
            <a:r>
              <a:rPr lang="en-GB" sz="2400" dirty="0">
                <a:solidFill>
                  <a:srgbClr val="FFFFCC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endParaRPr lang="de-DE" sz="2400" dirty="0">
              <a:solidFill>
                <a:srgbClr val="FFFFCC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223243" name="Text Box 11"/>
          <p:cNvSpPr txBox="1">
            <a:spLocks noChangeArrowheads="1"/>
          </p:cNvSpPr>
          <p:nvPr/>
        </p:nvSpPr>
        <p:spPr bwMode="auto">
          <a:xfrm>
            <a:off x="685800" y="5105400"/>
            <a:ext cx="8458200" cy="830997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9,41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Denn wer euch ... Wasser zu trinken geben wird aufgrund dessen, dass ihr Christus angehört...</a:t>
            </a:r>
          </a:p>
        </p:txBody>
      </p:sp>
      <p:sp>
        <p:nvSpPr>
          <p:cNvPr id="223244" name="Rectangle 12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23246" name="Text Box 14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§3.9  Theologische Tendenz und Abfassungszweck</a:t>
            </a:r>
            <a:r>
              <a:rPr lang="en-GB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 </a:t>
            </a:r>
            <a:endParaRPr lang="de-DE" sz="2000" b="1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3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3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3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3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3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7" grpId="0" autoUpdateAnimBg="0"/>
      <p:bldP spid="223239" grpId="0" animBg="1" autoUpdateAnimBg="0"/>
      <p:bldP spid="223240" grpId="0" autoUpdateAnimBg="0"/>
      <p:bldP spid="223241" grpId="0" autoUpdateAnimBg="0"/>
      <p:bldP spid="223242" grpId="0" animBg="1" autoUpdateAnimBg="0"/>
      <p:bldP spid="223243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61" name="Text Box 5"/>
          <p:cNvSpPr txBox="1">
            <a:spLocks noChangeArrowheads="1"/>
          </p:cNvSpPr>
          <p:nvPr/>
        </p:nvSpPr>
        <p:spPr bwMode="auto">
          <a:xfrm>
            <a:off x="762000" y="457200"/>
            <a:ext cx="8382000" cy="203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i="1" u="sng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Jünger</a:t>
            </a:r>
          </a:p>
          <a:p>
            <a:endParaRPr lang="de-DE" sz="800" i="1" u="sng" dirty="0">
              <a:solidFill>
                <a:srgbClr val="990000"/>
              </a:solidFill>
              <a:latin typeface="Verdana" pitchFamily="34" charset="0"/>
              <a:cs typeface="Arial" charset="0"/>
              <a:sym typeface="Wingdings" pitchFamily="2" charset="2"/>
            </a:endParaRPr>
          </a:p>
          <a:p>
            <a:pPr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negativ: unverständig, ängstlich, kleingläubig</a:t>
            </a:r>
          </a:p>
          <a:p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	       v.a. weisen das Kreuz von sich</a:t>
            </a:r>
          </a:p>
          <a:p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	       (NB: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Jüngerreaktionen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nach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Leidensank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.)</a:t>
            </a:r>
          </a:p>
          <a:p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	       versagen in der Passion</a:t>
            </a:r>
          </a:p>
        </p:txBody>
      </p:sp>
      <p:sp>
        <p:nvSpPr>
          <p:cNvPr id="224263" name="Text Box 7"/>
          <p:cNvSpPr txBox="1">
            <a:spLocks noChangeArrowheads="1"/>
          </p:cNvSpPr>
          <p:nvPr/>
        </p:nvSpPr>
        <p:spPr bwMode="auto">
          <a:xfrm>
            <a:off x="762000" y="2514600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positiv:  gerufen, angenommen, erwählt</a:t>
            </a:r>
          </a:p>
          <a:p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	       NB: Vorwürfe in Frageform</a:t>
            </a:r>
          </a:p>
        </p:txBody>
      </p:sp>
      <p:sp>
        <p:nvSpPr>
          <p:cNvPr id="224264" name="Text Box 8"/>
          <p:cNvSpPr txBox="1">
            <a:spLocks noChangeArrowheads="1"/>
          </p:cNvSpPr>
          <p:nvPr/>
        </p:nvSpPr>
        <p:spPr bwMode="auto">
          <a:xfrm>
            <a:off x="762000" y="3581400"/>
            <a:ext cx="8229600" cy="1735138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à"/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 Jünger als Typen für den christlichen Leser:</a:t>
            </a:r>
          </a:p>
          <a:p>
            <a:pPr lvl="1">
              <a:buFont typeface="Wingdings" pitchFamily="2" charset="2"/>
              <a:buNone/>
            </a:pPr>
            <a:endParaRPr lang="de-DE" sz="12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lvl="1">
              <a:buFont typeface="Wingdings" pitchFamily="2" charset="2"/>
              <a:buNone/>
            </a:pPr>
            <a:r>
              <a:rPr lang="de-DE" sz="24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MkEv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als Einweisung in die Nachfolge:</a:t>
            </a:r>
          </a:p>
          <a:p>
            <a:pPr lvl="1">
              <a:buFontTx/>
              <a:buChar char="•"/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Kreuz, Dienst </a:t>
            </a:r>
            <a:r>
              <a:rPr lang="de-DE" sz="2400" dirty="0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(vgl. 8,34; 9,35f; 10,45)</a:t>
            </a:r>
          </a:p>
          <a:p>
            <a:pPr lvl="1">
              <a:buFontTx/>
              <a:buChar char="•"/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Glauben </a:t>
            </a:r>
            <a:r>
              <a:rPr lang="de-DE" sz="2400" dirty="0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</a:t>
            </a:r>
            <a:r>
              <a:rPr lang="de-DE" sz="2400" baseline="30000" dirty="0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9,23</a:t>
            </a:r>
            <a:r>
              <a:rPr lang="de-DE" sz="2400" i="1" dirty="0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Dem Glaubenden ist alles möglich</a:t>
            </a:r>
            <a:r>
              <a:rPr lang="de-DE" sz="2400" dirty="0">
                <a:solidFill>
                  <a:srgbClr val="FFFFCC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)</a:t>
            </a:r>
          </a:p>
        </p:txBody>
      </p:sp>
      <p:sp>
        <p:nvSpPr>
          <p:cNvPr id="224265" name="Rectangle 9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24267" name="Text Box 11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§3.9  Theologische Tendenz und Abfassungszweck</a:t>
            </a:r>
            <a:r>
              <a:rPr lang="en-GB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 </a:t>
            </a:r>
            <a:endParaRPr lang="de-DE" sz="2000" b="1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4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4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1" grpId="0" autoUpdateAnimBg="0"/>
      <p:bldP spid="224263" grpId="0" autoUpdateAnimBg="0"/>
      <p:bldP spid="224264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5" name="Text Box 5"/>
          <p:cNvSpPr txBox="1">
            <a:spLocks noChangeArrowheads="1"/>
          </p:cNvSpPr>
          <p:nvPr/>
        </p:nvSpPr>
        <p:spPr bwMode="auto">
          <a:xfrm>
            <a:off x="762000" y="457200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Arial" charset="0"/>
                <a:sym typeface="Wingdings" pitchFamily="2" charset="2"/>
              </a:rPr>
              <a:t> 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16,9-20 fehlt im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Vaticanus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und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Sinaiticus</a:t>
            </a:r>
            <a:endParaRPr lang="de-DE" sz="2400" dirty="0">
              <a:solidFill>
                <a:srgbClr val="99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lvl="1">
              <a:buFont typeface="Wingdings" pitchFamily="2" charset="2"/>
              <a:buChar char="à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älteste erhaltene Version endet mit 16,8?</a:t>
            </a:r>
          </a:p>
          <a:p>
            <a:pPr lvl="1">
              <a:buFont typeface="Wingdings" pitchFamily="2" charset="2"/>
              <a:buNone/>
            </a:pPr>
            <a:r>
              <a:rPr lang="de-DE" sz="2300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Und herausgehend flohen sie vom Grab, denn (es) hielt sie Zittern und Entsetzen; und keinem sagten sie etwas; denn sie fürchteten sich</a:t>
            </a:r>
          </a:p>
        </p:txBody>
      </p:sp>
      <p:sp>
        <p:nvSpPr>
          <p:cNvPr id="225286" name="Text Box 6"/>
          <p:cNvSpPr txBox="1">
            <a:spLocks noChangeArrowheads="1"/>
          </p:cNvSpPr>
          <p:nvPr/>
        </p:nvSpPr>
        <p:spPr bwMode="auto">
          <a:xfrm>
            <a:off x="645368" y="2104677"/>
            <a:ext cx="7239000" cy="138499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800" dirty="0">
                <a:solidFill>
                  <a:schemeClr val="bg1"/>
                </a:solidFill>
              </a:rPr>
              <a:t>καὶ ἐξελθοῦσαι ἔφυγον ἀπὸ τοῦ μνημείου, εἶχεν γὰρ αὐτὰς τρόμος καὶ ἔκστασις· </a:t>
            </a:r>
          </a:p>
          <a:p>
            <a:pPr eaLnBrk="0" hangingPunct="0"/>
            <a:r>
              <a:rPr lang="el-GR" sz="2800" dirty="0">
                <a:solidFill>
                  <a:schemeClr val="bg1"/>
                </a:solidFill>
              </a:rPr>
              <a:t>καὶ οὐδενὶ οὐδὲν εἶπαν· ἐφοβοῦντο γάρ. </a:t>
            </a:r>
            <a:endParaRPr lang="de-DE" sz="2800" dirty="0">
              <a:solidFill>
                <a:schemeClr val="bg1"/>
              </a:solidFill>
              <a:latin typeface="Bwgrkl" pitchFamily="2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225287" name="Text Box 7"/>
          <p:cNvSpPr txBox="1">
            <a:spLocks noChangeArrowheads="1"/>
          </p:cNvSpPr>
          <p:nvPr/>
        </p:nvSpPr>
        <p:spPr bwMode="auto">
          <a:xfrm>
            <a:off x="762000" y="3629025"/>
            <a:ext cx="8382000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Abwehr einer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theologia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gloriae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?</a:t>
            </a:r>
            <a:endParaRPr lang="de-DE" sz="2400" dirty="0">
              <a:solidFill>
                <a:srgbClr val="99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285750" indent="-285750">
              <a:spcBef>
                <a:spcPct val="25000"/>
              </a:spcBef>
              <a:buFontTx/>
              <a:buChar char="•"/>
            </a:pP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Schweigegebot? </a:t>
            </a:r>
            <a:r>
              <a:rPr lang="de-DE" sz="2400" i="1" u="sng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aber: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sz="2400" dirty="0" err="1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Mk</a:t>
            </a:r>
            <a:r>
              <a:rPr lang="de-DE" sz="2400" dirty="0">
                <a:solidFill>
                  <a:srgbClr val="99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14,28; 16,7 wird Erwartung geweckt!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285750" indent="-285750">
              <a:spcBef>
                <a:spcPct val="25000"/>
              </a:spcBef>
              <a:buFontTx/>
              <a:buChar char="•"/>
            </a:pPr>
            <a:r>
              <a:rPr lang="de-DE" sz="2400" i="1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Gnilka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: „In der erzählten Welt wird die Christo-	</a:t>
            </a:r>
            <a:r>
              <a:rPr lang="de-DE" sz="2400" dirty="0" err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phanie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nicht mehr geschildert. Sie soll im 	Glauben der Betroffenen, d.h. in der Pragmatik 	des Lebens Gestalt gewinnen.“</a:t>
            </a:r>
          </a:p>
        </p:txBody>
      </p:sp>
      <p:sp>
        <p:nvSpPr>
          <p:cNvPr id="225291" name="Rectangle 11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25293" name="Text Box 13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§3.10  </a:t>
            </a:r>
            <a:r>
              <a:rPr lang="de-DE" sz="2000" b="1" err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Markusschluß</a:t>
            </a:r>
            <a:endParaRPr lang="de-DE" sz="2000" b="1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25294" name="Text Box 14"/>
          <p:cNvSpPr txBox="1">
            <a:spLocks noChangeArrowheads="1"/>
          </p:cNvSpPr>
          <p:nvPr/>
        </p:nvSpPr>
        <p:spPr bwMode="auto">
          <a:xfrm>
            <a:off x="7848600" y="2012950"/>
            <a:ext cx="1143000" cy="1568450"/>
          </a:xfrm>
          <a:prstGeom prst="rect">
            <a:avLst/>
          </a:prstGeom>
          <a:solidFill>
            <a:schemeClr val="bg1"/>
          </a:solidFill>
          <a:ln w="1587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175" indent="-3175">
              <a:spcBef>
                <a:spcPct val="25000"/>
              </a:spcBef>
            </a:pPr>
            <a:r>
              <a:rPr lang="de-DE" sz="2400" b="1">
                <a:solidFill>
                  <a:srgbClr val="800000"/>
                </a:solidFill>
                <a:latin typeface="Arial Narrow" pitchFamily="34" charset="0"/>
                <a:cs typeface="Arial" charset="0"/>
                <a:sym typeface="Wingdings" pitchFamily="2" charset="2"/>
              </a:rPr>
              <a:t>Kann ein Text so enden? </a:t>
            </a:r>
            <a:endParaRPr lang="de-DE" sz="2400">
              <a:solidFill>
                <a:srgbClr val="800000"/>
              </a:solidFill>
              <a:latin typeface="Arial Narrow" pitchFamily="34" charset="0"/>
              <a:cs typeface="Arial" charset="0"/>
              <a:sym typeface="Wingdings" pitchFamily="2" charset="2"/>
            </a:endParaRPr>
          </a:p>
        </p:txBody>
      </p:sp>
      <p:sp>
        <p:nvSpPr>
          <p:cNvPr id="225295" name="AutoShape 15"/>
          <p:cNvSpPr>
            <a:spLocks noChangeArrowheads="1"/>
          </p:cNvSpPr>
          <p:nvPr/>
        </p:nvSpPr>
        <p:spPr bwMode="auto">
          <a:xfrm rot="16200000" flipH="1">
            <a:off x="6889204" y="2119908"/>
            <a:ext cx="478160" cy="1368152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25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5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5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5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5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5" grpId="0" autoUpdateAnimBg="0"/>
      <p:bldP spid="225286" grpId="0" animBg="1" autoUpdateAnimBg="0"/>
      <p:bldP spid="225287" grpId="0" build="p" autoUpdateAnimBg="0"/>
      <p:bldP spid="225294" grpId="0" animBg="1" autoUpdateAnimBg="0"/>
      <p:bldP spid="22529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9" name="Text Box 5"/>
          <p:cNvSpPr txBox="1">
            <a:spLocks noChangeArrowheads="1"/>
          </p:cNvSpPr>
          <p:nvPr/>
        </p:nvSpPr>
        <p:spPr bwMode="auto">
          <a:xfrm>
            <a:off x="762000" y="990600"/>
            <a:ext cx="8229600" cy="5691188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9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Als er aber früh am ersten Wochentag auferstan-den war, erschien er zuerst der Maria Magdalena, von der er sieben Dämonen ausgetrieben hatte.  </a:t>
            </a:r>
          </a:p>
          <a:p>
            <a:pPr eaLnBrk="0" hangingPunct="0"/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10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Die ging hin und verkündete es denen, die mit ihm gewesen waren und trauerten und weinten.  </a:t>
            </a:r>
          </a:p>
          <a:p>
            <a:pPr eaLnBrk="0" hangingPunct="0"/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11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Und als jene hörten, daß er lebe und von ihr gesehen worden sei, glaubten sie nicht.  </a:t>
            </a:r>
          </a:p>
          <a:p>
            <a:pPr eaLnBrk="0" hangingPunct="0"/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12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Danach aber offenbarte er sich zweien von ihnen in anderer Gestalt unterwegs, als sie aufs Land gingen.  </a:t>
            </a:r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13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Und jene gingen hin und verkünde-ten es den übrigen; auch jenen glaubten sie nicht. </a:t>
            </a:r>
          </a:p>
          <a:p>
            <a:pPr eaLnBrk="0" hangingPunct="0"/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14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Nachher offenbarte er sich den Elfen selbst, als sie zu Tisch lagen, und schalt ihren Unglauben und ihre Herzenshärtigkeit, daß sie denen, die ihn auferweckt gesehen, nicht geglaubt hatten.  </a:t>
            </a:r>
          </a:p>
          <a:p>
            <a:pPr eaLnBrk="0" hangingPunct="0"/>
            <a:endParaRPr lang="de-DE" sz="8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226310" name="Rectangle 6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26312" name="Text Box 8"/>
          <p:cNvSpPr txBox="1">
            <a:spLocks noChangeArrowheads="1"/>
          </p:cNvSpPr>
          <p:nvPr/>
        </p:nvSpPr>
        <p:spPr bwMode="auto">
          <a:xfrm>
            <a:off x="762000" y="4572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i="1" u="sng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unechter Markusschluß</a:t>
            </a:r>
            <a:r>
              <a:rPr lang="de-DE" sz="2400" i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(16,9-20) </a:t>
            </a:r>
          </a:p>
        </p:txBody>
      </p:sp>
      <p:sp>
        <p:nvSpPr>
          <p:cNvPr id="226313" name="Text Box 9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§3.10  </a:t>
            </a:r>
            <a:r>
              <a:rPr lang="de-DE" sz="2000" b="1" err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Markusschluß</a:t>
            </a:r>
            <a:endParaRPr lang="de-DE" sz="2000" b="1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6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6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6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6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6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9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3" name="Text Box 5"/>
          <p:cNvSpPr txBox="1">
            <a:spLocks noChangeArrowheads="1"/>
          </p:cNvSpPr>
          <p:nvPr/>
        </p:nvSpPr>
        <p:spPr bwMode="auto">
          <a:xfrm>
            <a:off x="762000" y="990600"/>
            <a:ext cx="8382000" cy="5262979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15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Und er sprach zu ihnen: Geht hin in die ganze Welt und predigt das Evangelium der ganzen Schöpfung!  </a:t>
            </a:r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16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Wer gläubig geworden und getauft worden ist, wird errettet werden; wer aber ungläubig ist, wird </a:t>
            </a:r>
            <a:r>
              <a:rPr lang="de-DE" sz="240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ver-dammt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werden.  </a:t>
            </a:r>
          </a:p>
          <a:p>
            <a:pPr eaLnBrk="0" hangingPunct="0"/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</a:t>
            </a:r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17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Diese Zeichen aber werden denen folgen, die glauben: In meinem Namen werden sie Dämonen austreiben…</a:t>
            </a:r>
          </a:p>
          <a:p>
            <a:pPr eaLnBrk="0" hangingPunct="0"/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	</a:t>
            </a:r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19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Der Herr wurde nun, nachdem er mit ihnen geredet hatte, in den Himmel aufgenommen und setzte sich zur Rechten Gottes.  </a:t>
            </a:r>
            <a:r>
              <a:rPr lang="de-DE" sz="2400" baseline="300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20</a:t>
            </a: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Jene aber zogen aus und predigten überall, während der Herr mit-wirkte und das Wort durch die darauf folgenden Zeichen bestätigte. </a:t>
            </a:r>
            <a:endParaRPr lang="de-DE" sz="8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227334" name="Rectangle 6"/>
          <p:cNvSpPr>
            <a:spLocks noChangeArrowheads="1"/>
          </p:cNvSpPr>
          <p:nvPr/>
        </p:nvSpPr>
        <p:spPr bwMode="auto">
          <a:xfrm rot="10800000">
            <a:off x="0" y="0"/>
            <a:ext cx="6858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de-DE" sz="2800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Das Markusevangelium </a:t>
            </a:r>
            <a:endParaRPr lang="en-GB" sz="2800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27335" name="Text Box 7"/>
          <p:cNvSpPr txBox="1">
            <a:spLocks noChangeArrowheads="1"/>
          </p:cNvSpPr>
          <p:nvPr/>
        </p:nvSpPr>
        <p:spPr bwMode="auto">
          <a:xfrm>
            <a:off x="685800" y="0"/>
            <a:ext cx="8458200" cy="3968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§3.10  </a:t>
            </a:r>
            <a:r>
              <a:rPr lang="de-DE" sz="2000" b="1" err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</a:rPr>
              <a:t>Markusschluß</a:t>
            </a:r>
            <a:endParaRPr lang="de-DE" sz="2000" b="1">
              <a:solidFill>
                <a:srgbClr val="FFFFCC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27336" name="Text Box 8"/>
          <p:cNvSpPr txBox="1">
            <a:spLocks noChangeArrowheads="1"/>
          </p:cNvSpPr>
          <p:nvPr/>
        </p:nvSpPr>
        <p:spPr bwMode="auto">
          <a:xfrm>
            <a:off x="762000" y="4572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i="1" u="sng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unechter Markusschluß</a:t>
            </a:r>
            <a:r>
              <a:rPr lang="de-DE" sz="2400" i="1">
                <a:solidFill>
                  <a:srgbClr val="99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(16,9-20)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7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3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1,1-6,56 	Die </a:t>
            </a:r>
            <a:r>
              <a:rPr lang="de-DE" sz="2400" b="1" dirty="0" err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Evangeliumsverkündigung</a:t>
            </a: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in Galiläa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  1,1-15	Prolog </a:t>
            </a:r>
            <a:endParaRPr lang="de-DE" sz="2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1,16-45 	Jesu erstes Wirken 				</a:t>
            </a: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2,1-3,6 	Streitgespräche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3,7-35 	Heilungen, </a:t>
            </a:r>
            <a:r>
              <a:rPr lang="de-DE" sz="24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Beruf.d.Jünger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Jesu Verwandte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4,1-34 	</a:t>
            </a:r>
            <a:r>
              <a:rPr lang="de-DE" sz="2400" i="1" u="sng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Gleichnisrede</a:t>
            </a:r>
            <a:endParaRPr lang="de-DE" sz="2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4,35-5,43 	Wundergeschichten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6,1-56 	Abschluss der Verkündigung in Galiläa </a:t>
            </a:r>
          </a:p>
          <a:p>
            <a:pPr>
              <a:lnSpc>
                <a:spcPct val="115000"/>
              </a:lnSpc>
            </a:pPr>
            <a:endParaRPr lang="de-DE" sz="1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7,1-8,26 	Das Wirken Jesu unter Heiden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7,1-7,23 	Rein und Unrein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7,24-37	Heilungen an Heiden                               8,1-9 	Die Speisung der 4000 als Abschluss der 			Wanderung durch Heidengebiet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8,10-26 	Die Rückkehr nach Galiläa </a:t>
            </a:r>
          </a:p>
          <a:p>
            <a:pPr>
              <a:lnSpc>
                <a:spcPct val="115000"/>
              </a:lnSpc>
            </a:pPr>
            <a:endParaRPr lang="de-DE" sz="36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178179" name="Oval 3"/>
          <p:cNvSpPr>
            <a:spLocks noChangeArrowheads="1"/>
          </p:cNvSpPr>
          <p:nvPr/>
        </p:nvSpPr>
        <p:spPr bwMode="auto">
          <a:xfrm>
            <a:off x="8077200" y="762000"/>
            <a:ext cx="685800" cy="685800"/>
          </a:xfrm>
          <a:prstGeom prst="ellipse">
            <a:avLst/>
          </a:prstGeom>
          <a:noFill/>
          <a:ln w="19050">
            <a:solidFill>
              <a:srgbClr val="FFFF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1,1-6,56 	Die </a:t>
            </a:r>
            <a:r>
              <a:rPr lang="de-DE" sz="2400" b="1" dirty="0" err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Evangeliumsverkündigung</a:t>
            </a: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in Galiläa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  1,1-15	Prolog </a:t>
            </a:r>
            <a:endParaRPr lang="de-DE" sz="2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1,16-45 	Jesu erstes Wirken 				</a:t>
            </a: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2,1-3,6 	Streitgespräche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3,7-35 	Heilungen, </a:t>
            </a:r>
            <a:r>
              <a:rPr lang="de-DE" sz="24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Beruf.d.Jünger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Jesu Verwandte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4,1-34 	</a:t>
            </a:r>
            <a:r>
              <a:rPr lang="de-DE" sz="2400" i="1" u="sng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Gleichnisrede</a:t>
            </a:r>
            <a:endParaRPr lang="de-DE" sz="2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4,35-5,43 	Wundergeschichten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6,1-56 	Abschluss der Verkündigung in Galiläa </a:t>
            </a:r>
          </a:p>
          <a:p>
            <a:pPr>
              <a:lnSpc>
                <a:spcPct val="115000"/>
              </a:lnSpc>
            </a:pPr>
            <a:endParaRPr lang="de-DE" sz="1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7,1-8,26 	Das Wirken Jesu unter Heiden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7,1-7,23 	Rein und Unrein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7,24-37	Heilungen an Heiden                               8,1-9 	Die Speisung der 4000 als Abschluss der 			Wanderung durch Heidengebiet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8,10-26 	Die Rückkehr nach Galiläa </a:t>
            </a:r>
          </a:p>
          <a:p>
            <a:pPr>
              <a:lnSpc>
                <a:spcPct val="115000"/>
              </a:lnSpc>
            </a:pPr>
            <a:endParaRPr lang="de-DE" sz="36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178179" name="Oval 3"/>
          <p:cNvSpPr>
            <a:spLocks noChangeArrowheads="1"/>
          </p:cNvSpPr>
          <p:nvPr/>
        </p:nvSpPr>
        <p:spPr bwMode="auto">
          <a:xfrm>
            <a:off x="8077200" y="762000"/>
            <a:ext cx="685800" cy="685800"/>
          </a:xfrm>
          <a:prstGeom prst="ellipse">
            <a:avLst/>
          </a:prstGeom>
          <a:noFill/>
          <a:ln w="19050">
            <a:solidFill>
              <a:srgbClr val="FFFF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980728"/>
            <a:ext cx="8604448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de-DE" sz="2400" i="1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Nach der Taufe: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 </a:t>
            </a:r>
            <a:r>
              <a:rPr lang="en-GB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1</a:t>
            </a:r>
            <a:r>
              <a:rPr lang="de-DE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,13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 … und wurde vom </a:t>
            </a: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Satan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in Versuchung geführt … </a:t>
            </a:r>
            <a:r>
              <a:rPr lang="de-DE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14 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Nachdem man </a:t>
            </a: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Johannes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ins Gefängnis geworfen hatte, ging Jesus wieder nach Galiläa; er verkündete das Evangelium Gottes</a:t>
            </a:r>
          </a:p>
          <a:p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15 und sprach: Die Zeit ist erfüllt, </a:t>
            </a: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das Reich Gottes ist nahe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. Kehrt um, und glaubt an das Evangelium!</a:t>
            </a:r>
          </a:p>
        </p:txBody>
      </p:sp>
    </p:spTree>
    <p:extLst>
      <p:ext uri="{BB962C8B-B14F-4D97-AF65-F5344CB8AC3E}">
        <p14:creationId xmlns:p14="http://schemas.microsoft.com/office/powerpoint/2010/main" val="272049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1,1-6,56 	Die </a:t>
            </a:r>
            <a:r>
              <a:rPr lang="de-DE" sz="2400" b="1" dirty="0" err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Evangeliumsverkündigung</a:t>
            </a: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in Galiläa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  1,1-15	Prolog </a:t>
            </a:r>
            <a:endParaRPr lang="de-DE" sz="2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1,16-45 	Jesu erstes Wirken 				</a:t>
            </a: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2,1-3,6 	Streitgespräche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3,7-35 	Heilungen, </a:t>
            </a:r>
            <a:r>
              <a:rPr lang="de-DE" sz="24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Beruf.d.Jünger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Jesu Verwandte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4,1-34 	</a:t>
            </a:r>
            <a:r>
              <a:rPr lang="de-DE" sz="2400" i="1" u="sng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Gleichnisrede</a:t>
            </a:r>
            <a:endParaRPr lang="de-DE" sz="2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4,35-5,43 	Wundergeschichten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6,1-56 	Abschluss der Verkündigung in Galiläa </a:t>
            </a:r>
          </a:p>
          <a:p>
            <a:pPr>
              <a:lnSpc>
                <a:spcPct val="115000"/>
              </a:lnSpc>
            </a:pPr>
            <a:endParaRPr lang="de-DE" sz="1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7,1-8,26 	Das Wirken Jesu unter Heiden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7,1-7,23 	Rein und Unrein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7,24-37	Heilungen an Heiden                               8,1-9 	Die Speisung der 4000 als Abschluss der 			Wanderung durch Heidengebiet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8,10-26 	Die Rückkehr nach Galiläa </a:t>
            </a:r>
          </a:p>
          <a:p>
            <a:pPr>
              <a:lnSpc>
                <a:spcPct val="115000"/>
              </a:lnSpc>
            </a:pPr>
            <a:endParaRPr lang="de-DE" sz="36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178179" name="Oval 3"/>
          <p:cNvSpPr>
            <a:spLocks noChangeArrowheads="1"/>
          </p:cNvSpPr>
          <p:nvPr/>
        </p:nvSpPr>
        <p:spPr bwMode="auto">
          <a:xfrm>
            <a:off x="8077200" y="762000"/>
            <a:ext cx="685800" cy="685800"/>
          </a:xfrm>
          <a:prstGeom prst="ellipse">
            <a:avLst/>
          </a:prstGeom>
          <a:noFill/>
          <a:ln w="19050">
            <a:solidFill>
              <a:srgbClr val="FFFF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340768"/>
            <a:ext cx="8604448" cy="489364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1</a:t>
            </a:r>
            <a:r>
              <a:rPr lang="de-DE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,16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Als Jesus am See von Galiläa entlangging, sah er Simon und Andreas, den Bruder des Simon, die auf dem See ihr Netz auswarfen; sie waren nämlich Fischer.</a:t>
            </a:r>
          </a:p>
          <a:p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de-DE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17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de-DE" sz="2400" dirty="0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Da sagte er zu ihnen: Kommt her, folgt mir nach! Ich werde euch zu Menschenfischern machen.</a:t>
            </a:r>
          </a:p>
          <a:p>
            <a:r>
              <a:rPr lang="de-DE" sz="2400" dirty="0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de-DE" sz="2400" baseline="30000" dirty="0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18</a:t>
            </a:r>
            <a:r>
              <a:rPr lang="de-DE" sz="2400" dirty="0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 Sogleich ließen sie ihre Netze liegen und folgten ihm.</a:t>
            </a:r>
          </a:p>
          <a:p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de-DE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19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Als er ein Stück weiterging, sah er </a:t>
            </a: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Jakobus, den Sohn des Zebedäus, und seinen Bruder Johannes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; sie waren im Boot und richteten ihre Netze her.</a:t>
            </a:r>
          </a:p>
          <a:p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de-DE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20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de-DE" sz="2400" dirty="0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Sofort rief er sie, und sie ließen ihren Vater Zebedäus mit seinen Tagelöhnern im Boot zurück und folgten Jesus nach.</a:t>
            </a:r>
          </a:p>
        </p:txBody>
      </p:sp>
    </p:spTree>
    <p:extLst>
      <p:ext uri="{BB962C8B-B14F-4D97-AF65-F5344CB8AC3E}">
        <p14:creationId xmlns:p14="http://schemas.microsoft.com/office/powerpoint/2010/main" val="427762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1,1-6,56 	Die </a:t>
            </a:r>
            <a:r>
              <a:rPr lang="de-DE" sz="2400" b="1" dirty="0" err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Evangeliumsverkündigung</a:t>
            </a: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in Galiläa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  1,1-15	Prolog </a:t>
            </a:r>
            <a:endParaRPr lang="de-DE" sz="2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1,16-45 	Jesu erstes Wirken 				</a:t>
            </a: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2,1-3,6 	Streitgespräche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3,7-35 	Heilungen, </a:t>
            </a:r>
            <a:r>
              <a:rPr lang="de-DE" sz="24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Beruf.d.Jünger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Jesu Verwandte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4,1-34 	</a:t>
            </a:r>
            <a:r>
              <a:rPr lang="de-DE" sz="2400" i="1" u="sng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Gleichnisrede</a:t>
            </a:r>
            <a:endParaRPr lang="de-DE" sz="2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4,35-5,43 	Wundergeschichten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6,1-56 	Abschluss der Verkündigung in Galiläa </a:t>
            </a:r>
          </a:p>
          <a:p>
            <a:pPr>
              <a:lnSpc>
                <a:spcPct val="115000"/>
              </a:lnSpc>
            </a:pPr>
            <a:endParaRPr lang="de-DE" sz="1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7,1-8,26 	Das Wirken Jesu unter Heiden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7,1-7,23 	Rein und Unrein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7,24-37	Heilungen an Heiden                               8,1-9 	Die Speisung der 4000 als Abschluss der 			Wanderung durch Heidengebiet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8,10-26 	Die Rückkehr nach Galiläa </a:t>
            </a:r>
          </a:p>
          <a:p>
            <a:pPr>
              <a:lnSpc>
                <a:spcPct val="115000"/>
              </a:lnSpc>
            </a:pPr>
            <a:endParaRPr lang="de-DE" sz="36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178179" name="Oval 3"/>
          <p:cNvSpPr>
            <a:spLocks noChangeArrowheads="1"/>
          </p:cNvSpPr>
          <p:nvPr/>
        </p:nvSpPr>
        <p:spPr bwMode="auto">
          <a:xfrm>
            <a:off x="8077200" y="762000"/>
            <a:ext cx="685800" cy="685800"/>
          </a:xfrm>
          <a:prstGeom prst="ellipse">
            <a:avLst/>
          </a:prstGeom>
          <a:noFill/>
          <a:ln w="19050">
            <a:solidFill>
              <a:srgbClr val="FFFF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340768"/>
            <a:ext cx="9144000" cy="60016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1</a:t>
            </a:r>
            <a:r>
              <a:rPr lang="de-DE" sz="2400" baseline="300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,21ff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Sie kamen nach Kafarnaum. Am folgenden Sabbat ging er in die Synagoge und lehrte. Und die Menschen waren sehr betroffen von seiner Lehre; denn er lehrte sie wie einer, der (göttliche) </a:t>
            </a:r>
            <a:r>
              <a:rPr lang="de-DE" sz="2400" b="1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Vollmacht</a:t>
            </a:r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hat, nicht wie die Schriftgelehrten.</a:t>
            </a:r>
          </a:p>
          <a:p>
            <a:r>
              <a:rPr lang="de-DE" sz="2400" dirty="0">
                <a:solidFill>
                  <a:srgbClr val="99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de-DE" sz="2400" dirty="0">
                <a:solidFill>
                  <a:srgbClr val="99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ihrer Synagoge saß ein Mann, der von einem </a:t>
            </a:r>
            <a:r>
              <a:rPr lang="de-DE" sz="2400" b="1" dirty="0">
                <a:solidFill>
                  <a:srgbClr val="99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unreinen Geist </a:t>
            </a:r>
            <a:r>
              <a:rPr lang="de-DE" sz="2400" dirty="0">
                <a:solidFill>
                  <a:srgbClr val="99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besessen war </a:t>
            </a:r>
            <a:r>
              <a:rPr lang="de-DE" sz="2400" dirty="0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(</a:t>
            </a:r>
            <a:r>
              <a:rPr lang="el-GR" sz="2400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ἄνθρωπος ἐν πνεύματι ἀκαθάρτῳ</a:t>
            </a:r>
            <a:r>
              <a:rPr lang="de-DE" sz="2400" dirty="0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). Der begann zu schreien: „Was haben wir mit dir zu tun, Jesus von </a:t>
            </a:r>
            <a:r>
              <a:rPr lang="de-DE" sz="2400" dirty="0" err="1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Nazaret</a:t>
            </a:r>
            <a:r>
              <a:rPr lang="de-DE" sz="2400" dirty="0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? Bist du gekommen, um uns ins Verderben zu stürzen? Ich weiß, wer du bist: der Heilige Gottes.“ Da befahl ihm Jesus: „Schweig und </a:t>
            </a:r>
            <a:r>
              <a:rPr lang="de-DE" sz="2400" dirty="0" err="1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verlaß</a:t>
            </a:r>
            <a:r>
              <a:rPr lang="de-DE" sz="2400" dirty="0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 ihn!“ Der unreine Geist zerrte den Mann hin und her und verließ ihn mit lautem Geschrei. Da erschraken alle, und einer fragte den andern: „Was hat das zu bedeuten? Hier wird mit </a:t>
            </a:r>
            <a:r>
              <a:rPr lang="de-DE" sz="2400" b="1" dirty="0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Vollmacht</a:t>
            </a:r>
            <a:r>
              <a:rPr lang="de-DE" sz="2400" dirty="0">
                <a:solidFill>
                  <a:srgbClr val="990000"/>
                </a:solidFill>
                <a:latin typeface="Arial Narrow" panose="020B0606020202030204" pitchFamily="34" charset="0"/>
                <a:cs typeface="Times New Roman" pitchFamily="18" charset="0"/>
              </a:rPr>
              <a:t> eine ganz neue Lehre verkündet. Sogar die unreinen Geister gehorchen seinem Befehl.“ Und sein Ruf verbreitete sich rasch im ganzen Gebiet von Galiläa.</a:t>
            </a:r>
          </a:p>
          <a:p>
            <a:endParaRPr lang="de-DE" sz="2400" dirty="0">
              <a:solidFill>
                <a:srgbClr val="990000"/>
              </a:solidFill>
              <a:latin typeface="Arial Narrow" panose="020B0606020202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17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1,1-6,56 	Die </a:t>
            </a:r>
            <a:r>
              <a:rPr lang="de-DE" sz="2400" b="1" dirty="0" err="1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Evangeliumsverkündigung</a:t>
            </a: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in Galiläa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   1,1-15	Prolog </a:t>
            </a:r>
            <a:endParaRPr lang="de-DE" sz="2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1,16-45 	Jesu erstes Wirken 				</a:t>
            </a: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2,1-3,6 	Streitgespräche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3,7-35 	Heilungen, </a:t>
            </a:r>
            <a:r>
              <a:rPr lang="de-DE" sz="2400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Beruf.d.Jünger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, Jesu Verwandte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4,1-34 	</a:t>
            </a:r>
            <a:r>
              <a:rPr lang="de-DE" sz="2400" i="1" u="sng" dirty="0" err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Gleichnisrede</a:t>
            </a:r>
            <a:endParaRPr lang="de-DE" sz="2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4,35-5,43 	Wundergeschichten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6,1-56 	Abschluss der Verkündigung in Galiläa </a:t>
            </a:r>
          </a:p>
          <a:p>
            <a:pPr>
              <a:lnSpc>
                <a:spcPct val="115000"/>
              </a:lnSpc>
            </a:pPr>
            <a:endParaRPr lang="de-DE" sz="14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7,1-8,26 	Das Wirken Jesu unter Heiden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7,1-7,23 	Rein und Unrein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7,24-37	Heilungen an Heiden                               8,1-9 	Die Speisung der 4000 als Abschluss der 			Wanderung durch Heidengebiet </a:t>
            </a:r>
          </a:p>
          <a:p>
            <a:pPr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8,10-26 	Die Rückkehr nach Galiläa </a:t>
            </a:r>
          </a:p>
          <a:p>
            <a:pPr>
              <a:lnSpc>
                <a:spcPct val="115000"/>
              </a:lnSpc>
            </a:pPr>
            <a:endParaRPr lang="de-DE" sz="36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178179" name="Oval 3"/>
          <p:cNvSpPr>
            <a:spLocks noChangeArrowheads="1"/>
          </p:cNvSpPr>
          <p:nvPr/>
        </p:nvSpPr>
        <p:spPr bwMode="auto">
          <a:xfrm>
            <a:off x="8077200" y="762000"/>
            <a:ext cx="685800" cy="685800"/>
          </a:xfrm>
          <a:prstGeom prst="ellipse">
            <a:avLst/>
          </a:prstGeom>
          <a:noFill/>
          <a:ln w="19050">
            <a:solidFill>
              <a:srgbClr val="FFFF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6283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2614613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de-DE" sz="2400" b="1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II 		8,27-10,52: Jesu Weg zur Passion </a:t>
            </a:r>
          </a:p>
          <a:p>
            <a:pPr>
              <a:lnSpc>
                <a:spcPct val="115000"/>
              </a:lnSpc>
            </a:pPr>
            <a:endParaRPr lang="de-DE" sz="10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lnSpc>
                <a:spcPct val="115000"/>
              </a:lnSpc>
            </a:pP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8,27-9,1 	Petrusbekenntnis, 1. Leidensankündigung, 		Leidensnachfolge</a:t>
            </a:r>
          </a:p>
          <a:p>
            <a:pPr>
              <a:lnSpc>
                <a:spcPct val="115000"/>
              </a:lnSpc>
            </a:pP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9,2-50 	Verklärung, Wunder, 2. LA, Belehrungen </a:t>
            </a:r>
          </a:p>
          <a:p>
            <a:pPr>
              <a:lnSpc>
                <a:spcPct val="115000"/>
              </a:lnSpc>
            </a:pPr>
            <a:r>
              <a:rPr lang="de-DE" sz="240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10,1-52 	Weg nach Jer., Belehrungen, 3. LA, Wunder </a:t>
            </a:r>
          </a:p>
          <a:p>
            <a:pPr>
              <a:lnSpc>
                <a:spcPct val="115000"/>
              </a:lnSpc>
            </a:pPr>
            <a:endParaRPr lang="de-DE" sz="140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  <p:sp>
        <p:nvSpPr>
          <p:cNvPr id="179203" name="Text Box 3"/>
          <p:cNvSpPr txBox="1">
            <a:spLocks noChangeArrowheads="1"/>
          </p:cNvSpPr>
          <p:nvPr/>
        </p:nvSpPr>
        <p:spPr bwMode="auto">
          <a:xfrm>
            <a:off x="0" y="2667000"/>
            <a:ext cx="9144000" cy="4233467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363538">
              <a:lnSpc>
                <a:spcPct val="115000"/>
              </a:lnSpc>
            </a:pPr>
            <a:r>
              <a:rPr lang="de-DE" sz="2400" b="1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III 					11,1-16,8: Jesus in Jerusalem </a:t>
            </a:r>
          </a:p>
          <a:p>
            <a:pPr defTabSz="363538">
              <a:lnSpc>
                <a:spcPct val="115000"/>
              </a:lnSpc>
            </a:pPr>
            <a:endParaRPr lang="de-DE" sz="10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defTabSz="363538"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11,1-25 			Einzug in Jerusalem, Tempelreinigung </a:t>
            </a:r>
          </a:p>
          <a:p>
            <a:pPr defTabSz="363538"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11,27-12,44 	Streit- und Lehrgespräche </a:t>
            </a:r>
          </a:p>
          <a:p>
            <a:pPr defTabSz="363538"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13,1-37 			</a:t>
            </a:r>
            <a:r>
              <a:rPr lang="de-DE" sz="2400" i="1" u="sng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Rede von den letzten Dingen</a:t>
            </a: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</a:p>
          <a:p>
            <a:pPr defTabSz="363538"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14,1-15,47 	Die Passion Jesu </a:t>
            </a:r>
          </a:p>
          <a:p>
            <a:pPr defTabSz="363538"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16,1-8 			Das leere Grab </a:t>
            </a:r>
          </a:p>
          <a:p>
            <a:pPr defTabSz="363538">
              <a:lnSpc>
                <a:spcPct val="115000"/>
              </a:lnSpc>
            </a:pPr>
            <a:r>
              <a:rPr lang="de-DE" sz="2400" dirty="0">
                <a:solidFill>
                  <a:srgbClr val="FFFFCC"/>
                </a:solidFill>
                <a:latin typeface="Verdana" pitchFamily="34" charset="0"/>
                <a:cs typeface="Times New Roman" pitchFamily="18" charset="0"/>
                <a:sym typeface="Wingdings" pitchFamily="2" charset="2"/>
              </a:rPr>
              <a:t>(16,9-20) 		Unechter Markusschluss: Erscheinungen 							d. Auferstandenen, Aussendung d.	Jünger </a:t>
            </a:r>
          </a:p>
          <a:p>
            <a:pPr defTabSz="363538">
              <a:lnSpc>
                <a:spcPct val="115000"/>
              </a:lnSpc>
            </a:pPr>
            <a:endParaRPr lang="de-DE" sz="2400" dirty="0">
              <a:solidFill>
                <a:srgbClr val="FFFFCC"/>
              </a:solidFill>
              <a:latin typeface="Verdana" pitchFamily="34" charset="0"/>
              <a:cs typeface="Times New Roman" pitchFamily="18" charset="0"/>
              <a:sym typeface="Wingdings" pitchFamily="2" charset="2"/>
            </a:endParaRPr>
          </a:p>
          <a:p>
            <a:pPr defTabSz="363538">
              <a:lnSpc>
                <a:spcPct val="115000"/>
              </a:lnSpc>
            </a:pPr>
            <a:endParaRPr lang="de-DE" sz="800" dirty="0">
              <a:solidFill>
                <a:srgbClr val="FFFF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9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9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2" grpId="0" animBg="1" autoUpdateAnimBg="0"/>
      <p:bldP spid="179203" grpId="0" animBg="1" autoUpdateAnimBg="0"/>
    </p:bldLst>
  </p:timing>
</p:sld>
</file>

<file path=ppt/theme/theme1.xml><?xml version="1.0" encoding="utf-8"?>
<a:theme xmlns:a="http://schemas.openxmlformats.org/drawingml/2006/main" name="1_Standarddesign">
  <a:themeElements>
    <a:clrScheme name="1_Standarddesign 4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1_Standard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Standard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4256</Words>
  <Application>Microsoft Office PowerPoint</Application>
  <PresentationFormat>Bildschirmpräsentation (4:3)</PresentationFormat>
  <Paragraphs>526</Paragraphs>
  <Slides>37</Slides>
  <Notes>37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37</vt:i4>
      </vt:variant>
    </vt:vector>
  </HeadingPairs>
  <TitlesOfParts>
    <vt:vector size="46" baseType="lpstr">
      <vt:lpstr>Arial Unicode MS</vt:lpstr>
      <vt:lpstr>Arial</vt:lpstr>
      <vt:lpstr>Arial Narrow</vt:lpstr>
      <vt:lpstr>Bwgrkl</vt:lpstr>
      <vt:lpstr>Bwhebb</vt:lpstr>
      <vt:lpstr>Times New Roman</vt:lpstr>
      <vt:lpstr>Verdana</vt:lpstr>
      <vt:lpstr>Wingdings</vt:lpstr>
      <vt:lpstr>1_Standarddesign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jmu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hr</dc:creator>
  <cp:lastModifiedBy> </cp:lastModifiedBy>
  <cp:revision>248</cp:revision>
  <dcterms:created xsi:type="dcterms:W3CDTF">2008-05-24T14:17:20Z</dcterms:created>
  <dcterms:modified xsi:type="dcterms:W3CDTF">2020-03-24T16:58:19Z</dcterms:modified>
</cp:coreProperties>
</file>