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microsoft.com/office/2006/relationships/ui/userCustomization" Target="userCustomization/customUI.xml"/><Relationship Id="rId1" Type="http://schemas.openxmlformats.org/officeDocument/2006/relationships/officeDocument" Target="ppt/presentation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4"/>
  </p:notesMasterIdLst>
  <p:handoutMasterIdLst>
    <p:handoutMasterId r:id="rId5"/>
  </p:handoutMasterIdLst>
  <p:sldIdLst>
    <p:sldId id="610" r:id="rId2"/>
    <p:sldId id="611" r:id="rId3"/>
  </p:sldIdLst>
  <p:sldSz cx="9144000" cy="6858000" type="screen4x3"/>
  <p:notesSz cx="6731000" cy="9867900"/>
  <p:defaultTextStyle>
    <a:defPPr>
      <a:defRPr lang="de-DE"/>
    </a:defPPr>
    <a:lvl1pPr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93">
          <p15:clr>
            <a:srgbClr val="A4A3A4"/>
          </p15:clr>
        </p15:guide>
        <p15:guide id="2" orient="horz" pos="255">
          <p15:clr>
            <a:srgbClr val="A4A3A4"/>
          </p15:clr>
        </p15:guide>
        <p15:guide id="3" orient="horz" pos="1706">
          <p15:clr>
            <a:srgbClr val="A4A3A4"/>
          </p15:clr>
        </p15:guide>
        <p15:guide id="4" pos="5466">
          <p15:clr>
            <a:srgbClr val="A4A3A4"/>
          </p15:clr>
        </p15:guide>
        <p15:guide id="5" pos="29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86">
          <p15:clr>
            <a:srgbClr val="A4A3A4"/>
          </p15:clr>
        </p15:guide>
        <p15:guide id="2" orient="horz" pos="5830">
          <p15:clr>
            <a:srgbClr val="A4A3A4"/>
          </p15:clr>
        </p15:guide>
        <p15:guide id="3" orient="horz" pos="2201">
          <p15:clr>
            <a:srgbClr val="A4A3A4"/>
          </p15:clr>
        </p15:guide>
        <p15:guide id="4" orient="horz" pos="2065">
          <p15:clr>
            <a:srgbClr val="A4A3A4"/>
          </p15:clr>
        </p15:guide>
        <p15:guide id="5" pos="306">
          <p15:clr>
            <a:srgbClr val="A4A3A4"/>
          </p15:clr>
        </p15:guide>
        <p15:guide id="6" pos="393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9C7D"/>
    <a:srgbClr val="FF0000"/>
    <a:srgbClr val="D4E6F4"/>
    <a:srgbClr val="A2D7CB"/>
    <a:srgbClr val="5CBAA4"/>
    <a:srgbClr val="4C99B2"/>
    <a:srgbClr val="99C5D3"/>
    <a:srgbClr val="66A8BE"/>
    <a:srgbClr val="B2D3DE"/>
    <a:srgbClr val="006E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A488322-F2BA-4B5B-9748-0D474271808F}" styleName="Mittlere Formatvorlage 3 - 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251" autoAdjust="0"/>
    <p:restoredTop sz="91888" autoAdjust="0"/>
  </p:normalViewPr>
  <p:slideViewPr>
    <p:cSldViewPr showGuides="1">
      <p:cViewPr varScale="1">
        <p:scale>
          <a:sx n="63" d="100"/>
          <a:sy n="63" d="100"/>
        </p:scale>
        <p:origin x="820" y="56"/>
      </p:cViewPr>
      <p:guideLst>
        <p:guide orient="horz" pos="3793"/>
        <p:guide orient="horz" pos="255"/>
        <p:guide orient="horz" pos="1706"/>
        <p:guide pos="5466"/>
        <p:guide pos="29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016"/>
    </p:cViewPr>
  </p:sorterViewPr>
  <p:notesViewPr>
    <p:cSldViewPr>
      <p:cViewPr>
        <p:scale>
          <a:sx n="82" d="100"/>
          <a:sy n="82" d="100"/>
        </p:scale>
        <p:origin x="-3930" y="-390"/>
      </p:cViewPr>
      <p:guideLst>
        <p:guide orient="horz" pos="386"/>
        <p:guide orient="horz" pos="5830"/>
        <p:guide orient="horz" pos="2201"/>
        <p:guide orient="horz" pos="2065"/>
        <p:guide pos="306"/>
        <p:guide pos="393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62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13175" y="0"/>
            <a:ext cx="29162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E56AE-624E-49E0-8ED0-94A91F974A6E}" type="datetimeFigureOut">
              <a:rPr lang="de-DE" smtClean="0"/>
              <a:pPr/>
              <a:t>08.01.2021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2600"/>
            <a:ext cx="29162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13175" y="9372600"/>
            <a:ext cx="29162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C5AC0-20DA-4069-B102-9653FA907D55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4779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85774" y="0"/>
            <a:ext cx="3599826" cy="493713"/>
          </a:xfrm>
          <a:prstGeom prst="rect">
            <a:avLst/>
          </a:prstGeom>
        </p:spPr>
        <p:txBody>
          <a:bodyPr vert="horz" lIns="0" tIns="90000" rIns="91440" bIns="45720" rtlCol="0"/>
          <a:lstStyle>
            <a:lvl1pPr algn="l">
              <a:defRPr sz="1200">
                <a:latin typeface="Frutiger LT Com 55 Roman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805700" y="0"/>
            <a:ext cx="1439525" cy="493713"/>
          </a:xfrm>
          <a:prstGeom prst="rect">
            <a:avLst/>
          </a:prstGeom>
        </p:spPr>
        <p:txBody>
          <a:bodyPr vert="horz" lIns="91440" tIns="90000" rIns="0" bIns="45720" rtlCol="0"/>
          <a:lstStyle>
            <a:lvl1pPr algn="r">
              <a:defRPr sz="1200">
                <a:latin typeface="Frutiger LT Com 55 Roman" pitchFamily="34" charset="0"/>
              </a:defRPr>
            </a:lvl1pPr>
          </a:lstStyle>
          <a:p>
            <a:fld id="{D64C5CA1-81F4-43E1-8D15-34184FE6F392}" type="datetimeFigureOut">
              <a:rPr lang="de-DE" smtClean="0"/>
              <a:pPr/>
              <a:t>08.01.2021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85775" y="613350"/>
            <a:ext cx="3553117" cy="26648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85774" y="3494088"/>
            <a:ext cx="5759451" cy="5760462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485774" y="9372600"/>
            <a:ext cx="3599826" cy="493713"/>
          </a:xfrm>
          <a:prstGeom prst="rect">
            <a:avLst/>
          </a:prstGeom>
        </p:spPr>
        <p:txBody>
          <a:bodyPr vert="horz" lIns="0" tIns="45720" rIns="91440" bIns="180000" rtlCol="0" anchor="b"/>
          <a:lstStyle>
            <a:lvl1pPr algn="l">
              <a:defRPr sz="1200">
                <a:latin typeface="Frutiger LT Com 55 Roman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805699" y="9372600"/>
            <a:ext cx="1439525" cy="493713"/>
          </a:xfrm>
          <a:prstGeom prst="rect">
            <a:avLst/>
          </a:prstGeom>
        </p:spPr>
        <p:txBody>
          <a:bodyPr vert="horz" lIns="91440" tIns="45720" rIns="0" bIns="180000" rtlCol="0" anchor="b"/>
          <a:lstStyle>
            <a:lvl1pPr algn="r">
              <a:defRPr sz="1200">
                <a:latin typeface="Frutiger LT Com 55 Roman" pitchFamily="34" charset="0"/>
              </a:defRPr>
            </a:lvl1pPr>
          </a:lstStyle>
          <a:p>
            <a:fld id="{6F118F77-BF2E-4843-AA6C-ED9ACCB38B45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2435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rgbClr val="179C7D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1pPr>
    <a:lvl2pPr marL="360363" indent="-184150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2pPr>
    <a:lvl3pPr marL="536575" indent="-176213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3pPr>
    <a:lvl4pPr marL="715963" indent="-174625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4pPr>
    <a:lvl5pPr marL="896938" indent="-180975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85775" y="612775"/>
            <a:ext cx="3552825" cy="26654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135808D-A528-4AF1-A66B-8AED1C506451}" type="slidenum">
              <a:rPr lang="de-DE" altLang="de-DE"/>
              <a:pPr eaLnBrk="1" hangingPunct="1"/>
              <a:t>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41950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6725" y="1773238"/>
            <a:ext cx="8208000" cy="6476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 smtClean="0"/>
              <a:t>Formatvorlage des Untertitelmasters durch Klicken bearbeiten</a:t>
            </a:r>
            <a:endParaRPr lang="de-DE" noProof="0" dirty="0" smtClean="0"/>
          </a:p>
        </p:txBody>
      </p:sp>
      <p:sp>
        <p:nvSpPr>
          <p:cNvPr id="4" name="Line 13"/>
          <p:cNvSpPr>
            <a:spLocks noChangeShapeType="1"/>
          </p:cNvSpPr>
          <p:nvPr userDrawn="1"/>
        </p:nvSpPr>
        <p:spPr bwMode="auto">
          <a:xfrm>
            <a:off x="466725" y="2492870"/>
            <a:ext cx="8208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" name="Bildplatzhalter 2"/>
          <p:cNvSpPr>
            <a:spLocks noGrp="1"/>
          </p:cNvSpPr>
          <p:nvPr>
            <p:ph type="pic" sz="quarter" idx="10"/>
          </p:nvPr>
        </p:nvSpPr>
        <p:spPr>
          <a:xfrm>
            <a:off x="469275" y="2636890"/>
            <a:ext cx="8208000" cy="3384470"/>
          </a:xfr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6" name="Line 12"/>
          <p:cNvSpPr>
            <a:spLocks noChangeShapeType="1"/>
          </p:cNvSpPr>
          <p:nvPr userDrawn="1"/>
        </p:nvSpPr>
        <p:spPr bwMode="auto">
          <a:xfrm flipV="1">
            <a:off x="466725" y="404813"/>
            <a:ext cx="8208000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6725" y="476823"/>
            <a:ext cx="8208000" cy="1008140"/>
          </a:xfrm>
          <a:noFill/>
        </p:spPr>
        <p:txBody>
          <a:bodyPr/>
          <a:lstStyle>
            <a:lvl1pPr marL="0" indent="0">
              <a:defRPr sz="3200" cap="all" baseline="0"/>
            </a:lvl1pPr>
          </a:lstStyle>
          <a:p>
            <a:pPr lvl="0"/>
            <a:r>
              <a:rPr lang="de-DE" noProof="0" smtClean="0"/>
              <a:t>Titelmasterformat durch Klicken bearbeiten</a:t>
            </a:r>
            <a:endParaRPr lang="de-DE" noProof="0" dirty="0" smtClean="0"/>
          </a:p>
        </p:txBody>
      </p:sp>
    </p:spTree>
    <p:extLst>
      <p:ext uri="{BB962C8B-B14F-4D97-AF65-F5344CB8AC3E}">
        <p14:creationId xmlns:p14="http://schemas.microsoft.com/office/powerpoint/2010/main" val="4029149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4" name="Line 12"/>
          <p:cNvSpPr>
            <a:spLocks noChangeShapeType="1"/>
          </p:cNvSpPr>
          <p:nvPr userDrawn="1"/>
        </p:nvSpPr>
        <p:spPr bwMode="auto">
          <a:xfrm flipV="1">
            <a:off x="466725" y="406800"/>
            <a:ext cx="8208000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85" name="Line 13"/>
          <p:cNvSpPr>
            <a:spLocks noChangeShapeType="1"/>
          </p:cNvSpPr>
          <p:nvPr userDrawn="1"/>
        </p:nvSpPr>
        <p:spPr bwMode="auto">
          <a:xfrm>
            <a:off x="466725" y="2492870"/>
            <a:ext cx="8208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91" name="Text Box 19"/>
          <p:cNvSpPr txBox="1">
            <a:spLocks noChangeArrowheads="1"/>
          </p:cNvSpPr>
          <p:nvPr userDrawn="1"/>
        </p:nvSpPr>
        <p:spPr bwMode="auto">
          <a:xfrm>
            <a:off x="455613" y="6433200"/>
            <a:ext cx="900112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sz="800" dirty="0">
                <a:solidFill>
                  <a:schemeClr val="bg2"/>
                </a:solidFill>
              </a:rPr>
              <a:t>© </a:t>
            </a:r>
            <a:r>
              <a:rPr lang="de-DE" sz="800" dirty="0" smtClean="0">
                <a:solidFill>
                  <a:schemeClr val="bg2"/>
                </a:solidFill>
              </a:rPr>
              <a:t>Fraunhofer</a:t>
            </a:r>
            <a:r>
              <a:rPr lang="de-DE" sz="800" baseline="0" dirty="0" smtClean="0">
                <a:solidFill>
                  <a:schemeClr val="bg2"/>
                </a:solidFill>
              </a:rPr>
              <a:t> </a:t>
            </a:r>
            <a:r>
              <a:rPr lang="de-DE" sz="800" dirty="0" smtClean="0">
                <a:solidFill>
                  <a:schemeClr val="bg2"/>
                </a:solidFill>
              </a:rPr>
              <a:t>IGB </a:t>
            </a:r>
            <a:endParaRPr lang="de-DE" sz="800" dirty="0">
              <a:solidFill>
                <a:schemeClr val="bg2"/>
              </a:solidFill>
            </a:endParaRPr>
          </a:p>
        </p:txBody>
      </p:sp>
      <p:sp>
        <p:nvSpPr>
          <p:cNvPr id="8" name="Line 7"/>
          <p:cNvSpPr>
            <a:spLocks noChangeShapeType="1"/>
          </p:cNvSpPr>
          <p:nvPr userDrawn="1"/>
        </p:nvSpPr>
        <p:spPr bwMode="auto">
          <a:xfrm flipV="1">
            <a:off x="469275" y="6165380"/>
            <a:ext cx="8208000" cy="0"/>
          </a:xfrm>
          <a:prstGeom prst="line">
            <a:avLst/>
          </a:prstGeom>
          <a:noFill/>
          <a:ln w="317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6725" y="476823"/>
            <a:ext cx="8208000" cy="1008140"/>
          </a:xfrm>
          <a:noFill/>
        </p:spPr>
        <p:txBody>
          <a:bodyPr/>
          <a:lstStyle>
            <a:lvl1pPr marL="0" indent="0">
              <a:defRPr sz="3200" cap="all" baseline="0"/>
            </a:lvl1pPr>
          </a:lstStyle>
          <a:p>
            <a:pPr lvl="0"/>
            <a:r>
              <a:rPr lang="de-DE" noProof="0" smtClean="0"/>
              <a:t>Titelmasterformat durch Klicken bearbeiten</a:t>
            </a:r>
            <a:endParaRPr lang="de-DE" noProof="0" dirty="0" smtClean="0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6725" y="1773238"/>
            <a:ext cx="8208000" cy="6476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 smtClean="0"/>
              <a:t>Formatvorlage des Untertitelmasters durch Klicken bearbeiten</a:t>
            </a:r>
            <a:endParaRPr lang="de-DE" noProof="0" dirty="0" smtClean="0"/>
          </a:p>
        </p:txBody>
      </p:sp>
      <p:pic>
        <p:nvPicPr>
          <p:cNvPr id="2" name="Grafik 1" descr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699" y="3429000"/>
            <a:ext cx="4320604" cy="1182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015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6725" y="476823"/>
            <a:ext cx="8208000" cy="1007908"/>
          </a:xfrm>
        </p:spPr>
        <p:txBody>
          <a:bodyPr/>
          <a:lstStyle>
            <a:lvl1pPr marL="0" indent="0">
              <a:defRPr sz="3200" cap="all" baseline="0"/>
            </a:lvl1pPr>
          </a:lstStyle>
          <a:p>
            <a:pPr lvl="0"/>
            <a:r>
              <a:rPr lang="de-DE" noProof="0" smtClean="0"/>
              <a:t>Titelmasterformat durch Klicken bearbeiten</a:t>
            </a:r>
            <a:endParaRPr lang="de-DE" noProof="0" dirty="0" smtClean="0"/>
          </a:p>
        </p:txBody>
      </p:sp>
      <p:sp>
        <p:nvSpPr>
          <p:cNvPr id="4" name="Line 12"/>
          <p:cNvSpPr>
            <a:spLocks noChangeShapeType="1"/>
          </p:cNvSpPr>
          <p:nvPr userDrawn="1"/>
        </p:nvSpPr>
        <p:spPr bwMode="auto">
          <a:xfrm flipV="1">
            <a:off x="466725" y="406800"/>
            <a:ext cx="8208000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" name="Line 8"/>
          <p:cNvSpPr>
            <a:spLocks noChangeShapeType="1"/>
          </p:cNvSpPr>
          <p:nvPr userDrawn="1"/>
        </p:nvSpPr>
        <p:spPr bwMode="auto">
          <a:xfrm>
            <a:off x="468000" y="1558800"/>
            <a:ext cx="8208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466725" y="1773238"/>
            <a:ext cx="8209275" cy="4248150"/>
          </a:xfrm>
        </p:spPr>
        <p:txBody>
          <a:bodyPr/>
          <a:lstStyle>
            <a:lvl1pPr marL="360000" indent="-360000">
              <a:buFont typeface="Wingdings" pitchFamily="2" charset="2"/>
              <a:buChar char="n"/>
              <a:defRPr/>
            </a:lvl1pPr>
            <a:lvl2pPr marL="720000" indent="-360000">
              <a:buFont typeface="Wingdings" pitchFamily="2" charset="2"/>
              <a:buChar char="n"/>
              <a:defRPr/>
            </a:lvl2pPr>
            <a:lvl3pPr marL="1080000">
              <a:defRPr/>
            </a:lvl3pPr>
            <a:lvl4pPr marL="1440000">
              <a:defRPr/>
            </a:lvl4pPr>
            <a:lvl5pPr marL="1800000" indent="-360000">
              <a:defRPr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966634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6725" y="334800"/>
            <a:ext cx="8208000" cy="1224000"/>
          </a:xfrm>
        </p:spPr>
        <p:txBody>
          <a:bodyPr wrap="square">
            <a:spAutoFit/>
          </a:bodyPr>
          <a:lstStyle>
            <a:lvl1pPr marL="0" indent="0" defTabSz="504000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6725" y="1773238"/>
            <a:ext cx="8208000" cy="424815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41841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6725" y="334800"/>
            <a:ext cx="8208000" cy="122554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de-DE" dirty="0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6725" y="1774800"/>
            <a:ext cx="8208000" cy="4248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455613" y="6433200"/>
            <a:ext cx="900112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sz="800" dirty="0">
                <a:solidFill>
                  <a:schemeClr val="bg2"/>
                </a:solidFill>
              </a:rPr>
              <a:t>© </a:t>
            </a:r>
            <a:r>
              <a:rPr lang="de-DE" sz="800" dirty="0" smtClean="0">
                <a:solidFill>
                  <a:schemeClr val="bg2"/>
                </a:solidFill>
              </a:rPr>
              <a:t>Fraunhofer</a:t>
            </a:r>
            <a:endParaRPr lang="de-DE" sz="800" dirty="0">
              <a:solidFill>
                <a:schemeClr val="bg2"/>
              </a:solidFill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V="1">
            <a:off x="469275" y="6165380"/>
            <a:ext cx="8208000" cy="0"/>
          </a:xfrm>
          <a:prstGeom prst="line">
            <a:avLst/>
          </a:prstGeom>
          <a:noFill/>
          <a:ln w="317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8" name="Picture 11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134225" y="6259688"/>
            <a:ext cx="1552575" cy="425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Grafik 6"/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30326" y="6242044"/>
            <a:ext cx="1311582" cy="472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Grafik 9"/>
          <p:cNvPicPr>
            <a:picLocks noChangeAspect="1"/>
          </p:cNvPicPr>
          <p:nvPr userDrawn="1"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738587" y="6187933"/>
            <a:ext cx="674466" cy="580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37120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3" r:id="rId2"/>
    <p:sldLayoutId id="2147483679" r:id="rId3"/>
    <p:sldLayoutId id="2147483674" r:id="rId4"/>
  </p:sldLayoutIdLst>
  <p:timing>
    <p:tnLst>
      <p:par>
        <p:cTn id="1" dur="indefinite" restart="never" nodeType="tmRoot"/>
      </p:par>
    </p:tnLst>
  </p:timing>
  <p:txStyles>
    <p:titleStyle>
      <a:lvl1pPr marL="0" indent="0" algn="l" defTabSz="504000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9pPr>
    </p:titleStyle>
    <p:bodyStyle>
      <a:lvl1pPr marL="36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tx2"/>
        </a:buClr>
        <a:buFont typeface="Wingdings" pitchFamily="2" charset="2"/>
        <a:buChar char="n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2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2pPr>
      <a:lvl3pPr marL="108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3pPr>
      <a:lvl4pPr marL="144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180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5pPr>
      <a:lvl6pPr marL="18875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3447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28019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2591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706437"/>
          </a:xfrm>
        </p:spPr>
        <p:txBody>
          <a:bodyPr/>
          <a:lstStyle/>
          <a:p>
            <a:r>
              <a:rPr lang="de-DE" altLang="de-DE" dirty="0" err="1" smtClean="0"/>
              <a:t>Aims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of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this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lecture</a:t>
            </a:r>
            <a:endParaRPr lang="de-DE" altLang="de-DE" dirty="0" smtClean="0"/>
          </a:p>
        </p:txBody>
      </p:sp>
      <p:sp>
        <p:nvSpPr>
          <p:cNvPr id="16387" name="Foliennummernplatzhalter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5C39E3-5DDE-48CB-8A61-EB3EE195B476}" type="slidenum">
              <a:rPr lang="de-DE" altLang="de-DE" sz="900">
                <a:solidFill>
                  <a:schemeClr val="bg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de-DE" altLang="de-DE" sz="9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250825" y="1160463"/>
            <a:ext cx="8642350" cy="5113337"/>
          </a:xfrm>
        </p:spPr>
        <p:txBody>
          <a:bodyPr/>
          <a:lstStyle/>
          <a:p>
            <a:pPr>
              <a:defRPr/>
            </a:pPr>
            <a:endParaRPr lang="de-DE" dirty="0" smtClean="0"/>
          </a:p>
          <a:p>
            <a:pPr marL="0" indent="0">
              <a:spcAft>
                <a:spcPct val="40000"/>
              </a:spcAft>
              <a:buClr>
                <a:srgbClr val="003399"/>
              </a:buClr>
              <a:buFont typeface="Arial" pitchFamily="34" charset="0"/>
              <a:buNone/>
              <a:defRPr/>
            </a:pPr>
            <a:r>
              <a:rPr lang="de-DE" b="1" dirty="0" err="1" smtClean="0"/>
              <a:t>Students</a:t>
            </a:r>
            <a:r>
              <a:rPr lang="de-DE" b="1" dirty="0" smtClean="0"/>
              <a:t> </a:t>
            </a:r>
            <a:r>
              <a:rPr lang="de-DE" b="1" dirty="0" err="1" smtClean="0"/>
              <a:t>should</a:t>
            </a:r>
            <a:r>
              <a:rPr lang="de-DE" b="1" dirty="0"/>
              <a:t> </a:t>
            </a:r>
            <a:r>
              <a:rPr lang="de-DE" b="1" dirty="0" err="1" smtClean="0"/>
              <a:t>be</a:t>
            </a:r>
            <a:r>
              <a:rPr lang="de-DE" b="1" dirty="0" smtClean="0"/>
              <a:t> </a:t>
            </a:r>
            <a:r>
              <a:rPr lang="de-DE" b="1" dirty="0" err="1" smtClean="0"/>
              <a:t>able</a:t>
            </a:r>
            <a:r>
              <a:rPr lang="de-DE" b="1" dirty="0" smtClean="0"/>
              <a:t> </a:t>
            </a:r>
            <a:r>
              <a:rPr lang="de-DE" b="1" dirty="0" err="1" smtClean="0"/>
              <a:t>to</a:t>
            </a:r>
            <a:r>
              <a:rPr lang="de-DE" b="1" dirty="0"/>
              <a:t> </a:t>
            </a:r>
            <a:r>
              <a:rPr lang="de-DE" b="1" dirty="0" err="1" smtClean="0"/>
              <a:t>describe</a:t>
            </a:r>
            <a:r>
              <a:rPr lang="de-DE" b="1" dirty="0" smtClean="0"/>
              <a:t>…</a:t>
            </a:r>
            <a:endParaRPr lang="de-DE" b="1" dirty="0"/>
          </a:p>
          <a:p>
            <a:pPr>
              <a:spcAft>
                <a:spcPct val="40000"/>
              </a:spcAft>
              <a:buClr>
                <a:srgbClr val="003399"/>
              </a:buClr>
              <a:buFont typeface="Wingdings" panose="05000000000000000000" pitchFamily="2" charset="2"/>
              <a:buChar char="n"/>
              <a:defRPr/>
            </a:pPr>
            <a:r>
              <a:rPr lang="de-DE" dirty="0" err="1"/>
              <a:t>g</a:t>
            </a:r>
            <a:r>
              <a:rPr lang="de-DE" dirty="0" err="1" smtClean="0"/>
              <a:t>eneral</a:t>
            </a:r>
            <a:r>
              <a:rPr lang="de-DE" dirty="0" smtClean="0"/>
              <a:t> </a:t>
            </a:r>
            <a:r>
              <a:rPr lang="de-DE" dirty="0" err="1" smtClean="0"/>
              <a:t>principles</a:t>
            </a:r>
            <a:r>
              <a:rPr lang="de-DE" dirty="0" smtClean="0"/>
              <a:t> and </a:t>
            </a:r>
            <a:r>
              <a:rPr lang="de-DE" dirty="0" err="1" smtClean="0"/>
              <a:t>components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manufacturing</a:t>
            </a:r>
            <a:r>
              <a:rPr lang="de-DE" dirty="0" smtClean="0"/>
              <a:t> </a:t>
            </a:r>
            <a:r>
              <a:rPr lang="de-DE" dirty="0" smtClean="0"/>
              <a:t>of </a:t>
            </a:r>
            <a:r>
              <a:rPr lang="de-DE" dirty="0" err="1" smtClean="0"/>
              <a:t>Tissue</a:t>
            </a:r>
            <a:r>
              <a:rPr lang="de-DE" dirty="0" smtClean="0"/>
              <a:t> Engineering </a:t>
            </a:r>
            <a:r>
              <a:rPr lang="de-DE" dirty="0" err="1" smtClean="0"/>
              <a:t>products</a:t>
            </a:r>
            <a:endParaRPr lang="de-DE" dirty="0" smtClean="0"/>
          </a:p>
          <a:p>
            <a:pPr>
              <a:spcAft>
                <a:spcPct val="40000"/>
              </a:spcAft>
              <a:buClr>
                <a:srgbClr val="003399"/>
              </a:buClr>
              <a:buFont typeface="Wingdings" panose="05000000000000000000" pitchFamily="2" charset="2"/>
              <a:buChar char="n"/>
              <a:defRPr/>
            </a:pPr>
            <a:r>
              <a:rPr lang="de-DE" dirty="0" err="1"/>
              <a:t>t</a:t>
            </a:r>
            <a:r>
              <a:rPr lang="de-DE" dirty="0" err="1" smtClean="0"/>
              <a:t>he</a:t>
            </a:r>
            <a:r>
              <a:rPr lang="de-DE" dirty="0" smtClean="0"/>
              <a:t> </a:t>
            </a:r>
            <a:r>
              <a:rPr lang="de-DE" dirty="0" err="1" smtClean="0"/>
              <a:t>general</a:t>
            </a:r>
            <a:r>
              <a:rPr lang="de-DE" dirty="0" smtClean="0"/>
              <a:t> </a:t>
            </a:r>
            <a:r>
              <a:rPr lang="de-DE" dirty="0" err="1" smtClean="0"/>
              <a:t>regulatory</a:t>
            </a:r>
            <a:r>
              <a:rPr lang="de-DE" dirty="0" smtClean="0"/>
              <a:t> </a:t>
            </a:r>
            <a:r>
              <a:rPr lang="de-DE" dirty="0" err="1" smtClean="0"/>
              <a:t>frame</a:t>
            </a:r>
            <a:r>
              <a:rPr lang="de-DE" dirty="0" smtClean="0"/>
              <a:t> and </a:t>
            </a:r>
            <a:r>
              <a:rPr lang="de-DE" dirty="0" err="1" smtClean="0"/>
              <a:t>hurdles</a:t>
            </a:r>
            <a:r>
              <a:rPr lang="de-DE" dirty="0" smtClean="0"/>
              <a:t> in </a:t>
            </a:r>
            <a:r>
              <a:rPr lang="de-DE" dirty="0" err="1" smtClean="0"/>
              <a:t>manufacturing</a:t>
            </a:r>
            <a:r>
              <a:rPr lang="de-DE" dirty="0" smtClean="0"/>
              <a:t> of TE-</a:t>
            </a:r>
            <a:r>
              <a:rPr lang="de-DE" dirty="0" err="1" smtClean="0"/>
              <a:t>products</a:t>
            </a:r>
            <a:endParaRPr lang="de-DE" dirty="0" smtClean="0"/>
          </a:p>
          <a:p>
            <a:pPr>
              <a:spcAft>
                <a:spcPct val="40000"/>
              </a:spcAft>
              <a:buClr>
                <a:srgbClr val="003399"/>
              </a:buClr>
              <a:buFont typeface="Wingdings" panose="05000000000000000000" pitchFamily="2" charset="2"/>
              <a:buChar char="n"/>
              <a:defRPr/>
            </a:pPr>
            <a:r>
              <a:rPr lang="de-DE" dirty="0" err="1"/>
              <a:t>t</a:t>
            </a:r>
            <a:r>
              <a:rPr lang="de-DE" dirty="0" err="1" smtClean="0"/>
              <a:t>ranslational</a:t>
            </a:r>
            <a:r>
              <a:rPr lang="de-DE" dirty="0" smtClean="0"/>
              <a:t> </a:t>
            </a:r>
            <a:r>
              <a:rPr lang="de-DE" dirty="0" err="1" smtClean="0"/>
              <a:t>approaches</a:t>
            </a:r>
            <a:r>
              <a:rPr lang="de-DE" dirty="0" smtClean="0"/>
              <a:t> </a:t>
            </a:r>
            <a:r>
              <a:rPr lang="de-DE" dirty="0" smtClean="0"/>
              <a:t>and </a:t>
            </a:r>
            <a:r>
              <a:rPr lang="de-DE" dirty="0" err="1" smtClean="0"/>
              <a:t>practical</a:t>
            </a:r>
            <a:r>
              <a:rPr lang="de-DE" dirty="0" smtClean="0"/>
              <a:t> </a:t>
            </a:r>
            <a:r>
              <a:rPr lang="de-DE" dirty="0" err="1" smtClean="0"/>
              <a:t>examples</a:t>
            </a:r>
            <a:r>
              <a:rPr lang="de-DE" dirty="0" smtClean="0"/>
              <a:t> in </a:t>
            </a:r>
            <a:r>
              <a:rPr lang="de-DE" dirty="0" smtClean="0"/>
              <a:t>TE and Regenerative </a:t>
            </a:r>
            <a:r>
              <a:rPr lang="de-DE" dirty="0" err="1" smtClean="0"/>
              <a:t>Medicine</a:t>
            </a:r>
            <a:endParaRPr lang="de-DE" dirty="0" smtClean="0"/>
          </a:p>
          <a:p>
            <a:pPr>
              <a:spcAft>
                <a:spcPct val="40000"/>
              </a:spcAft>
              <a:buClr>
                <a:srgbClr val="003399"/>
              </a:buClr>
              <a:buFont typeface="Wingdings" panose="05000000000000000000" pitchFamily="2" charset="2"/>
              <a:buChar char="n"/>
              <a:defRPr/>
            </a:pPr>
            <a:endParaRPr lang="de-DE" dirty="0" smtClean="0"/>
          </a:p>
          <a:p>
            <a:pPr marL="0" indent="0">
              <a:buFont typeface="Arial" pitchFamily="34" charset="0"/>
              <a:buNone/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9306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altLang="de-DE" dirty="0" smtClean="0"/>
              <a:t>TE </a:t>
            </a:r>
            <a:r>
              <a:rPr lang="de-DE" altLang="de-DE" dirty="0" err="1"/>
              <a:t>l</a:t>
            </a:r>
            <a:r>
              <a:rPr lang="de-DE" altLang="de-DE" dirty="0" err="1" smtClean="0"/>
              <a:t>andscape</a:t>
            </a:r>
            <a:r>
              <a:rPr lang="de-DE" altLang="de-DE" dirty="0"/>
              <a:t/>
            </a:r>
            <a:br>
              <a:rPr lang="de-DE" altLang="de-DE" dirty="0"/>
            </a:br>
            <a:endParaRPr lang="de-DE" dirty="0"/>
          </a:p>
        </p:txBody>
      </p:sp>
      <p:sp>
        <p:nvSpPr>
          <p:cNvPr id="34" name="Textfeld 1">
            <a:extLst>
              <a:ext uri="{FF2B5EF4-FFF2-40B4-BE49-F238E27FC236}">
                <a16:creationId xmlns:a16="http://schemas.microsoft.com/office/drawing/2014/main" id="{B4821B42-3361-4D42-9A86-41BFB45625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172" y="1818308"/>
            <a:ext cx="2520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dirty="0" smtClean="0"/>
              <a:t>Basic </a:t>
            </a:r>
            <a:r>
              <a:rPr lang="de-DE" altLang="de-DE" sz="1800" b="1" dirty="0" err="1" smtClean="0"/>
              <a:t>prinicples</a:t>
            </a:r>
            <a:r>
              <a:rPr lang="de-DE" altLang="de-DE" sz="1800" b="1" dirty="0" smtClean="0"/>
              <a:t> TE</a:t>
            </a:r>
            <a:endParaRPr lang="de-DE" altLang="de-DE" sz="1800" b="1" dirty="0"/>
          </a:p>
        </p:txBody>
      </p:sp>
      <p:sp>
        <p:nvSpPr>
          <p:cNvPr id="35" name="Textfeld 4">
            <a:extLst>
              <a:ext uri="{FF2B5EF4-FFF2-40B4-BE49-F238E27FC236}">
                <a16:creationId xmlns:a16="http://schemas.microsoft.com/office/drawing/2014/main" id="{5ABDBC11-9B24-40A2-9A50-B6BB57E87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1198538"/>
            <a:ext cx="15128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dirty="0" err="1" smtClean="0">
                <a:solidFill>
                  <a:srgbClr val="00B050"/>
                </a:solidFill>
              </a:rPr>
              <a:t>Cell</a:t>
            </a:r>
            <a:r>
              <a:rPr lang="de-DE" altLang="de-DE" sz="1800" b="1" dirty="0" smtClean="0">
                <a:solidFill>
                  <a:srgbClr val="00B050"/>
                </a:solidFill>
              </a:rPr>
              <a:t> </a:t>
            </a:r>
            <a:r>
              <a:rPr lang="de-DE" altLang="de-DE" sz="1800" b="1" dirty="0" err="1" smtClean="0">
                <a:solidFill>
                  <a:srgbClr val="00B050"/>
                </a:solidFill>
              </a:rPr>
              <a:t>resources</a:t>
            </a:r>
            <a:endParaRPr lang="de-DE" altLang="de-DE" sz="1800" b="1" dirty="0">
              <a:solidFill>
                <a:srgbClr val="00B050"/>
              </a:solidFill>
            </a:endParaRPr>
          </a:p>
        </p:txBody>
      </p:sp>
      <p:sp>
        <p:nvSpPr>
          <p:cNvPr id="36" name="Textfeld 5">
            <a:extLst>
              <a:ext uri="{FF2B5EF4-FFF2-40B4-BE49-F238E27FC236}">
                <a16:creationId xmlns:a16="http://schemas.microsoft.com/office/drawing/2014/main" id="{034347CC-3519-4238-85DE-F20BFDD76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725" y="4483075"/>
            <a:ext cx="26082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b="1" dirty="0" err="1">
                <a:solidFill>
                  <a:srgbClr val="FF0000"/>
                </a:solidFill>
              </a:rPr>
              <a:t>B</a:t>
            </a:r>
            <a:r>
              <a:rPr lang="de-DE" altLang="de-DE" sz="1800" b="1" dirty="0" err="1" smtClean="0">
                <a:solidFill>
                  <a:srgbClr val="FF0000"/>
                </a:solidFill>
              </a:rPr>
              <a:t>ioprocess</a:t>
            </a:r>
            <a:r>
              <a:rPr lang="de-DE" altLang="de-DE" sz="1800" b="1" dirty="0" smtClean="0">
                <a:solidFill>
                  <a:srgbClr val="FF0000"/>
                </a:solidFill>
              </a:rPr>
              <a:t> </a:t>
            </a:r>
            <a:r>
              <a:rPr lang="de-DE" altLang="de-DE" sz="1800" b="1" dirty="0" err="1">
                <a:solidFill>
                  <a:srgbClr val="FF0000"/>
                </a:solidFill>
              </a:rPr>
              <a:t>engineering</a:t>
            </a:r>
            <a:r>
              <a:rPr lang="de-DE" altLang="de-DE" sz="18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7" name="Textfeld 3">
            <a:extLst>
              <a:ext uri="{FF2B5EF4-FFF2-40B4-BE49-F238E27FC236}">
                <a16:creationId xmlns:a16="http://schemas.microsoft.com/office/drawing/2014/main" id="{F34CD93C-E884-43AE-BA0C-430D2FD04D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8" y="3894113"/>
            <a:ext cx="1803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 err="1" smtClean="0">
                <a:solidFill>
                  <a:srgbClr val="FF0000"/>
                </a:solidFill>
              </a:rPr>
              <a:t>Bioreactor</a:t>
            </a:r>
            <a:r>
              <a:rPr lang="de-DE" altLang="de-DE" sz="1400" dirty="0" smtClean="0">
                <a:solidFill>
                  <a:srgbClr val="FF0000"/>
                </a:solidFill>
              </a:rPr>
              <a:t> Technology</a:t>
            </a:r>
            <a:endParaRPr lang="de-DE" altLang="de-DE" sz="1400" dirty="0">
              <a:solidFill>
                <a:srgbClr val="FF0000"/>
              </a:solidFill>
            </a:endParaRPr>
          </a:p>
        </p:txBody>
      </p:sp>
      <p:sp>
        <p:nvSpPr>
          <p:cNvPr id="38" name="Textfeld 8">
            <a:extLst>
              <a:ext uri="{FF2B5EF4-FFF2-40B4-BE49-F238E27FC236}">
                <a16:creationId xmlns:a16="http://schemas.microsoft.com/office/drawing/2014/main" id="{D38CBEAF-F635-425B-B1BD-5EC128351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2237" y="4981550"/>
            <a:ext cx="25669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 err="1" smtClean="0">
                <a:solidFill>
                  <a:srgbClr val="FF0000"/>
                </a:solidFill>
              </a:rPr>
              <a:t>Cell</a:t>
            </a:r>
            <a:r>
              <a:rPr lang="de-DE" altLang="de-DE" sz="1400" dirty="0" smtClean="0">
                <a:solidFill>
                  <a:srgbClr val="FF0000"/>
                </a:solidFill>
              </a:rPr>
              <a:t> </a:t>
            </a:r>
            <a:r>
              <a:rPr lang="de-DE" altLang="de-DE" sz="1400" dirty="0" err="1" smtClean="0">
                <a:solidFill>
                  <a:srgbClr val="FF0000"/>
                </a:solidFill>
              </a:rPr>
              <a:t>and</a:t>
            </a:r>
            <a:r>
              <a:rPr lang="de-DE" altLang="de-DE" sz="1400" dirty="0" smtClean="0">
                <a:solidFill>
                  <a:srgbClr val="FF0000"/>
                </a:solidFill>
              </a:rPr>
              <a:t> material </a:t>
            </a:r>
            <a:r>
              <a:rPr lang="de-DE" altLang="de-DE" sz="1400" dirty="0" err="1" smtClean="0">
                <a:solidFill>
                  <a:srgbClr val="FF0000"/>
                </a:solidFill>
              </a:rPr>
              <a:t>interaction</a:t>
            </a:r>
            <a:r>
              <a:rPr lang="de-DE" altLang="de-DE" sz="1400" dirty="0" smtClean="0">
                <a:solidFill>
                  <a:srgbClr val="FF0000"/>
                </a:solidFill>
              </a:rPr>
              <a:t> </a:t>
            </a:r>
            <a:r>
              <a:rPr lang="de-DE" altLang="de-DE" sz="1400" dirty="0" err="1" smtClean="0">
                <a:solidFill>
                  <a:srgbClr val="FF0000"/>
                </a:solidFill>
              </a:rPr>
              <a:t>and</a:t>
            </a:r>
            <a:r>
              <a:rPr lang="de-DE" altLang="de-DE" sz="1400" dirty="0" smtClean="0">
                <a:solidFill>
                  <a:srgbClr val="FF0000"/>
                </a:solidFill>
              </a:rPr>
              <a:t> </a:t>
            </a:r>
            <a:r>
              <a:rPr lang="de-DE" altLang="de-DE" sz="1400" dirty="0">
                <a:solidFill>
                  <a:srgbClr val="FF0000"/>
                </a:solidFill>
              </a:rPr>
              <a:t> </a:t>
            </a:r>
            <a:r>
              <a:rPr lang="de-DE" altLang="de-DE" sz="1400" dirty="0" err="1">
                <a:solidFill>
                  <a:srgbClr val="FF0000"/>
                </a:solidFill>
              </a:rPr>
              <a:t>foreign</a:t>
            </a:r>
            <a:r>
              <a:rPr lang="de-DE" altLang="de-DE" sz="1400" dirty="0">
                <a:solidFill>
                  <a:srgbClr val="FF0000"/>
                </a:solidFill>
              </a:rPr>
              <a:t> </a:t>
            </a:r>
            <a:r>
              <a:rPr lang="de-DE" altLang="de-DE" sz="1400" dirty="0" err="1">
                <a:solidFill>
                  <a:srgbClr val="FF0000"/>
                </a:solidFill>
              </a:rPr>
              <a:t>body</a:t>
            </a:r>
            <a:r>
              <a:rPr lang="de-DE" altLang="de-DE" sz="1400" dirty="0">
                <a:solidFill>
                  <a:srgbClr val="FF0000"/>
                </a:solidFill>
              </a:rPr>
              <a:t> </a:t>
            </a:r>
            <a:r>
              <a:rPr lang="de-DE" altLang="de-DE" sz="1400" dirty="0" err="1">
                <a:solidFill>
                  <a:srgbClr val="FF0000"/>
                </a:solidFill>
              </a:rPr>
              <a:t>reaction</a:t>
            </a:r>
            <a:endParaRPr lang="de-DE" altLang="de-DE" sz="1400" dirty="0">
              <a:solidFill>
                <a:srgbClr val="FF0000"/>
              </a:solidFill>
            </a:endParaRPr>
          </a:p>
        </p:txBody>
      </p:sp>
      <p:sp>
        <p:nvSpPr>
          <p:cNvPr id="39" name="Textfeld 9">
            <a:extLst>
              <a:ext uri="{FF2B5EF4-FFF2-40B4-BE49-F238E27FC236}">
                <a16:creationId xmlns:a16="http://schemas.microsoft.com/office/drawing/2014/main" id="{8F1C302C-EE99-457E-A59C-4555C7CA5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5065688"/>
            <a:ext cx="2195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 smtClean="0">
                <a:solidFill>
                  <a:srgbClr val="FF0000"/>
                </a:solidFill>
              </a:rPr>
              <a:t>Standardisation </a:t>
            </a:r>
            <a:r>
              <a:rPr lang="de-DE" altLang="de-DE" sz="1400" dirty="0" err="1">
                <a:solidFill>
                  <a:srgbClr val="FF0000"/>
                </a:solidFill>
              </a:rPr>
              <a:t>a</a:t>
            </a:r>
            <a:r>
              <a:rPr lang="de-DE" altLang="de-DE" sz="1400" dirty="0" err="1" smtClean="0">
                <a:solidFill>
                  <a:srgbClr val="FF0000"/>
                </a:solidFill>
              </a:rPr>
              <a:t>nd</a:t>
            </a:r>
            <a:r>
              <a:rPr lang="de-DE" altLang="de-DE" sz="1400" dirty="0" smtClean="0">
                <a:solidFill>
                  <a:srgbClr val="FF0000"/>
                </a:solidFill>
              </a:rPr>
              <a:t> Automatisation </a:t>
            </a:r>
            <a:endParaRPr lang="de-DE" altLang="de-DE" sz="1400" dirty="0">
              <a:solidFill>
                <a:srgbClr val="FF0000"/>
              </a:solidFill>
            </a:endParaRPr>
          </a:p>
        </p:txBody>
      </p:sp>
      <p:sp>
        <p:nvSpPr>
          <p:cNvPr id="40" name="Textfeld 10">
            <a:extLst>
              <a:ext uri="{FF2B5EF4-FFF2-40B4-BE49-F238E27FC236}">
                <a16:creationId xmlns:a16="http://schemas.microsoft.com/office/drawing/2014/main" id="{B0EF7433-B85F-4F44-B3FD-5DF74E78B9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0838" y="3978250"/>
            <a:ext cx="1511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Translation</a:t>
            </a:r>
          </a:p>
        </p:txBody>
      </p:sp>
      <p:sp>
        <p:nvSpPr>
          <p:cNvPr id="41" name="Textfeld 12">
            <a:extLst>
              <a:ext uri="{FF2B5EF4-FFF2-40B4-BE49-F238E27FC236}">
                <a16:creationId xmlns:a16="http://schemas.microsoft.com/office/drawing/2014/main" id="{1EBC658B-023E-4525-8222-7F1D6651D7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6323" y="3495848"/>
            <a:ext cx="25749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B0F0"/>
                </a:solidFill>
              </a:rPr>
              <a:t>L</a:t>
            </a:r>
            <a:r>
              <a:rPr lang="de-DE" altLang="de-DE" sz="1400" dirty="0" smtClean="0">
                <a:solidFill>
                  <a:srgbClr val="00B0F0"/>
                </a:solidFill>
              </a:rPr>
              <a:t>egal </a:t>
            </a:r>
            <a:r>
              <a:rPr lang="de-DE" altLang="de-DE" sz="1400" dirty="0" err="1" smtClean="0">
                <a:solidFill>
                  <a:srgbClr val="00B0F0"/>
                </a:solidFill>
              </a:rPr>
              <a:t>framework</a:t>
            </a:r>
            <a:r>
              <a:rPr lang="de-DE" altLang="de-DE" sz="1400" dirty="0" smtClean="0">
                <a:solidFill>
                  <a:srgbClr val="00B0F0"/>
                </a:solidFill>
              </a:rPr>
              <a:t> (</a:t>
            </a:r>
            <a:r>
              <a:rPr lang="de-DE" altLang="de-DE" sz="1400" dirty="0" err="1">
                <a:solidFill>
                  <a:srgbClr val="00B0F0"/>
                </a:solidFill>
              </a:rPr>
              <a:t>GxP</a:t>
            </a:r>
            <a:r>
              <a:rPr lang="de-DE" altLang="de-DE" sz="1400" dirty="0">
                <a:solidFill>
                  <a:srgbClr val="00B0F0"/>
                </a:solidFill>
              </a:rPr>
              <a:t>, REACH,…)</a:t>
            </a:r>
          </a:p>
        </p:txBody>
      </p:sp>
      <p:sp>
        <p:nvSpPr>
          <p:cNvPr id="42" name="Textfeld 13">
            <a:extLst>
              <a:ext uri="{FF2B5EF4-FFF2-40B4-BE49-F238E27FC236}">
                <a16:creationId xmlns:a16="http://schemas.microsoft.com/office/drawing/2014/main" id="{9A38CB34-3A34-4840-90D6-E2B1C1D070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9134" y="4349725"/>
            <a:ext cx="21955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B0F0"/>
                </a:solidFill>
              </a:rPr>
              <a:t>ATMPs</a:t>
            </a:r>
          </a:p>
        </p:txBody>
      </p:sp>
      <p:sp>
        <p:nvSpPr>
          <p:cNvPr id="43" name="Textfeld 17">
            <a:extLst>
              <a:ext uri="{FF2B5EF4-FFF2-40B4-BE49-F238E27FC236}">
                <a16:creationId xmlns:a16="http://schemas.microsoft.com/office/drawing/2014/main" id="{044C1D52-C122-4ECE-BB8B-095F997E3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9648" y="637217"/>
            <a:ext cx="28028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 smtClean="0">
                <a:solidFill>
                  <a:srgbClr val="00B050"/>
                </a:solidFill>
              </a:rPr>
              <a:t>Multi- and/</a:t>
            </a:r>
            <a:r>
              <a:rPr lang="de-DE" altLang="de-DE" sz="1400" dirty="0" err="1" smtClean="0">
                <a:solidFill>
                  <a:srgbClr val="00B050"/>
                </a:solidFill>
              </a:rPr>
              <a:t>or</a:t>
            </a:r>
            <a:r>
              <a:rPr lang="de-DE" altLang="de-DE" sz="1400" dirty="0" smtClean="0">
                <a:solidFill>
                  <a:srgbClr val="00B050"/>
                </a:solidFill>
              </a:rPr>
              <a:t> </a:t>
            </a:r>
            <a:r>
              <a:rPr lang="de-DE" altLang="de-DE" sz="1400" dirty="0" err="1" smtClean="0">
                <a:solidFill>
                  <a:srgbClr val="00B050"/>
                </a:solidFill>
              </a:rPr>
              <a:t>pluripotent</a:t>
            </a:r>
            <a:r>
              <a:rPr lang="de-DE" altLang="de-DE" sz="1400" dirty="0" smtClean="0">
                <a:solidFill>
                  <a:srgbClr val="00B050"/>
                </a:solidFill>
              </a:rPr>
              <a:t> </a:t>
            </a:r>
            <a:r>
              <a:rPr lang="de-DE" altLang="de-DE" sz="1400" dirty="0" err="1" smtClean="0">
                <a:solidFill>
                  <a:srgbClr val="00B050"/>
                </a:solidFill>
              </a:rPr>
              <a:t>stem</a:t>
            </a:r>
            <a:r>
              <a:rPr lang="de-DE" altLang="de-DE" sz="1400" dirty="0" smtClean="0">
                <a:solidFill>
                  <a:srgbClr val="00B050"/>
                </a:solidFill>
              </a:rPr>
              <a:t> </a:t>
            </a:r>
            <a:r>
              <a:rPr lang="de-DE" altLang="de-DE" sz="1400" dirty="0" err="1" smtClean="0">
                <a:solidFill>
                  <a:srgbClr val="00B050"/>
                </a:solidFill>
              </a:rPr>
              <a:t>cells</a:t>
            </a:r>
            <a:endParaRPr lang="de-DE" altLang="de-DE" sz="1400" dirty="0">
              <a:solidFill>
                <a:srgbClr val="00B050"/>
              </a:solidFill>
            </a:endParaRPr>
          </a:p>
        </p:txBody>
      </p:sp>
      <p:sp>
        <p:nvSpPr>
          <p:cNvPr id="44" name="Textfeld 18">
            <a:extLst>
              <a:ext uri="{FF2B5EF4-FFF2-40B4-BE49-F238E27FC236}">
                <a16:creationId xmlns:a16="http://schemas.microsoft.com/office/drawing/2014/main" id="{011A08FA-97B0-4834-B99F-5F4647A5B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0413" y="620688"/>
            <a:ext cx="12461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 err="1" smtClean="0">
                <a:solidFill>
                  <a:srgbClr val="00B050"/>
                </a:solidFill>
              </a:rPr>
              <a:t>Cell</a:t>
            </a:r>
            <a:r>
              <a:rPr lang="de-DE" altLang="de-DE" sz="1400" dirty="0" smtClean="0">
                <a:solidFill>
                  <a:srgbClr val="00B050"/>
                </a:solidFill>
              </a:rPr>
              <a:t> </a:t>
            </a:r>
            <a:r>
              <a:rPr lang="de-DE" altLang="de-DE" sz="1400" dirty="0" err="1" smtClean="0">
                <a:solidFill>
                  <a:srgbClr val="00B050"/>
                </a:solidFill>
              </a:rPr>
              <a:t>lines</a:t>
            </a:r>
            <a:endParaRPr lang="de-DE" altLang="de-DE" sz="1400" dirty="0">
              <a:solidFill>
                <a:srgbClr val="00B050"/>
              </a:solidFill>
            </a:endParaRPr>
          </a:p>
        </p:txBody>
      </p:sp>
      <p:sp>
        <p:nvSpPr>
          <p:cNvPr id="45" name="Textfeld 19">
            <a:extLst>
              <a:ext uri="{FF2B5EF4-FFF2-40B4-BE49-F238E27FC236}">
                <a16:creationId xmlns:a16="http://schemas.microsoft.com/office/drawing/2014/main" id="{6ACB3E09-F709-42C6-BCE1-F7FE41CED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0488" y="1438250"/>
            <a:ext cx="14017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 smtClean="0">
                <a:solidFill>
                  <a:srgbClr val="00B050"/>
                </a:solidFill>
              </a:rPr>
              <a:t>Primary </a:t>
            </a:r>
            <a:r>
              <a:rPr lang="de-DE" altLang="de-DE" sz="1400" dirty="0" err="1" smtClean="0">
                <a:solidFill>
                  <a:srgbClr val="00B050"/>
                </a:solidFill>
              </a:rPr>
              <a:t>cells</a:t>
            </a:r>
            <a:endParaRPr lang="de-DE" altLang="de-DE" sz="1400" dirty="0">
              <a:solidFill>
                <a:srgbClr val="00B050"/>
              </a:solidFill>
            </a:endParaRPr>
          </a:p>
        </p:txBody>
      </p:sp>
      <p:sp>
        <p:nvSpPr>
          <p:cNvPr id="46" name="Textfeld 20">
            <a:extLst>
              <a:ext uri="{FF2B5EF4-FFF2-40B4-BE49-F238E27FC236}">
                <a16:creationId xmlns:a16="http://schemas.microsoft.com/office/drawing/2014/main" id="{6311CC64-046E-467D-BBBD-FB09EDB52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3895700"/>
            <a:ext cx="2019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>
                <a:solidFill>
                  <a:srgbClr val="FF0000"/>
                </a:solidFill>
              </a:rPr>
              <a:t>Molecular Engineering</a:t>
            </a:r>
          </a:p>
        </p:txBody>
      </p:sp>
      <p:sp>
        <p:nvSpPr>
          <p:cNvPr id="47" name="Textfeld 21">
            <a:extLst>
              <a:ext uri="{FF2B5EF4-FFF2-40B4-BE49-F238E27FC236}">
                <a16:creationId xmlns:a16="http://schemas.microsoft.com/office/drawing/2014/main" id="{59D0B14B-55D2-4E12-A198-80AB56A1E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" y="1035025"/>
            <a:ext cx="27876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dirty="0" err="1" smtClean="0"/>
              <a:t>Organogenesis</a:t>
            </a:r>
            <a:r>
              <a:rPr lang="de-DE" altLang="de-DE" sz="1600" dirty="0" smtClean="0"/>
              <a:t> </a:t>
            </a:r>
            <a:r>
              <a:rPr lang="de-DE" altLang="de-DE" sz="1600" dirty="0" err="1"/>
              <a:t>a</a:t>
            </a:r>
            <a:r>
              <a:rPr lang="de-DE" altLang="de-DE" sz="1600" dirty="0" err="1" smtClean="0"/>
              <a:t>nd</a:t>
            </a:r>
            <a:r>
              <a:rPr lang="de-DE" altLang="de-DE" sz="1600" dirty="0" smtClean="0"/>
              <a:t> </a:t>
            </a:r>
            <a:r>
              <a:rPr lang="de-DE" altLang="de-DE" sz="1600" dirty="0"/>
              <a:t>Regeneration</a:t>
            </a:r>
          </a:p>
        </p:txBody>
      </p:sp>
      <p:sp>
        <p:nvSpPr>
          <p:cNvPr id="48" name="Textfeld 22">
            <a:extLst>
              <a:ext uri="{FF2B5EF4-FFF2-40B4-BE49-F238E27FC236}">
                <a16:creationId xmlns:a16="http://schemas.microsoft.com/office/drawing/2014/main" id="{96870A96-2B76-468C-A08F-FFCEFB1BE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2355825"/>
            <a:ext cx="27876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dirty="0" smtClean="0"/>
              <a:t>Components</a:t>
            </a:r>
            <a:endParaRPr lang="de-DE" altLang="de-DE" sz="1600" dirty="0"/>
          </a:p>
        </p:txBody>
      </p:sp>
      <p:sp>
        <p:nvSpPr>
          <p:cNvPr id="49" name="Textfeld 24">
            <a:extLst>
              <a:ext uri="{FF2B5EF4-FFF2-40B4-BE49-F238E27FC236}">
                <a16:creationId xmlns:a16="http://schemas.microsoft.com/office/drawing/2014/main" id="{72F712D5-9F71-4B29-A62D-1DA2B72A9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6650" y="2285975"/>
            <a:ext cx="27876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dirty="0" err="1" smtClean="0"/>
              <a:t>History</a:t>
            </a:r>
            <a:endParaRPr lang="de-DE" altLang="de-DE" sz="1600" dirty="0"/>
          </a:p>
        </p:txBody>
      </p:sp>
      <p:sp>
        <p:nvSpPr>
          <p:cNvPr id="50" name="Textfeld 25">
            <a:extLst>
              <a:ext uri="{FF2B5EF4-FFF2-40B4-BE49-F238E27FC236}">
                <a16:creationId xmlns:a16="http://schemas.microsoft.com/office/drawing/2014/main" id="{4360EE19-8C1A-4551-BA43-6C8D861E1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8300" y="1746225"/>
            <a:ext cx="14001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 err="1" smtClean="0">
                <a:solidFill>
                  <a:srgbClr val="00B050"/>
                </a:solidFill>
              </a:rPr>
              <a:t>Biobanks</a:t>
            </a:r>
            <a:endParaRPr lang="de-DE" altLang="de-DE" sz="1400" dirty="0">
              <a:solidFill>
                <a:srgbClr val="00B050"/>
              </a:solidFill>
            </a:endParaRPr>
          </a:p>
        </p:txBody>
      </p:sp>
      <p:sp>
        <p:nvSpPr>
          <p:cNvPr id="51" name="Textfeld 27">
            <a:extLst>
              <a:ext uri="{FF2B5EF4-FFF2-40B4-BE49-F238E27FC236}">
                <a16:creationId xmlns:a16="http://schemas.microsoft.com/office/drawing/2014/main" id="{68D7DA0B-2251-4864-A97A-D2B44480B6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2334" y="1906537"/>
            <a:ext cx="159385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B050"/>
                </a:solidFill>
              </a:rPr>
              <a:t>3D </a:t>
            </a:r>
            <a:r>
              <a:rPr lang="de-DE" altLang="de-DE" sz="1400" dirty="0" err="1" smtClean="0">
                <a:solidFill>
                  <a:srgbClr val="00B050"/>
                </a:solidFill>
              </a:rPr>
              <a:t>cell</a:t>
            </a:r>
            <a:r>
              <a:rPr lang="de-DE" altLang="de-DE" sz="1400" dirty="0" smtClean="0">
                <a:solidFill>
                  <a:srgbClr val="00B050"/>
                </a:solidFill>
              </a:rPr>
              <a:t> </a:t>
            </a:r>
            <a:r>
              <a:rPr lang="de-DE" altLang="de-DE" sz="1400" dirty="0" err="1" smtClean="0">
                <a:solidFill>
                  <a:srgbClr val="00B050"/>
                </a:solidFill>
              </a:rPr>
              <a:t>culture</a:t>
            </a:r>
            <a:r>
              <a:rPr lang="de-DE" altLang="de-DE" sz="1400" dirty="0" smtClean="0">
                <a:solidFill>
                  <a:srgbClr val="00B050"/>
                </a:solidFill>
              </a:rPr>
              <a:t> </a:t>
            </a:r>
            <a:r>
              <a:rPr lang="de-DE" altLang="de-DE" sz="1400" dirty="0">
                <a:solidFill>
                  <a:srgbClr val="00B050"/>
                </a:solidFill>
              </a:rPr>
              <a:t>(</a:t>
            </a:r>
            <a:r>
              <a:rPr lang="de-DE" altLang="de-DE" sz="1400" dirty="0" err="1" smtClean="0">
                <a:solidFill>
                  <a:srgbClr val="00B050"/>
                </a:solidFill>
              </a:rPr>
              <a:t>Spheroids</a:t>
            </a:r>
            <a:r>
              <a:rPr lang="de-DE" altLang="de-DE" sz="1400" dirty="0" smtClean="0">
                <a:solidFill>
                  <a:srgbClr val="00B050"/>
                </a:solidFill>
              </a:rPr>
              <a:t>, </a:t>
            </a:r>
            <a:r>
              <a:rPr lang="de-DE" altLang="de-DE" sz="1400" dirty="0" err="1" smtClean="0">
                <a:solidFill>
                  <a:srgbClr val="00B050"/>
                </a:solidFill>
              </a:rPr>
              <a:t>Transwells</a:t>
            </a:r>
            <a:r>
              <a:rPr lang="de-DE" altLang="de-DE" sz="1400" dirty="0" smtClean="0">
                <a:solidFill>
                  <a:srgbClr val="00B050"/>
                </a:solidFill>
              </a:rPr>
              <a:t>,…)</a:t>
            </a:r>
            <a:endParaRPr lang="de-DE" altLang="de-DE" sz="1400" dirty="0">
              <a:solidFill>
                <a:srgbClr val="00B050"/>
              </a:solidFill>
            </a:endParaRPr>
          </a:p>
        </p:txBody>
      </p:sp>
      <p:sp>
        <p:nvSpPr>
          <p:cNvPr id="52" name="Ellipse 51">
            <a:extLst>
              <a:ext uri="{FF2B5EF4-FFF2-40B4-BE49-F238E27FC236}">
                <a16:creationId xmlns:a16="http://schemas.microsoft.com/office/drawing/2014/main" id="{FEED2707-6392-4C49-9B73-69D3BBECD532}"/>
              </a:ext>
            </a:extLst>
          </p:cNvPr>
          <p:cNvSpPr/>
          <p:nvPr/>
        </p:nvSpPr>
        <p:spPr>
          <a:xfrm>
            <a:off x="4741863" y="1144726"/>
            <a:ext cx="1698625" cy="47625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de-DE"/>
          </a:p>
        </p:txBody>
      </p:sp>
      <p:sp>
        <p:nvSpPr>
          <p:cNvPr id="53" name="Ellipse 52">
            <a:extLst>
              <a:ext uri="{FF2B5EF4-FFF2-40B4-BE49-F238E27FC236}">
                <a16:creationId xmlns:a16="http://schemas.microsoft.com/office/drawing/2014/main" id="{A4C1BCF2-F400-4B53-A775-E805E563E5B4}"/>
              </a:ext>
            </a:extLst>
          </p:cNvPr>
          <p:cNvSpPr/>
          <p:nvPr/>
        </p:nvSpPr>
        <p:spPr>
          <a:xfrm>
            <a:off x="6646863" y="3924275"/>
            <a:ext cx="1317625" cy="47625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de-DE"/>
          </a:p>
        </p:txBody>
      </p:sp>
      <p:sp>
        <p:nvSpPr>
          <p:cNvPr id="54" name="Ellipse 53">
            <a:extLst>
              <a:ext uri="{FF2B5EF4-FFF2-40B4-BE49-F238E27FC236}">
                <a16:creationId xmlns:a16="http://schemas.microsoft.com/office/drawing/2014/main" id="{78633A11-7B05-4A06-96B5-F895CF1678A2}"/>
              </a:ext>
            </a:extLst>
          </p:cNvPr>
          <p:cNvSpPr/>
          <p:nvPr/>
        </p:nvSpPr>
        <p:spPr>
          <a:xfrm>
            <a:off x="860425" y="4448249"/>
            <a:ext cx="2649538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de-DE"/>
          </a:p>
        </p:txBody>
      </p:sp>
      <p:sp>
        <p:nvSpPr>
          <p:cNvPr id="55" name="Textfeld 33">
            <a:extLst>
              <a:ext uri="{FF2B5EF4-FFF2-40B4-BE49-F238E27FC236}">
                <a16:creationId xmlns:a16="http://schemas.microsoft.com/office/drawing/2014/main" id="{E5A27870-0AFB-4F31-91CB-3B0E237FE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5125" y="5589563"/>
            <a:ext cx="20193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 smtClean="0">
                <a:solidFill>
                  <a:srgbClr val="FF0000"/>
                </a:solidFill>
              </a:rPr>
              <a:t>Biomaterials</a:t>
            </a:r>
            <a:endParaRPr lang="de-DE" altLang="de-DE" sz="1400" dirty="0">
              <a:solidFill>
                <a:srgbClr val="FF0000"/>
              </a:solidFill>
            </a:endParaRPr>
          </a:p>
        </p:txBody>
      </p:sp>
      <p:sp>
        <p:nvSpPr>
          <p:cNvPr id="56" name="Textfeld 34">
            <a:extLst>
              <a:ext uri="{FF2B5EF4-FFF2-40B4-BE49-F238E27FC236}">
                <a16:creationId xmlns:a16="http://schemas.microsoft.com/office/drawing/2014/main" id="{19F2BC21-23F1-4EF5-BAC3-37C8B2BA37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9963" y="4483075"/>
            <a:ext cx="2019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 smtClean="0">
                <a:solidFill>
                  <a:srgbClr val="FF0000"/>
                </a:solidFill>
              </a:rPr>
              <a:t>Analytical Endpoints</a:t>
            </a:r>
            <a:endParaRPr lang="de-DE" altLang="de-DE" sz="1400" dirty="0">
              <a:solidFill>
                <a:srgbClr val="FF0000"/>
              </a:solidFill>
            </a:endParaRPr>
          </a:p>
        </p:txBody>
      </p:sp>
      <p:sp>
        <p:nvSpPr>
          <p:cNvPr id="57" name="Textfeld 14">
            <a:extLst>
              <a:ext uri="{FF2B5EF4-FFF2-40B4-BE49-F238E27FC236}">
                <a16:creationId xmlns:a16="http://schemas.microsoft.com/office/drawing/2014/main" id="{468F8BF2-DA21-4B11-B7D7-5587848D4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4411638"/>
            <a:ext cx="13874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 err="1" smtClean="0">
                <a:solidFill>
                  <a:srgbClr val="00B0F0"/>
                </a:solidFill>
              </a:rPr>
              <a:t>Preclinical</a:t>
            </a:r>
            <a:r>
              <a:rPr lang="de-DE" altLang="de-DE" sz="1400" dirty="0" smtClean="0">
                <a:solidFill>
                  <a:srgbClr val="00B0F0"/>
                </a:solidFill>
              </a:rPr>
              <a:t> </a:t>
            </a:r>
            <a:endParaRPr lang="de-DE" altLang="de-DE" sz="1400" dirty="0">
              <a:solidFill>
                <a:srgbClr val="00B0F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 smtClean="0">
                <a:solidFill>
                  <a:srgbClr val="00B0F0"/>
                </a:solidFill>
              </a:rPr>
              <a:t>Test </a:t>
            </a:r>
            <a:r>
              <a:rPr lang="de-DE" altLang="de-DE" sz="1400" dirty="0" err="1" smtClean="0">
                <a:solidFill>
                  <a:srgbClr val="00B0F0"/>
                </a:solidFill>
              </a:rPr>
              <a:t>systems</a:t>
            </a:r>
            <a:r>
              <a:rPr lang="de-DE" altLang="de-DE" sz="1400" dirty="0" smtClean="0">
                <a:solidFill>
                  <a:srgbClr val="00B0F0"/>
                </a:solidFill>
              </a:rPr>
              <a:t> </a:t>
            </a:r>
            <a:endParaRPr lang="de-DE" altLang="de-DE" sz="1400" dirty="0">
              <a:solidFill>
                <a:srgbClr val="00B0F0"/>
              </a:solidFill>
            </a:endParaRPr>
          </a:p>
        </p:txBody>
      </p:sp>
      <p:sp>
        <p:nvSpPr>
          <p:cNvPr id="58" name="Ellipse 57">
            <a:extLst>
              <a:ext uri="{FF2B5EF4-FFF2-40B4-BE49-F238E27FC236}">
                <a16:creationId xmlns:a16="http://schemas.microsoft.com/office/drawing/2014/main" id="{8FF0431A-9534-414D-96AF-5905315DC07E}"/>
              </a:ext>
            </a:extLst>
          </p:cNvPr>
          <p:cNvSpPr/>
          <p:nvPr/>
        </p:nvSpPr>
        <p:spPr>
          <a:xfrm>
            <a:off x="631825" y="1762100"/>
            <a:ext cx="2603500" cy="4762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de-DE"/>
          </a:p>
        </p:txBody>
      </p:sp>
      <p:cxnSp>
        <p:nvCxnSpPr>
          <p:cNvPr id="4" name="Gerader Verbinder 3"/>
          <p:cNvCxnSpPr>
            <a:endCxn id="52" idx="2"/>
          </p:cNvCxnSpPr>
          <p:nvPr/>
        </p:nvCxnSpPr>
        <p:spPr bwMode="auto">
          <a:xfrm flipV="1">
            <a:off x="3235325" y="1382851"/>
            <a:ext cx="1506538" cy="503074"/>
          </a:xfrm>
          <a:prstGeom prst="line">
            <a:avLst/>
          </a:prstGeom>
          <a:noFill/>
          <a:ln w="9525" cap="flat" cmpd="sng" algn="ctr">
            <a:solidFill>
              <a:srgbClr val="179C7D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Gerader Verbinder 5"/>
          <p:cNvCxnSpPr/>
          <p:nvPr/>
        </p:nvCxnSpPr>
        <p:spPr bwMode="auto">
          <a:xfrm flipH="1">
            <a:off x="1951038" y="2285975"/>
            <a:ext cx="304800" cy="2125663"/>
          </a:xfrm>
          <a:prstGeom prst="line">
            <a:avLst/>
          </a:prstGeom>
          <a:noFill/>
          <a:ln w="9525" cap="flat" cmpd="sng" algn="ctr">
            <a:solidFill>
              <a:srgbClr val="179C7D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Gerader Verbinder 7"/>
          <p:cNvCxnSpPr>
            <a:endCxn id="53" idx="2"/>
          </p:cNvCxnSpPr>
          <p:nvPr/>
        </p:nvCxnSpPr>
        <p:spPr bwMode="auto">
          <a:xfrm flipV="1">
            <a:off x="3235325" y="4162400"/>
            <a:ext cx="3411538" cy="320675"/>
          </a:xfrm>
          <a:prstGeom prst="line">
            <a:avLst/>
          </a:prstGeom>
          <a:noFill/>
          <a:ln w="9525" cap="flat" cmpd="sng" algn="ctr">
            <a:solidFill>
              <a:srgbClr val="179C7D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Gerader Verbinder 9"/>
          <p:cNvCxnSpPr/>
          <p:nvPr/>
        </p:nvCxnSpPr>
        <p:spPr bwMode="auto">
          <a:xfrm>
            <a:off x="6335713" y="1558800"/>
            <a:ext cx="1260623" cy="2335313"/>
          </a:xfrm>
          <a:prstGeom prst="line">
            <a:avLst/>
          </a:prstGeom>
          <a:noFill/>
          <a:ln w="9525" cap="flat" cmpd="sng" algn="ctr">
            <a:solidFill>
              <a:srgbClr val="179C7D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5103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_Master_IGB">
  <a:themeElements>
    <a:clrScheme name="Fraunhofer Farbpalette">
      <a:dk1>
        <a:srgbClr val="000000"/>
      </a:dk1>
      <a:lt1>
        <a:srgbClr val="FFFFFF"/>
      </a:lt1>
      <a:dk2>
        <a:srgbClr val="179C7D"/>
      </a:dk2>
      <a:lt2>
        <a:srgbClr val="A8AFAF"/>
      </a:lt2>
      <a:accent1>
        <a:srgbClr val="EB6A0A"/>
      </a:accent1>
      <a:accent2>
        <a:srgbClr val="006E92"/>
      </a:accent2>
      <a:accent3>
        <a:srgbClr val="25BAE2"/>
      </a:accent3>
      <a:accent4>
        <a:srgbClr val="B1C800"/>
      </a:accent4>
      <a:accent5>
        <a:srgbClr val="FEEFD6"/>
      </a:accent5>
      <a:accent6>
        <a:srgbClr val="E1E3E3"/>
      </a:accent6>
      <a:hlink>
        <a:srgbClr val="25BAE2"/>
      </a:hlink>
      <a:folHlink>
        <a:srgbClr val="B1C800"/>
      </a:folHlink>
    </a:clrScheme>
    <a:fontScheme name="Bullets">
      <a:majorFont>
        <a:latin typeface="Frutiger LT Com 45 Light"/>
        <a:ea typeface=""/>
        <a:cs typeface=""/>
      </a:majorFont>
      <a:minorFont>
        <a:latin typeface="Frutiger LT Com 55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algn="ctr">
          <a:solidFill>
            <a:schemeClr val="tx2"/>
          </a:solidFill>
          <a:miter lim="800000"/>
          <a:headEnd/>
          <a:tailEnd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square" lIns="72000" tIns="54000" rIns="72000" bIns="54000">
        <a:spAutoFit/>
      </a:bodyPr>
      <a:lstStyle>
        <a:defPPr marL="215900" indent="-215900">
          <a:spcAft>
            <a:spcPts val="563"/>
          </a:spcAft>
          <a:buClr>
            <a:schemeClr val="tx2"/>
          </a:buClr>
          <a:defRPr sz="1400" dirty="0"/>
        </a:defPPr>
      </a:lstStyle>
    </a:spDef>
    <a:lnDef>
      <a:spPr bwMode="auto">
        <a:noFill/>
        <a:ln w="9525" cap="flat" cmpd="sng" algn="ctr">
          <a:solidFill>
            <a:srgbClr val="179C7D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3">
        <a:dk1>
          <a:srgbClr val="000000"/>
        </a:dk1>
        <a:lt1>
          <a:srgbClr val="FFFFFF"/>
        </a:lt1>
        <a:dk2>
          <a:srgbClr val="000000"/>
        </a:dk2>
        <a:lt2>
          <a:srgbClr val="A8AFAF"/>
        </a:lt2>
        <a:accent1>
          <a:srgbClr val="00947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4">
        <a:dk1>
          <a:srgbClr val="000000"/>
        </a:dk1>
        <a:lt1>
          <a:srgbClr val="FFFFFF"/>
        </a:lt1>
        <a:dk2>
          <a:srgbClr val="000000"/>
        </a:dk2>
        <a:lt2>
          <a:srgbClr val="A8AFAF"/>
        </a:lt2>
        <a:accent1>
          <a:srgbClr val="009475"/>
        </a:accent1>
        <a:accent2>
          <a:srgbClr val="009475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008669"/>
        </a:accent6>
        <a:hlink>
          <a:srgbClr val="009475"/>
        </a:hlink>
        <a:folHlink>
          <a:srgbClr val="00947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5">
        <a:dk1>
          <a:srgbClr val="000000"/>
        </a:dk1>
        <a:lt1>
          <a:srgbClr val="FFFFFF"/>
        </a:lt1>
        <a:dk2>
          <a:srgbClr val="009475"/>
        </a:dk2>
        <a:lt2>
          <a:srgbClr val="A8AFAF"/>
        </a:lt2>
        <a:accent1>
          <a:srgbClr val="25BAE2"/>
        </a:accent1>
        <a:accent2>
          <a:srgbClr val="006E92"/>
        </a:accent2>
        <a:accent3>
          <a:srgbClr val="FFFFFF"/>
        </a:accent3>
        <a:accent4>
          <a:srgbClr val="000000"/>
        </a:accent4>
        <a:accent5>
          <a:srgbClr val="ACD9EE"/>
        </a:accent5>
        <a:accent6>
          <a:srgbClr val="006384"/>
        </a:accent6>
        <a:hlink>
          <a:srgbClr val="4C636F"/>
        </a:hlink>
        <a:folHlink>
          <a:srgbClr val="9E1C2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6">
        <a:dk1>
          <a:srgbClr val="000000"/>
        </a:dk1>
        <a:lt1>
          <a:srgbClr val="FFFFFF"/>
        </a:lt1>
        <a:dk2>
          <a:srgbClr val="009475"/>
        </a:dk2>
        <a:lt2>
          <a:srgbClr val="25BAE2"/>
        </a:lt2>
        <a:accent1>
          <a:srgbClr val="009475"/>
        </a:accent1>
        <a:accent2>
          <a:srgbClr val="006E92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006384"/>
        </a:accent6>
        <a:hlink>
          <a:srgbClr val="4C636F"/>
        </a:hlink>
        <a:folHlink>
          <a:srgbClr val="9E1C2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Fraunhofer Farbpalette">
      <a:dk1>
        <a:srgbClr val="000000"/>
      </a:dk1>
      <a:lt1>
        <a:srgbClr val="FFFFFF"/>
      </a:lt1>
      <a:dk2>
        <a:srgbClr val="179C7D"/>
      </a:dk2>
      <a:lt2>
        <a:srgbClr val="A8AFAF"/>
      </a:lt2>
      <a:accent1>
        <a:srgbClr val="EB6A0A"/>
      </a:accent1>
      <a:accent2>
        <a:srgbClr val="006E92"/>
      </a:accent2>
      <a:accent3>
        <a:srgbClr val="25BAE2"/>
      </a:accent3>
      <a:accent4>
        <a:srgbClr val="B1C800"/>
      </a:accent4>
      <a:accent5>
        <a:srgbClr val="FEEFD6"/>
      </a:accent5>
      <a:accent6>
        <a:srgbClr val="E1E3E3"/>
      </a:accent6>
      <a:hlink>
        <a:srgbClr val="25BAE2"/>
      </a:hlink>
      <a:folHlink>
        <a:srgbClr val="B1C8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PPT_Master_IGB</Template>
  <TotalTime>0</TotalTime>
  <Words>107</Words>
  <Application>Microsoft Office PowerPoint</Application>
  <PresentationFormat>Bildschirmpräsentation (4:3)</PresentationFormat>
  <Paragraphs>31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Calibri</vt:lpstr>
      <vt:lpstr>Frutiger LT Com 45 Light</vt:lpstr>
      <vt:lpstr>Frutiger LT Com 55 Roman</vt:lpstr>
      <vt:lpstr>Wingdings</vt:lpstr>
      <vt:lpstr>PPT_Master_IGB</vt:lpstr>
      <vt:lpstr>Aims of this lecture</vt:lpstr>
      <vt:lpstr>TE landscape </vt:lpstr>
    </vt:vector>
  </TitlesOfParts>
  <Company>Fraunhofer Gesellschaft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 mit logo/Titel durch Klicken hinzufügen</dc:title>
  <dc:creator>Tanaka-Rupp, Naoko</dc:creator>
  <cp:lastModifiedBy>Metzger, Marco</cp:lastModifiedBy>
  <cp:revision>522</cp:revision>
  <cp:lastPrinted>2011-04-27T07:57:31Z</cp:lastPrinted>
  <dcterms:created xsi:type="dcterms:W3CDTF">2013-09-16T07:06:16Z</dcterms:created>
  <dcterms:modified xsi:type="dcterms:W3CDTF">2021-01-08T16:54:10Z</dcterms:modified>
</cp:coreProperties>
</file>

<file path=userCustomization/customUI.xml><?xml version="1.0" encoding="utf-8"?>
<mso:customUI xmlns:doc="http://schemas.microsoft.com/office/2006/01/customui/currentDocument" xmlns:mso="http://schemas.microsoft.com/office/2006/01/customui">
  <mso:ribbon>
    <mso:qat>
      <mso:documentControls>
        <mso:separator idQ="doc:sep1" visible="true"/>
        <mso:control idQ="mso:SlideLayoutGallery" visible="true"/>
      </mso:documentControls>
    </mso:qat>
  </mso:ribbon>
</mso:customUI>
</file>