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256" r:id="rId2"/>
    <p:sldId id="341" r:id="rId3"/>
    <p:sldId id="258" r:id="rId4"/>
    <p:sldId id="362" r:id="rId5"/>
    <p:sldId id="364" r:id="rId6"/>
    <p:sldId id="363" r:id="rId7"/>
    <p:sldId id="259" r:id="rId8"/>
    <p:sldId id="267" r:id="rId9"/>
    <p:sldId id="260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2" r:id="rId21"/>
    <p:sldId id="339" r:id="rId22"/>
    <p:sldId id="271" r:id="rId23"/>
    <p:sldId id="273" r:id="rId24"/>
    <p:sldId id="376" r:id="rId25"/>
    <p:sldId id="274" r:id="rId26"/>
    <p:sldId id="343" r:id="rId27"/>
    <p:sldId id="344" r:id="rId28"/>
    <p:sldId id="377" r:id="rId29"/>
    <p:sldId id="365" r:id="rId30"/>
    <p:sldId id="366" r:id="rId31"/>
    <p:sldId id="378" r:id="rId32"/>
    <p:sldId id="368" r:id="rId33"/>
    <p:sldId id="367" r:id="rId34"/>
    <p:sldId id="345" r:id="rId35"/>
    <p:sldId id="292" r:id="rId36"/>
    <p:sldId id="346" r:id="rId37"/>
    <p:sldId id="284" r:id="rId38"/>
    <p:sldId id="295" r:id="rId39"/>
    <p:sldId id="370" r:id="rId40"/>
    <p:sldId id="371" r:id="rId41"/>
    <p:sldId id="372" r:id="rId42"/>
    <p:sldId id="369" r:id="rId43"/>
    <p:sldId id="290" r:id="rId44"/>
    <p:sldId id="291" r:id="rId45"/>
    <p:sldId id="288" r:id="rId46"/>
    <p:sldId id="280" r:id="rId47"/>
    <p:sldId id="279" r:id="rId48"/>
    <p:sldId id="277" r:id="rId49"/>
    <p:sldId id="374" r:id="rId50"/>
    <p:sldId id="375" r:id="rId51"/>
    <p:sldId id="278" r:id="rId52"/>
    <p:sldId id="281" r:id="rId53"/>
    <p:sldId id="282" r:id="rId54"/>
    <p:sldId id="283" r:id="rId55"/>
    <p:sldId id="294" r:id="rId56"/>
    <p:sldId id="296" r:id="rId57"/>
    <p:sldId id="298" r:id="rId58"/>
    <p:sldId id="297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8" r:id="rId68"/>
    <p:sldId id="309" r:id="rId69"/>
    <p:sldId id="310" r:id="rId70"/>
    <p:sldId id="307" r:id="rId71"/>
    <p:sldId id="311" r:id="rId72"/>
    <p:sldId id="312" r:id="rId73"/>
    <p:sldId id="313" r:id="rId74"/>
    <p:sldId id="314" r:id="rId75"/>
    <p:sldId id="315" r:id="rId76"/>
    <p:sldId id="379" r:id="rId77"/>
    <p:sldId id="360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8" r:id="rId90"/>
    <p:sldId id="398" r:id="rId91"/>
    <p:sldId id="399" r:id="rId92"/>
    <p:sldId id="400" r:id="rId93"/>
    <p:sldId id="401" r:id="rId94"/>
    <p:sldId id="402" r:id="rId95"/>
    <p:sldId id="403" r:id="rId96"/>
    <p:sldId id="404" r:id="rId97"/>
    <p:sldId id="405" r:id="rId98"/>
    <p:sldId id="373" r:id="rId99"/>
    <p:sldId id="406" r:id="rId100"/>
    <p:sldId id="407" r:id="rId101"/>
    <p:sldId id="408" r:id="rId102"/>
    <p:sldId id="409" r:id="rId103"/>
    <p:sldId id="410" r:id="rId104"/>
    <p:sldId id="411" r:id="rId105"/>
    <p:sldId id="412" r:id="rId106"/>
    <p:sldId id="413" r:id="rId107"/>
    <p:sldId id="414" r:id="rId108"/>
    <p:sldId id="415" r:id="rId109"/>
    <p:sldId id="416" r:id="rId110"/>
    <p:sldId id="417" r:id="rId111"/>
    <p:sldId id="418" r:id="rId112"/>
    <p:sldId id="419" r:id="rId113"/>
    <p:sldId id="382" r:id="rId114"/>
    <p:sldId id="383" r:id="rId115"/>
    <p:sldId id="420" r:id="rId116"/>
    <p:sldId id="421" r:id="rId117"/>
    <p:sldId id="422" r:id="rId118"/>
    <p:sldId id="385" r:id="rId119"/>
    <p:sldId id="384" r:id="rId120"/>
    <p:sldId id="386" r:id="rId121"/>
    <p:sldId id="423" r:id="rId122"/>
    <p:sldId id="424" r:id="rId123"/>
    <p:sldId id="425" r:id="rId124"/>
    <p:sldId id="426" r:id="rId125"/>
    <p:sldId id="388" r:id="rId126"/>
    <p:sldId id="389" r:id="rId127"/>
    <p:sldId id="387" r:id="rId128"/>
    <p:sldId id="427" r:id="rId129"/>
    <p:sldId id="392" r:id="rId130"/>
    <p:sldId id="428" r:id="rId131"/>
    <p:sldId id="390" r:id="rId132"/>
    <p:sldId id="391" r:id="rId133"/>
    <p:sldId id="393" r:id="rId1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4" autoAdjust="0"/>
  </p:normalViewPr>
  <p:slideViewPr>
    <p:cSldViewPr>
      <p:cViewPr varScale="1">
        <p:scale>
          <a:sx n="121" d="100"/>
          <a:sy n="121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E8DD4B-BA92-4841-AA16-3DCC60C84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B1CF1-ED01-493B-B706-1371B5400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A506-32C7-4E61-B16B-F5E095F4D3E6}" type="datetimeFigureOut">
              <a:rPr lang="LID4096" smtClean="0"/>
              <a:t>07/13/2021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3605E-5D18-4256-9922-F892280D70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38F72-6976-422C-B0EF-DED4563BB6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5288-6E91-4776-A9EA-AFE51EDB91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116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aPro-Thin" panose="020B040403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aPro-Thin" panose="020B0404030101020102" pitchFamily="34" charset="0"/>
              </a:defRPr>
            </a:lvl1pPr>
          </a:lstStyle>
          <a:p>
            <a:fld id="{66BB6252-43CB-4CC8-8934-2E8F5DE5D609}" type="datetimeFigureOut">
              <a:rPr lang="de-DE" smtClean="0"/>
              <a:pPr/>
              <a:t>13.07.2021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aPro-Thin" panose="020B040403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aPro-Thin" panose="020B0404030101020102" pitchFamily="34" charset="0"/>
              </a:defRPr>
            </a:lvl1pPr>
          </a:lstStyle>
          <a:p>
            <a:fld id="{AFF8EF01-DF40-4CD9-8162-F3ED39B238A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Pro-Thin" panose="020B0404030101020102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Pro-Thin" panose="020B0404030101020102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Pro-Thin" panose="020B0404030101020102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Pro-Thin" panose="020B0404030101020102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Pro-Thin" panose="020B0404030101020102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F01-DF40-4CD9-8162-F3ED39B238A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5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2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8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02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taPro-Bold" panose="020B0804030101020102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1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26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73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3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E2E4-192E-4630-BFD6-8AA434D23EB7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43F8-05B3-4693-9A48-88719A98C5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taPro-Thin" panose="020B0404030101020102" pitchFamily="34" charset="0"/>
              </a:defRPr>
            </a:lvl1pPr>
          </a:lstStyle>
          <a:p>
            <a:fld id="{3BD1E2E4-192E-4630-BFD6-8AA434D23EB7}" type="datetimeFigureOut">
              <a:rPr lang="de-DE" smtClean="0"/>
              <a:pPr/>
              <a:t>13.07.2021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taPro-Thin" panose="020B040403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taPro-Thin" panose="020B0404030101020102" pitchFamily="34" charset="0"/>
              </a:defRPr>
            </a:lvl1pPr>
          </a:lstStyle>
          <a:p>
            <a:fld id="{22B143F8-05B3-4693-9A48-88719A98C52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9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etaPro-Thin" panose="020B0404030101020102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etaPro-Thin" panose="020B0404030101020102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etaPro-Thin" panose="020B04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etaPro-Thin" panose="020B04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etaPro-Thin" panose="020B04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etaPro-Thin" panose="020B04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93.png"/><Relationship Id="rId7" Type="http://schemas.openxmlformats.org/officeDocument/2006/relationships/image" Target="../media/image17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91.png"/><Relationship Id="rId4" Type="http://schemas.openxmlformats.org/officeDocument/2006/relationships/image" Target="../media/image194.png"/><Relationship Id="rId9" Type="http://schemas.openxmlformats.org/officeDocument/2006/relationships/image" Target="../media/image17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20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20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20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20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20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19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19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9.png"/><Relationship Id="rId18" Type="http://schemas.openxmlformats.org/officeDocument/2006/relationships/image" Target="../media/image228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8.png"/><Relationship Id="rId17" Type="http://schemas.openxmlformats.org/officeDocument/2006/relationships/image" Target="../media/image227.png"/><Relationship Id="rId2" Type="http://schemas.openxmlformats.org/officeDocument/2006/relationships/image" Target="../media/image226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58.png"/><Relationship Id="rId5" Type="http://schemas.openxmlformats.org/officeDocument/2006/relationships/image" Target="../media/image128.png"/><Relationship Id="rId15" Type="http://schemas.openxmlformats.org/officeDocument/2006/relationships/image" Target="../media/image141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57.png"/><Relationship Id="rId14" Type="http://schemas.openxmlformats.org/officeDocument/2006/relationships/image" Target="../media/image140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image" Target="../media/image232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5" Type="http://schemas.openxmlformats.org/officeDocument/2006/relationships/image" Target="../media/image245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1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4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2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1.png"/><Relationship Id="rId9" Type="http://schemas.openxmlformats.org/officeDocument/2006/relationships/image" Target="../media/image10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9.png"/><Relationship Id="rId4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4.png"/><Relationship Id="rId21" Type="http://schemas.openxmlformats.org/officeDocument/2006/relationships/image" Target="../media/image117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103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7.png"/><Relationship Id="rId5" Type="http://schemas.openxmlformats.org/officeDocument/2006/relationships/image" Target="../media/image99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2.png"/><Relationship Id="rId9" Type="http://schemas.openxmlformats.org/officeDocument/2006/relationships/image" Target="../media/image96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19.png"/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25.png"/><Relationship Id="rId2" Type="http://schemas.openxmlformats.org/officeDocument/2006/relationships/image" Target="../media/image120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35.png"/><Relationship Id="rId18" Type="http://schemas.openxmlformats.org/officeDocument/2006/relationships/image" Target="../media/image134.png"/><Relationship Id="rId3" Type="http://schemas.openxmlformats.org/officeDocument/2006/relationships/image" Target="../media/image125.png"/><Relationship Id="rId21" Type="http://schemas.openxmlformats.org/officeDocument/2006/relationships/image" Target="../media/image140.png"/><Relationship Id="rId7" Type="http://schemas.openxmlformats.org/officeDocument/2006/relationships/image" Target="../media/image137.png"/><Relationship Id="rId12" Type="http://schemas.openxmlformats.org/officeDocument/2006/relationships/image" Target="../media/image129.png"/><Relationship Id="rId17" Type="http://schemas.openxmlformats.org/officeDocument/2006/relationships/image" Target="../media/image133.png"/><Relationship Id="rId2" Type="http://schemas.openxmlformats.org/officeDocument/2006/relationships/image" Target="../media/image120.png"/><Relationship Id="rId16" Type="http://schemas.openxmlformats.org/officeDocument/2006/relationships/image" Target="../media/image13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8.png"/><Relationship Id="rId5" Type="http://schemas.openxmlformats.org/officeDocument/2006/relationships/image" Target="../media/image136.png"/><Relationship Id="rId15" Type="http://schemas.openxmlformats.org/officeDocument/2006/relationships/image" Target="../media/image131.png"/><Relationship Id="rId23" Type="http://schemas.openxmlformats.org/officeDocument/2006/relationships/image" Target="../media/image142.png"/><Relationship Id="rId10" Type="http://schemas.openxmlformats.org/officeDocument/2006/relationships/image" Target="../media/image127.png"/><Relationship Id="rId19" Type="http://schemas.openxmlformats.org/officeDocument/2006/relationships/image" Target="../media/image138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0.png"/><Relationship Id="rId22" Type="http://schemas.openxmlformats.org/officeDocument/2006/relationships/image" Target="../media/image14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5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43.png"/><Relationship Id="rId21" Type="http://schemas.openxmlformats.org/officeDocument/2006/relationships/image" Target="../media/image147.png"/><Relationship Id="rId7" Type="http://schemas.openxmlformats.org/officeDocument/2006/relationships/image" Target="../media/image137.png"/><Relationship Id="rId12" Type="http://schemas.openxmlformats.org/officeDocument/2006/relationships/image" Target="../media/image129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120.png"/><Relationship Id="rId16" Type="http://schemas.openxmlformats.org/officeDocument/2006/relationships/image" Target="../media/image13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8.png"/><Relationship Id="rId24" Type="http://schemas.openxmlformats.org/officeDocument/2006/relationships/image" Target="../media/image140.png"/><Relationship Id="rId5" Type="http://schemas.openxmlformats.org/officeDocument/2006/relationships/image" Target="../media/image136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7.png"/><Relationship Id="rId19" Type="http://schemas.openxmlformats.org/officeDocument/2006/relationships/image" Target="../media/image145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81.png"/><Relationship Id="rId7" Type="http://schemas.openxmlformats.org/officeDocument/2006/relationships/image" Target="../media/image17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7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362200" y="177281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Algorithmen für geographische Informationssysteme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048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etaPro-Thin" panose="020B0404030101020102" pitchFamily="34" charset="0"/>
              </a:rPr>
              <a:t>Least Squares Adjustment</a:t>
            </a:r>
          </a:p>
        </p:txBody>
      </p:sp>
    </p:spTree>
    <p:extLst>
      <p:ext uri="{BB962C8B-B14F-4D97-AF65-F5344CB8AC3E}">
        <p14:creationId xmlns:p14="http://schemas.microsoft.com/office/powerpoint/2010/main" val="330049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Bold" panose="020B08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a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function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,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given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true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unknowns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,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yields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true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observations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as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latin typeface="MetaPro-Thin" panose="020B0404030101020102" pitchFamily="34" charset="0"/>
                  </a:rPr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blipFill>
                <a:blip r:embed="rId2"/>
                <a:stretch>
                  <a:fillRect l="-1124" b="-28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9991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5"/>
                <a:ext cx="6212674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𝑭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5"/>
                <a:ext cx="6212674" cy="504305"/>
              </a:xfrm>
              <a:prstGeom prst="rect">
                <a:avLst/>
              </a:prstGeom>
              <a:blipFill>
                <a:blip r:embed="rId2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5"/>
          <p:cNvCxnSpPr/>
          <p:nvPr/>
        </p:nvCxnSpPr>
        <p:spPr>
          <a:xfrm>
            <a:off x="2351584" y="422108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351584" y="4293096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9">
            <a:extLst>
              <a:ext uri="{FF2B5EF4-FFF2-40B4-BE49-F238E27FC236}">
                <a16:creationId xmlns:a16="http://schemas.microsoft.com/office/drawing/2014/main" id="{5726BC82-AD1C-4366-AFE7-7E0D40C5C784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140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664763" y="4567751"/>
                <a:ext cx="3761606" cy="781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24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 dirty="0">
                              <a:latin typeface="Cambria Math"/>
                            </a:rPr>
                            <m:t>+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de-DE" sz="24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763" y="4567751"/>
                <a:ext cx="3761606" cy="781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7553196" y="4566714"/>
                <a:ext cx="2866169" cy="806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96" y="4566714"/>
                <a:ext cx="2866169" cy="806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/>
          <p:cNvSpPr/>
          <p:nvPr/>
        </p:nvSpPr>
        <p:spPr>
          <a:xfrm>
            <a:off x="1693015" y="476753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363355" y="5661249"/>
                <a:ext cx="6178038" cy="755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𝒇𝒇</m:t>
                          </m:r>
                        </m:sub>
                      </m:sSub>
                      <m:r>
                        <a:rPr lang="de-DE" sz="24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2400">
                                        <a:latin typeface="Cambria Math"/>
                                        <a:ea typeface="Cambria Math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de-DE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2400">
                                        <a:latin typeface="Cambria Math"/>
                                        <a:ea typeface="Cambria Math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de-DE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  <a:ea typeface="Cambria Math"/>
                            </a:rPr>
                            <m:t>7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55" y="5661249"/>
                <a:ext cx="6178038" cy="755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259590" y="3645025"/>
                <a:ext cx="6212674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𝑭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5"/>
                <a:ext cx="6212674" cy="504305"/>
              </a:xfrm>
              <a:prstGeom prst="rect">
                <a:avLst/>
              </a:prstGeom>
              <a:blipFill>
                <a:blip r:embed="rId5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14"/>
          <p:cNvCxnSpPr/>
          <p:nvPr/>
        </p:nvCxnSpPr>
        <p:spPr>
          <a:xfrm>
            <a:off x="2351584" y="422108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351584" y="4293096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7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8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19">
            <a:extLst>
              <a:ext uri="{FF2B5EF4-FFF2-40B4-BE49-F238E27FC236}">
                <a16:creationId xmlns:a16="http://schemas.microsoft.com/office/drawing/2014/main" id="{F35F4E12-FB02-44AA-8137-29DDAC50C4C0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703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775520" y="1412777"/>
                <a:ext cx="8856984" cy="139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Kovarianzfortpflanzungsgesetz</a:t>
                </a:r>
              </a:p>
              <a:p>
                <a:pPr algn="ctr"/>
                <a:r>
                  <a:rPr lang="en-US" sz="2800" b="1" i="1" dirty="0" err="1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für</a:t>
                </a:r>
                <a:r>
                  <a:rPr lang="en-US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?</a:t>
                </a:r>
              </a:p>
              <a:p>
                <a:pPr algn="ctr"/>
                <a:endParaRPr lang="de-DE" sz="2800" b="1" i="1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7"/>
                <a:ext cx="8856984" cy="1399037"/>
              </a:xfrm>
              <a:prstGeom prst="rect">
                <a:avLst/>
              </a:prstGeom>
              <a:blipFill>
                <a:blip r:embed="rId2"/>
                <a:stretch>
                  <a:fillRect t="-480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3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CE0689FD-FE17-4B79-9707-D8867BF5C861}"/>
              </a:ext>
            </a:extLst>
          </p:cNvPr>
          <p:cNvSpPr/>
          <p:nvPr/>
        </p:nvSpPr>
        <p:spPr>
          <a:xfrm>
            <a:off x="4508676" y="332657"/>
            <a:ext cx="3174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398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1412777"/>
                <a:ext cx="8856984" cy="1399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Kovarianzfortpflanzungsgesetz</a:t>
                </a:r>
              </a:p>
              <a:p>
                <a:pPr algn="ctr"/>
                <a:r>
                  <a:rPr lang="en-US" sz="2800" b="1" i="1" dirty="0" err="1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für</a:t>
                </a:r>
                <a:r>
                  <a:rPr lang="en-US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?</a:t>
                </a:r>
              </a:p>
              <a:p>
                <a:pPr algn="ctr"/>
                <a:endParaRPr lang="de-DE" sz="2800" b="1" i="1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7"/>
                <a:ext cx="8856984" cy="1399037"/>
              </a:xfrm>
              <a:prstGeom prst="rect">
                <a:avLst/>
              </a:prstGeom>
              <a:blipFill>
                <a:blip r:embed="rId4"/>
                <a:stretch>
                  <a:fillRect t="-480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19">
            <a:extLst>
              <a:ext uri="{FF2B5EF4-FFF2-40B4-BE49-F238E27FC236}">
                <a16:creationId xmlns:a16="http://schemas.microsoft.com/office/drawing/2014/main" id="{9307848C-6E2D-4C8F-AA32-7AA0271CD5FE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87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19">
            <a:extLst>
              <a:ext uri="{FF2B5EF4-FFF2-40B4-BE49-F238E27FC236}">
                <a16:creationId xmlns:a16="http://schemas.microsoft.com/office/drawing/2014/main" id="{AF5221B8-AA6C-4935-AE99-C653AFDA1DB4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15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878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2514343" cy="3991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</m:t>
                      </m:r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2514343" cy="3991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19">
            <a:extLst>
              <a:ext uri="{FF2B5EF4-FFF2-40B4-BE49-F238E27FC236}">
                <a16:creationId xmlns:a16="http://schemas.microsoft.com/office/drawing/2014/main" id="{F997DE1E-0D3D-4598-B4C6-3615633523BA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489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8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2514343" cy="3991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</m:t>
                      </m:r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2514343" cy="3991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7FB30AEB-5837-4C05-8FE1-3E18C78B1E4F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636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=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de-DE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28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endParaRPr lang="de-DE" sz="2800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𝑷𝑨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b="1" dirty="0">
                  <a:solidFill>
                    <a:schemeClr val="bg1"/>
                  </a:solidFill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solidFill>
                    <a:schemeClr val="bg1"/>
                  </a:solidFill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49917E90-0704-4E16-AB9F-9B04EEE2A570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429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=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2800" b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endParaRPr lang="de-DE" sz="2800" b="1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𝑷𝑨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6591D115-85B8-4609-8564-E24E4C82FEFE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306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=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solidFill>
                            <a:srgbClr val="0000FF"/>
                          </a:solidFill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latin typeface="MetaPro-Thin" panose="020B0404030101020102" pitchFamily="34" charset="0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2800" b="1"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𝑷𝑨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335FA61A-0AED-400D-9468-D269BA6A43F9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7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a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function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,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given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true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unknowns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,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yields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true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observations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as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latin typeface="MetaPro-Thin" panose="020B0404030101020102" pitchFamily="34" charset="0"/>
                  </a:rPr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blipFill>
                <a:blip r:embed="rId2"/>
                <a:stretch>
                  <a:fillRect l="-1124" b="-28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2567608" y="2564904"/>
                <a:ext cx="7056784" cy="73866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4200" i="1" dirty="0">
                    <a:latin typeface="MetaPro-Thin" panose="020B0404030101020102" pitchFamily="34" charset="0"/>
                  </a:rPr>
                  <a:t>normalerweise:   </a:t>
                </a:r>
                <a14:m>
                  <m:oMath xmlns:m="http://schemas.openxmlformats.org/officeDocument/2006/math">
                    <m:r>
                      <a:rPr lang="de-DE" sz="4200" i="1" dirty="0">
                        <a:latin typeface="Cambria Math"/>
                      </a:rPr>
                      <m:t>𝑛</m:t>
                    </m:r>
                    <m:r>
                      <a:rPr lang="de-DE" sz="4200" i="1" dirty="0">
                        <a:latin typeface="Cambria Math"/>
                      </a:rPr>
                      <m:t>&gt;</m:t>
                    </m:r>
                  </m:oMath>
                </a14:m>
                <a:r>
                  <a:rPr lang="de-DE" sz="4200" i="1" dirty="0">
                    <a:latin typeface="MetaPro-Thin" panose="020B0404030101020102" pitchFamily="34" charset="0"/>
                  </a:rPr>
                  <a:t> nötig</a:t>
                </a:r>
                <a:endParaRPr lang="en-US" sz="4200" i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2564904"/>
                <a:ext cx="7056784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410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=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latin typeface="MetaPro-Thin" panose="020B0404030101020102" pitchFamily="34" charset="0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2800" b="1"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8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latin typeface="MetaPro-Thin" panose="020B0404030101020102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 dirty="0">
                        <a:latin typeface="Cambria Math"/>
                      </a:rPr>
                      <m:t>𝑷𝑨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dirty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i="1" dirty="0"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0A820187-6090-4AAD-B040-6915F4169423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704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2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645366" y="4005064"/>
            <a:ext cx="47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Also:                                    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>
                          <a:latin typeface="Cambria Math"/>
                          <a:ea typeface="Cambria Math"/>
                        </a:rPr>
                        <m:t>        =</m:t>
                      </m:r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𝑭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latin typeface="MetaPro-Thin" panose="020B0404030101020102" pitchFamily="34" charset="0"/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2800" b="1">
                        <a:latin typeface="Cambria Math"/>
                        <a:ea typeface="Cambria Math"/>
                      </a:rPr>
                      <m:t> 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</m:oMath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r>
                  <a:rPr lang="de-DE" sz="2800" b="1" dirty="0">
                    <a:latin typeface="MetaPro-Thin" panose="020B0404030101020102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𝑷𝑨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de-DE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i="1" dirty="0">
                  <a:latin typeface="Cambria Math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8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28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28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800" b="1" i="1" dirty="0">
                    <a:latin typeface="Cambria Math"/>
                    <a:ea typeface="Cambria Math"/>
                  </a:rPr>
                  <a:t>        </a:t>
                </a: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b="1" dirty="0">
                  <a:latin typeface="MetaPro-Thin" panose="020B0404030101020102" pitchFamily="34" charset="0"/>
                  <a:ea typeface="Cambria Math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0" y="4005064"/>
                <a:ext cx="6945043" cy="4891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𝑭</m:t>
                          </m:r>
                          <m:r>
                            <a:rPr lang="de-DE" sz="2800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92" y="4005064"/>
                <a:ext cx="31905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>
            <a:off x="3791744" y="6329888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791744" y="6401896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dirty="0">
                          <a:latin typeface="Cambria Math"/>
                          <a:ea typeface="Cambria Math"/>
                        </a:rPr>
                        <m:t>⟺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026570"/>
                <a:ext cx="3936334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9">
            <a:extLst>
              <a:ext uri="{FF2B5EF4-FFF2-40B4-BE49-F238E27FC236}">
                <a16:creationId xmlns:a16="http://schemas.microsoft.com/office/drawing/2014/main" id="{B68BD076-7B94-499B-AE1A-C4AEF7C9EDF3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769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45367" y="4122221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 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1919536" y="3501009"/>
            <a:ext cx="613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Unbekannten: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3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19">
            <a:extLst>
              <a:ext uri="{FF2B5EF4-FFF2-40B4-BE49-F238E27FC236}">
                <a16:creationId xmlns:a16="http://schemas.microsoft.com/office/drawing/2014/main" id="{D08F57A3-FE33-4AC9-B4C5-64DF2373A770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228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45367" y="4122221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 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sSup>
                        <m:sSupPr>
                          <m:ctrlP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1919536" y="3501009"/>
            <a:ext cx="613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Unbekannten: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19536" y="5301209"/>
            <a:ext cx="642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Beobachtungen: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4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  <a:ea typeface="Cambria Math"/>
                  </a:rPr>
                  <a:t>wegen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  <a:ea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  <a:blipFill>
                <a:blip r:embed="rId5"/>
                <a:stretch>
                  <a:fillRect l="-5371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1F65BDF2-2D95-4D56-98B8-613F72AE2675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45367" y="4122221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 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𝑨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1919536" y="3501009"/>
            <a:ext cx="613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Unbekannten: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19536" y="5301209"/>
            <a:ext cx="642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Beobachtungen: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4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  <a:ea typeface="Cambria Math"/>
                  </a:rPr>
                  <a:t>wegen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  <a:ea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  <a:blipFill>
                <a:blip r:embed="rId5"/>
                <a:stretch>
                  <a:fillRect l="-5371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1E9FF26E-12FB-4CAD-8433-C11295300506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708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3072259"/>
                <a:ext cx="8856984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  <a:ea typeface="Cambria Math"/>
                  </a:rPr>
                  <a:t>erfordert Kenntnis von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072259"/>
                <a:ext cx="8856984" cy="531684"/>
              </a:xfrm>
              <a:prstGeom prst="rect">
                <a:avLst/>
              </a:prstGeom>
              <a:blipFill>
                <a:blip r:embed="rId2"/>
                <a:stretch>
                  <a:fillRect l="-1376" t="-1034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47528" y="4841532"/>
                <a:ext cx="7848872" cy="139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Lösung:</a:t>
                </a:r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Schätze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durch Ausgleichung (Kenntnis von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Genauigkeits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relationen</a:t>
                </a:r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𝑸</m:t>
                        </m:r>
                      </m:e>
                      <m:sub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vorausgesetzt)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841532"/>
                <a:ext cx="7848872" cy="1393458"/>
              </a:xfrm>
              <a:prstGeom prst="rect">
                <a:avLst/>
              </a:prstGeom>
              <a:blipFill>
                <a:blip r:embed="rId3"/>
                <a:stretch>
                  <a:fillRect l="-1553" t="-4367" b="-109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1775521" y="2132856"/>
            <a:ext cx="1465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298414" y="2564904"/>
                <a:ext cx="3268202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14" y="2564904"/>
                <a:ext cx="3268202" cy="544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1775521" y="2593236"/>
            <a:ext cx="241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latin typeface="MetaPro-Thin" panose="020B0404030101020102" pitchFamily="34" charset="0"/>
              </a:rPr>
              <a:t>Berechnung von</a:t>
            </a:r>
          </a:p>
        </p:txBody>
      </p:sp>
      <p:sp>
        <p:nvSpPr>
          <p:cNvPr id="8" name="Rechteck 19">
            <a:extLst>
              <a:ext uri="{FF2B5EF4-FFF2-40B4-BE49-F238E27FC236}">
                <a16:creationId xmlns:a16="http://schemas.microsoft.com/office/drawing/2014/main" id="{09691279-034E-4D3D-AC65-D8AB264016C3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214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lässt sich mittels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abschätzen. 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  <a:blipFill>
                <a:blip r:embed="rId2"/>
                <a:stretch>
                  <a:fillRect t="-9195" r="-1572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ist ein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erwartungstreuer Schätzer </a:t>
                </a:r>
                <a:r>
                  <a:rPr lang="de-DE" sz="2800" dirty="0">
                    <a:latin typeface="MetaPro-Thin" panose="020B0404030101020102" pitchFamily="34" charset="0"/>
                  </a:rPr>
                  <a:t>für</a:t>
                </a:r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e-DE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blipFill>
                <a:blip r:embed="rId3"/>
                <a:stretch>
                  <a:fillRect l="-1992" t="-919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1951752" y="1916832"/>
            <a:ext cx="198400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6240" y="2708920"/>
            <a:ext cx="230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(ohne Beweis)</a:t>
            </a:r>
          </a:p>
        </p:txBody>
      </p:sp>
      <p:sp>
        <p:nvSpPr>
          <p:cNvPr id="8" name="Rechteck 19">
            <a:extLst>
              <a:ext uri="{FF2B5EF4-FFF2-40B4-BE49-F238E27FC236}">
                <a16:creationId xmlns:a16="http://schemas.microsoft.com/office/drawing/2014/main" id="{6953F1FB-6693-48C4-9103-DB4A78AAE092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800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lässt sich mittels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abschätzen. 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  <a:blipFill>
                <a:blip r:embed="rId2"/>
                <a:stretch>
                  <a:fillRect t="-9195" r="-1572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ist ein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erwartungstreuer Schätzer </a:t>
                </a:r>
                <a:r>
                  <a:rPr lang="de-DE" sz="2800" dirty="0">
                    <a:latin typeface="MetaPro-Thin" panose="020B0404030101020102" pitchFamily="34" charset="0"/>
                  </a:rPr>
                  <a:t>für</a:t>
                </a:r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e-DE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blipFill>
                <a:blip r:embed="rId3"/>
                <a:stretch>
                  <a:fillRect l="-1992" t="-919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1951752" y="1916832"/>
            <a:ext cx="198400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6240" y="2708920"/>
            <a:ext cx="230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(ohne Beweis)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7528" y="3356992"/>
            <a:ext cx="848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 1:</a:t>
            </a: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b="1" i="1">
                          <a:latin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>
                          <a:latin typeface="Cambria Math"/>
                        </a:rPr>
                        <m:t>−</m:t>
                      </m:r>
                      <m:r>
                        <a:rPr lang="de-DE" sz="2800" b="1" i="1">
                          <a:latin typeface="Cambria Math"/>
                        </a:rPr>
                        <m:t>𝑳</m:t>
                      </m:r>
                      <m:r>
                        <a:rPr lang="de-DE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800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707D11C2-C3E2-4108-825E-B22225A147B6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759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lässt sich mittels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abschätzen. 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  <a:blipFill>
                <a:blip r:embed="rId2"/>
                <a:stretch>
                  <a:fillRect t="-9195" r="-1572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ist ein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erwartungstreuer Schätzer </a:t>
                </a:r>
                <a:r>
                  <a:rPr lang="de-DE" sz="2800" dirty="0">
                    <a:latin typeface="MetaPro-Thin" panose="020B0404030101020102" pitchFamily="34" charset="0"/>
                  </a:rPr>
                  <a:t>für</a:t>
                </a:r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e-DE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blipFill>
                <a:blip r:embed="rId3"/>
                <a:stretch>
                  <a:fillRect l="-1992" t="-919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1951752" y="1916832"/>
            <a:ext cx="198400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6240" y="2708920"/>
            <a:ext cx="230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(ohne Beweis)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7528" y="3356992"/>
            <a:ext cx="848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 1:</a:t>
            </a: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b="1" i="1">
                          <a:latin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>
                          <a:latin typeface="Cambria Math"/>
                        </a:rPr>
                        <m:t>−</m:t>
                      </m:r>
                      <m:r>
                        <a:rPr lang="de-DE" sz="2800" b="1" i="1">
                          <a:latin typeface="Cambria Math"/>
                        </a:rPr>
                        <m:t>𝑳</m:t>
                      </m:r>
                      <m:r>
                        <a:rPr lang="de-DE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800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de-DE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de-DE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2800" b="1" i="1" dirty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800" i="1" dirty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9">
            <a:extLst>
              <a:ext uri="{FF2B5EF4-FFF2-40B4-BE49-F238E27FC236}">
                <a16:creationId xmlns:a16="http://schemas.microsoft.com/office/drawing/2014/main" id="{1CD629E7-BA6E-409D-8233-43AB1C600259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14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lässt sich mittels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abschätzen. 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  <a:blipFill>
                <a:blip r:embed="rId2"/>
                <a:stretch>
                  <a:fillRect t="-9195" r="-1572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ist ein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erwartungstreuer Schätzer </a:t>
                </a:r>
                <a:r>
                  <a:rPr lang="de-DE" sz="2800" dirty="0">
                    <a:latin typeface="MetaPro-Thin" panose="020B0404030101020102" pitchFamily="34" charset="0"/>
                  </a:rPr>
                  <a:t>für</a:t>
                </a:r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e-DE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blipFill>
                <a:blip r:embed="rId3"/>
                <a:stretch>
                  <a:fillRect l="-1992" t="-919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1951752" y="1916832"/>
            <a:ext cx="198400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6240" y="2708920"/>
            <a:ext cx="230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(ohne Beweis)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7528" y="3356992"/>
            <a:ext cx="848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 1:</a:t>
            </a: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b="1" i="1">
                          <a:latin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>
                          <a:latin typeface="Cambria Math"/>
                        </a:rPr>
                        <m:t>−</m:t>
                      </m:r>
                      <m:r>
                        <a:rPr lang="de-DE" sz="2800" b="1" i="1">
                          <a:latin typeface="Cambria Math"/>
                        </a:rPr>
                        <m:t>𝑳</m:t>
                      </m:r>
                      <m:r>
                        <a:rPr lang="de-DE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800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de-DE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2800" b="1" i="1" dirty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800" i="1" dirty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de-DE" sz="28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9">
            <a:extLst>
              <a:ext uri="{FF2B5EF4-FFF2-40B4-BE49-F238E27FC236}">
                <a16:creationId xmlns:a16="http://schemas.microsoft.com/office/drawing/2014/main" id="{09F22510-4BBC-4177-B4CD-95415E4F0C03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, die für </a:t>
                </a:r>
                <a:r>
                  <a:rPr lang="de-DE" sz="28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die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wahren</a:t>
                </a:r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latin typeface="Cambria Math"/>
                      </a:rPr>
                      <m:t>=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blipFill>
                <a:blip r:embed="rId2"/>
                <a:stretch>
                  <a:fillRect l="-1124" r="-860" b="-28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160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lässt sich mittels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abschätzen. 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1268760"/>
                <a:ext cx="5042855" cy="531684"/>
              </a:xfrm>
              <a:prstGeom prst="rect">
                <a:avLst/>
              </a:prstGeom>
              <a:blipFill>
                <a:blip r:embed="rId2"/>
                <a:stretch>
                  <a:fillRect t="-9195" r="-1572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ist ein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erwartungstreuer Schätzer </a:t>
                </a:r>
                <a:r>
                  <a:rPr lang="de-DE" sz="2800" dirty="0">
                    <a:latin typeface="MetaPro-Thin" panose="020B0404030101020102" pitchFamily="34" charset="0"/>
                  </a:rPr>
                  <a:t>für</a:t>
                </a:r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e-DE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195282"/>
                <a:ext cx="6120680" cy="531684"/>
              </a:xfrm>
              <a:prstGeom prst="rect">
                <a:avLst/>
              </a:prstGeom>
              <a:blipFill>
                <a:blip r:embed="rId3"/>
                <a:stretch>
                  <a:fillRect l="-1992" t="-9195" b="-3218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916832"/>
                <a:ext cx="1987916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1951752" y="1916832"/>
            <a:ext cx="198400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6240" y="2708920"/>
            <a:ext cx="2307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(ohne Beweis)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7528" y="3356992"/>
            <a:ext cx="848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 1:</a:t>
            </a: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  <a:p>
            <a:endParaRPr lang="de-DE" sz="30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b="1" i="1">
                          <a:latin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>
                          <a:latin typeface="Cambria Math"/>
                        </a:rPr>
                        <m:t>−</m:t>
                      </m:r>
                      <m:r>
                        <a:rPr lang="de-DE" sz="2800" b="1" i="1">
                          <a:latin typeface="Cambria Math"/>
                        </a:rPr>
                        <m:t>𝑳</m:t>
                      </m:r>
                      <m:r>
                        <a:rPr lang="de-DE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8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800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8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97" y="3473956"/>
                <a:ext cx="6877075" cy="14795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</m:t>
                          </m:r>
                          <m:r>
                            <a:rPr lang="de-DE" sz="28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8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800" b="1" i="1"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de-DE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28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800" i="1" dirty="0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  <m:r>
                                            <a:rPr lang="de-DE" sz="2800" i="1" dirty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800" i="1" dirty="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de-DE" sz="28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2800" i="1"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415486"/>
                <a:ext cx="5921686" cy="1066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8205752" y="5411316"/>
            <a:ext cx="2232248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69350" y="4947117"/>
            <a:ext cx="264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MetaPro-Thin" panose="020B0404030101020102" pitchFamily="34" charset="0"/>
              </a:rPr>
              <a:t>Stichprobenvarianz</a:t>
            </a:r>
          </a:p>
        </p:txBody>
      </p:sp>
      <p:sp>
        <p:nvSpPr>
          <p:cNvPr id="13" name="Rechteck 19">
            <a:extLst>
              <a:ext uri="{FF2B5EF4-FFF2-40B4-BE49-F238E27FC236}">
                <a16:creationId xmlns:a16="http://schemas.microsoft.com/office/drawing/2014/main" id="{4795AFCE-EF81-4337-9141-E977DF181CF2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487488" y="1088443"/>
                <a:ext cx="3912674" cy="2096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2400" i="1"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de-DE" sz="2400" b="1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2400" i="1" dirty="0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240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:endParaRPr lang="de-DE" sz="2400" i="1" dirty="0">
                  <a:latin typeface="Cambria Math"/>
                </a:endParaRPr>
              </a:p>
              <a:p>
                <a:endParaRPr lang="de-DE" sz="24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088443"/>
                <a:ext cx="3912674" cy="2096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4600751" y="-40724"/>
            <a:ext cx="2990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MetaPro-Thin" panose="020B04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67508" y="60734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Beweis für Spezialfall Mittelwert</a:t>
            </a: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890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1487488" y="1088444"/>
                <a:ext cx="9306202" cy="813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2400" i="1"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de-DE" sz="2400" b="1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2400" i="1" dirty="0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de-DE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240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de-DE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400" i="1" dirty="0">
                                    <a:latin typeface="Cambria Math"/>
                                  </a:rPr>
                                  <m:t>−2</m:t>
                                </m:r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lang="de-DE" sz="24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4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de-DE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de-DE" sz="2400" i="1">
                            <a:latin typeface="Cambria Math"/>
                          </a:rPr>
                          <m:t>−2</m:t>
                        </m:r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4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400" i="1" dirty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4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400" i="1" dirty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</m:nary>
                        <m:r>
                          <a:rPr lang="de-DE" sz="24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4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400" i="1" dirty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de-DE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400" i="1">
                            <a:latin typeface="Cambria Math"/>
                          </a:rPr>
                          <m:t>−2</m:t>
                        </m:r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sz="24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24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de-DE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de-DE" sz="24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24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de-DE" sz="2400" i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de-DE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de-DE" sz="2400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400" i="1" dirty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de-DE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de-DE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de-DE" sz="2400" i="1">
                            <a:latin typeface="Cambria Math"/>
                          </a:rPr>
                          <m:t>−</m:t>
                        </m:r>
                        <m:r>
                          <a:rPr lang="de-DE" sz="2400" i="1">
                            <a:latin typeface="Cambria Math"/>
                          </a:rPr>
                          <m:t>𝑛𝐸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de-DE" sz="2400" i="1" dirty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𝑛</m:t>
                        </m:r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400" i="1" dirty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sub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de-DE" sz="2400" i="1" dirty="0">
                  <a:latin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r>
                          <a:rPr lang="de-DE" sz="2400" i="1">
                            <a:latin typeface="Cambria Math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𝑛</m:t>
                        </m:r>
                        <m:sSubSup>
                          <m:sSub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de-DE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de-DE" sz="2400" i="1" dirty="0">
                  <a:latin typeface="Cambria Math"/>
                </a:endParaRPr>
              </a:p>
              <a:p>
                <a:endParaRPr lang="de-DE" sz="2400" i="1" dirty="0">
                  <a:latin typeface="Cambria Math"/>
                </a:endParaRPr>
              </a:p>
              <a:p>
                <a:endParaRPr lang="de-DE" sz="2400" dirty="0">
                  <a:latin typeface="MetaPro-Thin" panose="020B0404030101020102" pitchFamily="34" charset="0"/>
                </a:endParaRPr>
              </a:p>
              <a:p>
                <a:endParaRPr lang="de-DE" sz="2400" i="1" dirty="0">
                  <a:latin typeface="Cambria Math"/>
                </a:endParaRPr>
              </a:p>
              <a:p>
                <a:endParaRPr lang="de-DE" sz="2400" i="1" dirty="0">
                  <a:latin typeface="Cambria Math"/>
                </a:endParaRPr>
              </a:p>
              <a:p>
                <a:endParaRPr lang="de-DE" sz="24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088444"/>
                <a:ext cx="9306202" cy="8131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4600751" y="-40724"/>
            <a:ext cx="2990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MetaPro-Thin" panose="020B04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4943872" y="681337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667508" y="60734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Beweis für Spezialfall Mittelwert</a:t>
            </a: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528048" y="1221611"/>
                <a:ext cx="151753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de-DE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400" i="1" dirty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i="1" dirty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1221611"/>
                <a:ext cx="151753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winkelte Verbindung 22"/>
          <p:cNvCxnSpPr/>
          <p:nvPr/>
        </p:nvCxnSpPr>
        <p:spPr>
          <a:xfrm rot="10800000" flipV="1">
            <a:off x="5248280" y="1485898"/>
            <a:ext cx="1279768" cy="646958"/>
          </a:xfrm>
          <a:prstGeom prst="bentConnector3">
            <a:avLst>
              <a:gd name="adj1" fmla="val 10001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924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1631505" y="1969897"/>
                <a:ext cx="4969181" cy="214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</m:acc>
                      <m:r>
                        <a:rPr lang="de-DE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2200" b="1" i="1">
                          <a:latin typeface="Cambria Math"/>
                          <a:ea typeface="Cambria Math"/>
                        </a:rPr>
                        <m:t>𝑳</m:t>
                      </m:r>
                    </m:oMath>
                  </m:oMathPara>
                </a14:m>
                <a:endParaRPr lang="de-DE" sz="2200" b="1" i="1" dirty="0">
                  <a:latin typeface="Cambria Math"/>
                  <a:ea typeface="Cambria Math"/>
                </a:endParaRPr>
              </a:p>
              <a:p>
                <a:endParaRPr lang="de-DE" sz="60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  <m:r>
                        <a:rPr lang="de-DE" sz="2200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1969897"/>
                <a:ext cx="4969181" cy="2148986"/>
              </a:xfrm>
              <a:prstGeom prst="rect">
                <a:avLst/>
              </a:prstGeom>
              <a:blipFill>
                <a:blip r:embed="rId2"/>
                <a:stretch>
                  <a:fillRect t="-11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6733454" y="3779748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669558" y="3779748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741566" y="363573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821686" y="3779748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805462" y="557994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968578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52554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589438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677670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blipFill>
                <a:blip r:embed="rId7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blipFill>
                <a:blip r:embed="rId8"/>
                <a:stretch>
                  <a:fillRect t="-4762" r="-1587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453535" y="4190322"/>
                <a:ext cx="153272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4190322"/>
                <a:ext cx="1532727" cy="381515"/>
              </a:xfrm>
              <a:prstGeom prst="rect">
                <a:avLst/>
              </a:prstGeom>
              <a:blipFill>
                <a:blip r:embed="rId9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blipFill>
                <a:blip r:embed="rId10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813574" y="3266401"/>
                <a:ext cx="17058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3266401"/>
                <a:ext cx="1705852" cy="381515"/>
              </a:xfrm>
              <a:prstGeom prst="rect">
                <a:avLst/>
              </a:prstGeom>
              <a:blipFill>
                <a:blip r:embed="rId11"/>
                <a:stretch>
                  <a:fillRect t="-6452" r="-357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 flipV="1">
            <a:off x="8677671" y="3410943"/>
            <a:ext cx="734501" cy="90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8290418" y="4336044"/>
            <a:ext cx="53126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9947288" y="4649343"/>
            <a:ext cx="469192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6965666" y="4829436"/>
            <a:ext cx="42647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7923167" y="5365631"/>
            <a:ext cx="296730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4.2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−6.8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5.5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/>
              <p:cNvSpPr/>
              <p:nvPr/>
            </p:nvSpPr>
            <p:spPr>
              <a:xfrm>
                <a:off x="1656610" y="4378454"/>
                <a:ext cx="4392293" cy="778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de-DE" sz="22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de-DE" sz="2200" b="1" i="1">
                              <a:latin typeface="Cambria Math"/>
                            </a:rPr>
                            <m:t>𝑷𝒗</m:t>
                          </m:r>
                        </m:num>
                        <m:den>
                          <m:r>
                            <a:rPr lang="de-DE" sz="2200" i="1">
                              <a:latin typeface="Cambria Math"/>
                            </a:rPr>
                            <m:t>𝑛</m:t>
                          </m:r>
                          <m:r>
                            <a:rPr lang="de-DE" sz="2200" i="1">
                              <a:latin typeface="Cambria Math"/>
                            </a:rPr>
                            <m:t>−</m:t>
                          </m:r>
                          <m:r>
                            <a:rPr lang="de-DE" sz="22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de-DE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/>
                            </a:rPr>
                            <m:t>0.11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200" i="1">
                              <a:latin typeface="Cambria Math"/>
                            </a:rPr>
                            <m:t>5−3</m:t>
                          </m:r>
                        </m:den>
                      </m:f>
                      <m:r>
                        <a:rPr lang="de-DE" sz="2200" i="1">
                          <a:latin typeface="Cambria Math"/>
                        </a:rPr>
                        <m:t>=0.055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200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de-DE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10" y="4378454"/>
                <a:ext cx="4392293" cy="7787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eck 49"/>
              <p:cNvSpPr/>
              <p:nvPr/>
            </p:nvSpPr>
            <p:spPr>
              <a:xfrm>
                <a:off x="1702061" y="5446386"/>
                <a:ext cx="2568139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de-DE" sz="3200" i="1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de-DE" sz="3200" i="1">
                          <a:latin typeface="Cambria Math"/>
                        </a:rPr>
                        <m:t>=0.23</m:t>
                      </m:r>
                      <m:r>
                        <a:rPr lang="de-DE" sz="3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32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0" name="Rechtec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061" y="5446386"/>
                <a:ext cx="2568139" cy="6381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4"/>
          <p:cNvCxnSpPr/>
          <p:nvPr/>
        </p:nvCxnSpPr>
        <p:spPr>
          <a:xfrm>
            <a:off x="1847528" y="6021288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1847528" y="6093296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19">
            <a:extLst>
              <a:ext uri="{FF2B5EF4-FFF2-40B4-BE49-F238E27FC236}">
                <a16:creationId xmlns:a16="http://schemas.microsoft.com/office/drawing/2014/main" id="{55E08F0F-F261-4088-8456-B755B6343F58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50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2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32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32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3200" i="1" dirty="0">
                  <a:latin typeface="Cambria Math"/>
                </a:endParaRPr>
              </a:p>
              <a:p>
                <a:r>
                  <a:rPr lang="de-DE" sz="32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32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</a:rPr>
                      <m:t>0.055 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.625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0.375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1.000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0.500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0.375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0.625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endParaRPr lang="de-DE" sz="1200" i="1" dirty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32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.0344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0.0206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0.0550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0.0206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0.0344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/>
                      </m:mr>
                      <m:mr>
                        <m:e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  <a:p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E7BE06D2-DE7D-40A5-B1AB-42DC88AF724E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46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2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32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32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3200" i="1" dirty="0">
                  <a:latin typeface="Cambria Math"/>
                </a:endParaRP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2800" i="1">
                        <a:latin typeface="Cambria Math"/>
                      </a:rPr>
                      <m:t>0.055 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de-DE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.625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1.000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0.625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800" i="1" dirty="0"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32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.0344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0.0206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0.0550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0.0206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0.0344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/>
                      </m:mr>
                      <m:mr>
                        <m:e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de-DE" sz="28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4334CD9F-596A-4050-B77B-CD01893217E7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07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2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32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32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3200" i="1" dirty="0">
                  <a:latin typeface="Cambria Math"/>
                </a:endParaRP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2800" i="1">
                        <a:latin typeface="Cambria Math"/>
                      </a:rPr>
                      <m:t>0.055 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de-DE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.625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1.000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0.625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800" i="1" dirty="0"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32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.0344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0.0206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0.0550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0.0206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0.0344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/>
                      </m:mr>
                      <m:mr>
                        <m:e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8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6508565F-571A-444E-8463-9B79F2C100CA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955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hteck 52"/>
              <p:cNvSpPr/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2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acc>
                      </m:sub>
                    </m:sSub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8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de-DE" sz="3200" i="1" dirty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3200" b="1" i="1" dirty="0">
                                <a:latin typeface="Cambria Math"/>
                              </a:rPr>
                              <m:t>𝑷𝑨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3200" i="1" dirty="0">
                  <a:latin typeface="Cambria Math"/>
                </a:endParaRP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2800" i="1">
                        <a:latin typeface="Cambria Math"/>
                      </a:rPr>
                      <m:t>0.055 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de-DE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.625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1.000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0.375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0.500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0.625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800" i="1" dirty="0"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de-DE" sz="32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800" i="1">
                                  <a:latin typeface="Cambria Math"/>
                                </a:rPr>
                                <m:t>.0344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0.0206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0.0550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0.0206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0.0275</m:t>
                              </m:r>
                            </m:e>
                            <m:e>
                              <m:r>
                                <a:rPr lang="de-DE" sz="2800" i="1">
                                  <a:latin typeface="Cambria Math"/>
                                </a:rPr>
                                <m:t>0.0344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/>
                      </m:mr>
                      <m:mr>
                        <m:e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8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  <a:p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3" name="Rechtec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2132856"/>
                <a:ext cx="6795963" cy="408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559497" y="5445225"/>
                <a:ext cx="6603603" cy="143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3200" i="1">
                              <a:latin typeface="Cambria Math"/>
                            </a:rPr>
                            <m:t>0</m:t>
                          </m:r>
                          <m:r>
                            <a:rPr lang="de-DE" sz="3200" i="1">
                              <a:latin typeface="Cambria Math"/>
                            </a:rPr>
                            <m:t>.0344 </m:t>
                          </m:r>
                          <m:sSup>
                            <m:sSup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2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3200" i="1">
                          <a:latin typeface="Cambria Math"/>
                          <a:ea typeface="Cambria Math"/>
                        </a:rPr>
                        <m:t>=0.185 </m:t>
                      </m:r>
                      <m:r>
                        <m:rPr>
                          <m:sty m:val="p"/>
                        </m:rPr>
                        <a:rPr lang="de-DE" sz="320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3200" i="1">
                              <a:latin typeface="Cambria Math"/>
                            </a:rPr>
                            <m:t>0</m:t>
                          </m:r>
                          <m:r>
                            <a:rPr lang="de-DE" sz="3200" i="1">
                              <a:latin typeface="Cambria Math"/>
                            </a:rPr>
                            <m:t>.0550 </m:t>
                          </m:r>
                          <m:sSup>
                            <m:sSup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2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3200" i="1">
                          <a:latin typeface="Cambria Math"/>
                        </a:rPr>
                        <m:t>=0.235 </m:t>
                      </m:r>
                      <m:r>
                        <m:rPr>
                          <m:sty m:val="p"/>
                        </m:rPr>
                        <a:rPr lang="de-DE" sz="32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5445225"/>
                <a:ext cx="6603603" cy="1430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/>
          <p:nvPr/>
        </p:nvCxnSpPr>
        <p:spPr>
          <a:xfrm>
            <a:off x="6384032" y="609329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384032" y="616530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5303912" y="674136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303912" y="681337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9">
            <a:extLst>
              <a:ext uri="{FF2B5EF4-FFF2-40B4-BE49-F238E27FC236}">
                <a16:creationId xmlns:a16="http://schemas.microsoft.com/office/drawing/2014/main" id="{5BAFDB23-2EB9-4299-97E8-6E039028C8C6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154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484784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559497" y="5445225"/>
                <a:ext cx="6603603" cy="143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3200" i="1">
                              <a:latin typeface="Cambria Math"/>
                            </a:rPr>
                            <m:t>0</m:t>
                          </m:r>
                          <m:r>
                            <a:rPr lang="de-DE" sz="3200" i="1">
                              <a:latin typeface="Cambria Math"/>
                            </a:rPr>
                            <m:t>.0344 </m:t>
                          </m:r>
                          <m:sSup>
                            <m:sSup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2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3200" i="1">
                          <a:latin typeface="Cambria Math"/>
                          <a:ea typeface="Cambria Math"/>
                        </a:rPr>
                        <m:t>=0.185 </m:t>
                      </m:r>
                      <m:r>
                        <m:rPr>
                          <m:sty m:val="p"/>
                        </m:rPr>
                        <a:rPr lang="de-DE" sz="320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de-DE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de-DE" sz="32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3200" i="1">
                              <a:latin typeface="Cambria Math"/>
                            </a:rPr>
                            <m:t>0</m:t>
                          </m:r>
                          <m:r>
                            <a:rPr lang="de-DE" sz="3200" i="1">
                              <a:latin typeface="Cambria Math"/>
                            </a:rPr>
                            <m:t>.0550 </m:t>
                          </m:r>
                          <m:sSup>
                            <m:sSupPr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2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3200" i="1">
                          <a:latin typeface="Cambria Math"/>
                        </a:rPr>
                        <m:t>=0.235 </m:t>
                      </m:r>
                      <m:r>
                        <m:rPr>
                          <m:sty m:val="p"/>
                        </m:rPr>
                        <a:rPr lang="de-DE" sz="32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5445225"/>
                <a:ext cx="6603603" cy="1430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/>
          <p:nvPr/>
        </p:nvCxnSpPr>
        <p:spPr>
          <a:xfrm>
            <a:off x="6384032" y="609329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6384032" y="616530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5303912" y="674136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303912" y="6813376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304528" y="2862808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4240632" y="2862808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312640" y="271879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2760" y="2862808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376536" y="466300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256856" y="26467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096616" y="26467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160512" y="45910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248744" y="45910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775088" y="4478342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88" y="4478342"/>
                <a:ext cx="4574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592561" y="2494002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61" y="2494002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400873" y="253412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73" y="2534126"/>
                <a:ext cx="4627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92760" y="4518992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60" y="4518992"/>
                <a:ext cx="4528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883099" y="4672300"/>
                <a:ext cx="729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99" y="4672300"/>
                <a:ext cx="729687" cy="523220"/>
              </a:xfrm>
              <a:prstGeom prst="rect">
                <a:avLst/>
              </a:prstGeom>
              <a:blipFill>
                <a:blip r:embed="rId7"/>
                <a:stretch>
                  <a:fillRect t="-11628" r="-15000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711624" y="3777438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777438"/>
                <a:ext cx="1529008" cy="381515"/>
              </a:xfrm>
              <a:prstGeom prst="rect">
                <a:avLst/>
              </a:prstGeom>
              <a:blipFill>
                <a:blip r:embed="rId8"/>
                <a:stretch>
                  <a:fillRect t="-6452" r="-1594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592561" y="430296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61" y="4302969"/>
                <a:ext cx="1534331" cy="381515"/>
              </a:xfrm>
              <a:prstGeom prst="rect">
                <a:avLst/>
              </a:prstGeom>
              <a:blipFill>
                <a:blip r:embed="rId9"/>
                <a:stretch>
                  <a:fillRect t="-6452" r="-1984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024609" y="3273382"/>
                <a:ext cx="153272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09" y="3273382"/>
                <a:ext cx="1532727" cy="381515"/>
              </a:xfrm>
              <a:prstGeom prst="rect">
                <a:avLst/>
              </a:prstGeom>
              <a:blipFill>
                <a:blip r:embed="rId10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730638" y="358288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38" y="3582889"/>
                <a:ext cx="1534331" cy="381515"/>
              </a:xfrm>
              <a:prstGeom prst="rect">
                <a:avLst/>
              </a:prstGeom>
              <a:blipFill>
                <a:blip r:embed="rId11"/>
                <a:stretch>
                  <a:fillRect t="-6452" r="-1984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384648" y="2349461"/>
                <a:ext cx="17058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48" y="2349461"/>
                <a:ext cx="1705852" cy="381515"/>
              </a:xfrm>
              <a:prstGeom prst="rect">
                <a:avLst/>
              </a:prstGeom>
              <a:blipFill>
                <a:blip r:embed="rId12"/>
                <a:stretch>
                  <a:fillRect t="-4762" r="-714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531171" y="2132856"/>
                <a:ext cx="1024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.2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71" y="2132856"/>
                <a:ext cx="1024639" cy="523220"/>
              </a:xfrm>
              <a:prstGeom prst="rect">
                <a:avLst/>
              </a:prstGeom>
              <a:blipFill>
                <a:blip r:embed="rId13"/>
                <a:stretch>
                  <a:fillRect t="-12791" r="-1071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983246" y="2132856"/>
                <a:ext cx="12923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−2.6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46" y="2132856"/>
                <a:ext cx="1292341" cy="523220"/>
              </a:xfrm>
              <a:prstGeom prst="rect">
                <a:avLst/>
              </a:prstGeom>
              <a:blipFill>
                <a:blip r:embed="rId14"/>
                <a:stretch>
                  <a:fillRect t="-12791" r="-7547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759110" y="4672300"/>
                <a:ext cx="12923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−1.3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110" y="4672300"/>
                <a:ext cx="1292341" cy="523220"/>
              </a:xfrm>
              <a:prstGeom prst="rect">
                <a:avLst/>
              </a:prstGeom>
              <a:blipFill>
                <a:blip r:embed="rId15"/>
                <a:stretch>
                  <a:fillRect t="-11628" r="-7547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 flipV="1">
            <a:off x="5248745" y="2494003"/>
            <a:ext cx="734501" cy="90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861492" y="3419104"/>
            <a:ext cx="53126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6518362" y="3732403"/>
            <a:ext cx="469192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3536740" y="3912496"/>
            <a:ext cx="42647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4494241" y="4448691"/>
            <a:ext cx="296730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3099122" y="3429000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4.2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122" y="3429000"/>
                <a:ext cx="73770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4830024" y="1988840"/>
                <a:ext cx="1005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−6.8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024" y="1988840"/>
                <a:ext cx="10054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4611290" y="2944108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5.5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90" y="2944108"/>
                <a:ext cx="73770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6393868" y="3212976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8" y="3212976"/>
                <a:ext cx="73770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 39"/>
              <p:cNvSpPr/>
              <p:nvPr/>
            </p:nvSpPr>
            <p:spPr>
              <a:xfrm>
                <a:off x="4305636" y="4005064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0" name="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36" y="4005064"/>
                <a:ext cx="73770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eck 19">
            <a:extLst>
              <a:ext uri="{FF2B5EF4-FFF2-40B4-BE49-F238E27FC236}">
                <a16:creationId xmlns:a16="http://schemas.microsoft.com/office/drawing/2014/main" id="{8A7EEA5D-B02F-473C-B065-8BE367191A8C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445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sSup>
                        <m:sSupPr>
                          <m:ctrlP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l-GR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l-G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12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de-DE" sz="2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0.0275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de-DE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sz="22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0AF6910A-308B-417A-A31E-A6552709B09B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4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4"/>
                <a:ext cx="9217024" cy="549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, die für </a:t>
                </a:r>
                <a:r>
                  <a:rPr lang="de-DE" sz="28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die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wahren</a:t>
                </a:r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latin typeface="Cambria Math"/>
                      </a:rPr>
                      <m:t>=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liefert.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de-DE" sz="2800" dirty="0">
                  <a:latin typeface="MetaPro-Thin" panose="020B0404030101020102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find</a:t>
                </a:r>
                <a:r>
                  <a:rPr lang="de-DE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vector</a:t>
                </a:r>
                <a:r>
                  <a:rPr lang="de-DE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unknowns (coordinates)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4"/>
                <a:ext cx="9217024" cy="5498621"/>
              </a:xfrm>
              <a:prstGeom prst="rect">
                <a:avLst/>
              </a:prstGeom>
              <a:blipFill>
                <a:blip r:embed="rId2"/>
                <a:stretch>
                  <a:fillRect l="-1124" r="-860" b="-23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1631504" y="3868013"/>
            <a:ext cx="885698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MetaPro-Thin" panose="020B0404030101020102" pitchFamily="34" charset="0"/>
              </a:rPr>
              <a:t>Beispiel:</a:t>
            </a: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en-US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/>
              <p:cNvSpPr/>
              <p:nvPr/>
            </p:nvSpPr>
            <p:spPr>
              <a:xfrm>
                <a:off x="4295800" y="4437112"/>
                <a:ext cx="6278450" cy="1540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𝛷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,</m:t>
                          </m:r>
                          <m:r>
                            <a:rPr lang="de-DE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e-DE" sz="24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de-DE" sz="2400" i="1" dirty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24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4437112"/>
                <a:ext cx="6278450" cy="1540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1631504" y="573325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733257"/>
                <a:ext cx="792088" cy="461665"/>
              </a:xfrm>
              <a:prstGeom prst="rect">
                <a:avLst/>
              </a:prstGeom>
              <a:blipFill>
                <a:blip r:embed="rId4"/>
                <a:stretch>
                  <a:fillRect r="-28462" b="-9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3215680" y="591966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5919664"/>
                <a:ext cx="792088" cy="461665"/>
              </a:xfrm>
              <a:prstGeom prst="rect">
                <a:avLst/>
              </a:prstGeom>
              <a:blipFill>
                <a:blip r:embed="rId5"/>
                <a:stretch>
                  <a:fillRect r="-31008" b="-9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2999656" y="488193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r>
                            <a:rPr lang="de-D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4881935"/>
                <a:ext cx="792088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36"/>
          <p:cNvCxnSpPr/>
          <p:nvPr/>
        </p:nvCxnSpPr>
        <p:spPr>
          <a:xfrm>
            <a:off x="2999656" y="5199583"/>
            <a:ext cx="288032" cy="792088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2207568" y="5199583"/>
            <a:ext cx="792088" cy="5760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2999656" y="4365105"/>
            <a:ext cx="72008" cy="8437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071664" y="404745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4047456"/>
                <a:ext cx="792088" cy="461665"/>
              </a:xfrm>
              <a:prstGeom prst="rect">
                <a:avLst/>
              </a:prstGeom>
              <a:blipFill>
                <a:blip r:embed="rId7"/>
                <a:stretch>
                  <a:fillRect r="-30769" b="-78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2135561" y="5055568"/>
                <a:ext cx="567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1" y="5055568"/>
                <a:ext cx="56701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071664" y="5385991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5385991"/>
                <a:ext cx="57413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2567608" y="444988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4449887"/>
                <a:ext cx="57413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hteck 43"/>
          <p:cNvSpPr/>
          <p:nvPr/>
        </p:nvSpPr>
        <p:spPr>
          <a:xfrm>
            <a:off x="6528048" y="4365104"/>
            <a:ext cx="38884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etaPro-Thin" panose="020B0404030101020102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1226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𝑨</m:t>
                      </m:r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l-GR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12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de-DE" sz="2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0.0275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de-DE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de-DE" sz="22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sz="22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33344699-29E2-4AC9-BF0C-BBFEC5B03106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9837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𝑨</m:t>
                      </m:r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l-GR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12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  <a:ea typeface="Cambria Math"/>
                        </a:rPr>
                        <m:t>       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0.0275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19">
            <a:extLst>
              <a:ext uri="{FF2B5EF4-FFF2-40B4-BE49-F238E27FC236}">
                <a16:creationId xmlns:a16="http://schemas.microsoft.com/office/drawing/2014/main" id="{1A5F262E-A92C-499B-8597-5EEC824B9DC6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309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𝑨</m:t>
                      </m:r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latin typeface="Cambria Math"/>
                                  <a:ea typeface="Cambria Math"/>
                                </a:rPr>
                                <m:t>𝜮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l-GR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1" i="1">
                                      <a:latin typeface="Cambria Math"/>
                                      <a:ea typeface="Cambria Math"/>
                                    </a:rPr>
                                    <m:t>𝑿</m:t>
                                  </m:r>
                                </m:e>
                              </m:acc>
                            </m:sub>
                          </m:s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b="1" i="1" dirty="0">
                  <a:latin typeface="Cambria Math"/>
                  <a:ea typeface="Cambria Math"/>
                </a:endParaRPr>
              </a:p>
              <a:p>
                <a:endParaRPr lang="de-DE" sz="12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  <a:ea typeface="Cambria Math"/>
                        </a:rPr>
                        <m:t>       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−0.0206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−0.0069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0.0344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−0.0138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0.0138</m:t>
                                </m:r>
                              </m:e>
                              <m:e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0.0275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de-DE" sz="220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42" y="1801900"/>
                <a:ext cx="8168390" cy="234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631505" y="4307598"/>
                <a:ext cx="9195531" cy="705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1,2</m:t>
                              </m:r>
                            </m:sub>
                          </m:sSub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2,3</m:t>
                              </m:r>
                            </m:sub>
                          </m:sSub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3,4</m:t>
                              </m:r>
                            </m:sub>
                          </m:sSub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4,1</m:t>
                              </m:r>
                            </m:sub>
                          </m:sSub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2800" i="1">
                              <a:latin typeface="Cambria Math"/>
                            </a:rPr>
                            <m:t>0</m:t>
                          </m:r>
                          <m:r>
                            <a:rPr lang="de-DE" sz="2800" i="1">
                              <a:latin typeface="Cambria Math"/>
                            </a:rPr>
                            <m:t>. 0344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8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2800" i="1">
                          <a:latin typeface="Cambria Math"/>
                          <a:ea typeface="Cambria Math"/>
                        </a:rPr>
                        <m:t>=0.185</m:t>
                      </m:r>
                      <m:r>
                        <a:rPr lang="de-DE" sz="280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80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4307598"/>
                <a:ext cx="9195531" cy="705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>
            <a:off x="9184642" y="4941168"/>
            <a:ext cx="1375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9184642" y="5013176"/>
            <a:ext cx="1375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631505" y="5027678"/>
                <a:ext cx="5236755" cy="705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4,2</m:t>
                              </m:r>
                            </m:sub>
                          </m:sSub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brk m:alnAt="7"/>
                            </m:rPr>
                            <a:rPr lang="de-DE" sz="2800" i="1">
                              <a:latin typeface="Cambria Math"/>
                            </a:rPr>
                            <m:t>0</m:t>
                          </m:r>
                          <m:r>
                            <a:rPr lang="de-DE" sz="2800" i="1">
                              <a:latin typeface="Cambria Math"/>
                            </a:rPr>
                            <m:t>. 0275 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80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2800" i="1">
                          <a:latin typeface="Cambria Math"/>
                          <a:ea typeface="Cambria Math"/>
                        </a:rPr>
                        <m:t>=0.1</m:t>
                      </m:r>
                      <m:r>
                        <a:rPr lang="de-DE" sz="2800">
                          <a:latin typeface="Cambria Math"/>
                          <a:ea typeface="Cambria Math"/>
                        </a:rPr>
                        <m:t>66 </m:t>
                      </m:r>
                      <m:r>
                        <m:rPr>
                          <m:sty m:val="p"/>
                        </m:rPr>
                        <a:rPr lang="de-DE" sz="280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5027678"/>
                <a:ext cx="5236755" cy="705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16"/>
          <p:cNvCxnSpPr/>
          <p:nvPr/>
        </p:nvCxnSpPr>
        <p:spPr>
          <a:xfrm>
            <a:off x="5375920" y="561821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375920" y="569022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3359697" y="6021288"/>
                <a:ext cx="3264227" cy="569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de-DE" sz="2800" i="1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de-DE" sz="2800" i="1">
                        <a:latin typeface="Cambria Math"/>
                      </a:rPr>
                      <m:t>=0.23</m:t>
                    </m:r>
                    <m:r>
                      <a:rPr lang="de-DE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</a:rPr>
                      <m:t>m</m:t>
                    </m:r>
                    <m:r>
                      <a:rPr lang="de-DE" sz="2800" i="1">
                        <a:latin typeface="Cambria Math"/>
                      </a:rPr>
                      <m:t>     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7" y="6021288"/>
                <a:ext cx="3264227" cy="569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1631504" y="6031160"/>
            <a:ext cx="197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Vergleich: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56040" y="573325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MetaPro-Thin" panose="020B0404030101020102" pitchFamily="34" charset="0"/>
              </a:rPr>
              <a:t>Genauigkeitsgewinn durch Ausgleichung</a:t>
            </a:r>
          </a:p>
        </p:txBody>
      </p:sp>
      <p:sp>
        <p:nvSpPr>
          <p:cNvPr id="13" name="Rechteck 19">
            <a:extLst>
              <a:ext uri="{FF2B5EF4-FFF2-40B4-BE49-F238E27FC236}">
                <a16:creationId xmlns:a16="http://schemas.microsoft.com/office/drawing/2014/main" id="{AD3D1E09-BEF0-47B1-860A-3FDEBDFDEAAD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645367" y="4122221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MetaPro-Thin" panose="020B0404030101020102" pitchFamily="34" charset="0"/>
              </a:rPr>
              <a:t> 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de-DE" sz="2800" i="1" dirty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2800" b="1" i="1" dirty="0">
                                  <a:latin typeface="Cambria Math"/>
                                </a:rPr>
                                <m:t>𝑷𝑨</m:t>
                              </m:r>
                            </m:e>
                          </m:d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99" y="4122221"/>
                <a:ext cx="3268202" cy="544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8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acc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  <a:ea typeface="Cambria Math"/>
                        </a:rPr>
                        <m:t>𝑨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de-DE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sSup>
                        <m:sSup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3" y="5778405"/>
                <a:ext cx="2535181" cy="544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1919536" y="3501009"/>
            <a:ext cx="613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Unbekannten: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19536" y="5301209"/>
            <a:ext cx="642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Genauigkeit der ausgeglichenen Beobachtungen:</a:t>
            </a:r>
            <a:endParaRPr lang="de-DE" sz="2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Ausgleichung mit Ziel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𝑷𝒗</m:t>
                    </m:r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16" y="2564904"/>
                <a:ext cx="5470921" cy="523220"/>
              </a:xfrm>
              <a:prstGeom prst="rect">
                <a:avLst/>
              </a:prstGeom>
              <a:blipFill>
                <a:blip r:embed="rId4"/>
                <a:stretch>
                  <a:fillRect l="-2341" t="-12791" r="-33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  <a:ea typeface="Cambria Math"/>
                  </a:rPr>
                  <a:t>wegen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28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  <a:ea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58" y="5753975"/>
                <a:ext cx="2386679" cy="534762"/>
              </a:xfrm>
              <a:prstGeom prst="rect">
                <a:avLst/>
              </a:prstGeom>
              <a:blipFill>
                <a:blip r:embed="rId5"/>
                <a:stretch>
                  <a:fillRect l="-5371" t="-10227" b="-30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A152B15F-F249-4321-9FCE-1C01F994787D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4"/>
                <a:ext cx="9217024" cy="549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, die für </a:t>
                </a:r>
                <a:r>
                  <a:rPr lang="de-DE" sz="28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die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wahren</a:t>
                </a:r>
                <a:r>
                  <a:rPr lang="de-DE" sz="2800" dirty="0"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latin typeface="Cambria Math"/>
                      </a:rPr>
                      <m:t>=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liefert.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de-DE" sz="2800" dirty="0">
                  <a:latin typeface="MetaPro-Thin" panose="020B0404030101020102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find</a:t>
                </a:r>
                <a:r>
                  <a:rPr lang="de-DE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 err="1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vector</a:t>
                </a:r>
                <a:r>
                  <a:rPr lang="de-DE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unknowns (coordinates)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4"/>
                <a:ext cx="9217024" cy="5498621"/>
              </a:xfrm>
              <a:prstGeom prst="rect">
                <a:avLst/>
              </a:prstGeom>
              <a:blipFill>
                <a:blip r:embed="rId2"/>
                <a:stretch>
                  <a:fillRect l="-1124" r="-860" b="-23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/>
          <p:cNvSpPr txBox="1"/>
          <p:nvPr/>
        </p:nvSpPr>
        <p:spPr>
          <a:xfrm>
            <a:off x="1631504" y="3868013"/>
            <a:ext cx="885698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MetaPro-Thin" panose="020B0404030101020102" pitchFamily="34" charset="0"/>
              </a:rPr>
              <a:t>Beispiel:</a:t>
            </a: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de-DE" dirty="0">
              <a:latin typeface="MetaPro-Thin" panose="020B0404030101020102" pitchFamily="34" charset="0"/>
            </a:endParaRPr>
          </a:p>
          <a:p>
            <a:endParaRPr lang="en-US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4295800" y="4437112"/>
                <a:ext cx="6278450" cy="1540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𝛷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,</m:t>
                          </m:r>
                          <m:r>
                            <a:rPr lang="de-DE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e-DE" sz="24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24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2400" i="1" dirty="0">
                                                    <a:latin typeface="Cambria Math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4437112"/>
                <a:ext cx="6278450" cy="1540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631504" y="573325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733257"/>
                <a:ext cx="792088" cy="461665"/>
              </a:xfrm>
              <a:prstGeom prst="rect">
                <a:avLst/>
              </a:prstGeom>
              <a:blipFill>
                <a:blip r:embed="rId4"/>
                <a:stretch>
                  <a:fillRect r="-28462" b="-9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215680" y="591966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5919664"/>
                <a:ext cx="792088" cy="461665"/>
              </a:xfrm>
              <a:prstGeom prst="rect">
                <a:avLst/>
              </a:prstGeom>
              <a:blipFill>
                <a:blip r:embed="rId5"/>
                <a:stretch>
                  <a:fillRect r="-31008" b="-9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19"/>
          <p:cNvCxnSpPr/>
          <p:nvPr/>
        </p:nvCxnSpPr>
        <p:spPr>
          <a:xfrm>
            <a:off x="2999656" y="5199583"/>
            <a:ext cx="288032" cy="792088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2207568" y="5199583"/>
            <a:ext cx="792088" cy="57606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2999656" y="4365105"/>
            <a:ext cx="72008" cy="8437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3071664" y="404745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4047456"/>
                <a:ext cx="792088" cy="461665"/>
              </a:xfrm>
              <a:prstGeom prst="rect">
                <a:avLst/>
              </a:prstGeom>
              <a:blipFill>
                <a:blip r:embed="rId6"/>
                <a:stretch>
                  <a:fillRect r="-30769" b="-78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135561" y="5055568"/>
                <a:ext cx="567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1" y="5055568"/>
                <a:ext cx="5670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071664" y="5385991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5385991"/>
                <a:ext cx="5741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567608" y="444988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4449887"/>
                <a:ext cx="57413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2999656" y="488193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sz="2400" i="1">
                              <a:latin typeface="Cambria Math"/>
                            </a:rPr>
                            <m:t>,</m:t>
                          </m:r>
                          <m:r>
                            <a:rPr lang="de-D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4881935"/>
                <a:ext cx="792088" cy="461665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0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, die für 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die wahren Beobachtungen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latin typeface="MetaPro-Thin" panose="020B0404030101020102" pitchFamily="34" charset="0"/>
                  </a:rPr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</a:t>
                </a:r>
                <a:r>
                  <a:rPr lang="de-DE" sz="2800" dirty="0" err="1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</a:t>
                </a: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minimal,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de-DE" sz="2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de-DE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4869603"/>
              </a:xfrm>
              <a:prstGeom prst="rect">
                <a:avLst/>
              </a:prstGeom>
              <a:blipFill>
                <a:blip r:embed="rId2"/>
                <a:stretch>
                  <a:fillRect l="-1124" r="-860" b="-28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5594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, die für 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die wahren Beobachtungen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latin typeface="MetaPro-Thin" panose="020B0404030101020102" pitchFamily="34" charset="0"/>
                  </a:rPr>
                  <a:t>) und</a:t>
                </a: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>
                        <a:latin typeface="Cambria Math"/>
                      </a:rPr>
                      <m:t>=</m:t>
                    </m:r>
                    <m:r>
                      <a:rPr lang="de-DE" sz="2800" b="1" i="1" dirty="0">
                        <a:solidFill>
                          <a:srgbClr val="0000FF"/>
                        </a:solidFill>
                        <a:latin typeface="Cambria Math"/>
                      </a:rPr>
                      <m:t>𝑳</m:t>
                    </m:r>
                    <m:r>
                      <a:rPr lang="de-DE" sz="2800" b="1" i="1" dirty="0">
                        <a:latin typeface="Cambria Math"/>
                      </a:rPr>
                      <m:t>+</m:t>
                    </m:r>
                    <m:r>
                      <a:rPr lang="de-DE" sz="2800" b="1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von </a:t>
                </a:r>
                <a:r>
                  <a:rPr lang="en-US" sz="2800" dirty="0" err="1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ausgeglichenen</a:t>
                </a:r>
                <a:r>
                  <a:rPr lang="en-US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such that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b="1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and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de-DE" sz="2800" b="1" i="1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etaPro-Thin" panose="020B0404030101020102" pitchFamily="34" charset="0"/>
                  </a:rPr>
                  <a:t> is minimal.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5594737"/>
              </a:xfrm>
              <a:prstGeom prst="rect">
                <a:avLst/>
              </a:prstGeom>
              <a:blipFill>
                <a:blip r:embed="rId2"/>
                <a:stretch>
                  <a:fillRect l="-1124" r="-860" b="-2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2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, die für 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die wahren Beobachtungen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) und</a:t>
                </a: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ausgeglichenen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Beobachtungen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  <a:latin typeface="MetaPro-Thin" panose="020B0404030101020102" pitchFamily="34" charset="0"/>
                </a:endParaRP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latin typeface="MetaPro-Thin" panose="020B0404030101020102" pitchFamily="34" charset="0"/>
                  </a:rPr>
                  <a:t>so dass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de-DE" sz="2800" b="1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gilt und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de-DE" sz="2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minimal </a:t>
                </a:r>
                <a:r>
                  <a:rPr lang="en-US" sz="2800" dirty="0" err="1">
                    <a:latin typeface="MetaPro-Thin" panose="020B0404030101020102" pitchFamily="34" charset="0"/>
                  </a:rPr>
                  <a:t>ist</a:t>
                </a:r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  <a:endParaRPr lang="de-DE" sz="2800" i="1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blipFill>
                <a:blip r:embed="rId2"/>
                <a:stretch>
                  <a:fillRect l="-1124" r="-860" b="-2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7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, die für 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die wahren Beobachtungen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) und</a:t>
                </a: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ausgeglichenen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b="1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endParaRPr lang="de-DE" sz="2800" b="1" i="1" dirty="0">
                  <a:solidFill>
                    <a:schemeClr val="bg1">
                      <a:lumMod val="75000"/>
                    </a:schemeClr>
                  </a:solidFill>
                  <a:latin typeface="Cambria Math"/>
                </a:endParaRP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so dass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de-DE" sz="2800" b="1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gilt und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de-DE" sz="2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minimal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ist</a:t>
                </a: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.</a:t>
                </a:r>
                <a:endParaRPr lang="de-DE" sz="2800" i="1" dirty="0">
                  <a:solidFill>
                    <a:schemeClr val="bg1">
                      <a:lumMod val="50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blipFill>
                <a:blip r:embed="rId2"/>
                <a:stretch>
                  <a:fillRect l="-1124" r="-860" b="-2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28048" y="558924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MetaPro-Bold" panose="020B0804030101020102" pitchFamily="34" charset="0"/>
              </a:rPr>
              <a:t>Methode der </a:t>
            </a:r>
          </a:p>
          <a:p>
            <a:r>
              <a:rPr lang="de-DE" sz="2800" dirty="0">
                <a:solidFill>
                  <a:srgbClr val="FF0000"/>
                </a:solidFill>
                <a:latin typeface="MetaPro-Bold" panose="020B0804030101020102" pitchFamily="34" charset="0"/>
              </a:rPr>
              <a:t>kleinsten Quadrate</a:t>
            </a:r>
            <a:endParaRPr lang="en-US" sz="2800" dirty="0">
              <a:solidFill>
                <a:srgbClr val="FF0000"/>
              </a:solidFill>
              <a:latin typeface="MetaPro-Bold" panose="020B0804030101020102" pitchFamily="34" charset="0"/>
            </a:endParaRPr>
          </a:p>
        </p:txBody>
      </p:sp>
      <p:cxnSp>
        <p:nvCxnSpPr>
          <p:cNvPr id="12" name="Gerade Verbindung mit Pfeil 11"/>
          <p:cNvCxnSpPr>
            <a:stCxn id="11" idx="1"/>
          </p:cNvCxnSpPr>
          <p:nvPr/>
        </p:nvCxnSpPr>
        <p:spPr>
          <a:xfrm flipH="1" flipV="1">
            <a:off x="3647728" y="6066294"/>
            <a:ext cx="288032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5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Gegeben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  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Beobachtungen (Strecken, Winkel,...)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eine Funktion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, die für wahre Unbekannte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die wahren Beobachtungen durch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liefert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finde 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Unbekannten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Koordinaten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) und</a:t>
                </a: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𝑳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de-DE" sz="28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von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ausgeglichenen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Beobachtungen</a:t>
                </a:r>
                <a:r>
                  <a:rPr lang="de-DE" sz="2800" b="1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</a:p>
              <a:p>
                <a:pPr lvl="1" indent="-45720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so dass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de-DE" sz="2800" b="1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𝛷</m:t>
                    </m:r>
                    <m:d>
                      <m:dPr>
                        <m:ctrlPr>
                          <a:rPr lang="de-DE" sz="2800" b="1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1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 gilt und</a:t>
                </a:r>
              </a:p>
              <a:p>
                <a:pPr lvl="2" indent="-457200">
                  <a:buFont typeface="Arial" pitchFamily="34" charset="0"/>
                  <a:buChar char="•"/>
                </a:pPr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80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de-DE" sz="2800" b="1" i="1">
                        <a:latin typeface="Cambria Math"/>
                      </a:rPr>
                      <m:t>𝑷𝒗</m:t>
                    </m:r>
                  </m:oMath>
                </a14:m>
                <a:r>
                  <a:rPr lang="en-US" sz="2800" dirty="0">
                    <a:latin typeface="MetaPro-Thin" panose="020B0404030101020102" pitchFamily="34" charset="0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minimal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ist</a:t>
                </a:r>
                <a:r>
                  <a:rPr lang="de-DE" sz="2800" dirty="0">
                    <a:solidFill>
                      <a:schemeClr val="bg1">
                        <a:lumMod val="50000"/>
                      </a:schemeClr>
                    </a:solidFill>
                    <a:latin typeface="MetaPro-Thin" panose="020B0404030101020102" pitchFamily="34" charset="0"/>
                  </a:rPr>
                  <a:t>.</a:t>
                </a:r>
                <a:endParaRPr lang="de-DE" sz="2800" i="1" dirty="0">
                  <a:solidFill>
                    <a:schemeClr val="bg1">
                      <a:lumMod val="50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124745"/>
                <a:ext cx="9217024" cy="5200783"/>
              </a:xfrm>
              <a:prstGeom prst="rect">
                <a:avLst/>
              </a:prstGeom>
              <a:blipFill>
                <a:blip r:embed="rId2"/>
                <a:stretch>
                  <a:fillRect l="-1124" r="-860" b="-2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764436" y="332657"/>
            <a:ext cx="666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Problemdefinition</a:t>
            </a:r>
            <a:endParaRPr lang="en-US" sz="4400" dirty="0">
              <a:solidFill>
                <a:srgbClr val="FF0000"/>
              </a:solidFill>
              <a:latin typeface="MetaPro-Thin" panose="020B0404030101020102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28048" y="558924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MetaPro-Bold" panose="020B0804030101020102" pitchFamily="34" charset="0"/>
              </a:rPr>
              <a:t>Methode der </a:t>
            </a:r>
          </a:p>
          <a:p>
            <a:r>
              <a:rPr lang="de-DE" sz="2800" dirty="0">
                <a:solidFill>
                  <a:srgbClr val="FF0000"/>
                </a:solidFill>
                <a:latin typeface="MetaPro-Bold" panose="020B0804030101020102" pitchFamily="34" charset="0"/>
              </a:rPr>
              <a:t>kleinsten Quadrate</a:t>
            </a:r>
            <a:endParaRPr lang="en-US" sz="2800" dirty="0">
              <a:solidFill>
                <a:srgbClr val="FF0000"/>
              </a:solidFill>
              <a:latin typeface="MetaPro-Bold" panose="020B0804030101020102" pitchFamily="34" charset="0"/>
            </a:endParaRPr>
          </a:p>
        </p:txBody>
      </p:sp>
      <p:cxnSp>
        <p:nvCxnSpPr>
          <p:cNvPr id="3" name="Gerade Verbindung mit Pfeil 2"/>
          <p:cNvCxnSpPr>
            <a:stCxn id="8" idx="1"/>
          </p:cNvCxnSpPr>
          <p:nvPr/>
        </p:nvCxnSpPr>
        <p:spPr>
          <a:xfrm flipH="1" flipV="1">
            <a:off x="3647728" y="6066294"/>
            <a:ext cx="288032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84548"/>
            <a:ext cx="76485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Carl Friedrich Gauß</a:t>
            </a:r>
            <a:br>
              <a:rPr lang="de-DE" sz="3200" dirty="0"/>
            </a:br>
            <a:r>
              <a:rPr lang="de-DE" sz="1800" dirty="0"/>
              <a:t>(1777 Braunschweig – 1855 Göttingen)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5456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Spezialfall: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Ausgleichung bei linearem funktionalen Modell</a:t>
            </a:r>
            <a:br>
              <a:rPr lang="de-DE" dirty="0">
                <a:solidFill>
                  <a:srgbClr val="FF0000"/>
                </a:solidFill>
              </a:rPr>
            </a:br>
            <a:br>
              <a:rPr lang="de-DE" dirty="0">
                <a:solidFill>
                  <a:srgbClr val="FF0000"/>
                </a:solidFill>
              </a:rPr>
            </a:br>
            <a:r>
              <a:rPr lang="de-DE" sz="3800" dirty="0">
                <a:solidFill>
                  <a:srgbClr val="0000FF"/>
                </a:solidFill>
              </a:rPr>
              <a:t>(= linearer Zusammenhang zwischen Beobachtungen &amp; Unbekannten)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575720" y="5373217"/>
                <a:ext cx="4979502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4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4800" b="1" i="1" dirty="0">
                          <a:latin typeface="Cambria Math"/>
                        </a:rPr>
                        <m:t>=</m:t>
                      </m:r>
                      <m:r>
                        <a:rPr lang="el-GR" sz="4800" i="1">
                          <a:latin typeface="Cambria Math"/>
                          <a:ea typeface="Cambria Math"/>
                        </a:rPr>
                        <m:t>𝛷</m:t>
                      </m:r>
                      <m:d>
                        <m:dPr>
                          <m:ctrlPr>
                            <a:rPr lang="de-DE" sz="48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de-DE" sz="4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48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4800" b="1" i="1" dirty="0">
                          <a:latin typeface="Cambria Math"/>
                        </a:rPr>
                        <m:t>=</m:t>
                      </m:r>
                      <m:r>
                        <a:rPr lang="de-DE" sz="48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̃"/>
                          <m:ctrlPr>
                            <a:rPr lang="de-DE" sz="4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5373217"/>
                <a:ext cx="4979502" cy="926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5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</a:rPr>
                  <a:t>Beispiel 1: </a:t>
                </a:r>
                <a:r>
                  <a:rPr lang="de-DE" dirty="0"/>
                  <a:t>Mehrfache Beobachtung einer Strecke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  </a:t>
                </a:r>
                <a:r>
                  <a:rPr lang="de-DE" dirty="0"/>
                  <a:t>mit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</a:t>
                </a:r>
                <a:r>
                  <a:rPr lang="de-DE" dirty="0"/>
                  <a:t> Messung der Strecke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Gesucht:</a:t>
                </a:r>
                <a:r>
                  <a:rPr lang="de-DE" dirty="0"/>
                  <a:t> Ausgeglichene Strecke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dirty="0"/>
                  <a:t>, Verbesserungen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𝑣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Bedingung: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295932" y="5445225"/>
                <a:ext cx="8316957" cy="1391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3200">
                        <a:latin typeface="Cambria Math"/>
                      </a:rPr>
                      <m:t>=</m:t>
                    </m:r>
                    <m:r>
                      <a:rPr lang="de-DE" sz="3200" b="1" i="1">
                        <a:latin typeface="Cambria Math"/>
                      </a:rPr>
                      <m:t>𝑳</m:t>
                    </m:r>
                    <m:r>
                      <a:rPr lang="de-DE" sz="3200">
                        <a:latin typeface="Cambria Math"/>
                      </a:rPr>
                      <m:t>+</m:t>
                    </m:r>
                    <m:r>
                      <a:rPr lang="de-DE" sz="3200" b="1" i="1">
                        <a:latin typeface="Cambria Math"/>
                      </a:rPr>
                      <m:t>𝒗</m:t>
                    </m:r>
                    <m:r>
                      <a:rPr lang="de-DE" sz="3200" b="1" i="1">
                        <a:latin typeface="Cambria Math"/>
                      </a:rPr>
                      <m:t>=</m:t>
                    </m:r>
                    <m:r>
                      <a:rPr lang="de-DE" sz="3200" b="1" i="1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de-DE" sz="32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32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̂"/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     und    </a:t>
                </a:r>
                <a14:m>
                  <m:oMath xmlns:m="http://schemas.openxmlformats.org/officeDocument/2006/math">
                    <m:r>
                      <a:rPr lang="de-DE" sz="32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3200" b="1" i="1">
                        <a:latin typeface="Cambria Math"/>
                      </a:rPr>
                      <m:t>𝒗</m:t>
                    </m:r>
                    <m:r>
                      <a:rPr lang="de-DE" sz="32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de-DE" sz="3200"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32" y="5445225"/>
                <a:ext cx="8316957" cy="1391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1981200" y="274638"/>
            <a:ext cx="8229600" cy="250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664" y="573325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3832" y="5733256"/>
            <a:ext cx="10081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6002" y="5417293"/>
            <a:ext cx="1180078" cy="1419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0136" y="5445224"/>
            <a:ext cx="31683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96765" y="1168152"/>
            <a:ext cx="2232248" cy="8640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"/>
              <p:cNvSpPr/>
              <p:nvPr/>
            </p:nvSpPr>
            <p:spPr>
              <a:xfrm>
                <a:off x="8123138" y="1372761"/>
                <a:ext cx="4979502" cy="43973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0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𝛷</m:t>
                      </m:r>
                      <m:d>
                        <m:dPr>
                          <m:ctrlPr>
                            <a:rPr lang="de-DE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de-DE" sz="20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  <m:acc>
                        <m:accPr>
                          <m:chr m:val="̃"/>
                          <m:ctrlPr>
                            <a:rPr lang="de-DE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38" y="1372761"/>
                <a:ext cx="4979502" cy="439736"/>
              </a:xfrm>
              <a:prstGeom prst="rect">
                <a:avLst/>
              </a:prstGeom>
              <a:blipFill>
                <a:blip r:embed="rId5"/>
                <a:stretch>
                  <a:fillRect t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Lösung…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/>
                        <a:ea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i="1" dirty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  </m:t>
                    </m:r>
                    <m:r>
                      <a:rPr lang="de-DE" b="1" i="1" dirty="0" smtClean="0">
                        <a:latin typeface="Cambria Math"/>
                      </a:rPr>
                      <m:t>𝑳</m:t>
                    </m:r>
                    <m:r>
                      <a:rPr lang="de-DE" i="1" dirty="0">
                        <a:latin typeface="Cambria Math"/>
                      </a:rPr>
                      <m:t> + </m:t>
                    </m:r>
                    <m:r>
                      <a:rPr lang="de-DE" b="1" i="1" dirty="0">
                        <a:latin typeface="Cambria Math"/>
                      </a:rPr>
                      <m:t>𝒗</m:t>
                    </m:r>
                    <m:r>
                      <a:rPr lang="de-DE" b="1" i="1" dirty="0" smtClean="0">
                        <a:latin typeface="Cambria Math"/>
                      </a:rPr>
                      <m:t>  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de-DE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e-DE" b="1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de-DE" b="1" i="1" dirty="0" smtClean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de-DE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de-DE" b="1" i="1" dirty="0" err="1" smtClean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b="1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i="1" dirty="0" smtClean="0"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r>
                  <a:rPr lang="de-DE" dirty="0"/>
                  <a:t>	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Minimiere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>
                        <a:latin typeface="Cambria Math"/>
                      </a:rPr>
                      <m:t>𝒗</m:t>
                    </m:r>
                  </m:oMath>
                </a14:m>
                <a:r>
                  <a:rPr lang="de-DE" dirty="0"/>
                  <a:t>…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⇒</m:t>
                        </m:r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de-DE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>
                        <a:latin typeface="Cambria Math"/>
                      </a:rPr>
                      <m:t>𝒗</m:t>
                    </m:r>
                  </m:oMath>
                </a14:m>
                <a:r>
                  <a:rPr lang="de-DE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>
                                <a:latin typeface="Cambria Math"/>
                              </a:rPr>
                              <m:t>𝑨</m:t>
                            </m:r>
                            <m:acc>
                              <m:accPr>
                                <m:chr m:val="̂"/>
                                <m:ctrlP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dirty="0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  <m:r>
                              <a:rPr lang="de-DE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b="1" i="1" dirty="0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  <m:acc>
                          <m:accPr>
                            <m:chr m:val="̂"/>
                            <m:ctrlP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  <m:r>
                          <a:rPr lang="de-DE" i="1" dirty="0">
                            <a:latin typeface="Cambria Math"/>
                          </a:rPr>
                          <m:t>−</m:t>
                        </m:r>
                        <m:r>
                          <a:rPr lang="de-DE" b="1" i="1" dirty="0" smtClean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e-DE" b="0" dirty="0"/>
                  <a:t>			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dirty="0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 dirty="0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b="1" i="1" dirty="0" smtClean="0">
                        <a:latin typeface="Cambria Math"/>
                      </a:rPr>
                      <m:t>−</m:t>
                    </m:r>
                    <m:r>
                      <a:rPr lang="de-DE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endParaRPr lang="de-DE" b="1" dirty="0"/>
              </a:p>
            </p:txBody>
          </p:sp>
        </mc:Choice>
        <mc:Fallback xmlns=""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  <a:blipFill>
                <a:blip r:embed="rId2"/>
                <a:stretch>
                  <a:fillRect l="-1754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3"/>
              <p:cNvSpPr txBox="1"/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notwendige Bedingung für Optimum:</a:t>
                </a:r>
              </a:p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	Gradient der Zielfunktion </a:t>
                </a:r>
                <a14:m>
                  <m:oMath xmlns:m="http://schemas.openxmlformats.org/officeDocument/2006/math">
                    <m:r>
                      <a:rPr lang="de-DE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 Nullvektor</a:t>
                </a:r>
              </a:p>
            </p:txBody>
          </p:sp>
        </mc:Choice>
        <mc:Fallback xmlns="">
          <p:sp>
            <p:nvSpPr>
              <p:cNvPr id="6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blipFill>
                <a:blip r:embed="rId3"/>
                <a:stretch>
                  <a:fillRect l="-1763" t="-7386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1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Lösung…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𝐹</m:t>
                    </m:r>
                    <m:r>
                      <a:rPr lang="de-DE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b="0" dirty="0"/>
                  <a:t>	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dirty="0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 dirty="0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b="1" i="1" dirty="0" smtClean="0">
                        <a:latin typeface="Cambria Math"/>
                      </a:rPr>
                      <m:t>−</m:t>
                    </m:r>
                    <m:r>
                      <a:rPr lang="de-DE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endParaRPr lang="de-DE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dirty="0" smtClean="0">
                          <a:latin typeface="Cambria Math"/>
                        </a:rPr>
                        <m:t>grad</m:t>
                      </m:r>
                      <m:r>
                        <a:rPr lang="de-DE" b="0" i="1" dirty="0" smtClean="0">
                          <a:latin typeface="Cambria Math"/>
                        </a:rPr>
                        <m:t> </m:t>
                      </m:r>
                      <m:r>
                        <a:rPr lang="de-DE" b="0" i="1" dirty="0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 i="1" dirty="0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DE" b="0" i="1" dirty="0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b="0" i="1" dirty="0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  <a:blipFill>
                <a:blip r:embed="rId2"/>
                <a:stretch>
                  <a:fillRect l="-1754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notwendige Bedingung für Optimum:</a:t>
                </a:r>
              </a:p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	Gradient der Zielfunktion </a:t>
                </a:r>
                <a14:m>
                  <m:oMath xmlns:m="http://schemas.openxmlformats.org/officeDocument/2006/math">
                    <m:r>
                      <a:rPr lang="de-DE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 Nullvektor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blipFill>
                <a:blip r:embed="rId3"/>
                <a:stretch>
                  <a:fillRect l="-1763" t="-7386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4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Lösung…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𝐹</m:t>
                    </m:r>
                    <m:r>
                      <a:rPr lang="de-DE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b="0" dirty="0"/>
                  <a:t>	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dirty="0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 dirty="0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b="1" i="1" dirty="0" smtClean="0">
                        <a:latin typeface="Cambria Math"/>
                      </a:rPr>
                      <m:t>−</m:t>
                    </m:r>
                    <m:r>
                      <a:rPr lang="de-DE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endParaRPr lang="de-DE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dirty="0" smtClean="0">
                          <a:latin typeface="Cambria Math"/>
                        </a:rPr>
                        <m:t>grad</m:t>
                      </m:r>
                      <m:r>
                        <a:rPr lang="de-DE" b="0" i="1" dirty="0" smtClean="0">
                          <a:latin typeface="Cambria Math"/>
                        </a:rPr>
                        <m:t> </m:t>
                      </m:r>
                      <m:r>
                        <a:rPr lang="de-DE" b="0" i="1" dirty="0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 i="1" dirty="0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DE" b="0" i="1" dirty="0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b="0" i="1" dirty="0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𝑳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de-DE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  <a:blipFill>
                <a:blip r:embed="rId2"/>
                <a:stretch>
                  <a:fillRect l="-1754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notwendige Bedingung für Optimum:</a:t>
                </a:r>
              </a:p>
              <a:p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	Gradient der Zielfunktion </a:t>
                </a:r>
                <a14:m>
                  <m:oMath xmlns:m="http://schemas.openxmlformats.org/officeDocument/2006/math">
                    <m:r>
                      <a:rPr lang="de-DE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sz="32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 Nullvektor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520134"/>
                <a:ext cx="8640960" cy="1077218"/>
              </a:xfrm>
              <a:prstGeom prst="rect">
                <a:avLst/>
              </a:prstGeom>
              <a:blipFill>
                <a:blip r:embed="rId3"/>
                <a:stretch>
                  <a:fillRect l="-1763" t="-7386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8688288" y="36450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taPro-Bold" panose="020B0804030101020102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63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Lösung…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𝐹</m:t>
                    </m:r>
                    <m:r>
                      <a:rPr lang="de-DE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b="0" dirty="0"/>
                  <a:t>	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dirty="0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de-DE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b="1" i="1" dirty="0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b="1" i="1" dirty="0" smtClean="0">
                        <a:latin typeface="Cambria Math"/>
                      </a:rPr>
                      <m:t>−</m:t>
                    </m:r>
                    <m:r>
                      <a:rPr lang="de-DE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dirty="0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  <m:r>
                      <a:rPr lang="de-DE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endParaRPr lang="de-DE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dirty="0" smtClean="0">
                          <a:latin typeface="Cambria Math"/>
                        </a:rPr>
                        <m:t>grad</m:t>
                      </m:r>
                      <m:r>
                        <a:rPr lang="de-DE" b="0" i="1" dirty="0" smtClean="0">
                          <a:latin typeface="Cambria Math"/>
                        </a:rPr>
                        <m:t> </m:t>
                      </m:r>
                      <m:r>
                        <a:rPr lang="de-DE" b="0" i="1" dirty="0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 i="1" dirty="0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DE" b="0" i="1" dirty="0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de-DE" i="1" dirty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dirty="0" smtClean="0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de-DE" b="0" i="1" dirty="0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b="0" i="1" dirty="0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 smtClean="0">
                          <a:latin typeface="Cambria Math"/>
                        </a:rPr>
                        <m:t>𝑳</m:t>
                      </m:r>
                      <m:r>
                        <a:rPr lang="de-DE" b="0" i="1" dirty="0" smtClean="0">
                          <a:latin typeface="Cambria Math"/>
                        </a:rPr>
                        <m:t>=</m:t>
                      </m:r>
                      <m:r>
                        <a:rPr lang="de-DE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de-DE" b="1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DE" b="1" i="1" dirty="0">
                    <a:latin typeface="Cambria Math"/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de-DE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dirty="0" smtClean="0">
                        <a:latin typeface="Cambria Math"/>
                      </a:rPr>
                      <m:t>𝑳</m:t>
                    </m:r>
                  </m:oMath>
                </a14:m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036496" cy="5141168"/>
              </a:xfrm>
              <a:blipFill>
                <a:blip r:embed="rId2"/>
                <a:stretch>
                  <a:fillRect l="-1754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/>
          <p:cNvSpPr/>
          <p:nvPr/>
        </p:nvSpPr>
        <p:spPr>
          <a:xfrm>
            <a:off x="9039304" y="4365104"/>
            <a:ext cx="1656184" cy="7920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151784" y="5805264"/>
            <a:ext cx="2448272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51984" y="50149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  <a:latin typeface="MetaPro-Thin" panose="020B0404030101020102" pitchFamily="34" charset="0"/>
              </a:rPr>
              <a:t>Gauß-Normalgleichung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72064" y="566124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MetaPro-Thin" panose="020B0404030101020102" pitchFamily="34" charset="0"/>
              </a:rPr>
              <a:t>Lösung durch </a:t>
            </a:r>
            <a:r>
              <a:rPr lang="de-DE" sz="2800" dirty="0" err="1">
                <a:latin typeface="MetaPro-Thin" panose="020B0404030101020102" pitchFamily="34" charset="0"/>
              </a:rPr>
              <a:t>Gaußsches</a:t>
            </a:r>
            <a:r>
              <a:rPr lang="de-DE" sz="2800" dirty="0">
                <a:latin typeface="MetaPro-Thin" panose="020B0404030101020102" pitchFamily="34" charset="0"/>
              </a:rPr>
              <a:t> Eliminationsverfahren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29207" y="4499828"/>
                <a:ext cx="1503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b="1" i="1" dirty="0">
                          <a:latin typeface="Cambria Math"/>
                        </a:rPr>
                        <m:t>𝑨</m:t>
                      </m:r>
                      <m:r>
                        <a:rPr lang="en-US" i="1" dirty="0">
                          <a:latin typeface="Cambria Math"/>
                        </a:rPr>
                        <m:t>𝑥</m:t>
                      </m:r>
                      <m:r>
                        <a:rPr lang="de-DE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207" y="4499828"/>
                <a:ext cx="1503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688288" y="3645024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taPro-Thin" panose="020B0404030101020102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66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</a:rPr>
                  <a:t>Beispiel 1: </a:t>
                </a:r>
                <a:r>
                  <a:rPr lang="de-DE" dirty="0"/>
                  <a:t>Mehrfache Beobachtung einer Strecke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  </a:t>
                </a:r>
                <a:r>
                  <a:rPr lang="de-DE" dirty="0"/>
                  <a:t>mit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 dirty="0" smtClean="0">
                        <a:latin typeface="Cambria Math"/>
                      </a:rPr>
                      <m:t>=</m:t>
                    </m:r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</a:t>
                </a:r>
                <a:r>
                  <a:rPr lang="de-DE" dirty="0"/>
                  <a:t> Messung der Strecke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Gesucht:</a:t>
                </a:r>
                <a:r>
                  <a:rPr lang="de-DE" dirty="0"/>
                  <a:t> Ausgeglichene Strecke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dirty="0"/>
                  <a:t>, Verbesserungen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/>
                      </a:rPr>
                      <m:t>𝒗</m:t>
                    </m:r>
                  </m:oMath>
                </a14:m>
                <a:endParaRPr lang="de-DE" b="1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Bedingung: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295932" y="5421970"/>
                <a:ext cx="8316957" cy="1391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1" i="1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de-DE" sz="3200">
                        <a:latin typeface="Cambria Math"/>
                      </a:rPr>
                      <m:t>=</m:t>
                    </m:r>
                    <m:r>
                      <a:rPr lang="de-DE" sz="3200" b="1" i="1">
                        <a:latin typeface="Cambria Math"/>
                      </a:rPr>
                      <m:t>𝑳</m:t>
                    </m:r>
                    <m:r>
                      <a:rPr lang="de-DE" sz="3200">
                        <a:latin typeface="Cambria Math"/>
                      </a:rPr>
                      <m:t>+</m:t>
                    </m:r>
                    <m:r>
                      <a:rPr lang="de-DE" sz="3200" b="1" i="1">
                        <a:latin typeface="Cambria Math"/>
                      </a:rPr>
                      <m:t>𝒗</m:t>
                    </m:r>
                    <m:r>
                      <a:rPr lang="de-DE" sz="3200" b="1" i="1">
                        <a:latin typeface="Cambria Math"/>
                      </a:rPr>
                      <m:t>=</m:t>
                    </m:r>
                    <m:r>
                      <a:rPr lang="de-DE" sz="3200" b="1" i="1">
                        <a:latin typeface="Cambria Math"/>
                      </a:rPr>
                      <m:t>𝑨</m:t>
                    </m:r>
                    <m:acc>
                      <m:accPr>
                        <m:chr m:val="̂"/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de-DE" sz="32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32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̂"/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     und    </a:t>
                </a:r>
                <a14:m>
                  <m:oMath xmlns:m="http://schemas.openxmlformats.org/officeDocument/2006/math">
                    <m:r>
                      <a:rPr lang="de-DE" sz="32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3200" b="1" i="1">
                        <a:latin typeface="Cambria Math"/>
                      </a:rPr>
                      <m:t>𝒗</m:t>
                    </m:r>
                    <m:r>
                      <a:rPr lang="de-DE" sz="32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de-DE" sz="3200"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32" y="5421970"/>
                <a:ext cx="8316957" cy="1391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464153" y="3552210"/>
                <a:ext cx="2651367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3552210"/>
                <a:ext cx="2651367" cy="598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7549090" y="3455253"/>
            <a:ext cx="2651367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1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7" y="2204865"/>
                <a:ext cx="4256037" cy="1391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1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204865"/>
                <a:ext cx="4256037" cy="1391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16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7" y="2204865"/>
                <a:ext cx="4612673" cy="1391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en-US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1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204865"/>
                <a:ext cx="4612673" cy="1391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65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6" y="2204865"/>
                <a:ext cx="4614276" cy="3419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204865"/>
                <a:ext cx="4614276" cy="3419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52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84548"/>
            <a:ext cx="76485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564904"/>
            <a:ext cx="77914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</a:p>
        </p:txBody>
      </p:sp>
    </p:spTree>
    <p:extLst>
      <p:ext uri="{BB962C8B-B14F-4D97-AF65-F5344CB8AC3E}">
        <p14:creationId xmlns:p14="http://schemas.microsoft.com/office/powerpoint/2010/main" val="2782112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6" y="2204865"/>
                <a:ext cx="5506444" cy="292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204865"/>
                <a:ext cx="5506444" cy="2927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52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6" y="2204865"/>
                <a:ext cx="5997476" cy="427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    ⟹    </m:t>
                      </m:r>
                      <m:r>
                        <a:rPr lang="de-DE" sz="3200" i="1">
                          <a:latin typeface="Cambria Math"/>
                        </a:rPr>
                        <m:t>𝑛</m:t>
                      </m:r>
                      <m:acc>
                        <m:accPr>
                          <m:chr m:val="̂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204865"/>
                <a:ext cx="5997476" cy="427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5663952" y="5085184"/>
            <a:ext cx="266429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03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6" y="2204865"/>
                <a:ext cx="5997476" cy="427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    ⟹    </m:t>
                      </m:r>
                      <m:r>
                        <a:rPr lang="de-DE" sz="3200" i="1">
                          <a:latin typeface="Cambria Math"/>
                        </a:rPr>
                        <m:t>𝑛</m:t>
                      </m:r>
                      <m:acc>
                        <m:accPr>
                          <m:chr m:val="̂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204865"/>
                <a:ext cx="5997476" cy="427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328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7" y="2204865"/>
                <a:ext cx="8915261" cy="427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    ⟹    </m:t>
                      </m:r>
                      <m:r>
                        <a:rPr lang="de-DE" sz="3200" i="1">
                          <a:latin typeface="Cambria Math"/>
                        </a:rPr>
                        <m:t>𝑛</m:t>
                      </m:r>
                      <m:acc>
                        <m:accPr>
                          <m:chr m:val="̂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3200" i="1" dirty="0">
                          <a:latin typeface="Cambria Math"/>
                        </a:rPr>
                        <m:t> </m:t>
                      </m:r>
                      <m:r>
                        <a:rPr lang="de-DE" sz="3200" i="1" dirty="0">
                          <a:latin typeface="Cambria Math"/>
                          <a:ea typeface="Cambria Math"/>
                        </a:rPr>
                        <m:t>⟺ </m:t>
                      </m:r>
                      <m:acc>
                        <m:accPr>
                          <m:chr m:val="̂"/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3200" i="1" dirty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3200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32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204865"/>
                <a:ext cx="8915261" cy="427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6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1: </a:t>
            </a:r>
            <a:r>
              <a:rPr lang="de-DE" dirty="0"/>
              <a:t>Mehrfache Beobachtung einer Strecke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919537" y="2204865"/>
                <a:ext cx="8915261" cy="427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r>
                        <a:rPr lang="de-DE" sz="3200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de-DE" sz="3200" dirty="0">
                  <a:latin typeface="Cambria Math"/>
                </a:endParaRPr>
              </a:p>
              <a:p>
                <a:endParaRPr lang="de-DE" sz="10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>
                              <a:latin typeface="Cambria Math"/>
                            </a:rPr>
                            <m:t>1,…,1</m:t>
                          </m:r>
                        </m:e>
                      </m:d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3200" i="1" dirty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32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>
                          <a:latin typeface="Cambria Math"/>
                        </a:rPr>
                        <m:t>𝑳</m:t>
                      </m:r>
                      <m:r>
                        <a:rPr lang="de-DE" sz="3200" b="1" i="1">
                          <a:latin typeface="Cambria Math"/>
                        </a:rPr>
                        <m:t>    ⟹    </m:t>
                      </m:r>
                      <m:r>
                        <a:rPr lang="de-DE" sz="3200" i="1">
                          <a:latin typeface="Cambria Math"/>
                        </a:rPr>
                        <m:t>𝑛</m:t>
                      </m:r>
                      <m:acc>
                        <m:accPr>
                          <m:chr m:val="̂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3200" i="1" dirty="0">
                              <a:latin typeface="Cambria Math"/>
                            </a:rPr>
                            <m:t>𝑖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3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3200" i="1" dirty="0">
                          <a:latin typeface="Cambria Math"/>
                        </a:rPr>
                        <m:t> </m:t>
                      </m:r>
                      <m:r>
                        <a:rPr lang="de-DE" sz="3200" i="1" dirty="0">
                          <a:latin typeface="Cambria Math"/>
                          <a:ea typeface="Cambria Math"/>
                        </a:rPr>
                        <m:t>⟺ </m:t>
                      </m:r>
                      <m:acc>
                        <m:accPr>
                          <m:chr m:val="̂"/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3200" i="1" dirty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acc>
                      <m:r>
                        <a:rPr lang="de-DE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3200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3200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32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7" y="2204865"/>
                <a:ext cx="8915261" cy="427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8472264" y="5157192"/>
            <a:ext cx="216024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665028" y="3429000"/>
            <a:ext cx="3888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</a:t>
            </a:r>
          </a:p>
          <a:p>
            <a:pPr algn="ctr"/>
            <a:r>
              <a:rPr lang="de-DE" sz="2600" dirty="0">
                <a:solidFill>
                  <a:srgbClr val="FF0000"/>
                </a:solidFill>
                <a:latin typeface="MetaPro-Bold" panose="020B0804030101020102" pitchFamily="34" charset="0"/>
              </a:rPr>
              <a:t>entspricht hier</a:t>
            </a:r>
          </a:p>
          <a:p>
            <a:pPr algn="ctr"/>
            <a:r>
              <a:rPr lang="de-DE" sz="2600" dirty="0">
                <a:solidFill>
                  <a:srgbClr val="FF0000"/>
                </a:solidFill>
                <a:latin typeface="MetaPro-Bold" panose="020B0804030101020102" pitchFamily="34" charset="0"/>
              </a:rPr>
              <a:t>Berechnung des Mittelwerts!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063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immer lösbar?</a:t>
            </a:r>
          </a:p>
          <a:p>
            <a:r>
              <a:rPr lang="de-DE" dirty="0"/>
              <a:t>wirklich optimal?</a:t>
            </a:r>
          </a:p>
          <a:p>
            <a:r>
              <a:rPr lang="de-DE" dirty="0"/>
              <a:t>optimale Lösung eindeutig?</a:t>
            </a:r>
          </a:p>
        </p:txBody>
      </p:sp>
    </p:spTree>
    <p:extLst>
      <p:ext uri="{BB962C8B-B14F-4D97-AF65-F5344CB8AC3E}">
        <p14:creationId xmlns:p14="http://schemas.microsoft.com/office/powerpoint/2010/main" val="3532561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22851" y="2830823"/>
                <a:ext cx="6858994" cy="1583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MetaPro-Thin" panose="020B0404030101020102" pitchFamily="34" charset="0"/>
                  </a:rPr>
                  <a:t>Zielfunktion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i="1" dirty="0">
                        <a:latin typeface="Cambria Math"/>
                      </a:rPr>
                      <m:t>𝑣</m:t>
                    </m:r>
                  </m:oMath>
                </a14:m>
                <a:endParaRPr lang="en-US" sz="3200" i="1" dirty="0">
                  <a:latin typeface="Cambria Math"/>
                </a:endParaRPr>
              </a:p>
              <a:p>
                <a:endParaRPr lang="en-US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r>
                        <a:rPr lang="de-DE" sz="3200" i="1" dirty="0">
                          <a:latin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200" i="1" dirty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3200" i="1" dirty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200" b="1" i="1" dirty="0">
                          <a:latin typeface="Cambria Math"/>
                        </a:rPr>
                        <m:t>−</m:t>
                      </m:r>
                      <m:r>
                        <a:rPr lang="de-DE" sz="3200" i="1" dirty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 dirty="0">
                          <a:latin typeface="Cambria Math"/>
                        </a:rPr>
                        <m:t>𝑳</m:t>
                      </m:r>
                      <m:r>
                        <a:rPr lang="de-DE" sz="3200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2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2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51" y="2830823"/>
                <a:ext cx="6858994" cy="1583062"/>
              </a:xfrm>
              <a:prstGeom prst="rect">
                <a:avLst/>
              </a:prstGeom>
              <a:blipFill>
                <a:blip r:embed="rId4"/>
                <a:stretch>
                  <a:fillRect l="-2311" t="-46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113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263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35560" y="4797152"/>
                <a:ext cx="820891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    Beispiel: 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−7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 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797152"/>
                <a:ext cx="8208912" cy="892552"/>
              </a:xfrm>
              <a:prstGeom prst="rect">
                <a:avLst/>
              </a:prstGeom>
              <a:blipFill>
                <a:blip r:embed="rId5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279576" y="4725144"/>
            <a:ext cx="6912768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769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35560" y="4797152"/>
                <a:ext cx="820891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    Beispiel: 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−7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+9−16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797152"/>
                <a:ext cx="8208912" cy="892552"/>
              </a:xfrm>
              <a:prstGeom prst="rect">
                <a:avLst/>
              </a:prstGeom>
              <a:blipFill>
                <a:blip r:embed="rId5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279576" y="4725144"/>
            <a:ext cx="6912768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24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</a:p>
        </p:txBody>
      </p:sp>
      <p:sp>
        <p:nvSpPr>
          <p:cNvPr id="2" name="Oval 1"/>
          <p:cNvSpPr/>
          <p:nvPr/>
        </p:nvSpPr>
        <p:spPr>
          <a:xfrm>
            <a:off x="3247787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20195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20195" y="2417674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cxnSp>
        <p:nvCxnSpPr>
          <p:cNvPr id="11" name="Straight Connector 10"/>
          <p:cNvCxnSpPr>
            <a:stCxn id="2" idx="6"/>
            <a:endCxn id="12" idx="2"/>
          </p:cNvCxnSpPr>
          <p:nvPr/>
        </p:nvCxnSpPr>
        <p:spPr>
          <a:xfrm>
            <a:off x="3467025" y="5263597"/>
            <a:ext cx="34531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2" idx="0"/>
          </p:cNvCxnSpPr>
          <p:nvPr/>
        </p:nvCxnSpPr>
        <p:spPr>
          <a:xfrm>
            <a:off x="7029814" y="2636912"/>
            <a:ext cx="0" cy="2517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3"/>
            <a:endCxn id="13" idx="7"/>
          </p:cNvCxnSpPr>
          <p:nvPr/>
        </p:nvCxnSpPr>
        <p:spPr>
          <a:xfrm flipV="1">
            <a:off x="3279894" y="2449781"/>
            <a:ext cx="3827432" cy="2891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3872" y="533651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 rot="19356422">
            <a:off x="4727848" y="33835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01864" y="4894265"/>
            <a:ext cx="82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90°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1584" y="4931876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36,87°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96643" y="5336509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(0, 0)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79963" y="5297752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(4, 0)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1945" y="4562544"/>
            <a:ext cx="10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89.99…°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456040" y="4941168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56040" y="4941168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6081" y="2098183"/>
            <a:ext cx="342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(3.99999464…, 3.00000714…)</a:t>
            </a:r>
          </a:p>
        </p:txBody>
      </p:sp>
    </p:spTree>
    <p:extLst>
      <p:ext uri="{BB962C8B-B14F-4D97-AF65-F5344CB8AC3E}">
        <p14:creationId xmlns:p14="http://schemas.microsoft.com/office/powerpoint/2010/main" val="8849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7" grpId="0"/>
      <p:bldP spid="38" grpId="0"/>
      <p:bldP spid="39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35560" y="4797152"/>
                <a:ext cx="820891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    Beispiel: 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−7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+9−16 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6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de-DE" sz="2600" i="1" dirty="0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 dirty="0">
                        <a:latin typeface="Cambria Math"/>
                      </a:rPr>
                      <m:t>       </m:t>
                    </m:r>
                    <m:r>
                      <a:rPr lang="de-DE" sz="2600" i="1" dirty="0">
                        <a:latin typeface="Cambria Math"/>
                      </a:rPr>
                      <m:t>−16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797152"/>
                <a:ext cx="8208912" cy="1292662"/>
              </a:xfrm>
              <a:prstGeom prst="rect">
                <a:avLst/>
              </a:prstGeom>
              <a:blipFill>
                <a:blip r:embed="rId5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279576" y="4725144"/>
            <a:ext cx="6912768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245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35560" y="4797153"/>
                <a:ext cx="82089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    Beispiel: 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−7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+6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</a:rPr>
                      <m:t>+9−16 </m:t>
                    </m:r>
                  </m:oMath>
                </a14:m>
                <a:endParaRPr lang="de-DE" sz="2600" i="1" dirty="0">
                  <a:latin typeface="Cambria Math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6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de-DE" sz="2600" i="1" dirty="0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 dirty="0">
                        <a:latin typeface="Cambria Math"/>
                      </a:rPr>
                      <m:t>       </m:t>
                    </m:r>
                    <m:r>
                      <a:rPr lang="de-DE" sz="2600" i="1" dirty="0">
                        <a:latin typeface="Cambria Math"/>
                      </a:rPr>
                      <m:t>−16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−16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  mit   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  <a:ea typeface="Cambria Math"/>
                      </a:rPr>
                      <m:t>𝜉</m:t>
                    </m:r>
                    <m:r>
                      <a:rPr lang="de-DE" sz="26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600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sz="2600" i="1" dirty="0">
                        <a:latin typeface="Cambria Math"/>
                        <a:ea typeface="Cambria Math"/>
                      </a:rPr>
                      <m:t>+3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797153"/>
                <a:ext cx="8208912" cy="1692771"/>
              </a:xfrm>
              <a:prstGeom prst="rect">
                <a:avLst/>
              </a:prstGeom>
              <a:blipFill>
                <a:blip r:embed="rId5"/>
                <a:stretch>
                  <a:fillRect t="-2878" b="-82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279576" y="4725144"/>
            <a:ext cx="6912768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867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2466894"/>
              </a:xfrm>
              <a:prstGeom prst="rect">
                <a:avLst/>
              </a:prstGeom>
              <a:blipFill>
                <a:blip r:embed="rId4"/>
                <a:stretch>
                  <a:fillRect l="-1224" t="-2475" b="-544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35560" y="4797153"/>
                <a:ext cx="8208912" cy="11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    Beispiel: 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  <m:r>
                          <a:rPr lang="de-DE" sz="2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+</m:t>
                    </m:r>
                    <m:r>
                      <a:rPr lang="en-US" sz="2600" i="1" dirty="0">
                        <a:latin typeface="Cambria Math"/>
                      </a:rPr>
                      <m:t>𝑏</m:t>
                    </m:r>
                    <m:r>
                      <a:rPr lang="de-DE" sz="2600" i="1" dirty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</a:rPr>
                      <m:t>+</m:t>
                    </m:r>
                    <m:r>
                      <a:rPr lang="en-US" sz="2600" i="1" dirty="0">
                        <a:latin typeface="Cambria Math"/>
                      </a:rPr>
                      <m:t>𝑐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sz="26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de-DE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6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de-DE" sz="26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dirty="0"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600" i="1" dirty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i="1" dirty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26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 dirty="0">
                        <a:latin typeface="Cambria Math"/>
                      </a:rPr>
                      <m:t>+(</m:t>
                    </m:r>
                    <m:r>
                      <a:rPr lang="en-US" sz="2600" i="1" dirty="0">
                        <a:latin typeface="Cambria Math"/>
                      </a:rPr>
                      <m:t>𝑐</m:t>
                    </m:r>
                    <m:r>
                      <a:rPr lang="en-US" sz="26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 dirty="0">
                            <a:latin typeface="Cambria Math"/>
                          </a:rPr>
                          <m:t>4</m:t>
                        </m:r>
                        <m:r>
                          <a:rPr lang="en-US" sz="2600" i="1" dirty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600" i="1" dirty="0">
                        <a:latin typeface="Cambria Math"/>
                      </a:rPr>
                      <m:t>)</m:t>
                    </m:r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797153"/>
                <a:ext cx="8208912" cy="1170257"/>
              </a:xfrm>
              <a:prstGeom prst="rect">
                <a:avLst/>
              </a:prstGeom>
              <a:blipFill>
                <a:blip r:embed="rId5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279576" y="4725144"/>
            <a:ext cx="6912768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4943872" y="5229200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0942" y="5430366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41741" y="5430366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36360" y="5442148"/>
            <a:ext cx="720080" cy="4351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5"/>
                <a:ext cx="8964488" cy="3769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Da  </a:t>
                </a:r>
                <a14:m>
                  <m:oMath xmlns:m="http://schemas.openxmlformats.org/officeDocument/2006/math">
                    <m:r>
                      <a:rPr lang="de-DE" sz="2800" b="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0" i="1" dirty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sz="2800" b="0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e-DE" sz="2800" b="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 gilt   </a:t>
                </a:r>
                <a14:m>
                  <m:oMath xmlns:m="http://schemas.openxmlformats.org/officeDocument/2006/math">
                    <m:r>
                      <a:rPr lang="de-DE" sz="2800" b="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0" i="1" dirty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sz="2800" b="0" i="1" dirty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. Also hat </a:t>
                </a:r>
                <a14:m>
                  <m:oMath xmlns:m="http://schemas.openxmlformats.org/officeDocument/2006/math">
                    <m:r>
                      <a:rPr lang="de-DE" sz="2600" b="0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die Normalform</a:t>
                </a:r>
              </a:p>
              <a:p>
                <a:endParaRPr lang="de-DE" sz="1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26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6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6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600" b="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de-DE" sz="26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de-DE" sz="2600" b="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de-DE" sz="2600" b="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de-DE" sz="2600" b="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de-DE" sz="26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  mit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5"/>
                <a:ext cx="8964488" cy="3769815"/>
              </a:xfrm>
              <a:prstGeom prst="rect">
                <a:avLst/>
              </a:prstGeom>
              <a:blipFill>
                <a:blip r:embed="rId4"/>
                <a:stretch>
                  <a:fillRect l="-1224" t="-1618" b="-210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2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1" dirty="0">
                    <a:solidFill>
                      <a:srgbClr val="FF0000"/>
                    </a:solidFill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hat immer eine Minimalstelle.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42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3" y="2204864"/>
                <a:ext cx="8964488" cy="4712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600" dirty="0">
                    <a:latin typeface="MetaPro-Thin" panose="020B0404030101020102" pitchFamily="34" charset="0"/>
                  </a:rPr>
                  <a:t>Jede quadratische Funktion in den Variablen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lässt sich durch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Drehung </a:t>
                </a:r>
                <a:r>
                  <a:rPr lang="de-DE" sz="2600" dirty="0">
                    <a:latin typeface="MetaPro-Thin" panose="020B0404030101020102" pitchFamily="34" charset="0"/>
                  </a:rPr>
                  <a:t>und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Verschiebung </a:t>
                </a:r>
                <a:r>
                  <a:rPr lang="de-DE" sz="2600" dirty="0">
                    <a:latin typeface="MetaPro-Thin" panose="020B0404030101020102" pitchFamily="34" charset="0"/>
                  </a:rPr>
                  <a:t>des Koordinatensystems in die </a:t>
                </a:r>
                <a:r>
                  <a:rPr lang="de-DE" sz="2600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Normalform</a:t>
                </a:r>
                <a:endParaRPr lang="de-DE" sz="26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de-DE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600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600" b="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b="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2600" b="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de-DE" sz="2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  <m:sup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26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de-DE" sz="2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600" b="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2600" dirty="0">
                  <a:latin typeface="MetaPro-Thin" panose="020B0404030101020102" pitchFamily="34" charset="0"/>
                </a:endParaRP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bringen (d.h. keine gemischten Terme, jede Variable nur einmal).</a:t>
                </a: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Da  </a:t>
                </a:r>
                <a14:m>
                  <m:oMath xmlns:m="http://schemas.openxmlformats.org/officeDocument/2006/math">
                    <m:r>
                      <a:rPr lang="de-DE" sz="2800" b="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0" i="1" dirty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sz="2800" b="0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e-DE" sz="2800" b="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 gilt   </a:t>
                </a:r>
                <a14:m>
                  <m:oMath xmlns:m="http://schemas.openxmlformats.org/officeDocument/2006/math">
                    <m:r>
                      <a:rPr lang="de-DE" sz="2800" b="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de-DE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0" i="1" dirty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sz="2800" b="0" i="1" dirty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. Also hat </a:t>
                </a:r>
                <a14:m>
                  <m:oMath xmlns:m="http://schemas.openxmlformats.org/officeDocument/2006/math">
                    <m:r>
                      <a:rPr lang="de-DE" sz="2600" b="0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die Normalform</a:t>
                </a:r>
              </a:p>
              <a:p>
                <a:endParaRPr lang="de-DE" sz="1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26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6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6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de-DE" sz="2600" b="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de-DE" sz="26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de-DE" sz="2600" b="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de-DE" sz="2600" b="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de-DE" sz="2600" b="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de-DE" sz="26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  mit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,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.</a:t>
                </a:r>
              </a:p>
              <a:p>
                <a:endParaRPr lang="de-DE" sz="1200" dirty="0">
                  <a:latin typeface="MetaPro-Thin" panose="020B0404030101020102" pitchFamily="34" charset="0"/>
                </a:endParaRP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Damit ist der 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=</m:t>
                    </m:r>
                    <m:r>
                      <a:rPr lang="de-DE" sz="2600" b="0" i="1">
                        <a:latin typeface="Cambria Math"/>
                        <a:ea typeface="Cambria Math"/>
                      </a:rPr>
                      <m:t>⋯=</m:t>
                    </m:r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de-DE" sz="2600" b="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de-DE" sz="2600" b="0" i="1">
                        <a:latin typeface="Cambria Math"/>
                      </a:rPr>
                      <m:t>=0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 eine Minimalstelle.</a:t>
                </a:r>
              </a:p>
              <a:p>
                <a:r>
                  <a:rPr lang="de-DE" sz="2600" dirty="0">
                    <a:latin typeface="MetaPro-Thin" panose="020B0404030101020102" pitchFamily="34" charset="0"/>
                  </a:rPr>
                  <a:t>Der Funktionswert an dieser Stelle ist </a:t>
                </a:r>
                <a14:m>
                  <m:oMath xmlns:m="http://schemas.openxmlformats.org/officeDocument/2006/math">
                    <m:r>
                      <a:rPr lang="de-DE" sz="2600" b="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6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3" y="2204864"/>
                <a:ext cx="8964488" cy="4712252"/>
              </a:xfrm>
              <a:prstGeom prst="rect">
                <a:avLst/>
              </a:prstGeom>
              <a:blipFill>
                <a:blip r:embed="rId4"/>
                <a:stretch>
                  <a:fillRect l="-1224" t="-1294" b="-232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10128448" y="6381328"/>
            <a:ext cx="288032" cy="274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285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Gauß-Normalgleichung ist hinreichend.</a:t>
                </a:r>
              </a:p>
              <a:p>
                <a:pPr marL="0" indent="0">
                  <a:buNone/>
                </a:pPr>
                <a:r>
                  <a:rPr lang="de-DE" dirty="0"/>
                  <a:t>D.h. für jede Lösung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de-DE" dirty="0"/>
                  <a:t> der Gauß-Normalgleichung ist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de-DE" dirty="0"/>
                  <a:t> global minimal.</a:t>
                </a:r>
              </a:p>
              <a:p>
                <a:pPr marL="0" indent="0"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159304" cy="5141168"/>
              </a:xfrm>
              <a:blipFill>
                <a:blip r:embed="rId3"/>
                <a:stretch>
                  <a:fillRect l="-1731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65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15930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0"/>
                <a:ext cx="523329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0"/>
                <a:ext cx="523329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159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7320136" y="3933056"/>
            <a:ext cx="2376264" cy="64807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143672" y="3933056"/>
            <a:ext cx="2376264" cy="64807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36104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0"/>
                <a:ext cx="915904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0"/>
                <a:ext cx="915904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234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904312" y="4002564"/>
            <a:ext cx="151216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55840" y="3989507"/>
            <a:ext cx="151216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72064" y="3989507"/>
            <a:ext cx="180020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23592" y="4005064"/>
            <a:ext cx="180020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0"/>
                <a:ext cx="906927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0"/>
                <a:ext cx="9069278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64907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4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906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64907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701602" y="5462356"/>
            <a:ext cx="151216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1904" y="4977035"/>
            <a:ext cx="151216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7848" y="4493563"/>
            <a:ext cx="180020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13570" y="4454244"/>
            <a:ext cx="180020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27648" y="4958300"/>
            <a:ext cx="180020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5840" y="5466666"/>
            <a:ext cx="151216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r>
                      <a:rPr lang="de-DE" sz="3200" i="1" dirty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𝑨𝑿</m:t>
                            </m:r>
                            <m:r>
                              <a:rPr lang="de-DE" sz="32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4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26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47787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20195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20195" y="2417674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cxnSp>
        <p:nvCxnSpPr>
          <p:cNvPr id="11" name="Straight Connector 10"/>
          <p:cNvCxnSpPr>
            <a:stCxn id="2" idx="6"/>
            <a:endCxn id="12" idx="2"/>
          </p:cNvCxnSpPr>
          <p:nvPr/>
        </p:nvCxnSpPr>
        <p:spPr>
          <a:xfrm>
            <a:off x="3467025" y="5263597"/>
            <a:ext cx="34531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2" idx="0"/>
          </p:cNvCxnSpPr>
          <p:nvPr/>
        </p:nvCxnSpPr>
        <p:spPr>
          <a:xfrm>
            <a:off x="7029814" y="2636912"/>
            <a:ext cx="0" cy="2517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3"/>
            <a:endCxn id="13" idx="7"/>
          </p:cNvCxnSpPr>
          <p:nvPr/>
        </p:nvCxnSpPr>
        <p:spPr>
          <a:xfrm flipV="1">
            <a:off x="3279894" y="2449781"/>
            <a:ext cx="3827432" cy="2891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3872" y="533651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 rot="19356422">
            <a:off x="4727848" y="33835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9734" y="48942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90°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1584" y="4931876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36,87°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96643" y="5336509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(0, 0)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79963" y="5297752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(4, 0)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1680" y="2086485"/>
            <a:ext cx="342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(4, 3.000011…)</a:t>
            </a:r>
          </a:p>
        </p:txBody>
      </p:sp>
      <p:sp>
        <p:nvSpPr>
          <p:cNvPr id="22" name="TextBox 21"/>
          <p:cNvSpPr txBox="1"/>
          <p:nvPr/>
        </p:nvSpPr>
        <p:spPr>
          <a:xfrm rot="19356422">
            <a:off x="3730274" y="3135452"/>
            <a:ext cx="186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5.0000067…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2378" y="3504800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22378" y="3504800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30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64907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r>
                      <a:rPr lang="de-DE" sz="3200" i="1" dirty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𝑨𝑿</m:t>
                            </m:r>
                            <m:r>
                              <a:rPr lang="de-DE" sz="32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4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947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43304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1"/>
                <a:ext cx="9069278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solidFill>
                    <a:schemeClr val="bg1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solidFill>
                    <a:schemeClr val="bg1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solidFill>
                    <a:schemeClr val="bg1">
                      <a:lumMod val="75000"/>
                    </a:schemeClr>
                  </a:solidFill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r>
                      <a:rPr lang="de-DE" sz="3200" i="1" dirty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𝑨𝑿</m:t>
                            </m:r>
                            <m:r>
                              <a:rPr lang="de-DE" sz="32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solidFill>
                      <a:schemeClr val="bg1">
                        <a:lumMod val="75000"/>
                      </a:schemeClr>
                    </a:solidFill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solidFill>
                    <a:schemeClr val="bg1">
                      <a:lumMod val="7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1"/>
                <a:ext cx="9069278" cy="255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2207568" y="4941168"/>
            <a:ext cx="576064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826738" y="4869161"/>
                <a:ext cx="10152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=0</m:t>
                      </m:r>
                    </m:oMath>
                  </m:oMathPara>
                </a14:m>
                <a:endParaRPr lang="de-DE" sz="3200" dirty="0">
                  <a:solidFill>
                    <a:srgbClr val="FF0000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38" y="4869161"/>
                <a:ext cx="101521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034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36104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1"/>
                <a:ext cx="9162252" cy="255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6639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26"/>
          <p:cNvSpPr/>
          <p:nvPr/>
        </p:nvSpPr>
        <p:spPr>
          <a:xfrm>
            <a:off x="2279576" y="5947298"/>
            <a:ext cx="439248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0" name="Rounded Rectangle 26"/>
          <p:cNvSpPr/>
          <p:nvPr/>
        </p:nvSpPr>
        <p:spPr>
          <a:xfrm>
            <a:off x="2279576" y="4448438"/>
            <a:ext cx="439248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5600" y="5445224"/>
            <a:ext cx="388843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04112" y="5947298"/>
            <a:ext cx="122413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7210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775520" y="3429000"/>
                <a:ext cx="9069278" cy="304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</a:rPr>
                        <m:t>+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0"/>
                <a:ext cx="9069278" cy="304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811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Satz: </a:t>
            </a:r>
            <a:r>
              <a:rPr lang="de-DE" dirty="0">
                <a:solidFill>
                  <a:srgbClr val="0000FF"/>
                </a:solidFill>
              </a:rPr>
              <a:t>Die Gauß-Normalgleichung ist hinreichend.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204864"/>
                <a:ext cx="8688532" cy="1077218"/>
              </a:xfrm>
              <a:prstGeom prst="rect">
                <a:avLst/>
              </a:prstGeom>
              <a:blipFill>
                <a:blip r:embed="rId3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10128448" y="6381328"/>
            <a:ext cx="288032" cy="274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775520" y="3429000"/>
                <a:ext cx="9069278" cy="304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  <m:r>
                            <a:rPr lang="de-DE" sz="3200" b="1" i="1" dirty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b="1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b="1" i="1" dirty="0">
                              <a:latin typeface="Cambria Math"/>
                            </a:rPr>
                            <m:t>+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i="1" dirty="0">
                  <a:latin typeface="Cambria Math"/>
                </a:endParaRPr>
              </a:p>
              <a:p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3200" b="1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3200" b="1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𝑳</m:t>
                        </m:r>
                      </m:e>
                    </m:d>
                  </m:oMath>
                </a14:m>
                <a:endParaRPr lang="de-DE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</a:rPr>
                        <m:t>+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429000"/>
                <a:ext cx="9069278" cy="304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96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Gauß-Normalgleichung ist eindeutig lösbar, 	wenn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0000FF"/>
                        </a:solidFill>
                        <a:latin typeface="Cambria Math"/>
                      </a:rPr>
                      <m:t>rang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646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Gauß-Normalgleichung ist eindeutig lösbar, 	wenn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0000FF"/>
                        </a:solidFill>
                        <a:latin typeface="Cambria Math"/>
                      </a:rPr>
                      <m:t>rang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</a:rPr>
                        <m:t>+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gilt:</a:t>
                </a: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  <a:blipFill>
                <a:blip r:embed="rId5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949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Gauß-Normalgleichung ist eindeutig lösbar, 	wenn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0000FF"/>
                        </a:solidFill>
                        <a:latin typeface="Cambria Math"/>
                      </a:rPr>
                      <m:t>rang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gilt:</a:t>
                </a: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  <a:blipFill>
                <a:blip r:embed="rId4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03512" y="4797153"/>
                <a:ext cx="9107430" cy="2062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Wenn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320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, dann: </a:t>
                </a:r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𝑨𝑿</m:t>
                            </m:r>
                            <m:r>
                              <a:rPr lang="de-DE" sz="32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𝑨𝑿</m:t>
                        </m:r>
                        <m:r>
                          <a:rPr lang="de-DE" sz="3200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i="1" dirty="0">
                        <a:latin typeface="Cambria Math"/>
                      </a:rPr>
                      <m:t>0</m:t>
                    </m:r>
                  </m:oMath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  <a:ea typeface="Cambria Math"/>
                  </a:rPr>
                  <a:t>		        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  <a:ea typeface="Cambria Math"/>
                      </a:rPr>
                      <m:t>⇔ </m:t>
                    </m:r>
                  </m:oMath>
                </a14:m>
                <a:r>
                  <a:rPr lang="de-DE" sz="3200" b="1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𝑨𝑿</m:t>
                    </m:r>
                    <m:r>
                      <a:rPr lang="de-DE" sz="3200" i="1" dirty="0">
                        <a:latin typeface="Cambria Math"/>
                      </a:rPr>
                      <m:t>−</m:t>
                    </m:r>
                    <m:r>
                      <a:rPr lang="de-DE" sz="3200" b="1" i="1" dirty="0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b="1" i="1" dirty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  <m:r>
                          <a:rPr lang="de-DE" sz="32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b="1" i="1" dirty="0">
                        <a:latin typeface="Cambria Math"/>
                      </a:rPr>
                      <m:t>𝟎</m:t>
                    </m:r>
                  </m:oMath>
                </a14:m>
                <a:endParaRPr lang="de-DE" sz="3200" b="1" dirty="0">
                  <a:latin typeface="MetaPro-Thin" panose="020B0404030101020102" pitchFamily="34" charset="0"/>
                </a:endParaRPr>
              </a:p>
              <a:p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797153"/>
                <a:ext cx="9107430" cy="2062103"/>
              </a:xfrm>
              <a:prstGeom prst="rect">
                <a:avLst/>
              </a:prstGeom>
              <a:blipFill>
                <a:blip r:embed="rId5"/>
                <a:stretch>
                  <a:fillRect l="-1673" t="-35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</a:rPr>
                        <m:t>+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728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FF0000"/>
                    </a:solidFill>
                    <a:latin typeface="MetaPro-Bold" panose="020B0804030101020102" pitchFamily="34" charset="0"/>
                  </a:rPr>
                  <a:t>Satz: </a:t>
                </a:r>
                <a:r>
                  <a:rPr lang="de-DE" dirty="0">
                    <a:solidFill>
                      <a:srgbClr val="0000FF"/>
                    </a:solidFill>
                  </a:rPr>
                  <a:t>Die Gauß-Normalgleichung ist eindeutig lösbar, 	wenn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0000FF"/>
                        </a:solidFill>
                        <a:latin typeface="Cambria Math"/>
                      </a:rPr>
                      <m:t>rang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00FF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600200"/>
                <a:ext cx="9505056" cy="5141168"/>
              </a:xfrm>
              <a:blipFill>
                <a:blip r:embed="rId3"/>
                <a:stretch>
                  <a:fillRect l="-1668" t="-15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eine Lösung der Gauß-Normalgleichung. </a:t>
                </a: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Für jedes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3200" i="1" dirty="0">
                            <a:latin typeface="Cambria Math"/>
                            <a:ea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 gilt:</a:t>
                </a: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772217"/>
                <a:ext cx="8688532" cy="1077218"/>
              </a:xfrm>
              <a:prstGeom prst="rect">
                <a:avLst/>
              </a:prstGeom>
              <a:blipFill>
                <a:blip r:embed="rId4"/>
                <a:stretch>
                  <a:fillRect l="-1753" t="-6818" r="-842" b="-1875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03512" y="4797153"/>
                <a:ext cx="9107430" cy="2062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MetaPro-Thin" panose="020B0404030101020102" pitchFamily="34" charset="0"/>
                  </a:rPr>
                  <a:t>Wenn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3200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, dann: </a:t>
                </a:r>
                <a:endParaRPr lang="de-DE" sz="3200" b="1" i="1" dirty="0">
                  <a:latin typeface="Cambria Math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𝑨𝑿</m:t>
                            </m:r>
                            <m:r>
                              <a:rPr lang="de-DE" sz="32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3200" b="1" i="1" dirty="0">
                                <a:latin typeface="Cambria Math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de-DE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1" i="1" dirty="0">
                                    <a:latin typeface="Cambria Math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e-DE" sz="32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3200" i="1" dirty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𝑨𝑿</m:t>
                        </m:r>
                        <m:r>
                          <a:rPr lang="de-DE" sz="3200" i="1" dirty="0">
                            <a:latin typeface="Cambria Math"/>
                          </a:rPr>
                          <m:t>−</m:t>
                        </m:r>
                        <m:r>
                          <a:rPr lang="de-DE" sz="3200" b="1" i="1" dirty="0"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i="1" dirty="0">
                        <a:latin typeface="Cambria Math"/>
                      </a:rPr>
                      <m:t>0</m:t>
                    </m:r>
                  </m:oMath>
                </a14:m>
                <a:endParaRPr lang="de-DE" sz="3200" dirty="0">
                  <a:latin typeface="MetaPro-Thin" panose="020B0404030101020102" pitchFamily="34" charset="0"/>
                </a:endParaRPr>
              </a:p>
              <a:p>
                <a:r>
                  <a:rPr lang="de-DE" sz="3200" b="1" dirty="0">
                    <a:latin typeface="MetaPro-Thin" panose="020B0404030101020102" pitchFamily="34" charset="0"/>
                    <a:ea typeface="Cambria Math"/>
                  </a:rPr>
                  <a:t>		           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  <a:ea typeface="Cambria Math"/>
                      </a:rPr>
                      <m:t>⇔ </m:t>
                    </m:r>
                  </m:oMath>
                </a14:m>
                <a:r>
                  <a:rPr lang="de-DE" sz="3200" b="1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𝑨𝑿</m:t>
                    </m:r>
                    <m:r>
                      <a:rPr lang="de-DE" sz="3200" i="1" dirty="0">
                        <a:latin typeface="Cambria Math"/>
                      </a:rPr>
                      <m:t>−</m:t>
                    </m:r>
                    <m:r>
                      <a:rPr lang="de-DE" sz="3200" b="1" i="1" dirty="0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b="1" i="1" dirty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  <m:r>
                          <a:rPr lang="de-DE" sz="32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3200" b="1" i="1" dirty="0">
                        <a:latin typeface="Cambria Math"/>
                      </a:rPr>
                      <m:t>=</m:t>
                    </m:r>
                    <m:r>
                      <a:rPr lang="de-DE" sz="3200" b="1" i="1" dirty="0">
                        <a:latin typeface="Cambria Math"/>
                      </a:rPr>
                      <m:t>𝟎</m:t>
                    </m:r>
                  </m:oMath>
                </a14:m>
                <a:endParaRPr lang="de-DE" sz="3200" b="1" dirty="0">
                  <a:latin typeface="MetaPro-Thin" panose="020B0404030101020102" pitchFamily="34" charset="0"/>
                </a:endParaRPr>
              </a:p>
              <a:p>
                <a:r>
                  <a:rPr lang="de-DE" sz="3200" dirty="0">
                    <a:latin typeface="MetaPro-Thin" panose="020B0404030101020102" pitchFamily="34" charset="0"/>
                  </a:rPr>
                  <a:t>mit</a:t>
                </a:r>
                <a:r>
                  <a:rPr lang="de-DE" sz="3200" b="1" dirty="0">
                    <a:latin typeface="MetaPro-Thin" panose="020B0404030101020102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>
                        <a:latin typeface="Cambria Math"/>
                      </a:rPr>
                      <m:t>rang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sz="3200" i="1" dirty="0">
                        <a:latin typeface="Cambria Math"/>
                      </a:rPr>
                      <m:t>=</m:t>
                    </m:r>
                    <m:r>
                      <a:rPr lang="de-DE" sz="3200" i="1" dirty="0">
                        <a:latin typeface="Cambria Math"/>
                      </a:rPr>
                      <m:t>𝑢</m:t>
                    </m:r>
                    <m:r>
                      <a:rPr lang="de-DE" sz="3200" i="1" dirty="0">
                        <a:latin typeface="Cambria Math"/>
                      </a:rPr>
                      <m:t> ⇒ </m:t>
                    </m:r>
                  </m:oMath>
                </a14:m>
                <a:r>
                  <a:rPr lang="de-DE" sz="3200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3200" b="1" i="1" dirty="0">
                        <a:latin typeface="Cambria Math"/>
                      </a:rPr>
                      <m:t>𝑿</m:t>
                    </m:r>
                    <m:r>
                      <a:rPr lang="de-DE" sz="32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3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32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de-DE" sz="3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797153"/>
                <a:ext cx="9107430" cy="2062103"/>
              </a:xfrm>
              <a:prstGeom prst="rect">
                <a:avLst/>
              </a:prstGeom>
              <a:blipFill>
                <a:blip r:embed="rId5"/>
                <a:stretch>
                  <a:fillRect l="-1673" t="-3550" b="-917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10128448" y="6381328"/>
            <a:ext cx="288032" cy="274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funktionalen Modell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de-DE" sz="32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𝑨𝑿</m:t>
                              </m:r>
                              <m:r>
                                <a:rPr lang="de-DE" sz="32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1" i="1" dirty="0">
                                  <a:latin typeface="Cambria Math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de-DE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1" i="1" dirty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de-DE" sz="3200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2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1" i="1" dirty="0">
                              <a:latin typeface="Cambria Math"/>
                            </a:rPr>
                            <m:t>𝑨𝑿</m:t>
                          </m:r>
                          <m:r>
                            <a:rPr lang="de-DE" sz="3200" i="1" dirty="0">
                              <a:latin typeface="Cambria Math"/>
                            </a:rPr>
                            <m:t>−</m:t>
                          </m:r>
                          <m:r>
                            <a:rPr lang="de-DE" sz="3200" b="1" i="1" dirty="0">
                              <a:latin typeface="Cambria Math"/>
                            </a:rPr>
                            <m:t>𝑨</m:t>
                          </m:r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</a:rPr>
                        <m:t>+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3200" b="1" i="1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de-DE" sz="32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32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1" i="1" dirty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3996354"/>
                <a:ext cx="93057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831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631504" y="1600200"/>
            <a:ext cx="95050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Beispiel 2: </a:t>
            </a:r>
            <a:r>
              <a:rPr lang="de-DE" dirty="0"/>
              <a:t>Ausgleichung von Höhendifferenzen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308398"/>
            <a:ext cx="2471655" cy="407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204864"/>
            <a:ext cx="5544616" cy="434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59496" y="653637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MetaPro-Thin" panose="020B0404030101020102" pitchFamily="34" charset="0"/>
              </a:rPr>
              <a:t>Quelle: </a:t>
            </a:r>
            <a:r>
              <a:rPr lang="de-DE" sz="1200" dirty="0" err="1">
                <a:latin typeface="MetaPro-Thin" panose="020B0404030101020102" pitchFamily="34" charset="0"/>
              </a:rPr>
              <a:t>wikipedia</a:t>
            </a:r>
            <a:endParaRPr lang="de-DE" sz="1200" dirty="0">
              <a:latin typeface="MetaPro-Thin" panose="020B0404030101020102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95800" y="2564905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latin typeface="MetaPro-Thin" panose="020B0404030101020102" pitchFamily="34" charset="0"/>
              </a:rPr>
              <a:t>Nivelliergerät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4007768" y="2996952"/>
            <a:ext cx="79208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807968" y="2996952"/>
            <a:ext cx="1152128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2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47787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20195" y="5153978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20195" y="2417674"/>
            <a:ext cx="219238" cy="21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etaPro-Thin" panose="020B0404030101020102" pitchFamily="34" charset="0"/>
            </a:endParaRPr>
          </a:p>
        </p:txBody>
      </p:sp>
      <p:cxnSp>
        <p:nvCxnSpPr>
          <p:cNvPr id="11" name="Straight Connector 10"/>
          <p:cNvCxnSpPr>
            <a:stCxn id="2" idx="6"/>
            <a:endCxn id="12" idx="2"/>
          </p:cNvCxnSpPr>
          <p:nvPr/>
        </p:nvCxnSpPr>
        <p:spPr>
          <a:xfrm>
            <a:off x="3467025" y="5263597"/>
            <a:ext cx="34531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2" idx="0"/>
          </p:cNvCxnSpPr>
          <p:nvPr/>
        </p:nvCxnSpPr>
        <p:spPr>
          <a:xfrm>
            <a:off x="7029814" y="2636912"/>
            <a:ext cx="0" cy="2517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3"/>
            <a:endCxn id="13" idx="7"/>
          </p:cNvCxnSpPr>
          <p:nvPr/>
        </p:nvCxnSpPr>
        <p:spPr>
          <a:xfrm flipV="1">
            <a:off x="3279894" y="2449781"/>
            <a:ext cx="3827432" cy="2891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6784" y="5661249"/>
            <a:ext cx="197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3.99999464…</a:t>
            </a:r>
          </a:p>
        </p:txBody>
      </p:sp>
      <p:sp>
        <p:nvSpPr>
          <p:cNvPr id="29" name="TextBox 28"/>
          <p:cNvSpPr txBox="1"/>
          <p:nvPr/>
        </p:nvSpPr>
        <p:spPr>
          <a:xfrm rot="19356422">
            <a:off x="4727848" y="33835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9734" y="48942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90°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1584" y="4931876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etaPro-Thin" panose="020B0404030101020102" pitchFamily="34" charset="0"/>
              </a:rPr>
              <a:t>36,87°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16081" y="2098183"/>
            <a:ext cx="342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(3.99999464…, 3.00000714…)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6643" y="5336509"/>
            <a:ext cx="9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(0, 0)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7479" y="5287838"/>
            <a:ext cx="343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taPro-Thin" panose="020B0404030101020102" pitchFamily="34" charset="0"/>
              </a:rPr>
              <a:t>(3.99999464…, 0)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3872" y="533651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etaPro-Thin" panose="020B0404030101020102" pitchFamily="34" charset="0"/>
              </a:rPr>
              <a:t>4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7093" y="5470679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107093" y="5470679"/>
            <a:ext cx="360040" cy="21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71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6733454" y="2996952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7669558" y="2996952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7741566" y="285293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8821686" y="2996952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6805462" y="4797152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968578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52554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589438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867767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=0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blipFill>
                <a:blip r:embed="rId6"/>
                <a:stretch>
                  <a:fillRect t="-8333" r="-2809" b="-2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blipFill>
                <a:blip r:embed="rId7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blipFill>
                <a:blip r:embed="rId8"/>
                <a:stretch>
                  <a:fillRect t="-6452" r="-1587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blipFill>
                <a:blip r:embed="rId9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blipFill>
                <a:blip r:embed="rId10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blipFill>
                <a:blip r:embed="rId1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b="1" i="1" dirty="0">
                    <a:latin typeface="MetaPro-Thin" panose="020B0404030101020102" pitchFamily="34" charset="0"/>
                  </a:rPr>
                  <a:t>Gesucht: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blipFill>
                <a:blip r:embed="rId12"/>
                <a:stretch>
                  <a:fillRect l="-1745" t="-10000" b="-285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152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6733454" y="2996952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7669558" y="2996952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741566" y="285293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8821686" y="2996952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6805462" y="4797152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968578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752554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589438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867767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=0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blipFill>
                <a:blip r:embed="rId6"/>
                <a:stretch>
                  <a:fillRect t="-8333" r="-2809" b="-2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blipFill>
                <a:blip r:embed="rId7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blipFill>
                <a:blip r:embed="rId8"/>
                <a:stretch>
                  <a:fillRect t="-6452" r="-1587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blipFill>
                <a:blip r:embed="rId9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blipFill>
                <a:blip r:embed="rId10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blipFill>
                <a:blip r:embed="rId1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b="1" i="1" dirty="0">
                    <a:latin typeface="MetaPro-Thin" panose="020B0404030101020102" pitchFamily="34" charset="0"/>
                  </a:rPr>
                  <a:t>Gesucht: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blipFill>
                <a:blip r:embed="rId12"/>
                <a:stretch>
                  <a:fillRect l="-1745" t="-10000" b="-285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</a:rPr>
                        <m:t>𝑳</m:t>
                      </m:r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3,4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779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6733454" y="2996952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7669558" y="2996952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741566" y="285293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8821686" y="2996952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6805462" y="4797152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968578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752554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6589438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867767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4612486"/>
                <a:ext cx="45743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30" y="2411596"/>
                <a:ext cx="462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91" y="2483604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678" y="4733317"/>
                <a:ext cx="4528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=0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68" y="4869160"/>
                <a:ext cx="1081771" cy="369332"/>
              </a:xfrm>
              <a:prstGeom prst="rect">
                <a:avLst/>
              </a:prstGeom>
              <a:blipFill>
                <a:blip r:embed="rId6"/>
                <a:stretch>
                  <a:fillRect t="-8333" r="-2809" b="-2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3911582"/>
                <a:ext cx="1529008" cy="381515"/>
              </a:xfrm>
              <a:prstGeom prst="rect">
                <a:avLst/>
              </a:prstGeom>
              <a:blipFill>
                <a:blip r:embed="rId7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4437113"/>
                <a:ext cx="1534331" cy="381515"/>
              </a:xfrm>
              <a:prstGeom prst="rect">
                <a:avLst/>
              </a:prstGeom>
              <a:blipFill>
                <a:blip r:embed="rId8"/>
                <a:stretch>
                  <a:fillRect t="-6452" r="-1587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3407526"/>
                <a:ext cx="1551963" cy="381515"/>
              </a:xfrm>
              <a:prstGeom prst="rect">
                <a:avLst/>
              </a:prstGeom>
              <a:blipFill>
                <a:blip r:embed="rId9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3717033"/>
                <a:ext cx="1534331" cy="381515"/>
              </a:xfrm>
              <a:prstGeom prst="rect">
                <a:avLst/>
              </a:prstGeom>
              <a:blipFill>
                <a:blip r:embed="rId10"/>
                <a:stretch>
                  <a:fillRect t="-6452" r="-199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2483605"/>
                <a:ext cx="1733103" cy="381515"/>
              </a:xfrm>
              <a:prstGeom prst="rect">
                <a:avLst/>
              </a:prstGeom>
              <a:blipFill>
                <a:blip r:embed="rId1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hteck 65"/>
              <p:cNvSpPr/>
              <p:nvPr/>
            </p:nvSpPr>
            <p:spPr>
              <a:xfrm>
                <a:off x="1991544" y="5661249"/>
                <a:ext cx="1457322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>
                          <a:latin typeface="Cambria Math"/>
                          <a:ea typeface="Cambria Math"/>
                        </a:rPr>
                        <m:t>𝜱</m:t>
                      </m:r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2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6" name="Rechteck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5661249"/>
                <a:ext cx="1457322" cy="474489"/>
              </a:xfrm>
              <a:prstGeom prst="rect">
                <a:avLst/>
              </a:prstGeom>
              <a:blipFill>
                <a:blip r:embed="rId12"/>
                <a:stretch>
                  <a:fillRect t="-3846" r="-2970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hteck 66"/>
              <p:cNvSpPr/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7" name="Rechteck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/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b="1" i="1" dirty="0">
                    <a:latin typeface="MetaPro-Thin" panose="020B0404030101020102" pitchFamily="34" charset="0"/>
                  </a:rPr>
                  <a:t>Gesucht: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378" y="5758305"/>
                <a:ext cx="4541239" cy="430887"/>
              </a:xfrm>
              <a:prstGeom prst="rect">
                <a:avLst/>
              </a:prstGeom>
              <a:blipFill>
                <a:blip r:embed="rId14"/>
                <a:stretch>
                  <a:fillRect l="-1745" t="-10000" b="-285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</a:rPr>
                        <m:t>𝑳</m:t>
                      </m:r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3,4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685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>
                          <a:latin typeface="Cambria Math"/>
                          <a:ea typeface="Cambria Math"/>
                        </a:rPr>
                        <m:t>𝜱</m:t>
                      </m:r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2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</m:acc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  <a:blipFill>
                <a:blip r:embed="rId2"/>
                <a:stretch>
                  <a:fillRect t="-3846" r="-83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3459468" y="5013176"/>
                <a:ext cx="1587038" cy="1768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68" y="5013176"/>
                <a:ext cx="1587038" cy="1768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</a:rPr>
                        <m:t>𝑳</m:t>
                      </m:r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3,4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20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>
                          <a:latin typeface="Cambria Math"/>
                          <a:ea typeface="Cambria Math"/>
                        </a:rPr>
                        <m:t>𝜱</m:t>
                      </m:r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2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</m:acc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  <a:blipFill>
                <a:blip r:embed="rId2"/>
                <a:stretch>
                  <a:fillRect t="-3846" r="-83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16200000">
            <a:off x="6132004" y="3753037"/>
            <a:ext cx="360040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047404" y="412498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04" y="4124980"/>
                <a:ext cx="574195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459468" y="5013176"/>
                <a:ext cx="4908780" cy="1769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68" y="5013176"/>
                <a:ext cx="4908780" cy="1769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</a:rPr>
                        <m:t>𝑳</m:t>
                      </m:r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3,4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7024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>
                          <a:latin typeface="Cambria Math"/>
                        </a:rPr>
                        <m:t>𝑳</m:t>
                      </m:r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3,4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200" i="1">
                                        <a:latin typeface="Cambria Math"/>
                                        <a:ea typeface="Cambria Math"/>
                                      </a:rPr>
                                      <m:t>Δ</m:t>
                                    </m:r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4.1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20" y="2204865"/>
                <a:ext cx="3499804" cy="1905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>
                          <a:latin typeface="Cambria Math"/>
                          <a:ea typeface="Cambria Math"/>
                        </a:rPr>
                        <m:t>𝜱</m:t>
                      </m:r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2200" b="1" i="1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</m:acc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5" y="5661249"/>
                <a:ext cx="1745671" cy="474489"/>
              </a:xfrm>
              <a:prstGeom prst="rect">
                <a:avLst/>
              </a:prstGeom>
              <a:blipFill>
                <a:blip r:embed="rId3"/>
                <a:stretch>
                  <a:fillRect t="-3846" r="-83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1" i="1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149081"/>
                <a:ext cx="1483098" cy="1182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3459468" y="5013176"/>
                <a:ext cx="4908780" cy="1769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22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68" y="5013176"/>
                <a:ext cx="4908780" cy="17697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16200000">
            <a:off x="6132004" y="3753037"/>
            <a:ext cx="360040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047404" y="412498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04" y="4124980"/>
                <a:ext cx="574195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9891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142580" y="3923093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80" y="3923093"/>
                <a:ext cx="1953420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886556" y="3356992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56" y="3356992"/>
                <a:ext cx="574195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4439816" y="5373216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891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142580" y="3923093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80" y="3923093"/>
                <a:ext cx="1953420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886556" y="3356992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56" y="3356992"/>
                <a:ext cx="574195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304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16.5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−8.1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56041" y="3908956"/>
                <a:ext cx="519693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1" y="3908956"/>
                <a:ext cx="519693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7062361" y="5340430"/>
            <a:ext cx="504056" cy="83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6744072" y="3933057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3933057"/>
                <a:ext cx="1315424" cy="14073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4781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5336650"/>
                <a:ext cx="2775953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6744072" y="3933057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−7.0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5.4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3933057"/>
                <a:ext cx="1315424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6" y="6165304"/>
                <a:ext cx="777457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56041" y="3908956"/>
                <a:ext cx="519693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1" y="3908956"/>
                <a:ext cx="519693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solidFill>
                    <a:schemeClr val="bg1">
                      <a:lumMod val="50000"/>
                    </a:schemeClr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16.5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−8.1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60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775520" y="1556793"/>
            <a:ext cx="429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MetaPro-Thin" panose="020B0404030101020102" pitchFamily="34" charset="0"/>
              </a:rPr>
              <a:t>Gaußsche</a:t>
            </a:r>
            <a:r>
              <a:rPr lang="de-DE" sz="2400" dirty="0">
                <a:latin typeface="MetaPro-Thin" panose="020B0404030101020102" pitchFamily="34" charset="0"/>
              </a:rPr>
              <a:t> Gradmessung, 1821-1823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48" y="2132856"/>
            <a:ext cx="4335861" cy="29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2055058"/>
            <a:ext cx="1629345" cy="17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35960" y="383143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Ablesegenauigkeit: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4 Bogensekunden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350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792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188" y="2684820"/>
                <a:ext cx="2730619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5951985" y="5517232"/>
                <a:ext cx="906017" cy="455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300" b="1" i="1" dirty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de-DE" sz="2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300" b="1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5" y="5517232"/>
                <a:ext cx="906017" cy="455894"/>
              </a:xfrm>
              <a:prstGeom prst="rect">
                <a:avLst/>
              </a:prstGeom>
              <a:blipFill>
                <a:blip r:embed="rId4"/>
                <a:stretch>
                  <a:fillRect t="-6667" r="-147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16.5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−8.1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003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28048" y="22048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17308" y="2684820"/>
                <a:ext cx="273061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33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08" y="2684820"/>
                <a:ext cx="2730619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90" y="5340398"/>
                <a:ext cx="1884683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5951985" y="5517232"/>
                <a:ext cx="906017" cy="455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300" b="1" i="1" dirty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de-DE" sz="2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300" b="1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5" y="5517232"/>
                <a:ext cx="906017" cy="455894"/>
              </a:xfrm>
              <a:prstGeom prst="rect">
                <a:avLst/>
              </a:prstGeom>
              <a:blipFill>
                <a:blip r:embed="rId4"/>
                <a:stretch>
                  <a:fillRect t="-6667" r="-147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634" y="6141204"/>
                <a:ext cx="1029128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33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82" y="6141204"/>
                <a:ext cx="1070806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8960689" y="5334757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689" y="5334757"/>
                <a:ext cx="1246688" cy="846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060046" y="5517232"/>
                <a:ext cx="1093954" cy="455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30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de-DE" sz="23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3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3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23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046" y="5517232"/>
                <a:ext cx="1093954" cy="455894"/>
              </a:xfrm>
              <a:prstGeom prst="rect">
                <a:avLst/>
              </a:prstGeom>
              <a:blipFill>
                <a:blip r:embed="rId8"/>
                <a:stretch>
                  <a:fillRect t="-6667" r="-122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16.5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−8.1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340336"/>
                <a:ext cx="1246688" cy="8469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4"/>
          <p:cNvCxnSpPr/>
          <p:nvPr/>
        </p:nvCxnSpPr>
        <p:spPr>
          <a:xfrm>
            <a:off x="8328248" y="6237312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8328248" y="6309320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  <p:cxnSp>
        <p:nvCxnSpPr>
          <p:cNvPr id="19" name="Gerade Verbindung mit Pfeil 12"/>
          <p:cNvCxnSpPr/>
          <p:nvPr/>
        </p:nvCxnSpPr>
        <p:spPr>
          <a:xfrm flipV="1">
            <a:off x="2052934" y="3078832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3"/>
          <p:cNvCxnSpPr/>
          <p:nvPr/>
        </p:nvCxnSpPr>
        <p:spPr>
          <a:xfrm flipH="1" flipV="1">
            <a:off x="2989038" y="3078832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4"/>
          <p:cNvCxnSpPr/>
          <p:nvPr/>
        </p:nvCxnSpPr>
        <p:spPr>
          <a:xfrm>
            <a:off x="3061046" y="293481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5"/>
          <p:cNvCxnSpPr/>
          <p:nvPr/>
        </p:nvCxnSpPr>
        <p:spPr>
          <a:xfrm flipH="1">
            <a:off x="4141166" y="3078832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6"/>
          <p:cNvCxnSpPr/>
          <p:nvPr/>
        </p:nvCxnSpPr>
        <p:spPr>
          <a:xfrm flipH="1">
            <a:off x="2124942" y="4879032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2"/>
          <p:cNvSpPr/>
          <p:nvPr/>
        </p:nvSpPr>
        <p:spPr>
          <a:xfrm>
            <a:off x="5005262" y="28628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Ellipse 23"/>
          <p:cNvSpPr/>
          <p:nvPr/>
        </p:nvSpPr>
        <p:spPr>
          <a:xfrm>
            <a:off x="2845022" y="28628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Ellipse 24"/>
          <p:cNvSpPr/>
          <p:nvPr/>
        </p:nvSpPr>
        <p:spPr>
          <a:xfrm>
            <a:off x="1908918" y="48070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7" name="Ellipse 25"/>
          <p:cNvSpPr/>
          <p:nvPr/>
        </p:nvSpPr>
        <p:spPr>
          <a:xfrm>
            <a:off x="3997150" y="48070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6"/>
              <p:cNvSpPr txBox="1"/>
              <p:nvPr/>
            </p:nvSpPr>
            <p:spPr>
              <a:xfrm>
                <a:off x="1523494" y="4694366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94" y="4694366"/>
                <a:ext cx="4574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7"/>
              <p:cNvSpPr txBox="1"/>
              <p:nvPr/>
            </p:nvSpPr>
            <p:spPr>
              <a:xfrm>
                <a:off x="2340967" y="271002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967" y="2710026"/>
                <a:ext cx="4627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8"/>
              <p:cNvSpPr txBox="1"/>
              <p:nvPr/>
            </p:nvSpPr>
            <p:spPr>
              <a:xfrm>
                <a:off x="5149279" y="2750150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79" y="2750150"/>
                <a:ext cx="4627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29"/>
              <p:cNvSpPr txBox="1"/>
              <p:nvPr/>
            </p:nvSpPr>
            <p:spPr>
              <a:xfrm>
                <a:off x="4141166" y="4735016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1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6" y="4735016"/>
                <a:ext cx="4528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0"/>
              <p:cNvSpPr txBox="1"/>
              <p:nvPr/>
            </p:nvSpPr>
            <p:spPr>
              <a:xfrm>
                <a:off x="1631505" y="4888324"/>
                <a:ext cx="729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2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4888324"/>
                <a:ext cx="729687" cy="523220"/>
              </a:xfrm>
              <a:prstGeom prst="rect">
                <a:avLst/>
              </a:prstGeom>
              <a:blipFill>
                <a:blip r:embed="rId14"/>
                <a:stretch>
                  <a:fillRect t="-12791" r="-15966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1"/>
              <p:cNvSpPr txBox="1"/>
              <p:nvPr/>
            </p:nvSpPr>
            <p:spPr>
              <a:xfrm>
                <a:off x="1460030" y="3993462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30" y="3993462"/>
                <a:ext cx="1529008" cy="381515"/>
              </a:xfrm>
              <a:prstGeom prst="rect">
                <a:avLst/>
              </a:prstGeom>
              <a:blipFill>
                <a:blip r:embed="rId15"/>
                <a:stretch>
                  <a:fillRect t="-4762" r="-2000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2"/>
              <p:cNvSpPr txBox="1"/>
              <p:nvPr/>
            </p:nvSpPr>
            <p:spPr>
              <a:xfrm>
                <a:off x="2340967" y="451899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967" y="4518993"/>
                <a:ext cx="1534331" cy="381515"/>
              </a:xfrm>
              <a:prstGeom prst="rect">
                <a:avLst/>
              </a:prstGeom>
              <a:blipFill>
                <a:blip r:embed="rId16"/>
                <a:stretch>
                  <a:fillRect t="-4762" r="-1984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3"/>
              <p:cNvSpPr txBox="1"/>
              <p:nvPr/>
            </p:nvSpPr>
            <p:spPr>
              <a:xfrm>
                <a:off x="2773015" y="3489406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35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15" y="3489406"/>
                <a:ext cx="1551963" cy="381515"/>
              </a:xfrm>
              <a:prstGeom prst="rect">
                <a:avLst/>
              </a:prstGeom>
              <a:blipFill>
                <a:blip r:embed="rId17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4"/>
              <p:cNvSpPr txBox="1"/>
              <p:nvPr/>
            </p:nvSpPr>
            <p:spPr>
              <a:xfrm>
                <a:off x="4479044" y="3798913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6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44" y="3798913"/>
                <a:ext cx="1534331" cy="381515"/>
              </a:xfrm>
              <a:prstGeom prst="rect">
                <a:avLst/>
              </a:prstGeom>
              <a:blipFill>
                <a:blip r:embed="rId18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5"/>
              <p:cNvSpPr txBox="1"/>
              <p:nvPr/>
            </p:nvSpPr>
            <p:spPr>
              <a:xfrm>
                <a:off x="3133054" y="2565485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37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054" y="2565485"/>
                <a:ext cx="1733103" cy="381515"/>
              </a:xfrm>
              <a:prstGeom prst="rect">
                <a:avLst/>
              </a:prstGeom>
              <a:blipFill>
                <a:blip r:embed="rId19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6"/>
              <p:cNvSpPr txBox="1"/>
              <p:nvPr/>
            </p:nvSpPr>
            <p:spPr>
              <a:xfrm>
                <a:off x="2279577" y="2348880"/>
                <a:ext cx="103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.2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8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2348880"/>
                <a:ext cx="1035861" cy="523220"/>
              </a:xfrm>
              <a:prstGeom prst="rect">
                <a:avLst/>
              </a:prstGeom>
              <a:blipFill>
                <a:blip r:embed="rId20"/>
                <a:stretch>
                  <a:fillRect t="-11628" r="-882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7"/>
              <p:cNvSpPr txBox="1"/>
              <p:nvPr/>
            </p:nvSpPr>
            <p:spPr>
              <a:xfrm>
                <a:off x="4731652" y="2348880"/>
                <a:ext cx="1308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−2.6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9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52" y="2348880"/>
                <a:ext cx="1308371" cy="523220"/>
              </a:xfrm>
              <a:prstGeom prst="rect">
                <a:avLst/>
              </a:prstGeom>
              <a:blipFill>
                <a:blip r:embed="rId21"/>
                <a:stretch>
                  <a:fillRect t="-11628" r="-6512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8"/>
              <p:cNvSpPr txBox="1"/>
              <p:nvPr/>
            </p:nvSpPr>
            <p:spPr>
              <a:xfrm>
                <a:off x="3507516" y="4888324"/>
                <a:ext cx="1308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−1.3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40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16" y="4888324"/>
                <a:ext cx="1308371" cy="523220"/>
              </a:xfrm>
              <a:prstGeom prst="rect">
                <a:avLst/>
              </a:prstGeom>
              <a:blipFill>
                <a:blip r:embed="rId22"/>
                <a:stretch>
                  <a:fillRect t="-12791" r="-6512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1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5520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Ausgeglichene Beobachtungen: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300" b="1" i="1" dirty="0">
                          <a:latin typeface="Cambria Math"/>
                        </a:rPr>
                        <m:t>=</m:t>
                      </m:r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4779409" y="4181867"/>
            <a:ext cx="452495" cy="139629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3724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5520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Ausgeglichene Beobachtungen: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300" b="1" i="1" dirty="0">
                          <a:latin typeface="Cambria Math"/>
                        </a:rPr>
                        <m:t>=</m:t>
                      </m:r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972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5520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Ausgeglichene Beobachtungen: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300" b="1" i="1" dirty="0">
                          <a:latin typeface="Cambria Math"/>
                        </a:rPr>
                        <m:t>=</m:t>
                      </m:r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6733454" y="3779748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669558" y="3779748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741566" y="363573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821686" y="3779748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805462" y="557994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968578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52554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589438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677670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blipFill>
                <a:blip r:embed="rId11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blipFill>
                <a:blip r:embed="rId12"/>
                <a:stretch>
                  <a:fillRect t="-4762" r="-1587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blipFill>
                <a:blip r:embed="rId13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blipFill>
                <a:blip r:embed="rId14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blipFill>
                <a:blip r:embed="rId15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blipFill>
                <a:blip r:embed="rId16"/>
                <a:stretch>
                  <a:fillRect t="-12791" r="-15833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2502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5520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Ausgeglichene Beobachtungen: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300" b="1" i="1" dirty="0">
                          <a:latin typeface="Cambria Math"/>
                        </a:rPr>
                        <m:t>=</m:t>
                      </m:r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3300" dirty="0">
                  <a:solidFill>
                    <a:srgbClr val="FF0000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6733454" y="3779748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669558" y="3779748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741566" y="363573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821686" y="3779748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805462" y="557994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968578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52554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589438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677670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blipFill>
                <a:blip r:embed="rId13"/>
                <a:stretch>
                  <a:fillRect t="-12791" r="-15833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blipFill>
                <a:blip r:embed="rId14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blipFill>
                <a:blip r:embed="rId15"/>
                <a:stretch>
                  <a:fillRect t="-4762" r="-1587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blipFill>
                <a:blip r:embed="rId16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blipFill>
                <a:blip r:embed="rId17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blipFill>
                <a:blip r:embed="rId18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 flipV="1">
            <a:off x="8677671" y="3410943"/>
            <a:ext cx="734501" cy="90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8290418" y="4336044"/>
            <a:ext cx="53126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9947288" y="4649343"/>
            <a:ext cx="469192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6965666" y="4829436"/>
            <a:ext cx="42647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7923167" y="5365631"/>
            <a:ext cx="296730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4.2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−6.8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5.5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475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1504" y="1600200"/>
            <a:ext cx="9505056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MetaPro-Thin" panose="020B0404030101020102" pitchFamily="34" charset="0"/>
              </a:rPr>
              <a:t>Beispiel 2: </a:t>
            </a:r>
            <a:r>
              <a:rPr lang="de-DE" dirty="0">
                <a:latin typeface="MetaPro-Thin" panose="020B0404030101020102" pitchFamily="34" charset="0"/>
              </a:rPr>
              <a:t>Ausgleichung von Höhendifferenzen</a:t>
            </a: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5520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Ausgeglichene Beobachtungen: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300" b="1" i="1" dirty="0">
                          <a:latin typeface="Cambria Math"/>
                        </a:rPr>
                        <m:t>=</m:t>
                      </m:r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de-DE" sz="33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1" y="2756828"/>
                <a:ext cx="1644425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−2.6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−1.3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345816"/>
                <a:ext cx="1246688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70785"/>
                <a:ext cx="1953420" cy="1407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−6.8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1.3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5.5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80" y="4181868"/>
                <a:ext cx="1315424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300" b="1" i="1" dirty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de-DE" sz="33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64" y="5565140"/>
                <a:ext cx="574195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de-DE" sz="3300" dirty="0">
                  <a:solidFill>
                    <a:srgbClr val="FF0000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65" y="5537375"/>
                <a:ext cx="519693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33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300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3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2900844"/>
                <a:ext cx="574196" cy="613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6733454" y="3779748"/>
            <a:ext cx="792088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669558" y="3779748"/>
            <a:ext cx="100811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741566" y="363573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821686" y="3779748"/>
            <a:ext cx="86409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6805462" y="557994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968578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525542" y="3563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589438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677670" y="55079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14" y="5395282"/>
                <a:ext cx="4574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3410942"/>
                <a:ext cx="4627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9" y="3451066"/>
                <a:ext cx="46275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686" y="5435932"/>
                <a:ext cx="4528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5" y="5589240"/>
                <a:ext cx="729687" cy="523220"/>
              </a:xfrm>
              <a:prstGeom prst="rect">
                <a:avLst/>
              </a:prstGeom>
              <a:blipFill>
                <a:blip r:embed="rId13"/>
                <a:stretch>
                  <a:fillRect t="-12791" r="-15833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1,2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=4.1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50" y="4694378"/>
                <a:ext cx="1529008" cy="381515"/>
              </a:xfrm>
              <a:prstGeom prst="rect">
                <a:avLst/>
              </a:prstGeom>
              <a:blipFill>
                <a:blip r:embed="rId14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4,1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7" y="5219909"/>
                <a:ext cx="1534331" cy="381515"/>
              </a:xfrm>
              <a:prstGeom prst="rect">
                <a:avLst/>
              </a:prstGeom>
              <a:blipFill>
                <a:blip r:embed="rId15"/>
                <a:stretch>
                  <a:fillRect t="-4762" r="-1587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4,2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.4 m</a:t>
                </a: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35" y="4190322"/>
                <a:ext cx="1551963" cy="381515"/>
              </a:xfrm>
              <a:prstGeom prst="rect">
                <a:avLst/>
              </a:prstGeom>
              <a:blipFill>
                <a:blip r:embed="rId16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3,4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=1.1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564" y="4499829"/>
                <a:ext cx="1534331" cy="381515"/>
              </a:xfrm>
              <a:prstGeom prst="rect">
                <a:avLst/>
              </a:prstGeom>
              <a:blipFill>
                <a:blip r:embed="rId17"/>
                <a:stretch>
                  <a:fillRect t="-4762" r="-1992" b="-23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=−7</m:t>
                    </m:r>
                  </m:oMath>
                </a14:m>
                <a:r>
                  <a:rPr lang="de-DE" dirty="0">
                    <a:latin typeface="MetaPro-Thin" panose="020B0404030101020102" pitchFamily="34" charset="0"/>
                  </a:rPr>
                  <a:t>.0 m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74" y="3266401"/>
                <a:ext cx="1733103" cy="381515"/>
              </a:xfrm>
              <a:prstGeom prst="rect">
                <a:avLst/>
              </a:prstGeom>
              <a:blipFill>
                <a:blip r:embed="rId18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6960097" y="3049796"/>
                <a:ext cx="1035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.2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7" y="3049796"/>
                <a:ext cx="1035861" cy="523220"/>
              </a:xfrm>
              <a:prstGeom prst="rect">
                <a:avLst/>
              </a:prstGeom>
              <a:blipFill>
                <a:blip r:embed="rId19"/>
                <a:stretch>
                  <a:fillRect t="-11628" r="-8824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9412172" y="3049796"/>
                <a:ext cx="1308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−2.6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72" y="3049796"/>
                <a:ext cx="1308371" cy="523220"/>
              </a:xfrm>
              <a:prstGeom prst="rect">
                <a:avLst/>
              </a:prstGeom>
              <a:blipFill>
                <a:blip r:embed="rId20"/>
                <a:stretch>
                  <a:fillRect t="-11628" r="-6047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8188036" y="5589240"/>
                <a:ext cx="1308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−1.3</m:t>
                    </m:r>
                  </m:oMath>
                </a14:m>
                <a:r>
                  <a:rPr lang="de-DE" sz="2800" b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36" y="5589240"/>
                <a:ext cx="1308371" cy="523220"/>
              </a:xfrm>
              <a:prstGeom prst="rect">
                <a:avLst/>
              </a:prstGeom>
              <a:blipFill>
                <a:blip r:embed="rId21"/>
                <a:stretch>
                  <a:fillRect t="-12791" r="-6512" b="-313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 flipV="1">
            <a:off x="8677671" y="3410943"/>
            <a:ext cx="734501" cy="90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8290418" y="4336044"/>
            <a:ext cx="53126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9947288" y="4649343"/>
            <a:ext cx="469192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6965666" y="4829436"/>
            <a:ext cx="426478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7923167" y="5365631"/>
            <a:ext cx="296730" cy="90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4.2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345940"/>
                <a:ext cx="73770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−6.8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950" y="2905780"/>
                <a:ext cx="100540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5.5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3861048"/>
                <a:ext cx="737702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794" y="4129916"/>
                <a:ext cx="73770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1.3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62" y="4922004"/>
                <a:ext cx="737702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702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1487488" y="1348441"/>
                <a:ext cx="9217024" cy="6182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de-DE" sz="3600" dirty="0">
                    <a:latin typeface="MetaPro-Thin" panose="020B0404030101020102" pitchFamily="34" charset="0"/>
                  </a:rPr>
                  <a:t>Wenn</a:t>
                </a: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36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600" b="1" i="1" dirty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de-DE" sz="3600" b="1" i="1" dirty="0">
                          <a:latin typeface="Cambria Math"/>
                        </a:rPr>
                        <m:t>=</m:t>
                      </m:r>
                      <m:r>
                        <a:rPr lang="el-GR" sz="3600" b="1" i="1">
                          <a:latin typeface="Cambria Math"/>
                        </a:rPr>
                        <m:t>𝛷</m:t>
                      </m:r>
                      <m:d>
                        <m:dPr>
                          <m:ctrlPr>
                            <a:rPr lang="de-DE" sz="3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de-DE" sz="36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36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</m:d>
                      <m:r>
                        <a:rPr lang="de-DE" sz="3600" b="1" i="1" dirty="0">
                          <a:latin typeface="Cambria Math"/>
                        </a:rPr>
                        <m:t>=</m:t>
                      </m:r>
                      <m:r>
                        <a:rPr lang="de-DE" sz="3600" b="1" i="1" dirty="0">
                          <a:latin typeface="Cambria Math"/>
                        </a:rPr>
                        <m:t>𝑨</m:t>
                      </m:r>
                      <m:acc>
                        <m:accPr>
                          <m:chr m:val="̃"/>
                          <m:ctrlPr>
                            <a:rPr lang="de-DE" sz="3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de-DE" sz="3600" dirty="0">
                  <a:latin typeface="MetaPro-Thin" panose="020B0404030101020102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de-DE" sz="3600" dirty="0">
                    <a:latin typeface="MetaPro-Thin" panose="020B0404030101020102" pitchFamily="34" charset="0"/>
                  </a:rPr>
                  <a:t>  dann erfüllt Optimum 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b="1" i="1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de-DE" sz="360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de-DE" sz="3600" b="1" i="1">
                            <a:latin typeface="Cambria Math"/>
                          </a:rPr>
                          <m:t>𝑨</m:t>
                        </m:r>
                      </m:e>
                    </m:d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de-DE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3600">
                            <a:latin typeface="Cambria Math"/>
                          </a:rPr>
                          <m:t>T</m:t>
                        </m:r>
                      </m:sup>
                    </m:sSup>
                    <m:acc>
                      <m:accPr>
                        <m:chr m:val="̂"/>
                        <m:ctrlPr>
                          <a:rPr lang="de-DE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endParaRPr lang="en-US" sz="3600" b="1" dirty="0">
                  <a:latin typeface="MetaPro-Thin" panose="020B0404030101020102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de-DE" sz="3600" dirty="0">
                    <a:latin typeface="MetaPro-Thin" panose="020B0404030101020102" pitchFamily="34" charset="0"/>
                  </a:rPr>
                  <a:t>  			</a:t>
                </a:r>
                <a:endParaRPr lang="en-US" sz="3600" dirty="0">
                  <a:latin typeface="MetaPro-Thin" panose="020B0404030101020102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de-DE" sz="3600" dirty="0">
                    <a:latin typeface="MetaPro-Thin" panose="020B0404030101020102" pitchFamily="34" charset="0"/>
                  </a:rPr>
                  <a:t>			</a:t>
                </a:r>
              </a:p>
              <a:p>
                <a:pPr lvl="1">
                  <a:lnSpc>
                    <a:spcPct val="150000"/>
                  </a:lnSpc>
                </a:pPr>
                <a:endParaRPr lang="de-DE" sz="3600" dirty="0">
                  <a:latin typeface="MetaPro-Thin" panose="020B0404030101020102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de-DE" sz="3600" dirty="0">
                    <a:latin typeface="MetaPro-Thin" panose="020B0404030101020102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348441"/>
                <a:ext cx="9217024" cy="6182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Ausgleichung bei linearem funktionalen Modell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3217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487488" y="864883"/>
            <a:ext cx="9505056" cy="5141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48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800" dirty="0">
              <a:latin typeface="MetaPro-Bold" panose="020B0804030101020102" pitchFamily="34" charset="0"/>
            </a:endParaRPr>
          </a:p>
          <a:p>
            <a:pPr marL="0" indent="0">
              <a:buNone/>
            </a:pPr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078723" y="475561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MetaPro-Thin" panose="020B0404030101020102" pitchFamily="34" charset="0"/>
              </a:rPr>
              <a:t>Quelle: </a:t>
            </a:r>
            <a:r>
              <a:rPr lang="de-DE" sz="1200" dirty="0" err="1">
                <a:latin typeface="MetaPro-Thin" panose="020B0404030101020102" pitchFamily="34" charset="0"/>
              </a:rPr>
              <a:t>wikipedia</a:t>
            </a:r>
            <a:endParaRPr lang="de-DE" sz="1200" dirty="0">
              <a:latin typeface="MetaPro-Thin" panose="020B0404030101020102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2073784"/>
            <a:ext cx="4095291" cy="27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75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mit Pfeil 5"/>
          <p:cNvCxnSpPr/>
          <p:nvPr/>
        </p:nvCxnSpPr>
        <p:spPr>
          <a:xfrm flipV="1">
            <a:off x="6312024" y="457183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/>
          <p:nvPr/>
        </p:nvCxnSpPr>
        <p:spPr>
          <a:xfrm rot="5400000" flipH="1" flipV="1">
            <a:off x="6744072" y="4643844"/>
            <a:ext cx="864096" cy="7200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735960" y="53639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etaPro-Thin" panose="020B0404030101020102" pitchFamily="34" charset="0"/>
              </a:rPr>
              <a:t>Erwartungswert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804719"/>
                <a:ext cx="7776864" cy="399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dirty="0">
                  <a:latin typeface="MetaPro-Thin" panose="020B0404030101020102" pitchFamily="34" charset="0"/>
                </a:endParaRPr>
              </a:p>
              <a:p>
                <a:endParaRPr lang="de-DE" dirty="0">
                  <a:latin typeface="MetaPro-Thin" panose="020B0404030101020102" pitchFamily="34" charset="0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Jede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 </a:t>
                </a:r>
                <a:r>
                  <a:rPr lang="de-DE" sz="2800" dirty="0">
                    <a:latin typeface="MetaPro-Thin" panose="020B0404030101020102" pitchFamily="34" charset="0"/>
                  </a:rPr>
                  <a:t>ist die Realisierung einer </a:t>
                </a:r>
              </a:p>
              <a:p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Zufallsvariablen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dirty="0" smtClean="0">
                        <a:latin typeface="Cambria Math"/>
                      </a:rPr>
                      <m:t>X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  <a:p>
                <a:endParaRPr lang="de-DE" sz="28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  <a:p>
                <a:endParaRPr lang="de-DE" sz="28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Gelegentlich ist eine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a-priori-Genauigkeit </a:t>
                </a:r>
                <a:r>
                  <a:rPr lang="de-DE" sz="2800" dirty="0">
                    <a:latin typeface="MetaPro-Thin" panose="020B0404030101020102" pitchFamily="34" charset="0"/>
                  </a:rPr>
                  <a:t>der Beobachtung bekannt,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gegeben als Varianz 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sz="2800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X</m:t>
                                </m:r>
                                <m: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800" b="0" i="0" smtClean="0">
                                        <a:latin typeface="Cambria Math"/>
                                        <a:ea typeface="Cambria Math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b="0" i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804719"/>
                <a:ext cx="7776864" cy="3993594"/>
              </a:xfrm>
              <a:prstGeom prst="rect">
                <a:avLst/>
              </a:prstGeom>
              <a:blipFill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16384"/>
            <a:ext cx="1937792" cy="14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8472264" y="271995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MetaPro-Thin" panose="020B0404030101020102" pitchFamily="34" charset="0"/>
              </a:rPr>
              <a:t>Quelle: </a:t>
            </a:r>
            <a:r>
              <a:rPr lang="de-DE" sz="1200" dirty="0" err="1">
                <a:latin typeface="MetaPro-Thin" panose="020B0404030101020102" pitchFamily="34" charset="0"/>
              </a:rPr>
              <a:t>wikipedia</a:t>
            </a:r>
            <a:endParaRPr lang="de-DE" sz="1200" dirty="0">
              <a:latin typeface="MetaPro-Thin" panose="020B0404030101020102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Bold" panose="020B08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2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775520" y="1556793"/>
            <a:ext cx="429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MetaPro-Thin" panose="020B0404030101020102" pitchFamily="34" charset="0"/>
              </a:rPr>
              <a:t>Gaußsche</a:t>
            </a:r>
            <a:r>
              <a:rPr lang="de-DE" sz="2400" dirty="0">
                <a:latin typeface="MetaPro-Thin" panose="020B0404030101020102" pitchFamily="34" charset="0"/>
              </a:rPr>
              <a:t> Gradmessung, 1821-1823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48" y="2132856"/>
            <a:ext cx="4335861" cy="29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2055058"/>
            <a:ext cx="1629345" cy="17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35960" y="38314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Ablesegenauigkeit: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4 Bogensekunden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5" y="5085185"/>
            <a:ext cx="775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Grundidee: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Redundante Messung zur Steigerung der Genauigkeit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58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775520" y="804719"/>
                <a:ext cx="7776864" cy="399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dirty="0">
                  <a:latin typeface="MetaPro-Thin" panose="020B0404030101020102" pitchFamily="34" charset="0"/>
                </a:endParaRPr>
              </a:p>
              <a:p>
                <a:endParaRPr lang="de-DE" dirty="0">
                  <a:latin typeface="MetaPro-Thin" panose="020B0404030101020102" pitchFamily="34" charset="0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Jede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Beobachtung </a:t>
                </a:r>
                <a:r>
                  <a:rPr lang="de-DE" sz="2800" dirty="0">
                    <a:latin typeface="MetaPro-Thin" panose="020B0404030101020102" pitchFamily="34" charset="0"/>
                  </a:rPr>
                  <a:t>ist die Realisierung einer </a:t>
                </a:r>
              </a:p>
              <a:p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Zufallsvariablen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dirty="0" smtClean="0">
                        <a:latin typeface="Cambria Math"/>
                      </a:rPr>
                      <m:t>X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  <a:p>
                <a:endParaRPr lang="de-DE" sz="28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  <a:p>
                <a:endParaRPr lang="de-DE" sz="2800" dirty="0">
                  <a:solidFill>
                    <a:srgbClr val="0000FF"/>
                  </a:solidFill>
                  <a:latin typeface="MetaPro-Thin" panose="020B0404030101020102" pitchFamily="34" charset="0"/>
                </a:endParaRP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Gelegentlich ist eine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a-priori-Genauigkeit </a:t>
                </a:r>
                <a:r>
                  <a:rPr lang="de-DE" sz="2800" dirty="0">
                    <a:latin typeface="MetaPro-Thin" panose="020B0404030101020102" pitchFamily="34" charset="0"/>
                  </a:rPr>
                  <a:t>der Beobachtung bekannt,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gegeben als Varianz 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p>
                      <m:sSupPr>
                        <m:ctrlPr>
                          <a:rPr lang="de-DE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de-DE" sz="2800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X</m:t>
                                </m:r>
                                <m: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 b="0" i="0" smtClean="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800" b="0" i="0" smtClean="0">
                                        <a:latin typeface="Cambria Math"/>
                                        <a:ea typeface="Cambria Math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b="0" i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804719"/>
                <a:ext cx="7776864" cy="3993594"/>
              </a:xfrm>
              <a:prstGeom prst="rect">
                <a:avLst/>
              </a:prstGeom>
              <a:blipFill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16384"/>
            <a:ext cx="1937792" cy="14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472264" y="271995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MetaPro-Thin" panose="020B0404030101020102" pitchFamily="34" charset="0"/>
              </a:rPr>
              <a:t>Quelle: </a:t>
            </a:r>
            <a:r>
              <a:rPr lang="de-DE" sz="1200" dirty="0" err="1">
                <a:latin typeface="MetaPro-Thin" panose="020B0404030101020102" pitchFamily="34" charset="0"/>
              </a:rPr>
              <a:t>wikipedia</a:t>
            </a:r>
            <a:endParaRPr lang="de-DE" sz="12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5456209"/>
                <a:ext cx="8856984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dirty="0">
                        <a:latin typeface="Cambria Math"/>
                      </a:rPr>
                      <m:t>L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 b="0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800" b="0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LL</m:t>
                        </m:r>
                      </m:sub>
                    </m:sSub>
                    <m:r>
                      <a:rPr lang="de-DE" sz="2800" b="0" i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 b="0" i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>
                                <a:latin typeface="Cambria Math"/>
                                <a:ea typeface="Cambria Math"/>
                              </a:rPr>
                              <m:t>L</m:t>
                            </m:r>
                            <m:r>
                              <a:rPr lang="de-DE" sz="2800" b="0" i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 b="0" i="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/>
                                    <a:ea typeface="Cambria Math"/>
                                  </a:rPr>
                                  <m:t>L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b="0" i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/>
                                    <a:ea typeface="Cambria Math"/>
                                  </a:rPr>
                                  <m:t>L</m:t>
                                </m:r>
                                <m:r>
                                  <a:rPr lang="de-DE" sz="2800" b="0" i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 b="0" i="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r>
                                  <a:rPr lang="en-US" sz="2800" b="0" i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/>
                                    <a:ea typeface="Cambria Math"/>
                                  </a:rPr>
                                  <m:t>L</m:t>
                                </m:r>
                                <m:r>
                                  <a:rPr lang="en-US" sz="2800" b="0" i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de-DE" sz="2800" b="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456209"/>
                <a:ext cx="8856984" cy="1168077"/>
              </a:xfrm>
              <a:prstGeom prst="rect">
                <a:avLst/>
              </a:prstGeom>
              <a:blipFill>
                <a:blip r:embed="rId4"/>
                <a:stretch>
                  <a:fillRect l="-1376" t="-5208" b="-52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736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blipFill>
                <a:blip r:embed="rId2"/>
                <a:stretch>
                  <a:fillRect l="-1376" t="-5213" b="-4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zwei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blipFill>
                <a:blip r:embed="rId3"/>
                <a:stretch>
                  <a:fillRect l="-1376" t="-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247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blipFill>
                <a:blip r:embed="rId2"/>
                <a:stretch>
                  <a:fillRect l="-1376" t="-5213" b="-4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zwei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blipFill>
                <a:blip r:embed="rId3"/>
                <a:stretch>
                  <a:fillRect l="-1376" t="-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6312024" y="3717032"/>
            <a:ext cx="504056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328248" y="4190651"/>
            <a:ext cx="504056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4" name="Gewinkelte Verbindung 3"/>
          <p:cNvCxnSpPr>
            <a:stCxn id="2" idx="2"/>
            <a:endCxn id="5" idx="2"/>
          </p:cNvCxnSpPr>
          <p:nvPr/>
        </p:nvCxnSpPr>
        <p:spPr>
          <a:xfrm rot="16200000" flipH="1">
            <a:off x="7335355" y="3449785"/>
            <a:ext cx="473619" cy="2016224"/>
          </a:xfrm>
          <a:prstGeom prst="bentConnector3">
            <a:avLst>
              <a:gd name="adj1" fmla="val 148267"/>
            </a:avLst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492045" y="508518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MetaPro-Thin" panose="020B0404030101020102" pitchFamily="34" charset="0"/>
              </a:rPr>
              <a:t>Varianzen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637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zwei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blipFill>
                <a:blip r:embed="rId2"/>
                <a:stretch>
                  <a:fillRect l="-1376" t="-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5663952" y="4221088"/>
            <a:ext cx="1800200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80176" y="3717032"/>
            <a:ext cx="1728192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4" name="Gewinkelte Verbindung 3"/>
          <p:cNvCxnSpPr>
            <a:stCxn id="2" idx="2"/>
            <a:endCxn id="5" idx="2"/>
          </p:cNvCxnSpPr>
          <p:nvPr/>
        </p:nvCxnSpPr>
        <p:spPr>
          <a:xfrm rot="5400000" flipH="1" flipV="1">
            <a:off x="7302134" y="3483006"/>
            <a:ext cx="504056" cy="1980220"/>
          </a:xfrm>
          <a:prstGeom prst="bentConnector3">
            <a:avLst>
              <a:gd name="adj1" fmla="val -73260"/>
            </a:avLst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636061" y="508518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Ko</a:t>
            </a:r>
            <a:r>
              <a:rPr lang="de-DE" sz="2400" dirty="0">
                <a:latin typeface="MetaPro-Thin" panose="020B0404030101020102" pitchFamily="34" charset="0"/>
              </a:rPr>
              <a:t>varianzen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blipFill>
                <a:blip r:embed="rId3"/>
                <a:stretch>
                  <a:fillRect l="-1376" t="-5213" b="-4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823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zwei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blipFill>
                <a:blip r:embed="rId2"/>
                <a:stretch>
                  <a:fillRect l="-1376" t="-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5663952" y="4221088"/>
            <a:ext cx="648072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80176" y="3717032"/>
            <a:ext cx="576064" cy="5040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cxnSp>
        <p:nvCxnSpPr>
          <p:cNvPr id="4" name="Gewinkelte Verbindung 3"/>
          <p:cNvCxnSpPr>
            <a:stCxn id="2" idx="2"/>
            <a:endCxn id="5" idx="2"/>
          </p:cNvCxnSpPr>
          <p:nvPr/>
        </p:nvCxnSpPr>
        <p:spPr>
          <a:xfrm rot="5400000" flipH="1" flipV="1">
            <a:off x="6726070" y="3483006"/>
            <a:ext cx="504056" cy="1980220"/>
          </a:xfrm>
          <a:prstGeom prst="bentConnector3">
            <a:avLst>
              <a:gd name="adj1" fmla="val -45352"/>
            </a:avLst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447928" y="508518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MetaPro-Thin" panose="020B0404030101020102" pitchFamily="34" charset="0"/>
              </a:rPr>
              <a:t>Korrelationskoeffizienten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5984914" y="5445224"/>
                <a:ext cx="22713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  <a:ea typeface="Cambria Math"/>
                        </a:rPr>
                        <m:t>−1</m:t>
                      </m:r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2800" i="1">
                              <a:latin typeface="Cambria Math"/>
                              <a:ea typeface="Cambria Math"/>
                            </a:rPr>
                            <m:t>12</m:t>
                          </m:r>
                        </m:sub>
                      </m:sSub>
                      <m:r>
                        <a:rPr lang="de-DE" sz="2800" i="1"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914" y="5445224"/>
                <a:ext cx="227132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375920" y="593998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MetaPro-Thin" panose="020B0404030101020102" pitchFamily="34" charset="0"/>
              </a:rPr>
              <a:t>Maß für stochastische Abhängigkeit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blipFill>
                <a:blip r:embed="rId4"/>
                <a:stretch>
                  <a:fillRect l="-1376" t="-5213" b="-4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9499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zwei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223960"/>
                <a:ext cx="8856984" cy="1491370"/>
              </a:xfrm>
              <a:prstGeom prst="rect">
                <a:avLst/>
              </a:prstGeom>
              <a:blipFill>
                <a:blip r:embed="rId2"/>
                <a:stretch>
                  <a:fillRect l="-1376" t="-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775520" y="5105982"/>
                <a:ext cx="8856984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In der Regel</a:t>
                </a:r>
                <a:r>
                  <a:rPr lang="de-DE" sz="2800" dirty="0">
                    <a:latin typeface="MetaPro-Thin" panose="020B0404030101020102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 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105982"/>
                <a:ext cx="8856984" cy="1491370"/>
              </a:xfrm>
              <a:prstGeom prst="rect">
                <a:avLst/>
              </a:prstGeom>
              <a:blipFill>
                <a:blip r:embed="rId3"/>
                <a:stretch>
                  <a:fillRect l="-1376" t="-450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MetaPro-Thin" panose="020B0404030101020102" pitchFamily="34" charset="0"/>
                  </a:rPr>
                  <a:t>Bei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mehreren Beobachtungen</a:t>
                </a:r>
                <a:r>
                  <a:rPr lang="de-DE" sz="2800" dirty="0">
                    <a:latin typeface="MetaPro-Thin" panose="020B0404030101020102" pitchFamily="34" charset="0"/>
                  </a:rPr>
                  <a:t> (Vektor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latin typeface="Cambria Math"/>
                      </a:rPr>
                      <m:t>𝑳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):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Kovarianzmatrix </a:t>
                </a:r>
                <a14:m>
                  <m:oMath xmlns:m="http://schemas.openxmlformats.org/officeDocument/2006/math">
                    <m:r>
                      <a:rPr lang="de-DE" sz="2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sty m:val="p"/>
                      </m:rPr>
                      <a:rPr lang="de-DE" sz="28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8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12776"/>
                <a:ext cx="8856984" cy="1285160"/>
              </a:xfrm>
              <a:prstGeom prst="rect">
                <a:avLst/>
              </a:prstGeom>
              <a:blipFill>
                <a:blip r:embed="rId4"/>
                <a:stretch>
                  <a:fillRect l="-1376" t="-5213" b="-4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494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75520" y="1475493"/>
                <a:ext cx="88569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oft schwer 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a priori</a:t>
                </a:r>
                <a:r>
                  <a:rPr lang="de-DE" sz="2800" dirty="0">
                    <a:latin typeface="MetaPro-Thin" panose="020B0404030101020102" pitchFamily="34" charset="0"/>
                  </a:rPr>
                  <a:t> abzuschätzen,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                aber Genauigkeits</a:t>
                </a:r>
                <a:r>
                  <a:rPr lang="de-DE" sz="2800" b="1" i="1" dirty="0">
                    <a:solidFill>
                      <a:srgbClr val="0000FF"/>
                    </a:solidFill>
                    <a:latin typeface="MetaPro-Thin" panose="020B0404030101020102" pitchFamily="34" charset="0"/>
                  </a:rPr>
                  <a:t>relationen</a:t>
                </a:r>
                <a:r>
                  <a:rPr lang="de-DE" sz="2800" dirty="0">
                    <a:latin typeface="MetaPro-Thin" panose="020B0404030101020102" pitchFamily="34" charset="0"/>
                  </a:rPr>
                  <a:t> bekannt: 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475493"/>
                <a:ext cx="8856984" cy="954107"/>
              </a:xfrm>
              <a:prstGeom prst="rect">
                <a:avLst/>
              </a:prstGeom>
              <a:blipFill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719737" y="2429599"/>
                <a:ext cx="2510559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8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l-GR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de-DE" sz="28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7" y="2429599"/>
                <a:ext cx="2510559" cy="53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winkelte Verbindung 9"/>
          <p:cNvCxnSpPr/>
          <p:nvPr/>
        </p:nvCxnSpPr>
        <p:spPr>
          <a:xfrm rot="16200000" flipH="1">
            <a:off x="6047089" y="2506139"/>
            <a:ext cx="458425" cy="1368712"/>
          </a:xfrm>
          <a:prstGeom prst="bentConnector2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032104" y="316477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FF0000"/>
                </a:solidFill>
                <a:latin typeface="MetaPro-Thin" panose="020B0404030101020102" pitchFamily="34" charset="0"/>
              </a:rPr>
              <a:t>Kofaktormatrix</a:t>
            </a:r>
            <a:endParaRPr lang="de-DE" sz="2400" b="1" dirty="0">
              <a:solidFill>
                <a:srgbClr val="FF0000"/>
              </a:solidFill>
              <a:latin typeface="MetaPro-Thin" panose="020B0404030101020102" pitchFamily="34" charset="0"/>
            </a:endParaRPr>
          </a:p>
          <a:p>
            <a:r>
              <a:rPr lang="de-DE" sz="2400" dirty="0">
                <a:latin typeface="MetaPro-Thin" panose="020B0404030101020102" pitchFamily="34" charset="0"/>
              </a:rPr>
              <a:t>(lässt sich gut abschätzen)</a:t>
            </a:r>
          </a:p>
        </p:txBody>
      </p:sp>
      <p:cxnSp>
        <p:nvCxnSpPr>
          <p:cNvPr id="15" name="Gewinkelte Verbindung 14"/>
          <p:cNvCxnSpPr>
            <a:stCxn id="2" idx="2"/>
          </p:cNvCxnSpPr>
          <p:nvPr/>
        </p:nvCxnSpPr>
        <p:spPr>
          <a:xfrm rot="5400000">
            <a:off x="4510862" y="2962811"/>
            <a:ext cx="465683" cy="462629"/>
          </a:xfrm>
          <a:prstGeom prst="bentConnector3">
            <a:avLst>
              <a:gd name="adj1" fmla="val 98334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199457" y="3083476"/>
            <a:ext cx="324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FF0000"/>
                </a:solidFill>
                <a:latin typeface="MetaPro-Thin" panose="020B0404030101020102" pitchFamily="34" charset="0"/>
              </a:rPr>
              <a:t>Varianz der Gewichtseinheit</a:t>
            </a:r>
          </a:p>
          <a:p>
            <a:pPr algn="r"/>
            <a:r>
              <a:rPr lang="de-DE" sz="2400" dirty="0">
                <a:latin typeface="MetaPro-Thin" panose="020B0404030101020102" pitchFamily="34" charset="0"/>
              </a:rPr>
              <a:t>(unbekannte</a:t>
            </a:r>
          </a:p>
          <a:p>
            <a:pPr algn="r"/>
            <a:r>
              <a:rPr lang="de-DE" sz="2400" dirty="0">
                <a:latin typeface="MetaPro-Thin" panose="020B0404030101020102" pitchFamily="34" charset="0"/>
              </a:rPr>
              <a:t> Konstante)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80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764759" y="16200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latin typeface="MetaPro-Thin" panose="020B0404030101020102" pitchFamily="34" charset="0"/>
              </a:rPr>
              <a:t>Ausgleichungsziel: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de-DE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Min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94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775520" y="4437113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MetaPro-Thin" panose="020B0404030101020102" pitchFamily="34" charset="0"/>
              </a:rPr>
              <a:t>Verbesserungen </a:t>
            </a:r>
            <a:r>
              <a:rPr lang="de-DE" sz="2200" b="1" i="1" dirty="0">
                <a:solidFill>
                  <a:srgbClr val="0000FF"/>
                </a:solidFill>
                <a:latin typeface="MetaPro-Thin" panose="020B0404030101020102" pitchFamily="34" charset="0"/>
              </a:rPr>
              <a:t>genauer Beobachtungen</a:t>
            </a:r>
            <a:r>
              <a:rPr lang="de-DE" sz="2200" dirty="0">
                <a:latin typeface="MetaPro-Thin" panose="020B0404030101020102" pitchFamily="34" charset="0"/>
              </a:rPr>
              <a:t> werden besonders bestraft.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de-DE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Min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764759" y="16200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latin typeface="MetaPro-Thin" panose="020B0404030101020102" pitchFamily="34" charset="0"/>
              </a:rPr>
              <a:t>Ausgleichungsziel: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3863752" y="2348880"/>
            <a:ext cx="190770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863752" y="2420888"/>
            <a:ext cx="1728192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3719736" y="3167208"/>
                <a:ext cx="5328592" cy="98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latin typeface="Cambria Math"/>
                      </a:rPr>
                      <m:t>𝑷𝒗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     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mit </a:t>
                </a:r>
                <a14:m>
                  <m:oMath xmlns:m="http://schemas.openxmlformats.org/officeDocument/2006/math">
                    <m:r>
                      <a:rPr lang="de-DE" sz="2800" dirty="0">
                        <a:latin typeface="Cambria Math"/>
                      </a:rPr>
                      <m:t>  </m:t>
                    </m:r>
                    <m:r>
                      <a:rPr lang="de-DE" sz="2800" b="1" i="1" dirty="0">
                        <a:latin typeface="Cambria Math"/>
                      </a:rPr>
                      <m:t>𝑷</m:t>
                    </m:r>
                    <m:r>
                      <a:rPr lang="de-DE" sz="2800" i="1" dirty="0"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𝑸</m:t>
                        </m:r>
                        <m:r>
                          <m:rPr>
                            <m:nor/>
                          </m:rPr>
                          <a:rPr lang="de-DE" sz="2800" dirty="0">
                            <a:latin typeface="MetaPro-Thin" panose="020B0404030101020102" pitchFamily="34" charset="0"/>
                          </a:rPr>
                          <m:t> 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167208"/>
                <a:ext cx="5328592" cy="981872"/>
              </a:xfrm>
              <a:prstGeom prst="rect">
                <a:avLst/>
              </a:prstGeom>
              <a:blipFill>
                <a:blip r:embed="rId3"/>
                <a:stretch>
                  <a:fillRect l="-2288" b="-136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414484"/>
            <a:ext cx="1584176" cy="14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032104" y="380007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MetaPro-Thin" panose="020B0404030101020102" pitchFamily="34" charset="0"/>
              </a:rPr>
              <a:t>Quelle: </a:t>
            </a:r>
            <a:r>
              <a:rPr lang="de-DE" sz="1200" dirty="0" err="1">
                <a:latin typeface="MetaPro-Thin" panose="020B0404030101020102" pitchFamily="34" charset="0"/>
              </a:rPr>
              <a:t>wikipedia</a:t>
            </a:r>
            <a:endParaRPr lang="de-DE" sz="1200" dirty="0">
              <a:latin typeface="MetaPro-Thin" panose="020B0404030101020102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de-DE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>
                          <a:latin typeface="Cambria Math"/>
                        </a:rPr>
                        <m:t>𝒗</m:t>
                      </m:r>
                      <m:r>
                        <a:rPr lang="de-DE" sz="28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Min</m:t>
                      </m:r>
                      <m:r>
                        <m:rPr>
                          <m:nor/>
                        </m:rPr>
                        <a:rPr lang="de-DE" sz="280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348880"/>
                <a:ext cx="20517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764759" y="16200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latin typeface="MetaPro-Thin" panose="020B0404030101020102" pitchFamily="34" charset="0"/>
              </a:rPr>
              <a:t>Ausgleichungsziel: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863752" y="2348880"/>
            <a:ext cx="190770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863752" y="2420888"/>
            <a:ext cx="1728192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3719736" y="3167208"/>
                <a:ext cx="5328592" cy="981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de-DE" sz="2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e-DE" sz="2800" b="1" i="1">
                        <a:latin typeface="Cambria Math"/>
                      </a:rPr>
                      <m:t>𝑷𝒗</m:t>
                    </m:r>
                    <m:r>
                      <a:rPr lang="de-DE" sz="28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de-DE" sz="2800">
                        <a:latin typeface="Cambria Math"/>
                        <a:ea typeface="Cambria Math"/>
                      </a:rPr>
                      <m:t>Min</m:t>
                    </m:r>
                  </m:oMath>
                </a14:m>
                <a:r>
                  <a:rPr lang="de-DE" sz="2800" dirty="0">
                    <a:latin typeface="MetaPro-Thin" panose="020B0404030101020102" pitchFamily="34" charset="0"/>
                  </a:rPr>
                  <a:t>        </a:t>
                </a:r>
              </a:p>
              <a:p>
                <a:r>
                  <a:rPr lang="de-DE" sz="2800" dirty="0">
                    <a:latin typeface="MetaPro-Thin" panose="020B0404030101020102" pitchFamily="34" charset="0"/>
                  </a:rPr>
                  <a:t>mit </a:t>
                </a:r>
                <a14:m>
                  <m:oMath xmlns:m="http://schemas.openxmlformats.org/officeDocument/2006/math">
                    <m:r>
                      <a:rPr lang="de-DE" sz="2800" dirty="0">
                        <a:latin typeface="Cambria Math"/>
                      </a:rPr>
                      <m:t>  </m:t>
                    </m:r>
                    <m:r>
                      <a:rPr lang="de-DE" sz="2800" b="1" i="1" dirty="0">
                        <a:latin typeface="Cambria Math"/>
                      </a:rPr>
                      <m:t>𝑷</m:t>
                    </m:r>
                    <m:r>
                      <a:rPr lang="de-DE" sz="2800" i="1" dirty="0"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de-DE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1" i="1" dirty="0">
                            <a:latin typeface="Cambria Math"/>
                          </a:rPr>
                          <m:t>𝑸</m:t>
                        </m:r>
                        <m:r>
                          <m:rPr>
                            <m:nor/>
                          </m:rPr>
                          <a:rPr lang="de-DE" sz="2800" dirty="0">
                            <a:latin typeface="MetaPro-Thin" panose="020B0404030101020102" pitchFamily="34" charset="0"/>
                          </a:rPr>
                          <m:t> </m:t>
                        </m:r>
                      </m:e>
                      <m:sup>
                        <m:r>
                          <a:rPr lang="de-DE" sz="28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167208"/>
                <a:ext cx="5328592" cy="981872"/>
              </a:xfrm>
              <a:prstGeom prst="rect">
                <a:avLst/>
              </a:prstGeom>
              <a:blipFill>
                <a:blip r:embed="rId3"/>
                <a:stretch>
                  <a:fillRect l="-2288" b="-136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775520" y="4509121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latin typeface="MetaPro-Thin" panose="020B0404030101020102" pitchFamily="34" charset="0"/>
              </a:rPr>
              <a:t>Gauß-Normalgleichung: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3570848" y="5229200"/>
                <a:ext cx="2835969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𝑷𝑨</m:t>
                      </m:r>
                      <m:acc>
                        <m:accPr>
                          <m:chr m:val="̂"/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de-DE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1" i="1" dirty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de-DE" sz="28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de-DE" sz="2800" b="1" i="1" dirty="0">
                          <a:latin typeface="Cambria Math"/>
                        </a:rPr>
                        <m:t>𝑷𝑳</m:t>
                      </m:r>
                    </m:oMath>
                  </m:oMathPara>
                </a14:m>
                <a:endParaRPr lang="de-DE" sz="28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48" y="5229200"/>
                <a:ext cx="2835969" cy="534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0A1BACC9-B060-4416-8A8A-15639BE5C7DA}"/>
              </a:ext>
            </a:extLst>
          </p:cNvPr>
          <p:cNvSpPr/>
          <p:nvPr/>
        </p:nvSpPr>
        <p:spPr>
          <a:xfrm>
            <a:off x="4508676" y="332657"/>
            <a:ext cx="3174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4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1504" y="56316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Genauigkeit nach Ausgleichung: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0.5 Bogensekunden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75520" y="1556793"/>
            <a:ext cx="429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MetaPro-Thin" panose="020B0404030101020102" pitchFamily="34" charset="0"/>
              </a:rPr>
              <a:t>Gaußsche</a:t>
            </a:r>
            <a:r>
              <a:rPr lang="de-DE" sz="2400" dirty="0">
                <a:latin typeface="MetaPro-Thin" panose="020B0404030101020102" pitchFamily="34" charset="0"/>
              </a:rPr>
              <a:t> Gradmessung, 1821-1823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48" y="2132856"/>
            <a:ext cx="4335861" cy="29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2055058"/>
            <a:ext cx="1629345" cy="17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735960" y="38314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Ablesegenauigkeit: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4 Bogensekunden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31505" y="5085185"/>
            <a:ext cx="775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MetaPro-Thin" panose="020B0404030101020102" pitchFamily="34" charset="0"/>
              </a:rPr>
              <a:t>Grundidee: </a:t>
            </a:r>
            <a:r>
              <a:rPr lang="de-DE" sz="2400" dirty="0">
                <a:solidFill>
                  <a:srgbClr val="FF0000"/>
                </a:solidFill>
                <a:latin typeface="MetaPro-Thin" panose="020B0404030101020102" pitchFamily="34" charset="0"/>
              </a:rPr>
              <a:t>Redundante Messung zur Steigerung der Genauigkeit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MetaPro-Bold" panose="020B0804030101020102" pitchFamily="34" charset="0"/>
              </a:rPr>
              <a:t>Ausgleichungsrechnung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18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413107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63552" y="177281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MetaPro-Thin" panose="020B0404030101020102" pitchFamily="34" charset="0"/>
              </a:rPr>
              <a:t>Wie genau sind Größen, </a:t>
            </a:r>
          </a:p>
          <a:p>
            <a:pPr algn="ctr"/>
            <a:r>
              <a:rPr lang="de-DE" sz="3200" dirty="0">
                <a:latin typeface="MetaPro-Thin" panose="020B0404030101020102" pitchFamily="34" charset="0"/>
              </a:rPr>
              <a:t>die aus Beobachtungen abgeleitet wurden?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3359696" y="4403204"/>
            <a:ext cx="43204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>
            <a:extLst>
              <a:ext uri="{FF2B5EF4-FFF2-40B4-BE49-F238E27FC236}">
                <a16:creationId xmlns:a16="http://schemas.microsoft.com/office/drawing/2014/main" id="{2F13DC93-F309-47C1-8582-79F09F3C4137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944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2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527904" y="3308791"/>
                <a:ext cx="7576428" cy="123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Gesucht:</a:t>
                </a: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b="1" i="1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</m:oMath>
                </a14:m>
                <a:r>
                  <a:rPr lang="de-DE" sz="2400" b="1" i="1" dirty="0">
                    <a:latin typeface="MetaPro-Thin" panose="020B0404030101020102" pitchFamily="34" charset="0"/>
                  </a:rPr>
                  <a:t>	</a:t>
                </a:r>
              </a:p>
              <a:p>
                <a:pPr algn="r"/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904" y="3308791"/>
                <a:ext cx="7576428" cy="1235338"/>
              </a:xfrm>
              <a:prstGeom prst="rect">
                <a:avLst/>
              </a:prstGeom>
              <a:blipFill>
                <a:blip r:embed="rId5"/>
                <a:stretch>
                  <a:fillRect l="-1288" t="-39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19">
            <a:extLst>
              <a:ext uri="{FF2B5EF4-FFF2-40B4-BE49-F238E27FC236}">
                <a16:creationId xmlns:a16="http://schemas.microsoft.com/office/drawing/2014/main" id="{65D0BCE0-7E3C-41CA-958A-8330B0913505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247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93015" y="4350690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MetaPro-Thin" panose="020B0404030101020102" pitchFamily="34" charset="0"/>
              </a:rPr>
              <a:t>Beispiel: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287688" y="4926753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287688" y="485474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871864" y="485887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871864" y="4922622"/>
            <a:ext cx="2232248" cy="8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7104112" y="485474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3863753" y="4422698"/>
                <a:ext cx="552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de-DE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3" y="4422698"/>
                <a:ext cx="5525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5753152" y="4422698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de-DE" sz="24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52" y="4422698"/>
                <a:ext cx="5597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3359696" y="5215823"/>
                <a:ext cx="3630160" cy="781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/>
                            </a:rPr>
                            <m:t>𝑓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 dirty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24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 dirty="0">
                              <a:latin typeface="Cambria Math"/>
                            </a:rPr>
                            <m:t>+</m:t>
                          </m:r>
                          <m:r>
                            <a:rPr lang="de-DE" sz="2400" i="1" dirty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de-DE" sz="24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24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5215823"/>
                <a:ext cx="3630160" cy="781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248129" y="5214786"/>
                <a:ext cx="2866169" cy="806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9" y="5214786"/>
                <a:ext cx="2866169" cy="806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7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8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527904" y="3308791"/>
                <a:ext cx="7576428" cy="123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Gesucht:</a:t>
                </a:r>
              </a:p>
              <a:p>
                <a:r>
                  <a:rPr lang="de-DE" sz="2400" dirty="0">
                    <a:latin typeface="MetaPro-Thin" panose="020B0404030101020102" pitchFamily="34" charset="0"/>
                  </a:rPr>
                  <a:t>  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b="1" i="1" dirty="0">
                    <a:latin typeface="MetaPro-Thin" panose="020B0404030101020102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</m:oMath>
                </a14:m>
                <a:r>
                  <a:rPr lang="de-DE" sz="2400" b="1" i="1" dirty="0">
                    <a:latin typeface="MetaPro-Thin" panose="020B0404030101020102" pitchFamily="34" charset="0"/>
                  </a:rPr>
                  <a:t>	</a:t>
                </a:r>
              </a:p>
              <a:p>
                <a:pPr algn="r"/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904" y="3308791"/>
                <a:ext cx="7576428" cy="1235338"/>
              </a:xfrm>
              <a:prstGeom prst="rect">
                <a:avLst/>
              </a:prstGeom>
              <a:blipFill>
                <a:blip r:embed="rId9"/>
                <a:stretch>
                  <a:fillRect l="-1288" t="-39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19">
            <a:extLst>
              <a:ext uri="{FF2B5EF4-FFF2-40B4-BE49-F238E27FC236}">
                <a16:creationId xmlns:a16="http://schemas.microsoft.com/office/drawing/2014/main" id="{3C2249EE-B036-4BFF-A97D-29E1CD0E6EF0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3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4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E1C0FC64-9B7D-483C-8072-79951F36ED13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515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4"/>
                <a:ext cx="6212674" cy="111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solidFill>
                      <a:schemeClr val="bg1"/>
                    </a:solidFill>
                    <a:latin typeface="MetaPro-Thin" panose="020B0404030101020102" pitchFamily="34" charset="0"/>
                    <a:ea typeface="Cambria Math"/>
                  </a:rPr>
                  <a:t>         </a:t>
                </a:r>
                <a:endParaRPr lang="de-DE" sz="2400" dirty="0">
                  <a:solidFill>
                    <a:schemeClr val="bg1"/>
                  </a:solidFill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4"/>
                <a:ext cx="6212674" cy="11147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19">
            <a:extLst>
              <a:ext uri="{FF2B5EF4-FFF2-40B4-BE49-F238E27FC236}">
                <a16:creationId xmlns:a16="http://schemas.microsoft.com/office/drawing/2014/main" id="{37064C8A-C165-4079-BCAE-61B822BC9DAE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3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4"/>
                <a:ext cx="6212674" cy="111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4"/>
                <a:ext cx="6212674" cy="11147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19">
            <a:extLst>
              <a:ext uri="{FF2B5EF4-FFF2-40B4-BE49-F238E27FC236}">
                <a16:creationId xmlns:a16="http://schemas.microsoft.com/office/drawing/2014/main" id="{923588FB-4843-4CCC-A170-AEFAB11031AC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340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4"/>
                <a:ext cx="6212674" cy="1767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4"/>
                <a:ext cx="6212674" cy="1767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7752184" y="400506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Linearität des Erwartungswerts!</a:t>
            </a:r>
          </a:p>
        </p:txBody>
      </p:sp>
      <p:sp>
        <p:nvSpPr>
          <p:cNvPr id="21" name="Pfeil nach unten 20"/>
          <p:cNvSpPr/>
          <p:nvPr/>
        </p:nvSpPr>
        <p:spPr>
          <a:xfrm>
            <a:off x="6672064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4740162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93FAFB10-5D26-4E02-A1B9-2904CEB5B8CB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723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5"/>
                <a:ext cx="6212674" cy="1956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</a:t>
                </a:r>
                <a:endParaRPr lang="de-DE" sz="24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5"/>
                <a:ext cx="6212674" cy="1956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7752184" y="400506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Linearität des Erwartungswerts!</a:t>
            </a:r>
          </a:p>
        </p:txBody>
      </p:sp>
      <p:sp>
        <p:nvSpPr>
          <p:cNvPr id="21" name="Pfeil nach unten 20"/>
          <p:cNvSpPr/>
          <p:nvPr/>
        </p:nvSpPr>
        <p:spPr>
          <a:xfrm>
            <a:off x="6672064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4740162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19">
            <a:extLst>
              <a:ext uri="{FF2B5EF4-FFF2-40B4-BE49-F238E27FC236}">
                <a16:creationId xmlns:a16="http://schemas.microsoft.com/office/drawing/2014/main" id="{B87092A4-530E-4C70-8175-617AA23B728D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60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5"/>
                <a:ext cx="6212674" cy="2979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</a:t>
                </a:r>
                <a:endParaRPr lang="de-DE" sz="2400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𝑭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de-DE" sz="2400" b="1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  <a:p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5"/>
                <a:ext cx="6212674" cy="2979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7752184" y="400506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Linearität des Erwartungswerts!</a:t>
            </a:r>
          </a:p>
        </p:txBody>
      </p:sp>
      <p:sp>
        <p:nvSpPr>
          <p:cNvPr id="21" name="Pfeil nach unten 20"/>
          <p:cNvSpPr/>
          <p:nvPr/>
        </p:nvSpPr>
        <p:spPr>
          <a:xfrm>
            <a:off x="6672064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4740162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>
            <a:off x="3329216" y="5509612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>
            <a:off x="7527833" y="5528280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9">
            <a:extLst>
              <a:ext uri="{FF2B5EF4-FFF2-40B4-BE49-F238E27FC236}">
                <a16:creationId xmlns:a16="http://schemas.microsoft.com/office/drawing/2014/main" id="{C974C017-2880-441F-A3D8-E723F29E3288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14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75520" y="141277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 err="1">
                <a:solidFill>
                  <a:srgbClr val="0000FF"/>
                </a:solidFill>
                <a:latin typeface="MetaPro-Thin" panose="020B0404030101020102" pitchFamily="34" charset="0"/>
              </a:rPr>
              <a:t>Kovarianzfortpflanzungsgesetz</a:t>
            </a:r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  <a:p>
            <a:pPr algn="ctr"/>
            <a:endParaRPr lang="de-DE" sz="2800" b="1" i="1" dirty="0">
              <a:solidFill>
                <a:srgbClr val="0000FF"/>
              </a:solidFill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259590" y="3645025"/>
                <a:ext cx="6212674" cy="2979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𝒇𝒇</m:t>
                        </m:r>
                      </m:sub>
                    </m:sSub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𝑭𝑳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i="1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de-DE" sz="2400" dirty="0">
                  <a:latin typeface="MetaPro-Thin" panose="020B0404030101020102" pitchFamily="34" charset="0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</a:t>
                </a:r>
                <a:endParaRPr lang="de-DE" sz="2400" dirty="0">
                  <a:latin typeface="Cambria Math"/>
                  <a:ea typeface="Cambria Math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𝑭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/>
                                <a:ea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  <m:r>
                                  <a:rPr lang="de-DE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/>
                                    <a:ea typeface="Cambria Math"/>
                                  </a:rPr>
                                  <m:t>E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1" i="1">
                                        <a:latin typeface="Cambria Math"/>
                                        <a:ea typeface="Cambria Math"/>
                                      </a:rPr>
                                      <m:t>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24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de-DE" sz="2400" b="1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  <a:p>
                <a:r>
                  <a:rPr lang="de-DE" sz="2400" dirty="0">
                    <a:latin typeface="MetaPro-Thin" panose="020B0404030101020102" pitchFamily="34" charset="0"/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𝑭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𝜮</m:t>
                        </m:r>
                      </m:e>
                      <m:sub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𝑳𝑳</m:t>
                        </m:r>
                      </m:sub>
                    </m:sSub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p>
                        <m:r>
                          <a:rPr lang="de-DE" sz="2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90" y="3645025"/>
                <a:ext cx="6212674" cy="2979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5"/>
          <p:cNvCxnSpPr/>
          <p:nvPr/>
        </p:nvCxnSpPr>
        <p:spPr>
          <a:xfrm>
            <a:off x="3215680" y="6597352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215680" y="6669360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752184" y="400506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  <a:latin typeface="MetaPro-Thin" panose="020B0404030101020102" pitchFamily="34" charset="0"/>
              </a:rPr>
              <a:t>Linearität des Erwartungswerts!</a:t>
            </a:r>
          </a:p>
        </p:txBody>
      </p:sp>
      <p:sp>
        <p:nvSpPr>
          <p:cNvPr id="21" name="Pfeil nach unten 20"/>
          <p:cNvSpPr/>
          <p:nvPr/>
        </p:nvSpPr>
        <p:spPr>
          <a:xfrm>
            <a:off x="6672064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4740162" y="4293096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>
            <a:off x="3329216" y="5509612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>
            <a:off x="7527833" y="5528280"/>
            <a:ext cx="131702" cy="1440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etaPro-Thin" panose="020B0404030101020102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  <a:ea typeface="Cambria Math"/>
                        </a:rPr>
                        <m:t>E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400"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b="1" i="1">
                                          <a:latin typeface="Cambria Math"/>
                                          <a:ea typeface="Cambria Math"/>
                                        </a:rPr>
                                        <m:t>𝑳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69" y="2371740"/>
                <a:ext cx="4328493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>
                          <a:latin typeface="Cambria Math"/>
                        </a:rPr>
                        <m:t>𝒇</m:t>
                      </m:r>
                      <m:r>
                        <a:rPr lang="de-DE" sz="2400" b="1" i="1">
                          <a:latin typeface="Cambria Math"/>
                        </a:rPr>
                        <m:t>=</m:t>
                      </m:r>
                      <m:r>
                        <a:rPr lang="de-DE" sz="2400" b="1" i="1">
                          <a:latin typeface="Cambria Math"/>
                        </a:rPr>
                        <m:t>𝑭𝑳</m:t>
                      </m:r>
                    </m:oMath>
                  </m:oMathPara>
                </a14:m>
                <a:endParaRPr lang="de-DE" sz="2400" b="1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8" y="2895328"/>
                <a:ext cx="1198790" cy="461665"/>
              </a:xfrm>
              <a:prstGeom prst="rect">
                <a:avLst/>
              </a:prstGeom>
              <a:blipFill>
                <a:blip r:embed="rId4"/>
                <a:stretch>
                  <a:fillRect l="-1015" b="-157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rgbClr val="FF0000"/>
                    </a:solidFill>
                    <a:latin typeface="MetaPro-Thin" panose="020B0404030101020102" pitchFamily="34" charset="0"/>
                  </a:rPr>
                  <a:t>Gegeben:</a:t>
                </a: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</a:t>
                </a:r>
                <a:r>
                  <a:rPr lang="de-DE" sz="2400" dirty="0" err="1">
                    <a:latin typeface="MetaPro-Thin" panose="020B0404030101020102" pitchFamily="34" charset="0"/>
                  </a:rPr>
                  <a:t>Kovarianzmatrix</a:t>
                </a:r>
                <a:r>
                  <a:rPr lang="de-DE" sz="2400" dirty="0">
                    <a:latin typeface="MetaPro-Thin" panose="020B0404030101020102" pitchFamily="34" charset="0"/>
                  </a:rPr>
                  <a:t> des Vektors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b="1" i="1" dirty="0">
                  <a:latin typeface="MetaPro-Thin" panose="020B0404030101020102" pitchFamily="34" charset="0"/>
                </a:endParaRPr>
              </a:p>
              <a:p>
                <a:pPr algn="r"/>
                <a:r>
                  <a:rPr lang="de-DE" sz="2400" dirty="0">
                    <a:latin typeface="MetaPro-Thin" panose="020B0404030101020102" pitchFamily="34" charset="0"/>
                  </a:rPr>
                  <a:t>    Vektor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de-DE" sz="2400" dirty="0">
                    <a:latin typeface="MetaPro-Thin" panose="020B0404030101020102" pitchFamily="34" charset="0"/>
                  </a:rPr>
                  <a:t> als lin. Funktion von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latin typeface="Cambria Math"/>
                      </a:rPr>
                      <m:t>𝑳</m:t>
                    </m:r>
                  </m:oMath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84" y="2156664"/>
                <a:ext cx="4336068" cy="1200329"/>
              </a:xfrm>
              <a:prstGeom prst="rect">
                <a:avLst/>
              </a:prstGeom>
              <a:blipFill>
                <a:blip r:embed="rId5"/>
                <a:stretch>
                  <a:fillRect l="-2107" t="-4061" r="-28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  <m:sub>
                          <m:r>
                            <a:rPr lang="de-DE" sz="2400" b="1" i="1">
                              <a:latin typeface="Cambria Math"/>
                              <a:ea typeface="Cambria Math"/>
                            </a:rPr>
                            <m:t>𝑳𝑳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de-DE" sz="2400" dirty="0">
                  <a:latin typeface="MetaPro-Thin" panose="020B0404030101020102" pitchFamily="34" charset="0"/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28" y="2516521"/>
                <a:ext cx="78252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9">
            <a:extLst>
              <a:ext uri="{FF2B5EF4-FFF2-40B4-BE49-F238E27FC236}">
                <a16:creationId xmlns:a16="http://schemas.microsoft.com/office/drawing/2014/main" id="{70BE0A2D-F021-4331-B686-EF5497994348}"/>
              </a:ext>
            </a:extLst>
          </p:cNvPr>
          <p:cNvSpPr/>
          <p:nvPr/>
        </p:nvSpPr>
        <p:spPr>
          <a:xfrm>
            <a:off x="4508676" y="332657"/>
            <a:ext cx="3174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400" dirty="0">
                <a:solidFill>
                  <a:srgbClr val="FF0000"/>
                </a:solidFill>
                <a:latin typeface="MetaPro-Bold" panose="020B0804030101020102" pitchFamily="34" charset="0"/>
              </a:rPr>
              <a:t>Genauigkeit</a:t>
            </a:r>
            <a:endParaRPr lang="de-DE" sz="4400" dirty="0">
              <a:latin typeface="MetaPro-Thin" panose="020B04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178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5611</Words>
  <Application>Microsoft Office PowerPoint</Application>
  <PresentationFormat>Widescreen</PresentationFormat>
  <Paragraphs>1298</Paragraphs>
  <Slides>133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0" baseType="lpstr">
      <vt:lpstr>Arial</vt:lpstr>
      <vt:lpstr>Calibri</vt:lpstr>
      <vt:lpstr>Cambria Math</vt:lpstr>
      <vt:lpstr>MetaPro-Bold</vt:lpstr>
      <vt:lpstr>MetaPro-Thin</vt:lpstr>
      <vt:lpstr>Wingdings</vt:lpstr>
      <vt:lpstr>Larissa</vt:lpstr>
      <vt:lpstr>PowerPoint Presentation</vt:lpstr>
      <vt:lpstr>Carl Friedrich Gauß (1777 Braunschweig – 1855 Göttingen)</vt:lpstr>
      <vt:lpstr>Ausgleichungsrechnung</vt:lpstr>
      <vt:lpstr>Ausgleichungsrechnung</vt:lpstr>
      <vt:lpstr>Ausgleichungsrechnung</vt:lpstr>
      <vt:lpstr>Ausgleichungsrechnung</vt:lpstr>
      <vt:lpstr>Ausgleichungsrechnung</vt:lpstr>
      <vt:lpstr>Ausgleichungsrechnung</vt:lpstr>
      <vt:lpstr>Ausgleichungsrechnung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Spezialfall:  Ausgleichung bei linearem funktionalen Modell  (= linearer Zusammenhang zwischen Beobachtungen &amp; Unbekannten)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</vt:lpstr>
      <vt:lpstr>Ausgleichung bei linearem funktionalen Modell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Jan-Henrik Haunert</dc:creator>
  <cp:lastModifiedBy>Thomas van Dijk</cp:lastModifiedBy>
  <cp:revision>185</cp:revision>
  <dcterms:created xsi:type="dcterms:W3CDTF">2011-02-03T14:51:30Z</dcterms:created>
  <dcterms:modified xsi:type="dcterms:W3CDTF">2021-07-13T20:26:58Z</dcterms:modified>
</cp:coreProperties>
</file>