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4" r:id="rId2"/>
    <p:sldId id="262" r:id="rId3"/>
    <p:sldId id="289" r:id="rId4"/>
    <p:sldId id="288" r:id="rId5"/>
    <p:sldId id="287" r:id="rId6"/>
    <p:sldId id="286" r:id="rId7"/>
    <p:sldId id="279" r:id="rId8"/>
    <p:sldId id="280" r:id="rId9"/>
    <p:sldId id="294" r:id="rId10"/>
    <p:sldId id="292" r:id="rId11"/>
    <p:sldId id="295" r:id="rId12"/>
    <p:sldId id="293" r:id="rId13"/>
    <p:sldId id="281" r:id="rId14"/>
    <p:sldId id="282" r:id="rId15"/>
    <p:sldId id="283" r:id="rId16"/>
    <p:sldId id="284" r:id="rId17"/>
    <p:sldId id="285" r:id="rId18"/>
    <p:sldId id="291" r:id="rId19"/>
    <p:sldId id="290"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83" d="100"/>
          <a:sy n="83" d="100"/>
        </p:scale>
        <p:origin x="63"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204E8B-5EDE-4754-B50E-D3E99B0D0B8A}" type="datetimeFigureOut">
              <a:rPr lang="de-DE" smtClean="0"/>
              <a:t>23.06.2021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63AC40-4C74-4853-97AE-148AE96CE43B}" type="slidenum">
              <a:rPr lang="de-DE" smtClean="0"/>
              <a:t>‹Nr.›</a:t>
            </a:fld>
            <a:endParaRPr lang="de-DE"/>
          </a:p>
        </p:txBody>
      </p:sp>
    </p:spTree>
    <p:extLst>
      <p:ext uri="{BB962C8B-B14F-4D97-AF65-F5344CB8AC3E}">
        <p14:creationId xmlns:p14="http://schemas.microsoft.com/office/powerpoint/2010/main" val="1135994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46AED4-09DD-45B7-BAAB-CBBC130C38B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3FEBF9B-976A-4748-8ECE-0FF000DEE1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7D9D0F96-FC3B-46E5-A2D7-8D52DD6A8A61}"/>
              </a:ext>
            </a:extLst>
          </p:cNvPr>
          <p:cNvSpPr>
            <a:spLocks noGrp="1"/>
          </p:cNvSpPr>
          <p:nvPr>
            <p:ph type="dt" sz="half" idx="10"/>
          </p:nvPr>
        </p:nvSpPr>
        <p:spPr/>
        <p:txBody>
          <a:bodyPr/>
          <a:lstStyle/>
          <a:p>
            <a:fld id="{35502FD1-19D8-4500-B5A4-A04205BD7333}" type="datetimeFigureOut">
              <a:rPr lang="de-DE" smtClean="0"/>
              <a:t>23.06.2021</a:t>
            </a:fld>
            <a:endParaRPr lang="de-DE"/>
          </a:p>
        </p:txBody>
      </p:sp>
      <p:sp>
        <p:nvSpPr>
          <p:cNvPr id="5" name="Fußzeilenplatzhalter 4">
            <a:extLst>
              <a:ext uri="{FF2B5EF4-FFF2-40B4-BE49-F238E27FC236}">
                <a16:creationId xmlns:a16="http://schemas.microsoft.com/office/drawing/2014/main" id="{BA74B2EB-D9B9-46AD-9590-D12EE9510A0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0BE0DB4-822F-45C1-8099-5F92ED6201A8}"/>
              </a:ext>
            </a:extLst>
          </p:cNvPr>
          <p:cNvSpPr>
            <a:spLocks noGrp="1"/>
          </p:cNvSpPr>
          <p:nvPr>
            <p:ph type="sldNum" sz="quarter" idx="12"/>
          </p:nvPr>
        </p:nvSpPr>
        <p:spPr/>
        <p:txBody>
          <a:bodyPr/>
          <a:lstStyle/>
          <a:p>
            <a:fld id="{354E2433-16F6-42E9-96F2-A6409704ED25}" type="slidenum">
              <a:rPr lang="de-DE" smtClean="0"/>
              <a:t>‹Nr.›</a:t>
            </a:fld>
            <a:endParaRPr lang="de-DE"/>
          </a:p>
        </p:txBody>
      </p:sp>
    </p:spTree>
    <p:extLst>
      <p:ext uri="{BB962C8B-B14F-4D97-AF65-F5344CB8AC3E}">
        <p14:creationId xmlns:p14="http://schemas.microsoft.com/office/powerpoint/2010/main" val="2563546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04963-36F4-4254-BCC6-ED9562A1FFD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7F2E594F-F47E-4ACC-8683-17B205AB74A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B0D6863-7252-4AD4-B099-4EA344E9A4D0}"/>
              </a:ext>
            </a:extLst>
          </p:cNvPr>
          <p:cNvSpPr>
            <a:spLocks noGrp="1"/>
          </p:cNvSpPr>
          <p:nvPr>
            <p:ph type="dt" sz="half" idx="10"/>
          </p:nvPr>
        </p:nvSpPr>
        <p:spPr/>
        <p:txBody>
          <a:bodyPr/>
          <a:lstStyle/>
          <a:p>
            <a:fld id="{35502FD1-19D8-4500-B5A4-A04205BD7333}" type="datetimeFigureOut">
              <a:rPr lang="de-DE" smtClean="0"/>
              <a:t>23.06.2021</a:t>
            </a:fld>
            <a:endParaRPr lang="de-DE"/>
          </a:p>
        </p:txBody>
      </p:sp>
      <p:sp>
        <p:nvSpPr>
          <p:cNvPr id="5" name="Fußzeilenplatzhalter 4">
            <a:extLst>
              <a:ext uri="{FF2B5EF4-FFF2-40B4-BE49-F238E27FC236}">
                <a16:creationId xmlns:a16="http://schemas.microsoft.com/office/drawing/2014/main" id="{5F627BC1-0D49-4197-BA87-3E6E1E6EE42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180A129-638E-48A6-A1C2-4ECCFDBA28BC}"/>
              </a:ext>
            </a:extLst>
          </p:cNvPr>
          <p:cNvSpPr>
            <a:spLocks noGrp="1"/>
          </p:cNvSpPr>
          <p:nvPr>
            <p:ph type="sldNum" sz="quarter" idx="12"/>
          </p:nvPr>
        </p:nvSpPr>
        <p:spPr/>
        <p:txBody>
          <a:bodyPr/>
          <a:lstStyle/>
          <a:p>
            <a:fld id="{354E2433-16F6-42E9-96F2-A6409704ED25}" type="slidenum">
              <a:rPr lang="de-DE" smtClean="0"/>
              <a:t>‹Nr.›</a:t>
            </a:fld>
            <a:endParaRPr lang="de-DE"/>
          </a:p>
        </p:txBody>
      </p:sp>
    </p:spTree>
    <p:extLst>
      <p:ext uri="{BB962C8B-B14F-4D97-AF65-F5344CB8AC3E}">
        <p14:creationId xmlns:p14="http://schemas.microsoft.com/office/powerpoint/2010/main" val="3359016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FF6209F-AE31-4157-AB32-010716B78C3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0095592-0229-4499-88AC-7DAED4A8027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43D3C6C-7172-4750-B5D6-E16BD9A74F1E}"/>
              </a:ext>
            </a:extLst>
          </p:cNvPr>
          <p:cNvSpPr>
            <a:spLocks noGrp="1"/>
          </p:cNvSpPr>
          <p:nvPr>
            <p:ph type="dt" sz="half" idx="10"/>
          </p:nvPr>
        </p:nvSpPr>
        <p:spPr/>
        <p:txBody>
          <a:bodyPr/>
          <a:lstStyle/>
          <a:p>
            <a:fld id="{35502FD1-19D8-4500-B5A4-A04205BD7333}" type="datetimeFigureOut">
              <a:rPr lang="de-DE" smtClean="0"/>
              <a:t>23.06.2021</a:t>
            </a:fld>
            <a:endParaRPr lang="de-DE"/>
          </a:p>
        </p:txBody>
      </p:sp>
      <p:sp>
        <p:nvSpPr>
          <p:cNvPr id="5" name="Fußzeilenplatzhalter 4">
            <a:extLst>
              <a:ext uri="{FF2B5EF4-FFF2-40B4-BE49-F238E27FC236}">
                <a16:creationId xmlns:a16="http://schemas.microsoft.com/office/drawing/2014/main" id="{1D3E6CA9-C930-4915-9C64-24B05B3DE39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62FE55E-4EC6-42F2-A251-8C7AFF2BA9EF}"/>
              </a:ext>
            </a:extLst>
          </p:cNvPr>
          <p:cNvSpPr>
            <a:spLocks noGrp="1"/>
          </p:cNvSpPr>
          <p:nvPr>
            <p:ph type="sldNum" sz="quarter" idx="12"/>
          </p:nvPr>
        </p:nvSpPr>
        <p:spPr/>
        <p:txBody>
          <a:bodyPr/>
          <a:lstStyle/>
          <a:p>
            <a:fld id="{354E2433-16F6-42E9-96F2-A6409704ED25}" type="slidenum">
              <a:rPr lang="de-DE" smtClean="0"/>
              <a:t>‹Nr.›</a:t>
            </a:fld>
            <a:endParaRPr lang="de-DE"/>
          </a:p>
        </p:txBody>
      </p:sp>
    </p:spTree>
    <p:extLst>
      <p:ext uri="{BB962C8B-B14F-4D97-AF65-F5344CB8AC3E}">
        <p14:creationId xmlns:p14="http://schemas.microsoft.com/office/powerpoint/2010/main" val="1071280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DD7D1-0E68-4412-A7DF-94A1FFE0711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BCBFC66-7175-46CC-92D2-809CC83C8B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B3D96-9A69-425D-BC2A-B47357DC12D9}"/>
              </a:ext>
            </a:extLst>
          </p:cNvPr>
          <p:cNvSpPr>
            <a:spLocks noGrp="1"/>
          </p:cNvSpPr>
          <p:nvPr>
            <p:ph type="dt" sz="half" idx="10"/>
          </p:nvPr>
        </p:nvSpPr>
        <p:spPr/>
        <p:txBody>
          <a:bodyPr/>
          <a:lstStyle/>
          <a:p>
            <a:fld id="{35502FD1-19D8-4500-B5A4-A04205BD7333}" type="datetimeFigureOut">
              <a:rPr lang="de-DE" smtClean="0"/>
              <a:t>23.06.2021</a:t>
            </a:fld>
            <a:endParaRPr lang="de-DE"/>
          </a:p>
        </p:txBody>
      </p:sp>
      <p:sp>
        <p:nvSpPr>
          <p:cNvPr id="5" name="Fußzeilenplatzhalter 4">
            <a:extLst>
              <a:ext uri="{FF2B5EF4-FFF2-40B4-BE49-F238E27FC236}">
                <a16:creationId xmlns:a16="http://schemas.microsoft.com/office/drawing/2014/main" id="{EAC4CE3D-88FE-4829-9805-F8BF5DDF8FF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C6C0759-C0AB-4E51-9954-9CF47DD20C21}"/>
              </a:ext>
            </a:extLst>
          </p:cNvPr>
          <p:cNvSpPr>
            <a:spLocks noGrp="1"/>
          </p:cNvSpPr>
          <p:nvPr>
            <p:ph type="sldNum" sz="quarter" idx="12"/>
          </p:nvPr>
        </p:nvSpPr>
        <p:spPr/>
        <p:txBody>
          <a:bodyPr/>
          <a:lstStyle/>
          <a:p>
            <a:fld id="{354E2433-16F6-42E9-96F2-A6409704ED25}" type="slidenum">
              <a:rPr lang="de-DE" smtClean="0"/>
              <a:t>‹Nr.›</a:t>
            </a:fld>
            <a:endParaRPr lang="de-DE"/>
          </a:p>
        </p:txBody>
      </p:sp>
    </p:spTree>
    <p:extLst>
      <p:ext uri="{BB962C8B-B14F-4D97-AF65-F5344CB8AC3E}">
        <p14:creationId xmlns:p14="http://schemas.microsoft.com/office/powerpoint/2010/main" val="1918878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432A47-4FC7-4E8D-88FE-C635792E30C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C1CD204-87F0-4F58-8303-A0B30E7133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587DD3E-F4A2-4C03-ABD7-3F596FBEF163}"/>
              </a:ext>
            </a:extLst>
          </p:cNvPr>
          <p:cNvSpPr>
            <a:spLocks noGrp="1"/>
          </p:cNvSpPr>
          <p:nvPr>
            <p:ph type="dt" sz="half" idx="10"/>
          </p:nvPr>
        </p:nvSpPr>
        <p:spPr/>
        <p:txBody>
          <a:bodyPr/>
          <a:lstStyle/>
          <a:p>
            <a:fld id="{35502FD1-19D8-4500-B5A4-A04205BD7333}" type="datetimeFigureOut">
              <a:rPr lang="de-DE" smtClean="0"/>
              <a:t>23.06.2021</a:t>
            </a:fld>
            <a:endParaRPr lang="de-DE"/>
          </a:p>
        </p:txBody>
      </p:sp>
      <p:sp>
        <p:nvSpPr>
          <p:cNvPr id="5" name="Fußzeilenplatzhalter 4">
            <a:extLst>
              <a:ext uri="{FF2B5EF4-FFF2-40B4-BE49-F238E27FC236}">
                <a16:creationId xmlns:a16="http://schemas.microsoft.com/office/drawing/2014/main" id="{050779AC-52E3-41FB-800A-ECF32B9D99F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2A26FFA-7D17-4811-8762-F89CEBBD6246}"/>
              </a:ext>
            </a:extLst>
          </p:cNvPr>
          <p:cNvSpPr>
            <a:spLocks noGrp="1"/>
          </p:cNvSpPr>
          <p:nvPr>
            <p:ph type="sldNum" sz="quarter" idx="12"/>
          </p:nvPr>
        </p:nvSpPr>
        <p:spPr/>
        <p:txBody>
          <a:bodyPr/>
          <a:lstStyle/>
          <a:p>
            <a:fld id="{354E2433-16F6-42E9-96F2-A6409704ED25}" type="slidenum">
              <a:rPr lang="de-DE" smtClean="0"/>
              <a:t>‹Nr.›</a:t>
            </a:fld>
            <a:endParaRPr lang="de-DE"/>
          </a:p>
        </p:txBody>
      </p:sp>
    </p:spTree>
    <p:extLst>
      <p:ext uri="{BB962C8B-B14F-4D97-AF65-F5344CB8AC3E}">
        <p14:creationId xmlns:p14="http://schemas.microsoft.com/office/powerpoint/2010/main" val="3016558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EB5F9A-377C-426D-A0A0-CD447517173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2951FC6-0C62-47C0-88C8-7CD49841E33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F993701-5AD2-4DF0-AE9B-EE2EC126EA5C}"/>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E4CC5F9-9206-4D5C-A321-8D7F5F9D5EAD}"/>
              </a:ext>
            </a:extLst>
          </p:cNvPr>
          <p:cNvSpPr>
            <a:spLocks noGrp="1"/>
          </p:cNvSpPr>
          <p:nvPr>
            <p:ph type="dt" sz="half" idx="10"/>
          </p:nvPr>
        </p:nvSpPr>
        <p:spPr/>
        <p:txBody>
          <a:bodyPr/>
          <a:lstStyle/>
          <a:p>
            <a:fld id="{35502FD1-19D8-4500-B5A4-A04205BD7333}" type="datetimeFigureOut">
              <a:rPr lang="de-DE" smtClean="0"/>
              <a:t>23.06.2021</a:t>
            </a:fld>
            <a:endParaRPr lang="de-DE"/>
          </a:p>
        </p:txBody>
      </p:sp>
      <p:sp>
        <p:nvSpPr>
          <p:cNvPr id="6" name="Fußzeilenplatzhalter 5">
            <a:extLst>
              <a:ext uri="{FF2B5EF4-FFF2-40B4-BE49-F238E27FC236}">
                <a16:creationId xmlns:a16="http://schemas.microsoft.com/office/drawing/2014/main" id="{E6F1AE4D-5383-4FD7-BA05-0D818B4D86E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9F8FB8E-EF8F-4DA1-B964-61EEB255E2C0}"/>
              </a:ext>
            </a:extLst>
          </p:cNvPr>
          <p:cNvSpPr>
            <a:spLocks noGrp="1"/>
          </p:cNvSpPr>
          <p:nvPr>
            <p:ph type="sldNum" sz="quarter" idx="12"/>
          </p:nvPr>
        </p:nvSpPr>
        <p:spPr/>
        <p:txBody>
          <a:bodyPr/>
          <a:lstStyle/>
          <a:p>
            <a:fld id="{354E2433-16F6-42E9-96F2-A6409704ED25}" type="slidenum">
              <a:rPr lang="de-DE" smtClean="0"/>
              <a:t>‹Nr.›</a:t>
            </a:fld>
            <a:endParaRPr lang="de-DE"/>
          </a:p>
        </p:txBody>
      </p:sp>
    </p:spTree>
    <p:extLst>
      <p:ext uri="{BB962C8B-B14F-4D97-AF65-F5344CB8AC3E}">
        <p14:creationId xmlns:p14="http://schemas.microsoft.com/office/powerpoint/2010/main" val="3192317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216E52-0AE9-498C-9909-7C2804646EB8}"/>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78B522CD-EE05-4535-BE74-6A84ECFFD3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BD62689-4B6E-4A68-808B-174AD3FEFB2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77B6E22-CC38-481D-97DC-FE56FF2B69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86B3833-A800-4A41-941D-A015AF1A9A4D}"/>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CEEE97A-4979-433B-A1F2-54C955B85D75}"/>
              </a:ext>
            </a:extLst>
          </p:cNvPr>
          <p:cNvSpPr>
            <a:spLocks noGrp="1"/>
          </p:cNvSpPr>
          <p:nvPr>
            <p:ph type="dt" sz="half" idx="10"/>
          </p:nvPr>
        </p:nvSpPr>
        <p:spPr/>
        <p:txBody>
          <a:bodyPr/>
          <a:lstStyle/>
          <a:p>
            <a:fld id="{35502FD1-19D8-4500-B5A4-A04205BD7333}" type="datetimeFigureOut">
              <a:rPr lang="de-DE" smtClean="0"/>
              <a:t>23.06.2021</a:t>
            </a:fld>
            <a:endParaRPr lang="de-DE"/>
          </a:p>
        </p:txBody>
      </p:sp>
      <p:sp>
        <p:nvSpPr>
          <p:cNvPr id="8" name="Fußzeilenplatzhalter 7">
            <a:extLst>
              <a:ext uri="{FF2B5EF4-FFF2-40B4-BE49-F238E27FC236}">
                <a16:creationId xmlns:a16="http://schemas.microsoft.com/office/drawing/2014/main" id="{9D0A280F-9160-49C6-BB32-B1D5D75874F9}"/>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0A9BA5E3-3948-4A67-8929-A5872079812A}"/>
              </a:ext>
            </a:extLst>
          </p:cNvPr>
          <p:cNvSpPr>
            <a:spLocks noGrp="1"/>
          </p:cNvSpPr>
          <p:nvPr>
            <p:ph type="sldNum" sz="quarter" idx="12"/>
          </p:nvPr>
        </p:nvSpPr>
        <p:spPr/>
        <p:txBody>
          <a:bodyPr/>
          <a:lstStyle/>
          <a:p>
            <a:fld id="{354E2433-16F6-42E9-96F2-A6409704ED25}" type="slidenum">
              <a:rPr lang="de-DE" smtClean="0"/>
              <a:t>‹Nr.›</a:t>
            </a:fld>
            <a:endParaRPr lang="de-DE"/>
          </a:p>
        </p:txBody>
      </p:sp>
    </p:spTree>
    <p:extLst>
      <p:ext uri="{BB962C8B-B14F-4D97-AF65-F5344CB8AC3E}">
        <p14:creationId xmlns:p14="http://schemas.microsoft.com/office/powerpoint/2010/main" val="3744724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20157F-EA5A-4FA1-9F41-BCB78689787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21C8FD6-F7EC-4506-AE00-DE17FE294086}"/>
              </a:ext>
            </a:extLst>
          </p:cNvPr>
          <p:cNvSpPr>
            <a:spLocks noGrp="1"/>
          </p:cNvSpPr>
          <p:nvPr>
            <p:ph type="dt" sz="half" idx="10"/>
          </p:nvPr>
        </p:nvSpPr>
        <p:spPr/>
        <p:txBody>
          <a:bodyPr/>
          <a:lstStyle/>
          <a:p>
            <a:fld id="{35502FD1-19D8-4500-B5A4-A04205BD7333}" type="datetimeFigureOut">
              <a:rPr lang="de-DE" smtClean="0"/>
              <a:t>23.06.2021</a:t>
            </a:fld>
            <a:endParaRPr lang="de-DE"/>
          </a:p>
        </p:txBody>
      </p:sp>
      <p:sp>
        <p:nvSpPr>
          <p:cNvPr id="4" name="Fußzeilenplatzhalter 3">
            <a:extLst>
              <a:ext uri="{FF2B5EF4-FFF2-40B4-BE49-F238E27FC236}">
                <a16:creationId xmlns:a16="http://schemas.microsoft.com/office/drawing/2014/main" id="{E6965B7C-31F7-43EC-BD05-BF469A1AA04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0F37F6F-769E-4941-B5E6-C90DC98C4C53}"/>
              </a:ext>
            </a:extLst>
          </p:cNvPr>
          <p:cNvSpPr>
            <a:spLocks noGrp="1"/>
          </p:cNvSpPr>
          <p:nvPr>
            <p:ph type="sldNum" sz="quarter" idx="12"/>
          </p:nvPr>
        </p:nvSpPr>
        <p:spPr/>
        <p:txBody>
          <a:bodyPr/>
          <a:lstStyle/>
          <a:p>
            <a:fld id="{354E2433-16F6-42E9-96F2-A6409704ED25}" type="slidenum">
              <a:rPr lang="de-DE" smtClean="0"/>
              <a:t>‹Nr.›</a:t>
            </a:fld>
            <a:endParaRPr lang="de-DE"/>
          </a:p>
        </p:txBody>
      </p:sp>
    </p:spTree>
    <p:extLst>
      <p:ext uri="{BB962C8B-B14F-4D97-AF65-F5344CB8AC3E}">
        <p14:creationId xmlns:p14="http://schemas.microsoft.com/office/powerpoint/2010/main" val="1365481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3D8EDF5-2B9D-48BC-A558-CCDD9A2CA872}"/>
              </a:ext>
            </a:extLst>
          </p:cNvPr>
          <p:cNvSpPr>
            <a:spLocks noGrp="1"/>
          </p:cNvSpPr>
          <p:nvPr>
            <p:ph type="dt" sz="half" idx="10"/>
          </p:nvPr>
        </p:nvSpPr>
        <p:spPr/>
        <p:txBody>
          <a:bodyPr/>
          <a:lstStyle/>
          <a:p>
            <a:fld id="{35502FD1-19D8-4500-B5A4-A04205BD7333}" type="datetimeFigureOut">
              <a:rPr lang="de-DE" smtClean="0"/>
              <a:t>23.06.2021</a:t>
            </a:fld>
            <a:endParaRPr lang="de-DE"/>
          </a:p>
        </p:txBody>
      </p:sp>
      <p:sp>
        <p:nvSpPr>
          <p:cNvPr id="3" name="Fußzeilenplatzhalter 2">
            <a:extLst>
              <a:ext uri="{FF2B5EF4-FFF2-40B4-BE49-F238E27FC236}">
                <a16:creationId xmlns:a16="http://schemas.microsoft.com/office/drawing/2014/main" id="{7CB0933B-797C-4011-91AD-7D5F2211C559}"/>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32D82DE6-736D-4E47-991B-51D76BB3D571}"/>
              </a:ext>
            </a:extLst>
          </p:cNvPr>
          <p:cNvSpPr>
            <a:spLocks noGrp="1"/>
          </p:cNvSpPr>
          <p:nvPr>
            <p:ph type="sldNum" sz="quarter" idx="12"/>
          </p:nvPr>
        </p:nvSpPr>
        <p:spPr/>
        <p:txBody>
          <a:bodyPr/>
          <a:lstStyle/>
          <a:p>
            <a:fld id="{354E2433-16F6-42E9-96F2-A6409704ED25}" type="slidenum">
              <a:rPr lang="de-DE" smtClean="0"/>
              <a:t>‹Nr.›</a:t>
            </a:fld>
            <a:endParaRPr lang="de-DE"/>
          </a:p>
        </p:txBody>
      </p:sp>
    </p:spTree>
    <p:extLst>
      <p:ext uri="{BB962C8B-B14F-4D97-AF65-F5344CB8AC3E}">
        <p14:creationId xmlns:p14="http://schemas.microsoft.com/office/powerpoint/2010/main" val="2424351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9B3429-8221-4373-B053-D870EDC9DF6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3D97E358-104E-4D1C-8E46-B6BB51C1CD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193ABF0B-73F6-4527-B23E-9BE7690AD3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AC9048E-78BE-4AAC-AF8D-F169842C6316}"/>
              </a:ext>
            </a:extLst>
          </p:cNvPr>
          <p:cNvSpPr>
            <a:spLocks noGrp="1"/>
          </p:cNvSpPr>
          <p:nvPr>
            <p:ph type="dt" sz="half" idx="10"/>
          </p:nvPr>
        </p:nvSpPr>
        <p:spPr/>
        <p:txBody>
          <a:bodyPr/>
          <a:lstStyle/>
          <a:p>
            <a:fld id="{35502FD1-19D8-4500-B5A4-A04205BD7333}" type="datetimeFigureOut">
              <a:rPr lang="de-DE" smtClean="0"/>
              <a:t>23.06.2021</a:t>
            </a:fld>
            <a:endParaRPr lang="de-DE"/>
          </a:p>
        </p:txBody>
      </p:sp>
      <p:sp>
        <p:nvSpPr>
          <p:cNvPr id="6" name="Fußzeilenplatzhalter 5">
            <a:extLst>
              <a:ext uri="{FF2B5EF4-FFF2-40B4-BE49-F238E27FC236}">
                <a16:creationId xmlns:a16="http://schemas.microsoft.com/office/drawing/2014/main" id="{586DE476-70E6-44BE-9FCC-52BD3853505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210F21D-A9EC-4276-99FD-DE2D695B6B76}"/>
              </a:ext>
            </a:extLst>
          </p:cNvPr>
          <p:cNvSpPr>
            <a:spLocks noGrp="1"/>
          </p:cNvSpPr>
          <p:nvPr>
            <p:ph type="sldNum" sz="quarter" idx="12"/>
          </p:nvPr>
        </p:nvSpPr>
        <p:spPr/>
        <p:txBody>
          <a:bodyPr/>
          <a:lstStyle/>
          <a:p>
            <a:fld id="{354E2433-16F6-42E9-96F2-A6409704ED25}" type="slidenum">
              <a:rPr lang="de-DE" smtClean="0"/>
              <a:t>‹Nr.›</a:t>
            </a:fld>
            <a:endParaRPr lang="de-DE"/>
          </a:p>
        </p:txBody>
      </p:sp>
    </p:spTree>
    <p:extLst>
      <p:ext uri="{BB962C8B-B14F-4D97-AF65-F5344CB8AC3E}">
        <p14:creationId xmlns:p14="http://schemas.microsoft.com/office/powerpoint/2010/main" val="253080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018FD4-B21D-4DFA-B41D-C29D75CA459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2FAC972F-9035-4AF6-873F-9CE90A9081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F1F359DA-F0AE-4ECA-8D3A-D3E86961A9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491E686-6B55-435C-BDD4-72C21708B16C}"/>
              </a:ext>
            </a:extLst>
          </p:cNvPr>
          <p:cNvSpPr>
            <a:spLocks noGrp="1"/>
          </p:cNvSpPr>
          <p:nvPr>
            <p:ph type="dt" sz="half" idx="10"/>
          </p:nvPr>
        </p:nvSpPr>
        <p:spPr/>
        <p:txBody>
          <a:bodyPr/>
          <a:lstStyle/>
          <a:p>
            <a:fld id="{35502FD1-19D8-4500-B5A4-A04205BD7333}" type="datetimeFigureOut">
              <a:rPr lang="de-DE" smtClean="0"/>
              <a:t>23.06.2021</a:t>
            </a:fld>
            <a:endParaRPr lang="de-DE"/>
          </a:p>
        </p:txBody>
      </p:sp>
      <p:sp>
        <p:nvSpPr>
          <p:cNvPr id="6" name="Fußzeilenplatzhalter 5">
            <a:extLst>
              <a:ext uri="{FF2B5EF4-FFF2-40B4-BE49-F238E27FC236}">
                <a16:creationId xmlns:a16="http://schemas.microsoft.com/office/drawing/2014/main" id="{DB395850-DCE0-43A1-9FD8-0D2D1C89086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B902378-51EE-4A5E-843F-6E0C775B256E}"/>
              </a:ext>
            </a:extLst>
          </p:cNvPr>
          <p:cNvSpPr>
            <a:spLocks noGrp="1"/>
          </p:cNvSpPr>
          <p:nvPr>
            <p:ph type="sldNum" sz="quarter" idx="12"/>
          </p:nvPr>
        </p:nvSpPr>
        <p:spPr/>
        <p:txBody>
          <a:bodyPr/>
          <a:lstStyle/>
          <a:p>
            <a:fld id="{354E2433-16F6-42E9-96F2-A6409704ED25}" type="slidenum">
              <a:rPr lang="de-DE" smtClean="0"/>
              <a:t>‹Nr.›</a:t>
            </a:fld>
            <a:endParaRPr lang="de-DE"/>
          </a:p>
        </p:txBody>
      </p:sp>
    </p:spTree>
    <p:extLst>
      <p:ext uri="{BB962C8B-B14F-4D97-AF65-F5344CB8AC3E}">
        <p14:creationId xmlns:p14="http://schemas.microsoft.com/office/powerpoint/2010/main" val="2187401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18933E4-9F9C-4EC4-9D0C-0EA6847C1E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7AF24F1-E810-4F60-A654-FAA0CB00C6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32CBC49-C08B-4073-B6BB-C6EDE1EC67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502FD1-19D8-4500-B5A4-A04205BD7333}" type="datetimeFigureOut">
              <a:rPr lang="de-DE" smtClean="0"/>
              <a:t>23.06.2021</a:t>
            </a:fld>
            <a:endParaRPr lang="de-DE"/>
          </a:p>
        </p:txBody>
      </p:sp>
      <p:sp>
        <p:nvSpPr>
          <p:cNvPr id="5" name="Fußzeilenplatzhalter 4">
            <a:extLst>
              <a:ext uri="{FF2B5EF4-FFF2-40B4-BE49-F238E27FC236}">
                <a16:creationId xmlns:a16="http://schemas.microsoft.com/office/drawing/2014/main" id="{CAC16BB2-FB1B-4937-830F-A407C666C6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84E28EB3-64E4-49B9-8409-014BC3537C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E2433-16F6-42E9-96F2-A6409704ED25}" type="slidenum">
              <a:rPr lang="de-DE" smtClean="0"/>
              <a:t>‹Nr.›</a:t>
            </a:fld>
            <a:endParaRPr lang="de-DE"/>
          </a:p>
        </p:txBody>
      </p:sp>
    </p:spTree>
    <p:extLst>
      <p:ext uri="{BB962C8B-B14F-4D97-AF65-F5344CB8AC3E}">
        <p14:creationId xmlns:p14="http://schemas.microsoft.com/office/powerpoint/2010/main" val="3274470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3.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iXFAunwnIxE?feature=oembed" TargetMode="External"/><Relationship Id="rId4" Type="http://schemas.openxmlformats.org/officeDocument/2006/relationships/hyperlink" Target="https://www.youtube.com/watch?v=iXFAunwnIxE" TargetMode="External"/></Relationships>
</file>

<file path=ppt/slides/_rels/slide2.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hyperlink" Target="https://www.youtube.com/watch?v=xYoMCLVMnpE" TargetMode="External"/><Relationship Id="rId2" Type="http://schemas.microsoft.com/office/2007/relationships/media" Target="../media/media1.m4a"/><Relationship Id="rId1" Type="http://schemas.openxmlformats.org/officeDocument/2006/relationships/video" Target="https://www.youtube.com/embed/xYoMCLVMnpE?feature=oembed" TargetMode="Externa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in Bild, das Person, Baum, draußen, sitzend enthält.&#10;&#10;Automatisch generierte Beschreibung">
            <a:extLst>
              <a:ext uri="{FF2B5EF4-FFF2-40B4-BE49-F238E27FC236}">
                <a16:creationId xmlns:a16="http://schemas.microsoft.com/office/drawing/2014/main" id="{10D18F17-F19C-4B91-B1E1-7565119B21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268" r="5592" b="-1"/>
          <a:stretch/>
        </p:blipFill>
        <p:spPr bwMode="auto">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3" name="Freeform: Shape 72">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A2025E1-7954-4785-8A3B-FA86CAA3132B}"/>
              </a:ext>
            </a:extLst>
          </p:cNvPr>
          <p:cNvSpPr>
            <a:spLocks noGrp="1"/>
          </p:cNvSpPr>
          <p:nvPr>
            <p:ph type="ctrTitle"/>
          </p:nvPr>
        </p:nvSpPr>
        <p:spPr>
          <a:xfrm>
            <a:off x="374904" y="856488"/>
            <a:ext cx="4992624" cy="1243584"/>
          </a:xfrm>
        </p:spPr>
        <p:txBody>
          <a:bodyPr vert="horz" lIns="91440" tIns="45720" rIns="91440" bIns="45720" rtlCol="0" anchor="ctr">
            <a:normAutofit fontScale="90000"/>
          </a:bodyPr>
          <a:lstStyle/>
          <a:p>
            <a:pPr algn="l"/>
            <a:r>
              <a:rPr lang="en-US" sz="3400" b="1" dirty="0" err="1">
                <a:latin typeface="Arial" panose="020B0604020202020204" pitchFamily="34" charset="0"/>
                <a:cs typeface="Arial" panose="020B0604020202020204" pitchFamily="34" charset="0"/>
              </a:rPr>
              <a:t>Diagnostik</a:t>
            </a:r>
            <a:r>
              <a:rPr lang="en-US" sz="3400" b="1" dirty="0">
                <a:latin typeface="Arial" panose="020B0604020202020204" pitchFamily="34" charset="0"/>
                <a:cs typeface="Arial" panose="020B0604020202020204" pitchFamily="34" charset="0"/>
              </a:rPr>
              <a:t> </a:t>
            </a:r>
            <a:r>
              <a:rPr lang="en-US" sz="3400" b="1" dirty="0" err="1">
                <a:latin typeface="Arial" panose="020B0604020202020204" pitchFamily="34" charset="0"/>
                <a:cs typeface="Arial" panose="020B0604020202020204" pitchFamily="34" charset="0"/>
              </a:rPr>
              <a:t>bei</a:t>
            </a:r>
            <a:r>
              <a:rPr lang="en-US" sz="3400" b="1" dirty="0">
                <a:latin typeface="Arial" panose="020B0604020202020204" pitchFamily="34" charset="0"/>
                <a:cs typeface="Arial" panose="020B0604020202020204" pitchFamily="34" charset="0"/>
              </a:rPr>
              <a:t> </a:t>
            </a:r>
            <a:r>
              <a:rPr lang="en-US" sz="3400" b="1" dirty="0" err="1">
                <a:latin typeface="Arial" panose="020B0604020202020204" pitchFamily="34" charset="0"/>
                <a:cs typeface="Arial" panose="020B0604020202020204" pitchFamily="34" charset="0"/>
              </a:rPr>
              <a:t>schwerer</a:t>
            </a:r>
            <a:r>
              <a:rPr lang="en-US" sz="3400" b="1" dirty="0">
                <a:latin typeface="Arial" panose="020B0604020202020204" pitchFamily="34" charset="0"/>
                <a:cs typeface="Arial" panose="020B0604020202020204" pitchFamily="34" charset="0"/>
              </a:rPr>
              <a:t> und </a:t>
            </a:r>
            <a:r>
              <a:rPr lang="en-US" sz="3400" b="1" dirty="0" err="1">
                <a:latin typeface="Arial" panose="020B0604020202020204" pitchFamily="34" charset="0"/>
                <a:cs typeface="Arial" panose="020B0604020202020204" pitchFamily="34" charset="0"/>
              </a:rPr>
              <a:t>mehrfacher</a:t>
            </a:r>
            <a:r>
              <a:rPr lang="en-US" sz="3400" b="1" dirty="0">
                <a:latin typeface="Arial" panose="020B0604020202020204" pitchFamily="34" charset="0"/>
                <a:cs typeface="Arial" panose="020B0604020202020204" pitchFamily="34" charset="0"/>
              </a:rPr>
              <a:t> </a:t>
            </a:r>
            <a:r>
              <a:rPr lang="en-US" sz="3400" b="1" dirty="0" err="1">
                <a:latin typeface="Arial" panose="020B0604020202020204" pitchFamily="34" charset="0"/>
                <a:cs typeface="Arial" panose="020B0604020202020204" pitchFamily="34" charset="0"/>
              </a:rPr>
              <a:t>Behinderung</a:t>
            </a:r>
            <a:endParaRPr lang="en-US" sz="3400" b="1" dirty="0">
              <a:latin typeface="Arial" panose="020B0604020202020204" pitchFamily="34" charset="0"/>
              <a:cs typeface="Arial" panose="020B0604020202020204" pitchFamily="34" charset="0"/>
            </a:endParaRPr>
          </a:p>
        </p:txBody>
      </p:sp>
      <p:sp>
        <p:nvSpPr>
          <p:cNvPr id="77" name="Rectangle 76">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Untertitel 2">
            <a:extLst>
              <a:ext uri="{FF2B5EF4-FFF2-40B4-BE49-F238E27FC236}">
                <a16:creationId xmlns:a16="http://schemas.microsoft.com/office/drawing/2014/main" id="{AA2C103C-9C3D-45E6-810E-B33F0CC4E785}"/>
              </a:ext>
            </a:extLst>
          </p:cNvPr>
          <p:cNvSpPr>
            <a:spLocks noGrp="1"/>
          </p:cNvSpPr>
          <p:nvPr>
            <p:ph type="subTitle" idx="1"/>
          </p:nvPr>
        </p:nvSpPr>
        <p:spPr>
          <a:xfrm>
            <a:off x="374904" y="2522949"/>
            <a:ext cx="5065776" cy="3402363"/>
          </a:xfrm>
        </p:spPr>
        <p:txBody>
          <a:bodyPr vert="horz" lIns="91440" tIns="45720" rIns="91440" bIns="45720" rtlCol="0" anchor="t">
            <a:normAutofit/>
          </a:bodyPr>
          <a:lstStyle/>
          <a:p>
            <a:pPr algn="l"/>
            <a:r>
              <a:rPr lang="en-US" sz="1600" dirty="0">
                <a:latin typeface="Arial" panose="020B0604020202020204" pitchFamily="34" charset="0"/>
                <a:cs typeface="Arial" panose="020B0604020202020204" pitchFamily="34" charset="0"/>
              </a:rPr>
              <a:t>Julius-Maximilian-Universität Würzburg</a:t>
            </a:r>
          </a:p>
          <a:p>
            <a:pPr algn="l"/>
            <a:r>
              <a:rPr lang="en-US" sz="1600" dirty="0" err="1">
                <a:latin typeface="Arial" panose="020B0604020202020204" pitchFamily="34" charset="0"/>
                <a:cs typeface="Arial" panose="020B0604020202020204" pitchFamily="34" charset="0"/>
              </a:rPr>
              <a:t>Institut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für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Sonderpädagogik</a:t>
            </a:r>
            <a:endParaRPr lang="en-US" sz="1600" dirty="0">
              <a:latin typeface="Arial" panose="020B0604020202020204" pitchFamily="34" charset="0"/>
              <a:cs typeface="Arial" panose="020B0604020202020204" pitchFamily="34" charset="0"/>
            </a:endParaRPr>
          </a:p>
          <a:p>
            <a:pPr algn="l"/>
            <a:r>
              <a:rPr lang="en-US" sz="1600" dirty="0" err="1">
                <a:latin typeface="Arial" panose="020B0604020202020204" pitchFamily="34" charset="0"/>
                <a:cs typeface="Arial" panose="020B0604020202020204" pitchFamily="34" charset="0"/>
              </a:rPr>
              <a:t>Lehrstuhl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für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Sonderpädagogik</a:t>
            </a:r>
            <a:r>
              <a:rPr lang="en-US" sz="1600" dirty="0">
                <a:latin typeface="Arial" panose="020B0604020202020204" pitchFamily="34" charset="0"/>
                <a:cs typeface="Arial" panose="020B0604020202020204" pitchFamily="34" charset="0"/>
              </a:rPr>
              <a:t> II - </a:t>
            </a:r>
            <a:r>
              <a:rPr lang="en-US" sz="1600" dirty="0" err="1">
                <a:latin typeface="Arial" panose="020B0604020202020204" pitchFamily="34" charset="0"/>
                <a:cs typeface="Arial" panose="020B0604020202020204" pitchFamily="34" charset="0"/>
              </a:rPr>
              <a:t>Körperbehindertenpädagogik</a:t>
            </a:r>
            <a:endParaRPr lang="en-US" sz="1600" dirty="0">
              <a:latin typeface="Arial" panose="020B0604020202020204" pitchFamily="34" charset="0"/>
              <a:cs typeface="Arial" panose="020B0604020202020204" pitchFamily="34" charset="0"/>
            </a:endParaRPr>
          </a:p>
          <a:p>
            <a:pPr algn="l"/>
            <a:endParaRPr lang="en-US" sz="1600" dirty="0">
              <a:latin typeface="Arial" panose="020B0604020202020204" pitchFamily="34" charset="0"/>
              <a:cs typeface="Arial" panose="020B0604020202020204" pitchFamily="34" charset="0"/>
            </a:endParaRPr>
          </a:p>
          <a:p>
            <a:pPr algn="l"/>
            <a:r>
              <a:rPr lang="en-US" sz="1600" dirty="0" err="1">
                <a:latin typeface="Arial" panose="020B0604020202020204" pitchFamily="34" charset="0"/>
                <a:cs typeface="Arial" panose="020B0604020202020204" pitchFamily="34" charset="0"/>
              </a:rPr>
              <a:t>Veranstaltung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Praxisprojekt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Erstellung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eines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Fördergutachtens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mit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einer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Schülerin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einem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Schüler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aus</a:t>
            </a:r>
            <a:r>
              <a:rPr lang="en-US" sz="1600" dirty="0">
                <a:latin typeface="Arial" panose="020B0604020202020204" pitchFamily="34" charset="0"/>
                <a:cs typeface="Arial" panose="020B0604020202020204" pitchFamily="34" charset="0"/>
              </a:rPr>
              <a:t> dem </a:t>
            </a:r>
            <a:r>
              <a:rPr lang="en-US" sz="1600" dirty="0" err="1">
                <a:latin typeface="Arial" panose="020B0604020202020204" pitchFamily="34" charset="0"/>
                <a:cs typeface="Arial" panose="020B0604020202020204" pitchFamily="34" charset="0"/>
              </a:rPr>
              <a:t>Förderbereich</a:t>
            </a:r>
            <a:r>
              <a:rPr lang="en-US" sz="1600" dirty="0">
                <a:latin typeface="Arial" panose="020B0604020202020204" pitchFamily="34" charset="0"/>
                <a:cs typeface="Arial" panose="020B0604020202020204" pitchFamily="34" charset="0"/>
              </a:rPr>
              <a:t> kmE</a:t>
            </a:r>
          </a:p>
          <a:p>
            <a:pPr algn="l"/>
            <a:r>
              <a:rPr lang="en-US" sz="1600" dirty="0" err="1">
                <a:latin typeface="Arial" panose="020B0604020202020204" pitchFamily="34" charset="0"/>
                <a:cs typeface="Arial" panose="020B0604020202020204" pitchFamily="34" charset="0"/>
              </a:rPr>
              <a:t>Dozentin</a:t>
            </a:r>
            <a:r>
              <a:rPr lang="en-US" sz="1600" dirty="0">
                <a:latin typeface="Arial" panose="020B0604020202020204" pitchFamily="34" charset="0"/>
                <a:cs typeface="Arial" panose="020B0604020202020204" pitchFamily="34" charset="0"/>
              </a:rPr>
              <a:t>: Verena Mihlan</a:t>
            </a:r>
          </a:p>
          <a:p>
            <a:pPr algn="l"/>
            <a:r>
              <a:rPr lang="en-US" sz="1600" dirty="0" err="1">
                <a:latin typeface="Arial" panose="020B0604020202020204" pitchFamily="34" charset="0"/>
                <a:cs typeface="Arial" panose="020B0604020202020204" pitchFamily="34" charset="0"/>
              </a:rPr>
              <a:t>Referenten</a:t>
            </a:r>
            <a:r>
              <a:rPr lang="en-US" sz="1600" dirty="0">
                <a:latin typeface="Arial" panose="020B0604020202020204" pitchFamily="34" charset="0"/>
                <a:cs typeface="Arial" panose="020B0604020202020204" pitchFamily="34" charset="0"/>
              </a:rPr>
              <a:t>: Julia Hegele, Teresa </a:t>
            </a:r>
            <a:r>
              <a:rPr lang="en-US" sz="1600" dirty="0" err="1">
                <a:latin typeface="Arial" panose="020B0604020202020204" pitchFamily="34" charset="0"/>
                <a:cs typeface="Arial" panose="020B0604020202020204" pitchFamily="34" charset="0"/>
              </a:rPr>
              <a:t>Mühlbauer</a:t>
            </a:r>
            <a:endParaRPr lang="en-US" sz="1600" dirty="0">
              <a:latin typeface="Arial" panose="020B0604020202020204" pitchFamily="34" charset="0"/>
              <a:cs typeface="Arial" panose="020B0604020202020204" pitchFamily="34" charset="0"/>
            </a:endParaRPr>
          </a:p>
          <a:p>
            <a:pPr algn="l"/>
            <a:r>
              <a:rPr lang="en-US" sz="1600" dirty="0">
                <a:latin typeface="Arial" panose="020B0604020202020204" pitchFamily="34" charset="0"/>
                <a:cs typeface="Arial" panose="020B0604020202020204" pitchFamily="34" charset="0"/>
              </a:rPr>
              <a:t>Datum: 29.06.2021</a:t>
            </a:r>
          </a:p>
          <a:p>
            <a:pPr indent="-228600" algn="l">
              <a:buFont typeface="Arial" panose="020B0604020202020204" pitchFamily="34" charset="0"/>
              <a:buChar char="•"/>
            </a:pPr>
            <a:endParaRPr lang="en-US" sz="1600" dirty="0"/>
          </a:p>
        </p:txBody>
      </p:sp>
      <p:sp>
        <p:nvSpPr>
          <p:cNvPr id="4" name="Textfeld 3">
            <a:extLst>
              <a:ext uri="{FF2B5EF4-FFF2-40B4-BE49-F238E27FC236}">
                <a16:creationId xmlns:a16="http://schemas.microsoft.com/office/drawing/2014/main" id="{855CF01C-6A09-4DC7-9988-1D6254F61C60}"/>
              </a:ext>
            </a:extLst>
          </p:cNvPr>
          <p:cNvSpPr txBox="1"/>
          <p:nvPr/>
        </p:nvSpPr>
        <p:spPr>
          <a:xfrm>
            <a:off x="11489634" y="6488658"/>
            <a:ext cx="980661" cy="369332"/>
          </a:xfrm>
          <a:prstGeom prst="rect">
            <a:avLst/>
          </a:prstGeom>
          <a:noFill/>
        </p:spPr>
        <p:txBody>
          <a:bodyPr wrap="square" rtlCol="0">
            <a:spAutoFit/>
          </a:bodyPr>
          <a:lstStyle/>
          <a:p>
            <a:pPr>
              <a:spcAft>
                <a:spcPts val="600"/>
              </a:spcAft>
            </a:pPr>
            <a:r>
              <a:rPr lang="de-DE" dirty="0">
                <a:solidFill>
                  <a:schemeClr val="bg1"/>
                </a:solidFill>
                <a:latin typeface="Arial" panose="020B0604020202020204" pitchFamily="34" charset="0"/>
                <a:cs typeface="Arial" panose="020B0604020202020204" pitchFamily="34" charset="0"/>
              </a:rPr>
              <a:t>Abb.1</a:t>
            </a:r>
          </a:p>
        </p:txBody>
      </p:sp>
    </p:spTree>
    <p:extLst>
      <p:ext uri="{BB962C8B-B14F-4D97-AF65-F5344CB8AC3E}">
        <p14:creationId xmlns:p14="http://schemas.microsoft.com/office/powerpoint/2010/main" val="53316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el 1">
            <a:extLst>
              <a:ext uri="{FF2B5EF4-FFF2-40B4-BE49-F238E27FC236}">
                <a16:creationId xmlns:a16="http://schemas.microsoft.com/office/drawing/2014/main" id="{5C2B159F-039C-4A60-8978-D982C61EC782}"/>
              </a:ext>
            </a:extLst>
          </p:cNvPr>
          <p:cNvSpPr>
            <a:spLocks noGrp="1"/>
          </p:cNvSpPr>
          <p:nvPr>
            <p:ph type="title"/>
          </p:nvPr>
        </p:nvSpPr>
        <p:spPr>
          <a:xfrm>
            <a:off x="1115568" y="548640"/>
            <a:ext cx="10168128" cy="1179576"/>
          </a:xfrm>
        </p:spPr>
        <p:txBody>
          <a:bodyPr>
            <a:normAutofit/>
          </a:bodyPr>
          <a:lstStyle/>
          <a:p>
            <a:r>
              <a:rPr lang="de-DE" sz="3600" dirty="0">
                <a:latin typeface="Arial" panose="020B0604020202020204" pitchFamily="34" charset="0"/>
                <a:cs typeface="Arial" panose="020B0604020202020204" pitchFamily="34" charset="0"/>
              </a:rPr>
              <a:t>1. Schwere und mehrfache Behinderung</a:t>
            </a: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5D4CE8BD-405C-487A-95AF-A5E2B31D0B5F}"/>
              </a:ext>
            </a:extLst>
          </p:cNvPr>
          <p:cNvSpPr>
            <a:spLocks noGrp="1"/>
          </p:cNvSpPr>
          <p:nvPr>
            <p:ph idx="1"/>
          </p:nvPr>
        </p:nvSpPr>
        <p:spPr>
          <a:xfrm>
            <a:off x="765134" y="2187130"/>
            <a:ext cx="10168128" cy="3695020"/>
          </a:xfrm>
        </p:spPr>
        <p:txBody>
          <a:bodyPr>
            <a:normAutofit/>
          </a:bodyPr>
          <a:lstStyle/>
          <a:p>
            <a:pPr marL="0" indent="0">
              <a:buNone/>
            </a:pPr>
            <a:endParaRPr lang="de-DE" sz="2400" dirty="0">
              <a:latin typeface="Arial" panose="020B0604020202020204" pitchFamily="34" charset="0"/>
              <a:cs typeface="Arial" panose="020B0604020202020204" pitchFamily="34" charset="0"/>
            </a:endParaRPr>
          </a:p>
          <a:p>
            <a:pPr marL="0" indent="0">
              <a:buNone/>
            </a:pPr>
            <a:endParaRPr lang="de-DE" sz="2400" dirty="0">
              <a:latin typeface="Arial" panose="020B0604020202020204" pitchFamily="34" charset="0"/>
              <a:cs typeface="Arial" panose="020B0604020202020204" pitchFamily="34" charset="0"/>
            </a:endParaRPr>
          </a:p>
          <a:p>
            <a:pPr marL="0" indent="0">
              <a:buNone/>
            </a:pPr>
            <a:r>
              <a:rPr lang="de-DE" sz="2400" dirty="0">
                <a:latin typeface="Arial" panose="020B0604020202020204" pitchFamily="34" charset="0"/>
                <a:cs typeface="Arial" panose="020B0604020202020204" pitchFamily="34" charset="0"/>
              </a:rPr>
              <a:t>Vergleicht eure Ideen, die ihr zuvor auf die Pinnwand geschrieben habt mit den Definitionen von der Präsentation. Gibt es Gemeinsamkeiten? Gibt es Unterschiede?</a:t>
            </a:r>
          </a:p>
          <a:p>
            <a:pPr marL="0" indent="0">
              <a:buNone/>
            </a:pPr>
            <a:endParaRPr lang="de-DE" sz="2400" dirty="0">
              <a:latin typeface="Arial" panose="020B0604020202020204" pitchFamily="34" charset="0"/>
              <a:cs typeface="Arial" panose="020B0604020202020204" pitchFamily="34" charset="0"/>
            </a:endParaRPr>
          </a:p>
          <a:p>
            <a:pPr marL="0" indent="0">
              <a:buNone/>
            </a:pPr>
            <a:endParaRPr lang="de-DE" sz="2200" dirty="0"/>
          </a:p>
        </p:txBody>
      </p:sp>
    </p:spTree>
    <p:extLst>
      <p:ext uri="{BB962C8B-B14F-4D97-AF65-F5344CB8AC3E}">
        <p14:creationId xmlns:p14="http://schemas.microsoft.com/office/powerpoint/2010/main" val="2780585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el 1">
            <a:extLst>
              <a:ext uri="{FF2B5EF4-FFF2-40B4-BE49-F238E27FC236}">
                <a16:creationId xmlns:a16="http://schemas.microsoft.com/office/drawing/2014/main" id="{5C2B159F-039C-4A60-8978-D982C61EC782}"/>
              </a:ext>
            </a:extLst>
          </p:cNvPr>
          <p:cNvSpPr>
            <a:spLocks noGrp="1"/>
          </p:cNvSpPr>
          <p:nvPr>
            <p:ph type="title"/>
          </p:nvPr>
        </p:nvSpPr>
        <p:spPr>
          <a:xfrm>
            <a:off x="1115568" y="548640"/>
            <a:ext cx="10168128" cy="1179576"/>
          </a:xfrm>
        </p:spPr>
        <p:txBody>
          <a:bodyPr>
            <a:normAutofit/>
          </a:bodyPr>
          <a:lstStyle/>
          <a:p>
            <a:r>
              <a:rPr lang="de-DE" sz="3600" dirty="0">
                <a:latin typeface="Arial" panose="020B0604020202020204" pitchFamily="34" charset="0"/>
                <a:cs typeface="Arial" panose="020B0604020202020204" pitchFamily="34" charset="0"/>
              </a:rPr>
              <a:t>1. Schwere und mehrfache Behinderung</a:t>
            </a: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5D4CE8BD-405C-487A-95AF-A5E2B31D0B5F}"/>
              </a:ext>
            </a:extLst>
          </p:cNvPr>
          <p:cNvSpPr>
            <a:spLocks noGrp="1"/>
          </p:cNvSpPr>
          <p:nvPr>
            <p:ph idx="1"/>
          </p:nvPr>
        </p:nvSpPr>
        <p:spPr>
          <a:xfrm>
            <a:off x="765134" y="2187130"/>
            <a:ext cx="10168128" cy="3695020"/>
          </a:xfrm>
        </p:spPr>
        <p:txBody>
          <a:bodyPr>
            <a:normAutofit/>
          </a:bodyPr>
          <a:lstStyle/>
          <a:p>
            <a:pPr marL="0" indent="0">
              <a:buNone/>
            </a:pPr>
            <a:r>
              <a:rPr lang="de-DE" sz="2400" dirty="0">
                <a:latin typeface="Arial" panose="020B0604020202020204" pitchFamily="34" charset="0"/>
                <a:cs typeface="Arial" panose="020B0604020202020204" pitchFamily="34" charset="0"/>
              </a:rPr>
              <a:t>Ist Diagnostik möglich?</a:t>
            </a:r>
          </a:p>
          <a:p>
            <a:r>
              <a:rPr lang="de-DE" sz="2400" dirty="0">
                <a:latin typeface="Arial" panose="020B0604020202020204" pitchFamily="34" charset="0"/>
                <a:cs typeface="Arial" panose="020B0604020202020204" pitchFamily="34" charset="0"/>
              </a:rPr>
              <a:t>Heterogenität der schweren und mehrfachen Behinderung stellt eine große Herausforderung für die Diagnostik dar</a:t>
            </a:r>
          </a:p>
          <a:p>
            <a:r>
              <a:rPr lang="de-DE" sz="2400" dirty="0">
                <a:latin typeface="Arial" panose="020B0604020202020204" pitchFamily="34" charset="0"/>
                <a:cs typeface="Arial" panose="020B0604020202020204" pitchFamily="34" charset="0"/>
              </a:rPr>
              <a:t>Diagnostik kaum oder gar nicht möglich</a:t>
            </a:r>
          </a:p>
          <a:p>
            <a:r>
              <a:rPr lang="de-DE" sz="2400" dirty="0">
                <a:latin typeface="Arial" panose="020B0604020202020204" pitchFamily="34" charset="0"/>
                <a:cs typeface="Arial" panose="020B0604020202020204" pitchFamily="34" charset="0"/>
              </a:rPr>
              <a:t>Diagnostik dennoch wichtig, um passende Förderung zu finden</a:t>
            </a:r>
          </a:p>
          <a:p>
            <a:r>
              <a:rPr lang="de-DE" sz="2400" dirty="0">
                <a:latin typeface="Arial" panose="020B0604020202020204" pitchFamily="34" charset="0"/>
                <a:cs typeface="Arial" panose="020B0604020202020204" pitchFamily="34" charset="0"/>
              </a:rPr>
              <a:t>Herausforderung: passendes diagnostisches Mittel finden </a:t>
            </a:r>
            <a:r>
              <a:rPr lang="de-DE" sz="2400" dirty="0">
                <a:latin typeface="Arial" panose="020B0604020202020204" pitchFamily="34" charset="0"/>
                <a:cs typeface="Arial" panose="020B0604020202020204" pitchFamily="34" charset="0"/>
                <a:sym typeface="Wingdings" panose="05000000000000000000" pitchFamily="2" charset="2"/>
              </a:rPr>
              <a:t> eventuell Anpassung nötig</a:t>
            </a:r>
            <a:endParaRPr lang="de-DE" sz="2400" dirty="0">
              <a:latin typeface="Arial" panose="020B0604020202020204" pitchFamily="34" charset="0"/>
              <a:cs typeface="Arial" panose="020B0604020202020204" pitchFamily="34" charset="0"/>
            </a:endParaRPr>
          </a:p>
          <a:p>
            <a:pPr marL="0" indent="0">
              <a:buNone/>
            </a:pPr>
            <a:endParaRPr lang="de-DE" sz="2200" dirty="0"/>
          </a:p>
        </p:txBody>
      </p:sp>
    </p:spTree>
    <p:extLst>
      <p:ext uri="{BB962C8B-B14F-4D97-AF65-F5344CB8AC3E}">
        <p14:creationId xmlns:p14="http://schemas.microsoft.com/office/powerpoint/2010/main" val="3956993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2238B8-8519-4D55-A36F-17ECAB57F4F2}"/>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C2320BD6-E177-4EF8-9C83-28291E241676}"/>
              </a:ext>
            </a:extLst>
          </p:cNvPr>
          <p:cNvSpPr>
            <a:spLocks noGrp="1"/>
          </p:cNvSpPr>
          <p:nvPr>
            <p:ph idx="1"/>
          </p:nvPr>
        </p:nvSpPr>
        <p:spPr/>
        <p:txBody>
          <a:bodyPr/>
          <a:lstStyle/>
          <a:p>
            <a:pPr marL="0" indent="0">
              <a:buNone/>
            </a:pPr>
            <a:r>
              <a:rPr lang="de-DE" dirty="0"/>
              <a:t>Kurze Pause</a:t>
            </a:r>
          </a:p>
          <a:p>
            <a:pPr marL="0" indent="0">
              <a:buNone/>
            </a:pPr>
            <a:endParaRPr lang="de-DE" dirty="0"/>
          </a:p>
          <a:p>
            <a:pPr marL="0" indent="0">
              <a:buNone/>
            </a:pPr>
            <a:r>
              <a:rPr lang="de-DE" dirty="0"/>
              <a:t>Öffnet euer Fenster, steht auf und streckt euch oder bewegt euch, ganz egal was. Hauptsache es tut euch gut :D</a:t>
            </a:r>
          </a:p>
        </p:txBody>
      </p:sp>
      <p:pic>
        <p:nvPicPr>
          <p:cNvPr id="5" name="Grafik 4" descr="Tanzschritte Silhouette">
            <a:extLst>
              <a:ext uri="{FF2B5EF4-FFF2-40B4-BE49-F238E27FC236}">
                <a16:creationId xmlns:a16="http://schemas.microsoft.com/office/drawing/2014/main" id="{9ED09C3D-F23E-4973-AB7B-14DA67B556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08430" y="3971476"/>
            <a:ext cx="2262996" cy="2262996"/>
          </a:xfrm>
          <a:prstGeom prst="rect">
            <a:avLst/>
          </a:prstGeom>
        </p:spPr>
      </p:pic>
    </p:spTree>
    <p:extLst>
      <p:ext uri="{BB962C8B-B14F-4D97-AF65-F5344CB8AC3E}">
        <p14:creationId xmlns:p14="http://schemas.microsoft.com/office/powerpoint/2010/main" val="4222608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el 1">
            <a:extLst>
              <a:ext uri="{FF2B5EF4-FFF2-40B4-BE49-F238E27FC236}">
                <a16:creationId xmlns:a16="http://schemas.microsoft.com/office/drawing/2014/main" id="{5C2B159F-039C-4A60-8978-D982C61EC782}"/>
              </a:ext>
            </a:extLst>
          </p:cNvPr>
          <p:cNvSpPr>
            <a:spLocks noGrp="1"/>
          </p:cNvSpPr>
          <p:nvPr>
            <p:ph type="title"/>
          </p:nvPr>
        </p:nvSpPr>
        <p:spPr>
          <a:xfrm>
            <a:off x="1115568" y="548640"/>
            <a:ext cx="10168128" cy="1179576"/>
          </a:xfrm>
        </p:spPr>
        <p:txBody>
          <a:bodyPr>
            <a:normAutofit/>
          </a:bodyPr>
          <a:lstStyle/>
          <a:p>
            <a:r>
              <a:rPr lang="de-DE" sz="3600" dirty="0">
                <a:latin typeface="Arial" panose="020B0604020202020204" pitchFamily="34" charset="0"/>
                <a:cs typeface="Arial" panose="020B0604020202020204" pitchFamily="34" charset="0"/>
              </a:rPr>
              <a:t>2. Entwicklungsdiagnostik</a:t>
            </a: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5D4CE8BD-405C-487A-95AF-A5E2B31D0B5F}"/>
              </a:ext>
            </a:extLst>
          </p:cNvPr>
          <p:cNvSpPr>
            <a:spLocks noGrp="1"/>
          </p:cNvSpPr>
          <p:nvPr>
            <p:ph idx="1"/>
          </p:nvPr>
        </p:nvSpPr>
        <p:spPr>
          <a:xfrm>
            <a:off x="1057868" y="2201723"/>
            <a:ext cx="10168128" cy="3695020"/>
          </a:xfrm>
        </p:spPr>
        <p:txBody>
          <a:bodyPr>
            <a:normAutofit/>
          </a:bodyPr>
          <a:lstStyle/>
          <a:p>
            <a:r>
              <a:rPr lang="de-DE" sz="2400" dirty="0">
                <a:latin typeface="Arial" panose="020B0604020202020204" pitchFamily="34" charset="0"/>
                <a:cs typeface="Arial" panose="020B0604020202020204" pitchFamily="34" charset="0"/>
              </a:rPr>
              <a:t>Entwicklungsbögen und Entwicklungstestverfahren</a:t>
            </a:r>
          </a:p>
          <a:p>
            <a:pPr marL="0" indent="0">
              <a:buNone/>
            </a:pPr>
            <a:endParaRPr lang="de-DE" sz="2400" dirty="0">
              <a:latin typeface="Arial" panose="020B0604020202020204" pitchFamily="34" charset="0"/>
              <a:cs typeface="Arial" panose="020B0604020202020204" pitchFamily="34" charset="0"/>
            </a:endParaRPr>
          </a:p>
          <a:p>
            <a:r>
              <a:rPr lang="de-DE" sz="2400" dirty="0">
                <a:latin typeface="Arial" panose="020B0604020202020204" pitchFamily="34" charset="0"/>
                <a:cs typeface="Arial" panose="020B0604020202020204" pitchFamily="34" charset="0"/>
              </a:rPr>
              <a:t>Hauptsächlich im Kindergarten- und Schulalter verwendet</a:t>
            </a:r>
          </a:p>
          <a:p>
            <a:pPr marL="0" indent="0">
              <a:buNone/>
            </a:pPr>
            <a:r>
              <a:rPr lang="de-DE" sz="2400" dirty="0">
                <a:latin typeface="Arial" panose="020B0604020202020204" pitchFamily="34" charset="0"/>
                <a:cs typeface="Arial" panose="020B0604020202020204" pitchFamily="34" charset="0"/>
                <a:sym typeface="Wingdings" panose="05000000000000000000" pitchFamily="2" charset="2"/>
              </a:rPr>
              <a:t> Kompetenzen der Kinder auszudifferenzieren und auszubilden, die besondere Schwierigkeiten haben</a:t>
            </a:r>
            <a:endParaRPr lang="de-DE" sz="2400" dirty="0">
              <a:latin typeface="Arial" panose="020B0604020202020204" pitchFamily="34" charset="0"/>
              <a:cs typeface="Arial" panose="020B0604020202020204" pitchFamily="34" charset="0"/>
            </a:endParaRPr>
          </a:p>
          <a:p>
            <a:pPr marL="0" indent="0">
              <a:buNone/>
            </a:pPr>
            <a:endParaRPr lang="de-DE" sz="2200" dirty="0"/>
          </a:p>
        </p:txBody>
      </p:sp>
      <p:pic>
        <p:nvPicPr>
          <p:cNvPr id="15" name="Aufgezeichneter Sound">
            <a:hlinkClick r:id="" action="ppaction://media"/>
            <a:extLst>
              <a:ext uri="{FF2B5EF4-FFF2-40B4-BE49-F238E27FC236}">
                <a16:creationId xmlns:a16="http://schemas.microsoft.com/office/drawing/2014/main" id="{6A647012-0DEC-4858-9E43-C3CA37A2BB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944264" y="901202"/>
            <a:ext cx="474452" cy="474452"/>
          </a:xfrm>
          <a:prstGeom prst="rect">
            <a:avLst/>
          </a:prstGeom>
        </p:spPr>
      </p:pic>
      <p:sp>
        <p:nvSpPr>
          <p:cNvPr id="17" name="Textfeld 16">
            <a:extLst>
              <a:ext uri="{FF2B5EF4-FFF2-40B4-BE49-F238E27FC236}">
                <a16:creationId xmlns:a16="http://schemas.microsoft.com/office/drawing/2014/main" id="{43CA2E4E-CA65-47B2-96A3-CB6D71D0A1B8}"/>
              </a:ext>
            </a:extLst>
          </p:cNvPr>
          <p:cNvSpPr txBox="1"/>
          <p:nvPr/>
        </p:nvSpPr>
        <p:spPr>
          <a:xfrm>
            <a:off x="8833449" y="6222521"/>
            <a:ext cx="2520351"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(Vgl. HAUPT 2003, S.141)</a:t>
            </a:r>
          </a:p>
        </p:txBody>
      </p:sp>
    </p:spTree>
    <p:extLst>
      <p:ext uri="{BB962C8B-B14F-4D97-AF65-F5344CB8AC3E}">
        <p14:creationId xmlns:p14="http://schemas.microsoft.com/office/powerpoint/2010/main" val="275400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139"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el 1">
            <a:extLst>
              <a:ext uri="{FF2B5EF4-FFF2-40B4-BE49-F238E27FC236}">
                <a16:creationId xmlns:a16="http://schemas.microsoft.com/office/drawing/2014/main" id="{5C2B159F-039C-4A60-8978-D982C61EC782}"/>
              </a:ext>
            </a:extLst>
          </p:cNvPr>
          <p:cNvSpPr>
            <a:spLocks noGrp="1"/>
          </p:cNvSpPr>
          <p:nvPr>
            <p:ph type="title"/>
          </p:nvPr>
        </p:nvSpPr>
        <p:spPr>
          <a:xfrm>
            <a:off x="1115568" y="548640"/>
            <a:ext cx="10168128" cy="1179576"/>
          </a:xfrm>
        </p:spPr>
        <p:txBody>
          <a:bodyPr>
            <a:normAutofit/>
          </a:bodyPr>
          <a:lstStyle/>
          <a:p>
            <a:r>
              <a:rPr lang="de-DE" sz="3600" dirty="0">
                <a:latin typeface="Arial" panose="020B0604020202020204" pitchFamily="34" charset="0"/>
                <a:cs typeface="Arial" panose="020B0604020202020204" pitchFamily="34" charset="0"/>
              </a:rPr>
              <a:t>2. Entwicklungsdiagnostik</a:t>
            </a: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5D4CE8BD-405C-487A-95AF-A5E2B31D0B5F}"/>
              </a:ext>
            </a:extLst>
          </p:cNvPr>
          <p:cNvSpPr>
            <a:spLocks noGrp="1"/>
          </p:cNvSpPr>
          <p:nvPr>
            <p:ph idx="1"/>
          </p:nvPr>
        </p:nvSpPr>
        <p:spPr>
          <a:xfrm>
            <a:off x="1057868" y="2201723"/>
            <a:ext cx="10168128" cy="3695020"/>
          </a:xfrm>
        </p:spPr>
        <p:txBody>
          <a:bodyPr>
            <a:normAutofit lnSpcReduction="10000"/>
          </a:bodyPr>
          <a:lstStyle/>
          <a:p>
            <a:pPr marL="0" indent="0">
              <a:buNone/>
            </a:pPr>
            <a:r>
              <a:rPr lang="de-DE" sz="2400" b="1" dirty="0">
                <a:latin typeface="Arial" panose="020B0604020202020204" pitchFamily="34" charset="0"/>
                <a:cs typeface="Arial" panose="020B0604020202020204" pitchFamily="34" charset="0"/>
              </a:rPr>
              <a:t>Vorteile</a:t>
            </a:r>
            <a:r>
              <a:rPr lang="de-DE" sz="2400" dirty="0">
                <a:latin typeface="Arial" panose="020B0604020202020204" pitchFamily="34" charset="0"/>
                <a:cs typeface="Arial" panose="020B0604020202020204" pitchFamily="34" charset="0"/>
              </a:rPr>
              <a:t> von Entwicklungstestverfahren und –bögen:</a:t>
            </a:r>
          </a:p>
          <a:p>
            <a:pPr>
              <a:buFontTx/>
              <a:buChar char="-"/>
            </a:pPr>
            <a:r>
              <a:rPr lang="de-DE" sz="2400" dirty="0">
                <a:latin typeface="Arial" panose="020B0604020202020204" pitchFamily="34" charset="0"/>
                <a:cs typeface="Arial" panose="020B0604020202020204" pitchFamily="34" charset="0"/>
              </a:rPr>
              <a:t>Sensibilisierung der Wahrnehmung der Fachkräfte für Entwicklungen und Kompetenzen von Kindern mit schwerer und mehrfacher Behinderung</a:t>
            </a:r>
          </a:p>
          <a:p>
            <a:pPr>
              <a:buFontTx/>
              <a:buChar char="-"/>
            </a:pPr>
            <a:r>
              <a:rPr lang="de-DE" sz="2400" dirty="0">
                <a:latin typeface="Arial" panose="020B0604020202020204" pitchFamily="34" charset="0"/>
                <a:cs typeface="Arial" panose="020B0604020202020204" pitchFamily="34" charset="0"/>
              </a:rPr>
              <a:t>intensivere Auseinandersetzung mit Verläufen und Sequenzen von Entwicklungen wird erleichtert</a:t>
            </a:r>
          </a:p>
          <a:p>
            <a:pPr>
              <a:buFontTx/>
              <a:buChar char="-"/>
            </a:pPr>
            <a:r>
              <a:rPr lang="de-DE" sz="2400" dirty="0">
                <a:latin typeface="Arial" panose="020B0604020202020204" pitchFamily="34" charset="0"/>
                <a:cs typeface="Arial" panose="020B0604020202020204" pitchFamily="34" charset="0"/>
              </a:rPr>
              <a:t>Verhaltensweisen können leichter in spezielle Entwicklungszusammenhänge gebracht werden</a:t>
            </a:r>
          </a:p>
          <a:p>
            <a:pPr>
              <a:buFontTx/>
              <a:buChar char="-"/>
            </a:pPr>
            <a:r>
              <a:rPr lang="de-DE" sz="2400" dirty="0">
                <a:latin typeface="Arial" panose="020B0604020202020204" pitchFamily="34" charset="0"/>
                <a:cs typeface="Arial" panose="020B0604020202020204" pitchFamily="34" charset="0"/>
              </a:rPr>
              <a:t>Individuelle Entwicklungsprozesse und Kompetenzen können besser wertgeschätzt und wahrgenommen werden </a:t>
            </a:r>
          </a:p>
          <a:p>
            <a:pPr marL="0" indent="0">
              <a:buNone/>
            </a:pPr>
            <a:endParaRPr lang="de-DE" sz="2200" dirty="0"/>
          </a:p>
        </p:txBody>
      </p:sp>
      <p:sp>
        <p:nvSpPr>
          <p:cNvPr id="11" name="Textfeld 10">
            <a:extLst>
              <a:ext uri="{FF2B5EF4-FFF2-40B4-BE49-F238E27FC236}">
                <a16:creationId xmlns:a16="http://schemas.microsoft.com/office/drawing/2014/main" id="{FE16DE5C-EF9C-4EC7-B69B-248642C5FFEE}"/>
              </a:ext>
            </a:extLst>
          </p:cNvPr>
          <p:cNvSpPr txBox="1"/>
          <p:nvPr/>
        </p:nvSpPr>
        <p:spPr>
          <a:xfrm>
            <a:off x="8931963" y="6124694"/>
            <a:ext cx="2790645"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(Vgl. HAUPT 2003, S.142f.)</a:t>
            </a:r>
          </a:p>
        </p:txBody>
      </p:sp>
    </p:spTree>
    <p:extLst>
      <p:ext uri="{BB962C8B-B14F-4D97-AF65-F5344CB8AC3E}">
        <p14:creationId xmlns:p14="http://schemas.microsoft.com/office/powerpoint/2010/main" val="3087238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el 1">
            <a:extLst>
              <a:ext uri="{FF2B5EF4-FFF2-40B4-BE49-F238E27FC236}">
                <a16:creationId xmlns:a16="http://schemas.microsoft.com/office/drawing/2014/main" id="{5C2B159F-039C-4A60-8978-D982C61EC782}"/>
              </a:ext>
            </a:extLst>
          </p:cNvPr>
          <p:cNvSpPr>
            <a:spLocks noGrp="1"/>
          </p:cNvSpPr>
          <p:nvPr>
            <p:ph type="title"/>
          </p:nvPr>
        </p:nvSpPr>
        <p:spPr>
          <a:xfrm>
            <a:off x="1115568" y="548640"/>
            <a:ext cx="10168128" cy="1179576"/>
          </a:xfrm>
        </p:spPr>
        <p:txBody>
          <a:bodyPr>
            <a:normAutofit/>
          </a:bodyPr>
          <a:lstStyle/>
          <a:p>
            <a:r>
              <a:rPr lang="de-DE" sz="3600" dirty="0">
                <a:latin typeface="Arial" panose="020B0604020202020204" pitchFamily="34" charset="0"/>
                <a:cs typeface="Arial" panose="020B0604020202020204" pitchFamily="34" charset="0"/>
              </a:rPr>
              <a:t>2. Entwicklungsdiagnostik</a:t>
            </a: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5D4CE8BD-405C-487A-95AF-A5E2B31D0B5F}"/>
              </a:ext>
            </a:extLst>
          </p:cNvPr>
          <p:cNvSpPr>
            <a:spLocks noGrp="1"/>
          </p:cNvSpPr>
          <p:nvPr>
            <p:ph idx="1"/>
          </p:nvPr>
        </p:nvSpPr>
        <p:spPr>
          <a:xfrm>
            <a:off x="1057868" y="2201723"/>
            <a:ext cx="10168128" cy="3695020"/>
          </a:xfrm>
        </p:spPr>
        <p:txBody>
          <a:bodyPr>
            <a:normAutofit/>
          </a:bodyPr>
          <a:lstStyle/>
          <a:p>
            <a:pPr marL="0" indent="0">
              <a:buNone/>
            </a:pPr>
            <a:r>
              <a:rPr lang="de-DE" sz="2400" b="1" dirty="0">
                <a:latin typeface="Arial" panose="020B0604020202020204" pitchFamily="34" charset="0"/>
                <a:cs typeface="Arial" panose="020B0604020202020204" pitchFamily="34" charset="0"/>
              </a:rPr>
              <a:t>Grenzen/Probleme/Gefahr </a:t>
            </a:r>
            <a:r>
              <a:rPr lang="de-DE" sz="2400" dirty="0">
                <a:latin typeface="Arial" panose="020B0604020202020204" pitchFamily="34" charset="0"/>
                <a:cs typeface="Arial" panose="020B0604020202020204" pitchFamily="34" charset="0"/>
              </a:rPr>
              <a:t>von Entwicklungsverfahren und –bögen:</a:t>
            </a:r>
          </a:p>
          <a:p>
            <a:pPr>
              <a:buFontTx/>
              <a:buChar char="-"/>
            </a:pPr>
            <a:r>
              <a:rPr lang="de-DE" sz="2400" dirty="0">
                <a:latin typeface="Arial" panose="020B0604020202020204" pitchFamily="34" charset="0"/>
                <a:cs typeface="Arial" panose="020B0604020202020204" pitchFamily="34" charset="0"/>
              </a:rPr>
              <a:t>Repräsentieren eine Norm, ohne Kinder mit Behinderung</a:t>
            </a:r>
          </a:p>
          <a:p>
            <a:pPr>
              <a:buFontTx/>
              <a:buChar char="-"/>
            </a:pPr>
            <a:r>
              <a:rPr lang="de-DE" sz="2400" dirty="0">
                <a:latin typeface="Arial" panose="020B0604020202020204" pitchFamily="34" charset="0"/>
                <a:cs typeface="Arial" panose="020B0604020202020204" pitchFamily="34" charset="0"/>
              </a:rPr>
              <a:t>Objektivität ist nicht gegeben</a:t>
            </a:r>
          </a:p>
          <a:p>
            <a:pPr>
              <a:buFontTx/>
              <a:buChar char="-"/>
            </a:pPr>
            <a:r>
              <a:rPr lang="de-DE" sz="2400" dirty="0">
                <a:latin typeface="Arial" panose="020B0604020202020204" pitchFamily="34" charset="0"/>
                <a:cs typeface="Arial" panose="020B0604020202020204" pitchFamily="34" charset="0"/>
              </a:rPr>
              <a:t>Problem des Vergleichs und normorientierten Denkens </a:t>
            </a:r>
            <a:r>
              <a:rPr lang="de-DE" sz="2400" dirty="0">
                <a:latin typeface="Arial" panose="020B0604020202020204" pitchFamily="34" charset="0"/>
                <a:cs typeface="Arial" panose="020B0604020202020204" pitchFamily="34" charset="0"/>
                <a:sym typeface="Wingdings" panose="05000000000000000000" pitchFamily="2" charset="2"/>
              </a:rPr>
              <a:t> Defizite werden eher gesehen als vorhandenes Potenzial</a:t>
            </a:r>
          </a:p>
          <a:p>
            <a:pPr>
              <a:buFontTx/>
              <a:buChar char="-"/>
            </a:pPr>
            <a:r>
              <a:rPr lang="de-DE" sz="2400" dirty="0">
                <a:latin typeface="Arial" panose="020B0604020202020204" pitchFamily="34" charset="0"/>
                <a:cs typeface="Arial" panose="020B0604020202020204" pitchFamily="34" charset="0"/>
                <a:sym typeface="Wingdings" panose="05000000000000000000" pitchFamily="2" charset="2"/>
              </a:rPr>
              <a:t>Häufig motorisch zu komplex oder kognitiv zu anspruchsvoll</a:t>
            </a:r>
          </a:p>
          <a:p>
            <a:pPr>
              <a:buFontTx/>
              <a:buChar char="-"/>
            </a:pPr>
            <a:r>
              <a:rPr lang="de-DE" sz="2400" dirty="0">
                <a:latin typeface="Arial" panose="020B0604020202020204" pitchFamily="34" charset="0"/>
                <a:cs typeface="Arial" panose="020B0604020202020204" pitchFamily="34" charset="0"/>
                <a:sym typeface="Wingdings" panose="05000000000000000000" pitchFamily="2" charset="2"/>
              </a:rPr>
              <a:t>Verhaltensweisen von Kindern ohne Behinderung wurden statistisch geprüft und für eine spezifische Altersgruppe als normal bezeichnet  Kinder mit schwerer und mehrfacher Behinderung fallen raus</a:t>
            </a:r>
            <a:endParaRPr lang="de-DE" sz="2400" dirty="0">
              <a:latin typeface="Arial" panose="020B0604020202020204" pitchFamily="34" charset="0"/>
              <a:cs typeface="Arial" panose="020B0604020202020204" pitchFamily="34" charset="0"/>
            </a:endParaRPr>
          </a:p>
          <a:p>
            <a:pPr marL="0" indent="0">
              <a:buNone/>
            </a:pPr>
            <a:endParaRPr lang="de-DE" sz="2200" dirty="0"/>
          </a:p>
        </p:txBody>
      </p:sp>
      <p:sp>
        <p:nvSpPr>
          <p:cNvPr id="11" name="Textfeld 10">
            <a:extLst>
              <a:ext uri="{FF2B5EF4-FFF2-40B4-BE49-F238E27FC236}">
                <a16:creationId xmlns:a16="http://schemas.microsoft.com/office/drawing/2014/main" id="{FE16DE5C-EF9C-4EC7-B69B-248642C5FFEE}"/>
              </a:ext>
            </a:extLst>
          </p:cNvPr>
          <p:cNvSpPr txBox="1"/>
          <p:nvPr/>
        </p:nvSpPr>
        <p:spPr>
          <a:xfrm>
            <a:off x="8931963" y="6124694"/>
            <a:ext cx="2790645"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(Vgl. HAUPT 2003, S.141)</a:t>
            </a:r>
          </a:p>
        </p:txBody>
      </p:sp>
      <p:pic>
        <p:nvPicPr>
          <p:cNvPr id="15" name="Aufgezeichneter Sound">
            <a:hlinkClick r:id="" action="ppaction://media"/>
            <a:extLst>
              <a:ext uri="{FF2B5EF4-FFF2-40B4-BE49-F238E27FC236}">
                <a16:creationId xmlns:a16="http://schemas.microsoft.com/office/drawing/2014/main" id="{F09D3887-7FCF-4497-AB49-328245A4C3D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800489" y="875322"/>
            <a:ext cx="526211" cy="526211"/>
          </a:xfrm>
          <a:prstGeom prst="rect">
            <a:avLst/>
          </a:prstGeom>
        </p:spPr>
      </p:pic>
    </p:spTree>
    <p:extLst>
      <p:ext uri="{BB962C8B-B14F-4D97-AF65-F5344CB8AC3E}">
        <p14:creationId xmlns:p14="http://schemas.microsoft.com/office/powerpoint/2010/main" val="375612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78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el 1">
            <a:extLst>
              <a:ext uri="{FF2B5EF4-FFF2-40B4-BE49-F238E27FC236}">
                <a16:creationId xmlns:a16="http://schemas.microsoft.com/office/drawing/2014/main" id="{5C2B159F-039C-4A60-8978-D982C61EC782}"/>
              </a:ext>
            </a:extLst>
          </p:cNvPr>
          <p:cNvSpPr>
            <a:spLocks noGrp="1"/>
          </p:cNvSpPr>
          <p:nvPr>
            <p:ph type="title"/>
          </p:nvPr>
        </p:nvSpPr>
        <p:spPr>
          <a:xfrm>
            <a:off x="1115568" y="548640"/>
            <a:ext cx="10168128" cy="1179576"/>
          </a:xfrm>
        </p:spPr>
        <p:txBody>
          <a:bodyPr>
            <a:normAutofit/>
          </a:bodyPr>
          <a:lstStyle/>
          <a:p>
            <a:r>
              <a:rPr lang="de-DE" sz="3600" dirty="0">
                <a:latin typeface="Arial" panose="020B0604020202020204" pitchFamily="34" charset="0"/>
                <a:cs typeface="Arial" panose="020B0604020202020204" pitchFamily="34" charset="0"/>
              </a:rPr>
              <a:t>2. Entwicklungsdiagnostik</a:t>
            </a: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5D4CE8BD-405C-487A-95AF-A5E2B31D0B5F}"/>
              </a:ext>
            </a:extLst>
          </p:cNvPr>
          <p:cNvSpPr>
            <a:spLocks noGrp="1"/>
          </p:cNvSpPr>
          <p:nvPr>
            <p:ph idx="1"/>
          </p:nvPr>
        </p:nvSpPr>
        <p:spPr>
          <a:xfrm>
            <a:off x="1057868" y="2201723"/>
            <a:ext cx="10168128" cy="3695020"/>
          </a:xfrm>
        </p:spPr>
        <p:txBody>
          <a:bodyPr>
            <a:normAutofit lnSpcReduction="10000"/>
          </a:bodyPr>
          <a:lstStyle/>
          <a:p>
            <a:r>
              <a:rPr lang="de-DE" sz="2400" dirty="0">
                <a:latin typeface="Arial" panose="020B0604020202020204" pitchFamily="34" charset="0"/>
                <a:cs typeface="Arial" panose="020B0604020202020204" pitchFamily="34" charset="0"/>
              </a:rPr>
              <a:t>Speziell entwickelte Entwicklungsbögen für Kinder mit schwerer und mehrfacher Behinderung</a:t>
            </a:r>
          </a:p>
          <a:p>
            <a:pPr lvl="1"/>
            <a:r>
              <a:rPr lang="de-DE" dirty="0">
                <a:latin typeface="Arial" panose="020B0604020202020204" pitchFamily="34" charset="0"/>
                <a:cs typeface="Arial" panose="020B0604020202020204" pitchFamily="34" charset="0"/>
              </a:rPr>
              <a:t>PAC-Skala von Günzburg</a:t>
            </a:r>
          </a:p>
          <a:p>
            <a:pPr lvl="1"/>
            <a:r>
              <a:rPr lang="de-DE" dirty="0">
                <a:latin typeface="Arial" panose="020B0604020202020204" pitchFamily="34" charset="0"/>
                <a:cs typeface="Arial" panose="020B0604020202020204" pitchFamily="34" charset="0"/>
              </a:rPr>
              <a:t>Der Entwicklungsbogen von Haupt und Fröhlich</a:t>
            </a:r>
          </a:p>
          <a:p>
            <a:pPr lvl="1"/>
            <a:r>
              <a:rPr lang="de-DE" dirty="0">
                <a:latin typeface="Arial" panose="020B0604020202020204" pitchFamily="34" charset="0"/>
                <a:cs typeface="Arial" panose="020B0604020202020204" pitchFamily="34" charset="0"/>
              </a:rPr>
              <a:t>Die Diagnostik der sensomotorischen Schemata (SMS) von Bigger</a:t>
            </a:r>
          </a:p>
          <a:p>
            <a:pPr marL="269875" lvl="1" indent="-269875"/>
            <a:r>
              <a:rPr lang="de-DE" dirty="0">
                <a:latin typeface="Arial" panose="020B0604020202020204" pitchFamily="34" charset="0"/>
                <a:cs typeface="Arial" panose="020B0604020202020204" pitchFamily="34" charset="0"/>
              </a:rPr>
              <a:t>Defizite:</a:t>
            </a:r>
          </a:p>
          <a:p>
            <a:pPr marL="719138" lvl="2" indent="-261938"/>
            <a:r>
              <a:rPr lang="de-DE" sz="2400" dirty="0">
                <a:latin typeface="Arial" panose="020B0604020202020204" pitchFamily="34" charset="0"/>
                <a:cs typeface="Arial" panose="020B0604020202020204" pitchFamily="34" charset="0"/>
              </a:rPr>
              <a:t>Elementare Wahrnehmung, elementares Sprachverständnis, elementares Gedächtnis werden nicht mit einbezogen</a:t>
            </a:r>
          </a:p>
          <a:p>
            <a:pPr marL="719138" lvl="2" indent="-261938"/>
            <a:r>
              <a:rPr lang="de-DE" sz="2400" dirty="0">
                <a:latin typeface="Arial" panose="020B0604020202020204" pitchFamily="34" charset="0"/>
                <a:cs typeface="Arial" panose="020B0604020202020204" pitchFamily="34" charset="0"/>
              </a:rPr>
              <a:t>Komplexe Kompetenzen, die sich das Kind angeeignet hat, hat einen eigenen Wert für das Leben </a:t>
            </a:r>
            <a:r>
              <a:rPr lang="de-DE" sz="2400" dirty="0">
                <a:latin typeface="Arial" panose="020B0604020202020204" pitchFamily="34" charset="0"/>
                <a:cs typeface="Arial" panose="020B0604020202020204" pitchFamily="34" charset="0"/>
                <a:sym typeface="Wingdings" panose="05000000000000000000" pitchFamily="2" charset="2"/>
              </a:rPr>
              <a:t> wird nicht berücksichtigt</a:t>
            </a:r>
            <a:endParaRPr lang="de-DE" sz="2400" dirty="0">
              <a:latin typeface="Arial" panose="020B0604020202020204" pitchFamily="34" charset="0"/>
              <a:cs typeface="Arial" panose="020B0604020202020204" pitchFamily="34" charset="0"/>
            </a:endParaRPr>
          </a:p>
          <a:p>
            <a:pPr marL="0" indent="0">
              <a:buNone/>
            </a:pPr>
            <a:endParaRPr lang="de-DE" sz="2200" dirty="0"/>
          </a:p>
        </p:txBody>
      </p:sp>
      <p:sp>
        <p:nvSpPr>
          <p:cNvPr id="11" name="Textfeld 10">
            <a:extLst>
              <a:ext uri="{FF2B5EF4-FFF2-40B4-BE49-F238E27FC236}">
                <a16:creationId xmlns:a16="http://schemas.microsoft.com/office/drawing/2014/main" id="{FE16DE5C-EF9C-4EC7-B69B-248642C5FFEE}"/>
              </a:ext>
            </a:extLst>
          </p:cNvPr>
          <p:cNvSpPr txBox="1"/>
          <p:nvPr/>
        </p:nvSpPr>
        <p:spPr>
          <a:xfrm>
            <a:off x="8931963" y="6124694"/>
            <a:ext cx="2790645"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(Vgl. HAUPT 2003, S.145)</a:t>
            </a:r>
          </a:p>
        </p:txBody>
      </p:sp>
      <p:pic>
        <p:nvPicPr>
          <p:cNvPr id="13" name="Aufgezeichneter Sound">
            <a:hlinkClick r:id="" action="ppaction://media"/>
            <a:extLst>
              <a:ext uri="{FF2B5EF4-FFF2-40B4-BE49-F238E27FC236}">
                <a16:creationId xmlns:a16="http://schemas.microsoft.com/office/drawing/2014/main" id="{E1485340-C623-458C-BBA5-65953EC8BBA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788989" y="883949"/>
            <a:ext cx="508958" cy="508958"/>
          </a:xfrm>
          <a:prstGeom prst="rect">
            <a:avLst/>
          </a:prstGeom>
        </p:spPr>
      </p:pic>
    </p:spTree>
    <p:extLst>
      <p:ext uri="{BB962C8B-B14F-4D97-AF65-F5344CB8AC3E}">
        <p14:creationId xmlns:p14="http://schemas.microsoft.com/office/powerpoint/2010/main" val="160033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743"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el 1">
            <a:extLst>
              <a:ext uri="{FF2B5EF4-FFF2-40B4-BE49-F238E27FC236}">
                <a16:creationId xmlns:a16="http://schemas.microsoft.com/office/drawing/2014/main" id="{5C2B159F-039C-4A60-8978-D982C61EC782}"/>
              </a:ext>
            </a:extLst>
          </p:cNvPr>
          <p:cNvSpPr>
            <a:spLocks noGrp="1"/>
          </p:cNvSpPr>
          <p:nvPr>
            <p:ph type="title"/>
          </p:nvPr>
        </p:nvSpPr>
        <p:spPr>
          <a:xfrm>
            <a:off x="1115568" y="548640"/>
            <a:ext cx="10168128" cy="1179576"/>
          </a:xfrm>
        </p:spPr>
        <p:txBody>
          <a:bodyPr>
            <a:normAutofit/>
          </a:bodyPr>
          <a:lstStyle/>
          <a:p>
            <a:r>
              <a:rPr lang="de-DE" sz="3600" dirty="0">
                <a:latin typeface="Arial" panose="020B0604020202020204" pitchFamily="34" charset="0"/>
                <a:cs typeface="Arial" panose="020B0604020202020204" pitchFamily="34" charset="0"/>
              </a:rPr>
              <a:t>3. ICF-Modell </a:t>
            </a: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Textfeld 10">
            <a:extLst>
              <a:ext uri="{FF2B5EF4-FFF2-40B4-BE49-F238E27FC236}">
                <a16:creationId xmlns:a16="http://schemas.microsoft.com/office/drawing/2014/main" id="{FE16DE5C-EF9C-4EC7-B69B-248642C5FFEE}"/>
              </a:ext>
            </a:extLst>
          </p:cNvPr>
          <p:cNvSpPr txBox="1"/>
          <p:nvPr/>
        </p:nvSpPr>
        <p:spPr>
          <a:xfrm>
            <a:off x="2375139" y="5721327"/>
            <a:ext cx="2790645" cy="369332"/>
          </a:xfrm>
          <a:prstGeom prst="rect">
            <a:avLst/>
          </a:prstGeom>
          <a:noFill/>
        </p:spPr>
        <p:txBody>
          <a:bodyPr wrap="square" rtlCol="0">
            <a:spAutoFit/>
          </a:bodyPr>
          <a:lstStyle/>
          <a:p>
            <a:r>
              <a:rPr lang="de-DE" dirty="0"/>
              <a:t>Abb.2</a:t>
            </a:r>
          </a:p>
        </p:txBody>
      </p:sp>
      <p:pic>
        <p:nvPicPr>
          <p:cNvPr id="15" name="Inhaltsplatzhalter 14">
            <a:extLst>
              <a:ext uri="{FF2B5EF4-FFF2-40B4-BE49-F238E27FC236}">
                <a16:creationId xmlns:a16="http://schemas.microsoft.com/office/drawing/2014/main" id="{74F0F919-9C3D-4CE2-8C8A-0234E0CD96E9}"/>
              </a:ext>
            </a:extLst>
          </p:cNvPr>
          <p:cNvPicPr>
            <a:picLocks noGrp="1"/>
          </p:cNvPicPr>
          <p:nvPr>
            <p:ph idx="1"/>
          </p:nvPr>
        </p:nvPicPr>
        <p:blipFill>
          <a:blip r:embed="rId4" cstate="print">
            <a:extLst>
              <a:ext uri="{28A0092B-C50C-407E-A947-70E740481C1C}">
                <a14:useLocalDpi xmlns:a14="http://schemas.microsoft.com/office/drawing/2010/main" val="0"/>
              </a:ext>
            </a:extLst>
          </a:blip>
          <a:stretch>
            <a:fillRect/>
          </a:stretch>
        </p:blipFill>
        <p:spPr>
          <a:xfrm>
            <a:off x="2375139" y="2334882"/>
            <a:ext cx="6751608" cy="3255035"/>
          </a:xfrm>
          <a:prstGeom prst="rect">
            <a:avLst/>
          </a:prstGeom>
          <a:ln w="3175" cap="sq">
            <a:solidFill>
              <a:srgbClr val="000000"/>
            </a:solidFill>
            <a:miter lim="800000"/>
          </a:ln>
          <a:effectLst>
            <a:outerShdw blurRad="57150" dist="50800" dir="2700000" algn="tl" rotWithShape="0">
              <a:srgbClr val="000000">
                <a:alpha val="40000"/>
              </a:srgbClr>
            </a:outerShdw>
          </a:effectLst>
        </p:spPr>
      </p:pic>
      <p:pic>
        <p:nvPicPr>
          <p:cNvPr id="2" name="Aufgezeichneter Sound">
            <a:hlinkClick r:id="" action="ppaction://media"/>
            <a:extLst>
              <a:ext uri="{FF2B5EF4-FFF2-40B4-BE49-F238E27FC236}">
                <a16:creationId xmlns:a16="http://schemas.microsoft.com/office/drawing/2014/main" id="{9D5F86B8-BE6A-4640-B5C1-BF4698F52DD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5004" y="891501"/>
            <a:ext cx="571539" cy="571539"/>
          </a:xfrm>
          <a:prstGeom prst="rect">
            <a:avLst/>
          </a:prstGeom>
        </p:spPr>
      </p:pic>
    </p:spTree>
    <p:extLst>
      <p:ext uri="{BB962C8B-B14F-4D97-AF65-F5344CB8AC3E}">
        <p14:creationId xmlns:p14="http://schemas.microsoft.com/office/powerpoint/2010/main" val="386254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45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el 1">
            <a:extLst>
              <a:ext uri="{FF2B5EF4-FFF2-40B4-BE49-F238E27FC236}">
                <a16:creationId xmlns:a16="http://schemas.microsoft.com/office/drawing/2014/main" id="{5C2B159F-039C-4A60-8978-D982C61EC782}"/>
              </a:ext>
            </a:extLst>
          </p:cNvPr>
          <p:cNvSpPr>
            <a:spLocks noGrp="1"/>
          </p:cNvSpPr>
          <p:nvPr>
            <p:ph type="title"/>
          </p:nvPr>
        </p:nvSpPr>
        <p:spPr>
          <a:xfrm>
            <a:off x="1115568" y="548640"/>
            <a:ext cx="10168128" cy="1179576"/>
          </a:xfrm>
        </p:spPr>
        <p:txBody>
          <a:bodyPr>
            <a:normAutofit/>
          </a:bodyPr>
          <a:lstStyle/>
          <a:p>
            <a:r>
              <a:rPr lang="de-DE" sz="3600" dirty="0">
                <a:latin typeface="Arial" panose="020B0604020202020204" pitchFamily="34" charset="0"/>
                <a:cs typeface="Arial" panose="020B0604020202020204" pitchFamily="34" charset="0"/>
              </a:rPr>
              <a:t>3. ICF-Modell</a:t>
            </a: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25F4485A-FAE8-4A1E-8766-4471632F7182}"/>
              </a:ext>
            </a:extLst>
          </p:cNvPr>
          <p:cNvSpPr>
            <a:spLocks noGrp="1"/>
          </p:cNvSpPr>
          <p:nvPr>
            <p:ph idx="1"/>
          </p:nvPr>
        </p:nvSpPr>
        <p:spPr>
          <a:xfrm>
            <a:off x="566928" y="2094396"/>
            <a:ext cx="3600089" cy="4351338"/>
          </a:xfrm>
        </p:spPr>
        <p:txBody>
          <a:bodyPr>
            <a:normAutofit lnSpcReduction="10000"/>
          </a:bodyPr>
          <a:lstStyle/>
          <a:p>
            <a:pPr marL="0" indent="0">
              <a:lnSpc>
                <a:spcPct val="100000"/>
              </a:lnSpc>
              <a:buNone/>
            </a:pPr>
            <a:r>
              <a:rPr lang="de-DE" sz="1800" u="sng" dirty="0">
                <a:effectLst/>
                <a:latin typeface="Arial" panose="020B0604020202020204" pitchFamily="34" charset="0"/>
                <a:ea typeface="Calibri" panose="020F0502020204030204" pitchFamily="34" charset="0"/>
                <a:cs typeface="Times New Roman" panose="02020603050405020304" pitchFamily="18" charset="0"/>
              </a:rPr>
              <a:t>Komponente „Aktivität und Partizipation“ (Teilhabe)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r>
              <a:rPr lang="de-DE" sz="1800" dirty="0">
                <a:latin typeface="Abadi" panose="020B0604020202020204" pitchFamily="34" charset="0"/>
              </a:rPr>
              <a:t>Aktivität = </a:t>
            </a:r>
            <a:r>
              <a:rPr lang="de-DE" sz="1800" dirty="0">
                <a:effectLst/>
                <a:latin typeface="Arial" panose="020B0604020202020204" pitchFamily="34" charset="0"/>
                <a:ea typeface="Calibri" panose="020F0502020204030204" pitchFamily="34" charset="0"/>
              </a:rPr>
              <a:t>Handlung (Aktion) oder eine Aufgabe, die durch einen Menschen durchgeführt werden kann</a:t>
            </a:r>
          </a:p>
          <a:p>
            <a:pPr>
              <a:lnSpc>
                <a:spcPct val="100000"/>
              </a:lnSpc>
            </a:pPr>
            <a:r>
              <a:rPr lang="de-DE" sz="1800" dirty="0">
                <a:latin typeface="Arial" panose="020B0604020202020204" pitchFamily="34" charset="0"/>
              </a:rPr>
              <a:t>Partizipation (Teilhabe) = in eine Lebenssituation einbezogen sein</a:t>
            </a:r>
          </a:p>
          <a:p>
            <a:pPr>
              <a:lnSpc>
                <a:spcPct val="100000"/>
              </a:lnSpc>
            </a:pPr>
            <a:r>
              <a:rPr lang="de-DE" sz="1800" dirty="0">
                <a:latin typeface="Arial" panose="020B0604020202020204" pitchFamily="34" charset="0"/>
              </a:rPr>
              <a:t>Schwere und mehrfache Behinderung: z.B. Aktivität durch Rollstuhl eingeschränkt; Teilhabe aufgrund von fehlender Lautsprache beeinträchtigt</a:t>
            </a:r>
          </a:p>
        </p:txBody>
      </p:sp>
      <p:sp>
        <p:nvSpPr>
          <p:cNvPr id="13" name="Textfeld 12">
            <a:extLst>
              <a:ext uri="{FF2B5EF4-FFF2-40B4-BE49-F238E27FC236}">
                <a16:creationId xmlns:a16="http://schemas.microsoft.com/office/drawing/2014/main" id="{A0E7E72C-6CCE-40CD-8D13-E7F6FF898205}"/>
              </a:ext>
            </a:extLst>
          </p:cNvPr>
          <p:cNvSpPr txBox="1"/>
          <p:nvPr/>
        </p:nvSpPr>
        <p:spPr>
          <a:xfrm>
            <a:off x="4249947" y="2094396"/>
            <a:ext cx="3692105" cy="4355038"/>
          </a:xfrm>
          <a:prstGeom prst="rect">
            <a:avLst/>
          </a:prstGeom>
          <a:noFill/>
        </p:spPr>
        <p:txBody>
          <a:bodyPr wrap="square" rtlCol="0">
            <a:spAutoFit/>
          </a:bodyPr>
          <a:lstStyle/>
          <a:p>
            <a:pPr lvl="0">
              <a:spcAft>
                <a:spcPts val="1000"/>
              </a:spcAft>
            </a:pPr>
            <a:r>
              <a:rPr lang="de-DE" sz="1800" u="sng" dirty="0">
                <a:effectLst/>
                <a:latin typeface="Arial" panose="020B0604020202020204" pitchFamily="34" charset="0"/>
                <a:ea typeface="Calibri" panose="020F0502020204030204" pitchFamily="34" charset="0"/>
                <a:cs typeface="Times New Roman" panose="02020603050405020304" pitchFamily="18" charset="0"/>
              </a:rPr>
              <a:t>Komponente „Körperfunktionen und -strukturen“</a:t>
            </a:r>
          </a:p>
          <a:p>
            <a:pPr marL="285750" lvl="0" indent="-285750">
              <a:spcAft>
                <a:spcPts val="1000"/>
              </a:spcAft>
              <a:buFont typeface="Arial" panose="020B0604020202020204" pitchFamily="34" charset="0"/>
              <a:buChar char="•"/>
            </a:pPr>
            <a:r>
              <a:rPr lang="de-DE" dirty="0">
                <a:latin typeface="Arial" panose="020B0604020202020204" pitchFamily="34" charset="0"/>
                <a:ea typeface="Calibri" panose="020F0502020204030204" pitchFamily="34" charset="0"/>
                <a:cs typeface="Times New Roman" panose="02020603050405020304" pitchFamily="18" charset="0"/>
              </a:rPr>
              <a:t>beziehen nicht nur mensch-</a:t>
            </a:r>
            <a:r>
              <a:rPr lang="de-DE" dirty="0" err="1">
                <a:latin typeface="Arial" panose="020B0604020202020204" pitchFamily="34" charset="0"/>
                <a:ea typeface="Calibri" panose="020F0502020204030204" pitchFamily="34" charset="0"/>
                <a:cs typeface="Times New Roman" panose="02020603050405020304" pitchFamily="18" charset="0"/>
              </a:rPr>
              <a:t>lichen</a:t>
            </a:r>
            <a:r>
              <a:rPr lang="de-DE" dirty="0">
                <a:latin typeface="Arial" panose="020B0604020202020204" pitchFamily="34" charset="0"/>
                <a:ea typeface="Calibri" panose="020F0502020204030204" pitchFamily="34" charset="0"/>
                <a:cs typeface="Times New Roman" panose="02020603050405020304" pitchFamily="18" charset="0"/>
              </a:rPr>
              <a:t> Organismus mit ein, sondern auch mentaler Bereich</a:t>
            </a:r>
          </a:p>
          <a:p>
            <a:pPr marL="285750" lvl="0" indent="-285750">
              <a:spcAft>
                <a:spcPts val="1000"/>
              </a:spcAft>
              <a:buFont typeface="Arial" panose="020B0604020202020204" pitchFamily="34" charset="0"/>
              <a:buChar char="•"/>
            </a:pPr>
            <a:r>
              <a:rPr lang="de-DE" dirty="0">
                <a:latin typeface="Arial" panose="020B0604020202020204" pitchFamily="34" charset="0"/>
                <a:ea typeface="Calibri" panose="020F0502020204030204" pitchFamily="34" charset="0"/>
                <a:cs typeface="Times New Roman" panose="02020603050405020304" pitchFamily="18" charset="0"/>
              </a:rPr>
              <a:t>Schädigung entsteht meist in diesen Bereichen</a:t>
            </a:r>
          </a:p>
          <a:p>
            <a:pPr marL="285750" lvl="0" indent="-285750">
              <a:spcAft>
                <a:spcPts val="1000"/>
              </a:spcAft>
              <a:buFont typeface="Arial" panose="020B0604020202020204" pitchFamily="34" charset="0"/>
              <a:buChar char="•"/>
            </a:pPr>
            <a:r>
              <a:rPr lang="de-DE" dirty="0">
                <a:latin typeface="Arial" panose="020B0604020202020204" pitchFamily="34" charset="0"/>
                <a:ea typeface="Calibri" panose="020F0502020204030204" pitchFamily="34" charset="0"/>
                <a:cs typeface="Times New Roman" panose="02020603050405020304" pitchFamily="18" charset="0"/>
              </a:rPr>
              <a:t>Gibt 8 Unterkategorien (z.B. Mentale Funktionen, Sinnes-funktion und Schmerz, Stimm- und Sprechfunktion, etc.) </a:t>
            </a:r>
            <a:r>
              <a:rPr lang="de-DE" dirty="0">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 bei schwerer und mehrfacher Behinderung mindestens 2 Bereiche betroffen</a:t>
            </a:r>
            <a:endParaRPr lang="de-DE"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feld 16">
            <a:extLst>
              <a:ext uri="{FF2B5EF4-FFF2-40B4-BE49-F238E27FC236}">
                <a16:creationId xmlns:a16="http://schemas.microsoft.com/office/drawing/2014/main" id="{63E24077-EDE3-4BDD-8480-05AC86346B23}"/>
              </a:ext>
            </a:extLst>
          </p:cNvPr>
          <p:cNvSpPr txBox="1"/>
          <p:nvPr/>
        </p:nvSpPr>
        <p:spPr>
          <a:xfrm>
            <a:off x="7942052" y="2123409"/>
            <a:ext cx="3692105" cy="4078039"/>
          </a:xfrm>
          <a:prstGeom prst="rect">
            <a:avLst/>
          </a:prstGeom>
          <a:noFill/>
        </p:spPr>
        <p:txBody>
          <a:bodyPr wrap="square" rtlCol="0">
            <a:spAutoFit/>
          </a:bodyPr>
          <a:lstStyle/>
          <a:p>
            <a:pPr lvl="0">
              <a:spcAft>
                <a:spcPts val="1000"/>
              </a:spcAft>
            </a:pPr>
            <a:r>
              <a:rPr lang="de-DE" sz="1800" u="sng" dirty="0">
                <a:effectLst/>
                <a:latin typeface="Arial" panose="020B0604020202020204" pitchFamily="34" charset="0"/>
                <a:ea typeface="Calibri" panose="020F0502020204030204" pitchFamily="34" charset="0"/>
                <a:cs typeface="Times New Roman" panose="02020603050405020304" pitchFamily="18" charset="0"/>
              </a:rPr>
              <a:t>Komponente „Kontextfaktoren“</a:t>
            </a:r>
          </a:p>
          <a:p>
            <a:pPr marL="285750" lvl="0" indent="-285750">
              <a:spcAft>
                <a:spcPts val="1000"/>
              </a:spcAft>
              <a:buFont typeface="Arial" panose="020B0604020202020204" pitchFamily="34" charset="0"/>
              <a:buChar char="•"/>
            </a:pPr>
            <a:r>
              <a:rPr lang="de-DE" sz="1800" dirty="0">
                <a:effectLst/>
                <a:latin typeface="Arial" panose="020B0604020202020204" pitchFamily="34" charset="0"/>
                <a:ea typeface="Calibri" panose="020F0502020204030204" pitchFamily="34" charset="0"/>
                <a:cs typeface="Times New Roman" panose="02020603050405020304" pitchFamily="18" charset="0"/>
              </a:rPr>
              <a:t>Umweltfaktoren + personen-bezogene Faktoren = Lebens-hintergrund einer Person</a:t>
            </a:r>
          </a:p>
          <a:p>
            <a:pPr marL="285750" lvl="0" indent="-285750">
              <a:spcAft>
                <a:spcPts val="1000"/>
              </a:spcAft>
              <a:buFont typeface="Arial" panose="020B0604020202020204" pitchFamily="34" charset="0"/>
              <a:buChar char="•"/>
            </a:pPr>
            <a:r>
              <a:rPr lang="de-DE" dirty="0">
                <a:latin typeface="Arial" panose="020B0604020202020204" pitchFamily="34" charset="0"/>
                <a:ea typeface="Calibri" panose="020F0502020204030204" pitchFamily="34" charset="0"/>
                <a:cs typeface="Times New Roman" panose="02020603050405020304" pitchFamily="18" charset="0"/>
              </a:rPr>
              <a:t>Umweltfaktoren = als soziale, materielle und einstellungs-bezogene Aspekte der Umwelt verstanden; liegen außerhalb des Individuums</a:t>
            </a:r>
          </a:p>
          <a:p>
            <a:pPr marL="285750" lvl="0" indent="-285750">
              <a:spcAft>
                <a:spcPts val="1000"/>
              </a:spcAft>
              <a:buFont typeface="Arial" panose="020B0604020202020204" pitchFamily="34" charset="0"/>
              <a:buChar char="•"/>
            </a:pPr>
            <a:r>
              <a:rPr lang="de-DE" sz="1800" dirty="0">
                <a:effectLst/>
                <a:latin typeface="Arial" panose="020B0604020202020204" pitchFamily="34" charset="0"/>
                <a:ea typeface="Calibri" panose="020F0502020204030204" pitchFamily="34" charset="0"/>
                <a:cs typeface="Times New Roman" panose="02020603050405020304" pitchFamily="18" charset="0"/>
              </a:rPr>
              <a:t>Personenbezogene Faktoren = Lebensführung und der spezifische Hintergrund des Lebens eines Menschen</a:t>
            </a:r>
          </a:p>
        </p:txBody>
      </p:sp>
      <p:sp>
        <p:nvSpPr>
          <p:cNvPr id="18" name="Textfeld 17">
            <a:extLst>
              <a:ext uri="{FF2B5EF4-FFF2-40B4-BE49-F238E27FC236}">
                <a16:creationId xmlns:a16="http://schemas.microsoft.com/office/drawing/2014/main" id="{45648ADA-6586-4EAC-BDE0-B26EF38849EA}"/>
              </a:ext>
            </a:extLst>
          </p:cNvPr>
          <p:cNvSpPr txBox="1"/>
          <p:nvPr/>
        </p:nvSpPr>
        <p:spPr>
          <a:xfrm>
            <a:off x="496708" y="6356304"/>
            <a:ext cx="3256532" cy="307777"/>
          </a:xfrm>
          <a:prstGeom prst="rect">
            <a:avLst/>
          </a:prstGeom>
          <a:noFill/>
        </p:spPr>
        <p:txBody>
          <a:bodyPr wrap="square">
            <a:spAutoFit/>
          </a:bodyPr>
          <a:lstStyle/>
          <a:p>
            <a:r>
              <a:rPr lang="de-DE" sz="1400" dirty="0">
                <a:latin typeface="Arial" panose="020B0604020202020204" pitchFamily="34" charset="0"/>
                <a:cs typeface="Arial" panose="020B0604020202020204" pitchFamily="34" charset="0"/>
              </a:rPr>
              <a:t>(vgl. STAHL/IRBLICH 2005, S.248)</a:t>
            </a:r>
          </a:p>
        </p:txBody>
      </p:sp>
      <p:sp>
        <p:nvSpPr>
          <p:cNvPr id="19" name="Textfeld 18">
            <a:extLst>
              <a:ext uri="{FF2B5EF4-FFF2-40B4-BE49-F238E27FC236}">
                <a16:creationId xmlns:a16="http://schemas.microsoft.com/office/drawing/2014/main" id="{3A8EF484-167C-4F54-ACF0-D1B0A4A637B5}"/>
              </a:ext>
            </a:extLst>
          </p:cNvPr>
          <p:cNvSpPr txBox="1"/>
          <p:nvPr/>
        </p:nvSpPr>
        <p:spPr>
          <a:xfrm>
            <a:off x="8325868" y="6354009"/>
            <a:ext cx="3256532" cy="307777"/>
          </a:xfrm>
          <a:prstGeom prst="rect">
            <a:avLst/>
          </a:prstGeom>
          <a:noFill/>
        </p:spPr>
        <p:txBody>
          <a:bodyPr wrap="square">
            <a:spAutoFit/>
          </a:bodyPr>
          <a:lstStyle/>
          <a:p>
            <a:r>
              <a:rPr lang="de-DE" sz="1400" dirty="0">
                <a:latin typeface="Arial" panose="020B0604020202020204" pitchFamily="34" charset="0"/>
                <a:cs typeface="Arial" panose="020B0604020202020204" pitchFamily="34" charset="0"/>
              </a:rPr>
              <a:t>(vgl. STAHL/IRBLICH 2005, S.248f.)</a:t>
            </a:r>
          </a:p>
        </p:txBody>
      </p:sp>
      <p:sp>
        <p:nvSpPr>
          <p:cNvPr id="20" name="Textfeld 19">
            <a:extLst>
              <a:ext uri="{FF2B5EF4-FFF2-40B4-BE49-F238E27FC236}">
                <a16:creationId xmlns:a16="http://schemas.microsoft.com/office/drawing/2014/main" id="{65DCB854-9525-4AF1-9BCD-F08C7BF5AB72}"/>
              </a:ext>
            </a:extLst>
          </p:cNvPr>
          <p:cNvSpPr txBox="1"/>
          <p:nvPr/>
        </p:nvSpPr>
        <p:spPr>
          <a:xfrm>
            <a:off x="4320168" y="6448636"/>
            <a:ext cx="3256532" cy="307777"/>
          </a:xfrm>
          <a:prstGeom prst="rect">
            <a:avLst/>
          </a:prstGeom>
          <a:noFill/>
        </p:spPr>
        <p:txBody>
          <a:bodyPr wrap="square">
            <a:spAutoFit/>
          </a:bodyPr>
          <a:lstStyle/>
          <a:p>
            <a:r>
              <a:rPr lang="de-DE" sz="1400" dirty="0">
                <a:latin typeface="Arial" panose="020B0604020202020204" pitchFamily="34" charset="0"/>
                <a:cs typeface="Arial" panose="020B0604020202020204" pitchFamily="34" charset="0"/>
              </a:rPr>
              <a:t>(vgl. ISB 2018, S.33f.)</a:t>
            </a:r>
          </a:p>
        </p:txBody>
      </p:sp>
    </p:spTree>
    <p:extLst>
      <p:ext uri="{BB962C8B-B14F-4D97-AF65-F5344CB8AC3E}">
        <p14:creationId xmlns:p14="http://schemas.microsoft.com/office/powerpoint/2010/main" val="698126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el 1">
            <a:extLst>
              <a:ext uri="{FF2B5EF4-FFF2-40B4-BE49-F238E27FC236}">
                <a16:creationId xmlns:a16="http://schemas.microsoft.com/office/drawing/2014/main" id="{5C2B159F-039C-4A60-8978-D982C61EC782}"/>
              </a:ext>
            </a:extLst>
          </p:cNvPr>
          <p:cNvSpPr>
            <a:spLocks noGrp="1"/>
          </p:cNvSpPr>
          <p:nvPr>
            <p:ph type="title"/>
          </p:nvPr>
        </p:nvSpPr>
        <p:spPr>
          <a:xfrm>
            <a:off x="1115568" y="548640"/>
            <a:ext cx="10168128" cy="1179576"/>
          </a:xfrm>
        </p:spPr>
        <p:txBody>
          <a:bodyPr>
            <a:normAutofit/>
          </a:bodyPr>
          <a:lstStyle/>
          <a:p>
            <a:r>
              <a:rPr lang="de-DE" sz="3600" dirty="0">
                <a:latin typeface="Arial" panose="020B0604020202020204" pitchFamily="34" charset="0"/>
                <a:cs typeface="Arial" panose="020B0604020202020204" pitchFamily="34" charset="0"/>
              </a:rPr>
              <a:t>Bewegungspause</a:t>
            </a:r>
            <a:endParaRPr lang="de-DE" sz="4000"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2" name="Onlinemedien 1" title="Körperteil Blues (Offizielles Tanzvideo) - Lichterkinder | Kinderlieder | Bewegungslieder">
            <a:hlinkClick r:id="" action="ppaction://media"/>
            <a:extLst>
              <a:ext uri="{FF2B5EF4-FFF2-40B4-BE49-F238E27FC236}">
                <a16:creationId xmlns:a16="http://schemas.microsoft.com/office/drawing/2014/main" id="{7186D677-70CD-4CFE-ABED-0E0179154C16}"/>
              </a:ext>
            </a:extLst>
          </p:cNvPr>
          <p:cNvPicPr>
            <a:picLocks noGrp="1" noRot="1" noChangeAspect="1"/>
          </p:cNvPicPr>
          <p:nvPr>
            <p:ph idx="1"/>
            <a:videoFile r:link="rId1"/>
          </p:nvPr>
        </p:nvPicPr>
        <p:blipFill>
          <a:blip r:embed="rId3"/>
          <a:stretch>
            <a:fillRect/>
          </a:stretch>
        </p:blipFill>
        <p:spPr>
          <a:xfrm>
            <a:off x="2871788" y="2201863"/>
            <a:ext cx="6538912" cy="3694112"/>
          </a:xfrm>
          <a:prstGeom prst="rect">
            <a:avLst/>
          </a:prstGeom>
        </p:spPr>
      </p:pic>
      <p:sp>
        <p:nvSpPr>
          <p:cNvPr id="5" name="Textfeld 4">
            <a:extLst>
              <a:ext uri="{FF2B5EF4-FFF2-40B4-BE49-F238E27FC236}">
                <a16:creationId xmlns:a16="http://schemas.microsoft.com/office/drawing/2014/main" id="{6C0081B0-A927-4A96-B26D-17387CA407D1}"/>
              </a:ext>
            </a:extLst>
          </p:cNvPr>
          <p:cNvSpPr txBox="1"/>
          <p:nvPr/>
        </p:nvSpPr>
        <p:spPr>
          <a:xfrm>
            <a:off x="2871788" y="6170762"/>
            <a:ext cx="6538912" cy="369332"/>
          </a:xfrm>
          <a:prstGeom prst="rect">
            <a:avLst/>
          </a:prstGeom>
          <a:noFill/>
        </p:spPr>
        <p:txBody>
          <a:bodyPr wrap="square" rtlCol="0">
            <a:spAutoFit/>
          </a:bodyPr>
          <a:lstStyle/>
          <a:p>
            <a:r>
              <a:rPr lang="de-DE" dirty="0">
                <a:hlinkClick r:id="rId4"/>
              </a:rPr>
              <a:t>https://www.youtube.com/watch?v=iXFAunwnIxE</a:t>
            </a:r>
            <a:r>
              <a:rPr lang="de-DE" dirty="0"/>
              <a:t> </a:t>
            </a:r>
          </a:p>
        </p:txBody>
      </p:sp>
    </p:spTree>
    <p:extLst>
      <p:ext uri="{BB962C8B-B14F-4D97-AF65-F5344CB8AC3E}">
        <p14:creationId xmlns:p14="http://schemas.microsoft.com/office/powerpoint/2010/main" val="396470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el 1">
            <a:extLst>
              <a:ext uri="{FF2B5EF4-FFF2-40B4-BE49-F238E27FC236}">
                <a16:creationId xmlns:a16="http://schemas.microsoft.com/office/drawing/2014/main" id="{5C2B159F-039C-4A60-8978-D982C61EC782}"/>
              </a:ext>
            </a:extLst>
          </p:cNvPr>
          <p:cNvSpPr>
            <a:spLocks noGrp="1"/>
          </p:cNvSpPr>
          <p:nvPr>
            <p:ph type="title"/>
          </p:nvPr>
        </p:nvSpPr>
        <p:spPr>
          <a:xfrm>
            <a:off x="1115568" y="548640"/>
            <a:ext cx="10168128" cy="1179576"/>
          </a:xfrm>
        </p:spPr>
        <p:txBody>
          <a:bodyPr>
            <a:normAutofit/>
          </a:bodyPr>
          <a:lstStyle/>
          <a:p>
            <a:r>
              <a:rPr lang="de-DE" sz="3600" dirty="0">
                <a:latin typeface="Arial" panose="020B0604020202020204" pitchFamily="34" charset="0"/>
                <a:cs typeface="Arial" panose="020B0604020202020204" pitchFamily="34" charset="0"/>
              </a:rPr>
              <a:t>Ankommen</a:t>
            </a:r>
            <a:endParaRPr lang="de-DE" sz="4000"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2" name="Onlinemedien 1" title="Achtsamkeitsübung für Kinder und Jugendliche: das Kastanienblatt">
            <a:hlinkClick r:id="" action="ppaction://media"/>
            <a:extLst>
              <a:ext uri="{FF2B5EF4-FFF2-40B4-BE49-F238E27FC236}">
                <a16:creationId xmlns:a16="http://schemas.microsoft.com/office/drawing/2014/main" id="{DBE5F06C-05A9-45D2-9A5B-6F2C80B67F3B}"/>
              </a:ext>
            </a:extLst>
          </p:cNvPr>
          <p:cNvPicPr>
            <a:picLocks noGrp="1" noRot="1" noChangeAspect="1"/>
          </p:cNvPicPr>
          <p:nvPr>
            <p:ph idx="1"/>
            <a:videoFile r:link="rId1"/>
          </p:nvPr>
        </p:nvPicPr>
        <p:blipFill>
          <a:blip r:embed="rId5"/>
          <a:stretch>
            <a:fillRect/>
          </a:stretch>
        </p:blipFill>
        <p:spPr>
          <a:xfrm>
            <a:off x="2871788" y="2274888"/>
            <a:ext cx="6538912" cy="3694112"/>
          </a:xfrm>
          <a:prstGeom prst="rect">
            <a:avLst/>
          </a:prstGeom>
        </p:spPr>
      </p:pic>
      <p:pic>
        <p:nvPicPr>
          <p:cNvPr id="18" name="Aufgezeichneter Sound">
            <a:hlinkClick r:id="" action="ppaction://media"/>
            <a:extLst>
              <a:ext uri="{FF2B5EF4-FFF2-40B4-BE49-F238E27FC236}">
                <a16:creationId xmlns:a16="http://schemas.microsoft.com/office/drawing/2014/main" id="{29813A4F-B616-437B-87A9-A5C6BCA7C252}"/>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3752490" y="881073"/>
            <a:ext cx="514709" cy="514709"/>
          </a:xfrm>
          <a:prstGeom prst="rect">
            <a:avLst/>
          </a:prstGeom>
        </p:spPr>
      </p:pic>
      <p:sp>
        <p:nvSpPr>
          <p:cNvPr id="6" name="Textfeld 5">
            <a:extLst>
              <a:ext uri="{FF2B5EF4-FFF2-40B4-BE49-F238E27FC236}">
                <a16:creationId xmlns:a16="http://schemas.microsoft.com/office/drawing/2014/main" id="{2E0670D9-A301-4DFA-9FE5-B78A2F37BF31}"/>
              </a:ext>
            </a:extLst>
          </p:cNvPr>
          <p:cNvSpPr txBox="1"/>
          <p:nvPr/>
        </p:nvSpPr>
        <p:spPr>
          <a:xfrm>
            <a:off x="2892725" y="6193766"/>
            <a:ext cx="6590581" cy="369332"/>
          </a:xfrm>
          <a:prstGeom prst="rect">
            <a:avLst/>
          </a:prstGeom>
          <a:noFill/>
        </p:spPr>
        <p:txBody>
          <a:bodyPr wrap="square" rtlCol="0">
            <a:spAutoFit/>
          </a:bodyPr>
          <a:lstStyle/>
          <a:p>
            <a:r>
              <a:rPr lang="de-DE" dirty="0">
                <a:hlinkClick r:id="rId7"/>
              </a:rPr>
              <a:t>https://www.youtube.com/watch?v=xYoMCLVMnpE</a:t>
            </a:r>
            <a:r>
              <a:rPr lang="de-DE" dirty="0"/>
              <a:t> </a:t>
            </a:r>
          </a:p>
        </p:txBody>
      </p:sp>
    </p:spTree>
    <p:extLst>
      <p:ext uri="{BB962C8B-B14F-4D97-AF65-F5344CB8AC3E}">
        <p14:creationId xmlns:p14="http://schemas.microsoft.com/office/powerpoint/2010/main" val="410521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622" fill="hold"/>
                                        <p:tgtEl>
                                          <p:spTgt spid="1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8"/>
                </p:tgtEl>
              </p:cMediaNode>
            </p:audio>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el 1">
            <a:extLst>
              <a:ext uri="{FF2B5EF4-FFF2-40B4-BE49-F238E27FC236}">
                <a16:creationId xmlns:a16="http://schemas.microsoft.com/office/drawing/2014/main" id="{5C2B159F-039C-4A60-8978-D982C61EC782}"/>
              </a:ext>
            </a:extLst>
          </p:cNvPr>
          <p:cNvSpPr>
            <a:spLocks noGrp="1"/>
          </p:cNvSpPr>
          <p:nvPr>
            <p:ph type="title"/>
          </p:nvPr>
        </p:nvSpPr>
        <p:spPr>
          <a:xfrm>
            <a:off x="1115568" y="548640"/>
            <a:ext cx="10168128" cy="1179576"/>
          </a:xfrm>
        </p:spPr>
        <p:txBody>
          <a:bodyPr>
            <a:normAutofit/>
          </a:bodyPr>
          <a:lstStyle/>
          <a:p>
            <a:r>
              <a:rPr lang="de-DE" sz="3600" dirty="0">
                <a:latin typeface="Arial" panose="020B0604020202020204" pitchFamily="34" charset="0"/>
                <a:cs typeface="Arial" panose="020B0604020202020204" pitchFamily="34" charset="0"/>
              </a:rPr>
              <a:t>Gliederung</a:t>
            </a:r>
            <a:endParaRPr lang="de-DE" sz="4000"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5D4CE8BD-405C-487A-95AF-A5E2B31D0B5F}"/>
              </a:ext>
            </a:extLst>
          </p:cNvPr>
          <p:cNvSpPr>
            <a:spLocks noGrp="1"/>
          </p:cNvSpPr>
          <p:nvPr>
            <p:ph idx="1"/>
          </p:nvPr>
        </p:nvSpPr>
        <p:spPr>
          <a:xfrm>
            <a:off x="1057868" y="2274187"/>
            <a:ext cx="10168128" cy="3695020"/>
          </a:xfrm>
        </p:spPr>
        <p:txBody>
          <a:bodyPr>
            <a:normAutofit fontScale="92500" lnSpcReduction="20000"/>
          </a:bodyPr>
          <a:lstStyle/>
          <a:p>
            <a:pPr marL="342900" lvl="0" indent="-342900">
              <a:buFont typeface="+mj-lt"/>
              <a:buAutoNum type="arabicPeriod"/>
            </a:pPr>
            <a:r>
              <a:rPr lang="de-DE" sz="2600" dirty="0">
                <a:effectLst/>
                <a:latin typeface="Arial" panose="020B0604020202020204" pitchFamily="34" charset="0"/>
                <a:ea typeface="Calibri" panose="020F0502020204030204" pitchFamily="34" charset="0"/>
                <a:cs typeface="Arial" panose="020B0604020202020204" pitchFamily="34" charset="0"/>
              </a:rPr>
              <a:t>Schwere mehrfache Behinderung</a:t>
            </a:r>
          </a:p>
          <a:p>
            <a:pPr marL="342900" lvl="0" indent="-342900">
              <a:buFont typeface="+mj-lt"/>
              <a:buAutoNum type="arabicPeriod"/>
            </a:pPr>
            <a:r>
              <a:rPr lang="de-DE" sz="2600" dirty="0">
                <a:effectLst/>
                <a:latin typeface="Arial" panose="020B0604020202020204" pitchFamily="34" charset="0"/>
                <a:ea typeface="Calibri" panose="020F0502020204030204" pitchFamily="34" charset="0"/>
                <a:cs typeface="Arial" panose="020B0604020202020204" pitchFamily="34" charset="0"/>
              </a:rPr>
              <a:t>Entwicklungsdiagnostik</a:t>
            </a:r>
          </a:p>
          <a:p>
            <a:pPr marL="342900" lvl="0" indent="-342900">
              <a:buFont typeface="+mj-lt"/>
              <a:buAutoNum type="arabicPeriod"/>
            </a:pPr>
            <a:r>
              <a:rPr lang="de-DE" sz="2600" dirty="0">
                <a:effectLst/>
                <a:latin typeface="Arial" panose="020B0604020202020204" pitchFamily="34" charset="0"/>
                <a:ea typeface="Calibri" panose="020F0502020204030204" pitchFamily="34" charset="0"/>
                <a:cs typeface="Arial" panose="020B0604020202020204" pitchFamily="34" charset="0"/>
              </a:rPr>
              <a:t>ICF-Model</a:t>
            </a:r>
          </a:p>
          <a:p>
            <a:pPr marL="342900" lvl="0" indent="-342900">
              <a:buFont typeface="+mj-lt"/>
              <a:buAutoNum type="arabicPeriod"/>
            </a:pPr>
            <a:r>
              <a:rPr lang="de-DE" sz="2600" dirty="0">
                <a:effectLst/>
                <a:latin typeface="Arial" panose="020B0604020202020204" pitchFamily="34" charset="0"/>
                <a:ea typeface="Calibri" panose="020F0502020204030204" pitchFamily="34" charset="0"/>
                <a:cs typeface="Arial" panose="020B0604020202020204" pitchFamily="34" charset="0"/>
              </a:rPr>
              <a:t>Adaption/Adaptive Wege</a:t>
            </a:r>
          </a:p>
          <a:p>
            <a:pPr indent="0">
              <a:buNone/>
            </a:pPr>
            <a:r>
              <a:rPr lang="de-DE" sz="2600" dirty="0">
                <a:effectLst/>
                <a:latin typeface="Arial" panose="020B0604020202020204" pitchFamily="34" charset="0"/>
                <a:ea typeface="Calibri" panose="020F0502020204030204" pitchFamily="34" charset="0"/>
                <a:cs typeface="Arial" panose="020B0604020202020204" pitchFamily="34" charset="0"/>
              </a:rPr>
              <a:t>4.1 Ordinalskalen zur sensomotorischen Entwicklung </a:t>
            </a:r>
          </a:p>
          <a:p>
            <a:pPr indent="0">
              <a:spcAft>
                <a:spcPts val="800"/>
              </a:spcAft>
              <a:buNone/>
            </a:pPr>
            <a:r>
              <a:rPr lang="de-DE" sz="2600" dirty="0">
                <a:effectLst/>
                <a:latin typeface="Arial" panose="020B0604020202020204" pitchFamily="34" charset="0"/>
                <a:ea typeface="Calibri" panose="020F0502020204030204" pitchFamily="34" charset="0"/>
                <a:cs typeface="Arial" panose="020B0604020202020204" pitchFamily="34" charset="0"/>
              </a:rPr>
              <a:t>4.2 Entwicklungsabfolge und Förderdiagnostik (Fröhlich &amp; Haupt, 1983)</a:t>
            </a:r>
          </a:p>
          <a:p>
            <a:pPr marL="0" indent="0">
              <a:spcAft>
                <a:spcPts val="800"/>
              </a:spcAft>
              <a:buNone/>
            </a:pPr>
            <a:r>
              <a:rPr lang="de-DE" sz="2600" dirty="0">
                <a:effectLst/>
                <a:latin typeface="Arial" panose="020B0604020202020204" pitchFamily="34" charset="0"/>
                <a:ea typeface="Calibri" panose="020F0502020204030204" pitchFamily="34" charset="0"/>
                <a:cs typeface="Arial" panose="020B0604020202020204" pitchFamily="34" charset="0"/>
              </a:rPr>
              <a:t>5. Konsequenzen für die Kontextgestaltung für Menschen mit einer schweren und mehrfachen Behinderung</a:t>
            </a:r>
          </a:p>
          <a:p>
            <a:pPr marL="0" indent="0">
              <a:spcAft>
                <a:spcPts val="800"/>
              </a:spcAft>
              <a:buNone/>
            </a:pPr>
            <a:r>
              <a:rPr lang="de-DE" sz="2600" dirty="0">
                <a:latin typeface="Arial" panose="020B0604020202020204" pitchFamily="34" charset="0"/>
                <a:ea typeface="Calibri" panose="020F0502020204030204" pitchFamily="34" charset="0"/>
                <a:cs typeface="Arial" panose="020B0604020202020204" pitchFamily="34" charset="0"/>
              </a:rPr>
              <a:t>6. Literatur</a:t>
            </a:r>
            <a:endParaRPr lang="de-DE" sz="2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7" name="Aufgezeichneter Sound">
            <a:hlinkClick r:id="" action="ppaction://media"/>
            <a:extLst>
              <a:ext uri="{FF2B5EF4-FFF2-40B4-BE49-F238E27FC236}">
                <a16:creationId xmlns:a16="http://schemas.microsoft.com/office/drawing/2014/main" id="{A7214306-E3C3-4515-AB87-0CD1706EB4E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752489" y="891138"/>
            <a:ext cx="583721" cy="583721"/>
          </a:xfrm>
          <a:prstGeom prst="rect">
            <a:avLst/>
          </a:prstGeom>
        </p:spPr>
      </p:pic>
    </p:spTree>
    <p:extLst>
      <p:ext uri="{BB962C8B-B14F-4D97-AF65-F5344CB8AC3E}">
        <p14:creationId xmlns:p14="http://schemas.microsoft.com/office/powerpoint/2010/main" val="113039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31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el 1">
            <a:extLst>
              <a:ext uri="{FF2B5EF4-FFF2-40B4-BE49-F238E27FC236}">
                <a16:creationId xmlns:a16="http://schemas.microsoft.com/office/drawing/2014/main" id="{5C2B159F-039C-4A60-8978-D982C61EC782}"/>
              </a:ext>
            </a:extLst>
          </p:cNvPr>
          <p:cNvSpPr>
            <a:spLocks noGrp="1"/>
          </p:cNvSpPr>
          <p:nvPr>
            <p:ph type="title"/>
          </p:nvPr>
        </p:nvSpPr>
        <p:spPr>
          <a:xfrm>
            <a:off x="1115568" y="548640"/>
            <a:ext cx="10168128" cy="1179576"/>
          </a:xfrm>
        </p:spPr>
        <p:txBody>
          <a:bodyPr>
            <a:normAutofit/>
          </a:bodyPr>
          <a:lstStyle/>
          <a:p>
            <a:r>
              <a:rPr lang="de-DE" sz="3600" dirty="0">
                <a:latin typeface="Arial" panose="020B0604020202020204" pitchFamily="34" charset="0"/>
                <a:cs typeface="Arial" panose="020B0604020202020204" pitchFamily="34" charset="0"/>
              </a:rPr>
              <a:t>1. Schwere und mehrfache Behinderung</a:t>
            </a: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5D4CE8BD-405C-487A-95AF-A5E2B31D0B5F}"/>
              </a:ext>
            </a:extLst>
          </p:cNvPr>
          <p:cNvSpPr>
            <a:spLocks noGrp="1"/>
          </p:cNvSpPr>
          <p:nvPr>
            <p:ph idx="1"/>
          </p:nvPr>
        </p:nvSpPr>
        <p:spPr>
          <a:xfrm>
            <a:off x="1057868" y="2274187"/>
            <a:ext cx="10168128" cy="3695020"/>
          </a:xfrm>
        </p:spPr>
        <p:txBody>
          <a:bodyPr>
            <a:normAutofit/>
          </a:bodyPr>
          <a:lstStyle/>
          <a:p>
            <a:pPr marL="0" indent="0">
              <a:buNone/>
            </a:pPr>
            <a:r>
              <a:rPr lang="de-DE" sz="2400" dirty="0">
                <a:latin typeface="Arial" panose="020B0604020202020204" pitchFamily="34" charset="0"/>
                <a:cs typeface="Arial" panose="020B0604020202020204" pitchFamily="34" charset="0"/>
              </a:rPr>
              <a:t>Ihr seid gefragt!</a:t>
            </a:r>
          </a:p>
          <a:p>
            <a:pPr marL="0" indent="0">
              <a:buNone/>
            </a:pPr>
            <a:endParaRPr lang="de-DE" sz="2400" dirty="0">
              <a:latin typeface="Arial" panose="020B0604020202020204" pitchFamily="34" charset="0"/>
              <a:cs typeface="Arial" panose="020B0604020202020204" pitchFamily="34" charset="0"/>
            </a:endParaRPr>
          </a:p>
          <a:p>
            <a:pPr marL="0" indent="0">
              <a:buNone/>
            </a:pPr>
            <a:r>
              <a:rPr lang="de-DE" sz="2400" dirty="0">
                <a:latin typeface="Arial" panose="020B0604020202020204" pitchFamily="34" charset="0"/>
                <a:cs typeface="Arial" panose="020B0604020202020204" pitchFamily="34" charset="0"/>
              </a:rPr>
              <a:t>Klickt auf die Pinnwand „Schwere und mehrfache Behinderung“ und schreibt auf, was euch zu dem Begriff „schwere und mehrfache Behinderung“ einfällt. Es können Definitionen oder einfach nur Schlagwörter sein.</a:t>
            </a:r>
          </a:p>
        </p:txBody>
      </p:sp>
      <p:pic>
        <p:nvPicPr>
          <p:cNvPr id="15" name="Aufgezeichneter Sound">
            <a:hlinkClick r:id="" action="ppaction://media"/>
            <a:extLst>
              <a:ext uri="{FF2B5EF4-FFF2-40B4-BE49-F238E27FC236}">
                <a16:creationId xmlns:a16="http://schemas.microsoft.com/office/drawing/2014/main" id="{E983AECD-D869-4294-B2D4-8423012EC01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739224" y="817813"/>
            <a:ext cx="641230" cy="641230"/>
          </a:xfrm>
          <a:prstGeom prst="rect">
            <a:avLst/>
          </a:prstGeom>
        </p:spPr>
      </p:pic>
    </p:spTree>
    <p:extLst>
      <p:ext uri="{BB962C8B-B14F-4D97-AF65-F5344CB8AC3E}">
        <p14:creationId xmlns:p14="http://schemas.microsoft.com/office/powerpoint/2010/main" val="249454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42"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el 1">
            <a:extLst>
              <a:ext uri="{FF2B5EF4-FFF2-40B4-BE49-F238E27FC236}">
                <a16:creationId xmlns:a16="http://schemas.microsoft.com/office/drawing/2014/main" id="{5C2B159F-039C-4A60-8978-D982C61EC782}"/>
              </a:ext>
            </a:extLst>
          </p:cNvPr>
          <p:cNvSpPr>
            <a:spLocks noGrp="1"/>
          </p:cNvSpPr>
          <p:nvPr>
            <p:ph type="title"/>
          </p:nvPr>
        </p:nvSpPr>
        <p:spPr>
          <a:xfrm>
            <a:off x="1115568" y="548640"/>
            <a:ext cx="10168128" cy="1179576"/>
          </a:xfrm>
        </p:spPr>
        <p:txBody>
          <a:bodyPr>
            <a:normAutofit/>
          </a:bodyPr>
          <a:lstStyle/>
          <a:p>
            <a:r>
              <a:rPr lang="de-DE" sz="3600" dirty="0">
                <a:latin typeface="Arial" panose="020B0604020202020204" pitchFamily="34" charset="0"/>
                <a:cs typeface="Arial" panose="020B0604020202020204" pitchFamily="34" charset="0"/>
              </a:rPr>
              <a:t>1. Schwere und mehrfache Behinderung</a:t>
            </a: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5D4CE8BD-405C-487A-95AF-A5E2B31D0B5F}"/>
              </a:ext>
            </a:extLst>
          </p:cNvPr>
          <p:cNvSpPr>
            <a:spLocks noGrp="1"/>
          </p:cNvSpPr>
          <p:nvPr>
            <p:ph idx="1"/>
          </p:nvPr>
        </p:nvSpPr>
        <p:spPr>
          <a:xfrm>
            <a:off x="1057868" y="2274187"/>
            <a:ext cx="10168128" cy="3695020"/>
          </a:xfrm>
        </p:spPr>
        <p:txBody>
          <a:bodyPr>
            <a:normAutofit/>
          </a:bodyPr>
          <a:lstStyle/>
          <a:p>
            <a:r>
              <a:rPr lang="de-DE" sz="2400" dirty="0">
                <a:latin typeface="Arial" panose="020B0604020202020204" pitchFamily="34" charset="0"/>
                <a:cs typeface="Arial" panose="020B0604020202020204" pitchFamily="34" charset="0"/>
              </a:rPr>
              <a:t>Synonyme: komplexe Behinderung, Schwerstbehinderung, Mehrfachbehinderung, Intensivbehinderung, etc.</a:t>
            </a:r>
          </a:p>
          <a:p>
            <a:r>
              <a:rPr lang="de-DE" sz="2400" dirty="0">
                <a:latin typeface="Arial" panose="020B0604020202020204" pitchFamily="34" charset="0"/>
                <a:cs typeface="Arial" panose="020B0604020202020204" pitchFamily="34" charset="0"/>
              </a:rPr>
              <a:t>Zugang wird erleichtert, indem Bewusstsein, dass Kinder und Jugendliche mit einer schweren und mehrfachen Behinderung lebenslang auf Unterstützung angewiesen sind</a:t>
            </a:r>
          </a:p>
          <a:p>
            <a:r>
              <a:rPr lang="de-DE" sz="2400" dirty="0">
                <a:latin typeface="Arial" panose="020B0604020202020204" pitchFamily="34" charset="0"/>
                <a:cs typeface="Arial" panose="020B0604020202020204" pitchFamily="34" charset="0"/>
              </a:rPr>
              <a:t>Bedürfnisse häufig ungenügend oder nicht erfüllt </a:t>
            </a:r>
            <a:r>
              <a:rPr lang="de-DE" sz="2400" dirty="0">
                <a:latin typeface="Arial" panose="020B0604020202020204" pitchFamily="34" charset="0"/>
                <a:cs typeface="Arial" panose="020B0604020202020204" pitchFamily="34" charset="0"/>
                <a:sym typeface="Wingdings" panose="05000000000000000000" pitchFamily="2" charset="2"/>
              </a:rPr>
              <a:t> Erschwernis im Kontakt mit der Welt</a:t>
            </a:r>
            <a:endParaRPr lang="de-DE" sz="2400" dirty="0">
              <a:latin typeface="Arial" panose="020B0604020202020204" pitchFamily="34" charset="0"/>
              <a:cs typeface="Arial" panose="020B0604020202020204" pitchFamily="34" charset="0"/>
            </a:endParaRPr>
          </a:p>
          <a:p>
            <a:pPr marL="0" indent="0">
              <a:buNone/>
            </a:pPr>
            <a:endParaRPr lang="de-DE" sz="2200" dirty="0"/>
          </a:p>
        </p:txBody>
      </p:sp>
      <p:sp>
        <p:nvSpPr>
          <p:cNvPr id="13" name="Textfeld 12">
            <a:extLst>
              <a:ext uri="{FF2B5EF4-FFF2-40B4-BE49-F238E27FC236}">
                <a16:creationId xmlns:a16="http://schemas.microsoft.com/office/drawing/2014/main" id="{E771A3D7-F025-4283-9F2F-39033AAAA243}"/>
              </a:ext>
            </a:extLst>
          </p:cNvPr>
          <p:cNvSpPr txBox="1"/>
          <p:nvPr/>
        </p:nvSpPr>
        <p:spPr>
          <a:xfrm>
            <a:off x="7557487" y="6224588"/>
            <a:ext cx="4165121"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(Vgl. BERGEEST/BOENISCH 2019, S.137f.)</a:t>
            </a:r>
          </a:p>
        </p:txBody>
      </p:sp>
    </p:spTree>
    <p:extLst>
      <p:ext uri="{BB962C8B-B14F-4D97-AF65-F5344CB8AC3E}">
        <p14:creationId xmlns:p14="http://schemas.microsoft.com/office/powerpoint/2010/main" val="3538839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el 1">
            <a:extLst>
              <a:ext uri="{FF2B5EF4-FFF2-40B4-BE49-F238E27FC236}">
                <a16:creationId xmlns:a16="http://schemas.microsoft.com/office/drawing/2014/main" id="{5C2B159F-039C-4A60-8978-D982C61EC782}"/>
              </a:ext>
            </a:extLst>
          </p:cNvPr>
          <p:cNvSpPr>
            <a:spLocks noGrp="1"/>
          </p:cNvSpPr>
          <p:nvPr>
            <p:ph type="title"/>
          </p:nvPr>
        </p:nvSpPr>
        <p:spPr>
          <a:xfrm>
            <a:off x="1115568" y="548640"/>
            <a:ext cx="10168128" cy="1179576"/>
          </a:xfrm>
        </p:spPr>
        <p:txBody>
          <a:bodyPr>
            <a:normAutofit/>
          </a:bodyPr>
          <a:lstStyle/>
          <a:p>
            <a:r>
              <a:rPr lang="de-DE" sz="3600" dirty="0">
                <a:latin typeface="Arial" panose="020B0604020202020204" pitchFamily="34" charset="0"/>
                <a:cs typeface="Arial" panose="020B0604020202020204" pitchFamily="34" charset="0"/>
              </a:rPr>
              <a:t>1. Schwere und mehrfache Behinderung</a:t>
            </a: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5D4CE8BD-405C-487A-95AF-A5E2B31D0B5F}"/>
              </a:ext>
            </a:extLst>
          </p:cNvPr>
          <p:cNvSpPr>
            <a:spLocks noGrp="1"/>
          </p:cNvSpPr>
          <p:nvPr>
            <p:ph idx="1"/>
          </p:nvPr>
        </p:nvSpPr>
        <p:spPr>
          <a:xfrm>
            <a:off x="634209" y="2274187"/>
            <a:ext cx="10168128" cy="3695020"/>
          </a:xfrm>
        </p:spPr>
        <p:txBody>
          <a:bodyPr>
            <a:normAutofit/>
          </a:bodyPr>
          <a:lstStyle/>
          <a:p>
            <a:pPr marL="0" indent="0">
              <a:buNone/>
            </a:pPr>
            <a:r>
              <a:rPr lang="de-DE" sz="2400" u="sng" dirty="0">
                <a:latin typeface="Arial" panose="020B0604020202020204" pitchFamily="34" charset="0"/>
                <a:cs typeface="Arial" panose="020B0604020202020204" pitchFamily="34" charset="0"/>
              </a:rPr>
              <a:t>Definition 1</a:t>
            </a:r>
          </a:p>
          <a:p>
            <a:pPr marL="0" indent="0">
              <a:buNone/>
            </a:pPr>
            <a:endParaRPr lang="de-DE" sz="2200" dirty="0"/>
          </a:p>
        </p:txBody>
      </p:sp>
      <p:sp>
        <p:nvSpPr>
          <p:cNvPr id="9" name="Rechteck 8">
            <a:extLst>
              <a:ext uri="{FF2B5EF4-FFF2-40B4-BE49-F238E27FC236}">
                <a16:creationId xmlns:a16="http://schemas.microsoft.com/office/drawing/2014/main" id="{16D1A8DF-E504-494D-B268-11B2C0513E8C}"/>
              </a:ext>
            </a:extLst>
          </p:cNvPr>
          <p:cNvSpPr/>
          <p:nvPr/>
        </p:nvSpPr>
        <p:spPr>
          <a:xfrm>
            <a:off x="634209" y="2912780"/>
            <a:ext cx="10680940" cy="3358551"/>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marL="0" indent="0">
              <a:buNone/>
            </a:pPr>
            <a:r>
              <a:rPr lang="de-DE" sz="2400" dirty="0">
                <a:latin typeface="Arial" panose="020B0604020202020204" pitchFamily="34" charset="0"/>
                <a:cs typeface="Arial" panose="020B0604020202020204" pitchFamily="34" charset="0"/>
              </a:rPr>
              <a:t>Fröhlich stellt den Aspekt der Leiblichkeit in das Zentrum: „Sie nehmen andere Menschen durch Haut und Körperkontakt wahr. Sie können mit ihrem Körper unmittelbar Erfahrung sammeln und bewerten. Sie erleben sich selbst, Menschen und Dinge in unmittelbarer emotionalen Betroffenheit. Sie nutzen ihre gesamte Körperlichkeit, um sich auszudrücken und mitzuteilen.“ </a:t>
            </a:r>
            <a:r>
              <a:rPr lang="de-DE" sz="1600" dirty="0">
                <a:latin typeface="Arial" panose="020B0604020202020204" pitchFamily="34" charset="0"/>
                <a:cs typeface="Arial" panose="020B0604020202020204" pitchFamily="34" charset="0"/>
              </a:rPr>
              <a:t>(STAATSINSTITUT FÜR SCHULQUALITÄT UND BILDUNGSFORSCHUNG 2018, S.23)</a:t>
            </a:r>
            <a:endParaRPr lang="de-DE" sz="2000" dirty="0">
              <a:latin typeface="Arial" panose="020B0604020202020204" pitchFamily="34" charset="0"/>
              <a:cs typeface="Arial" panose="020B0604020202020204" pitchFamily="34" charset="0"/>
            </a:endParaRPr>
          </a:p>
        </p:txBody>
      </p:sp>
      <p:pic>
        <p:nvPicPr>
          <p:cNvPr id="11" name="Aufgezeichneter Sound">
            <a:hlinkClick r:id="" action="ppaction://media"/>
            <a:extLst>
              <a:ext uri="{FF2B5EF4-FFF2-40B4-BE49-F238E27FC236}">
                <a16:creationId xmlns:a16="http://schemas.microsoft.com/office/drawing/2014/main" id="{412F8933-FABC-4611-A8B4-BC2C92C5F33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859992" y="888793"/>
            <a:ext cx="499269" cy="499269"/>
          </a:xfrm>
          <a:prstGeom prst="rect">
            <a:avLst/>
          </a:prstGeom>
        </p:spPr>
      </p:pic>
    </p:spTree>
    <p:extLst>
      <p:ext uri="{BB962C8B-B14F-4D97-AF65-F5344CB8AC3E}">
        <p14:creationId xmlns:p14="http://schemas.microsoft.com/office/powerpoint/2010/main" val="253239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77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el 1">
            <a:extLst>
              <a:ext uri="{FF2B5EF4-FFF2-40B4-BE49-F238E27FC236}">
                <a16:creationId xmlns:a16="http://schemas.microsoft.com/office/drawing/2014/main" id="{5C2B159F-039C-4A60-8978-D982C61EC782}"/>
              </a:ext>
            </a:extLst>
          </p:cNvPr>
          <p:cNvSpPr>
            <a:spLocks noGrp="1"/>
          </p:cNvSpPr>
          <p:nvPr>
            <p:ph type="title"/>
          </p:nvPr>
        </p:nvSpPr>
        <p:spPr>
          <a:xfrm>
            <a:off x="1115568" y="548640"/>
            <a:ext cx="10168128" cy="1179576"/>
          </a:xfrm>
        </p:spPr>
        <p:txBody>
          <a:bodyPr>
            <a:normAutofit/>
          </a:bodyPr>
          <a:lstStyle/>
          <a:p>
            <a:r>
              <a:rPr lang="de-DE" sz="3600" dirty="0">
                <a:latin typeface="Arial" panose="020B0604020202020204" pitchFamily="34" charset="0"/>
                <a:cs typeface="Arial" panose="020B0604020202020204" pitchFamily="34" charset="0"/>
              </a:rPr>
              <a:t>1. Schwere und mehrfache Behinderung</a:t>
            </a: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5D4CE8BD-405C-487A-95AF-A5E2B31D0B5F}"/>
              </a:ext>
            </a:extLst>
          </p:cNvPr>
          <p:cNvSpPr>
            <a:spLocks noGrp="1"/>
          </p:cNvSpPr>
          <p:nvPr>
            <p:ph idx="1"/>
          </p:nvPr>
        </p:nvSpPr>
        <p:spPr>
          <a:xfrm>
            <a:off x="695749" y="2276856"/>
            <a:ext cx="10168128" cy="3695020"/>
          </a:xfrm>
        </p:spPr>
        <p:txBody>
          <a:bodyPr>
            <a:normAutofit/>
          </a:bodyPr>
          <a:lstStyle/>
          <a:p>
            <a:pPr marL="0" indent="0">
              <a:buNone/>
            </a:pPr>
            <a:r>
              <a:rPr lang="de-DE" sz="2400" u="sng" dirty="0">
                <a:latin typeface="Arial" panose="020B0604020202020204" pitchFamily="34" charset="0"/>
                <a:cs typeface="Arial" panose="020B0604020202020204" pitchFamily="34" charset="0"/>
              </a:rPr>
              <a:t>Definition 2</a:t>
            </a:r>
          </a:p>
          <a:p>
            <a:pPr marL="0" indent="0">
              <a:buNone/>
            </a:pPr>
            <a:endParaRPr lang="de-DE" sz="2200" dirty="0"/>
          </a:p>
        </p:txBody>
      </p:sp>
      <p:sp>
        <p:nvSpPr>
          <p:cNvPr id="5" name="Rechteck 4">
            <a:extLst>
              <a:ext uri="{FF2B5EF4-FFF2-40B4-BE49-F238E27FC236}">
                <a16:creationId xmlns:a16="http://schemas.microsoft.com/office/drawing/2014/main" id="{9367A34F-C800-45A9-B813-1E5D58D72E64}"/>
              </a:ext>
            </a:extLst>
          </p:cNvPr>
          <p:cNvSpPr/>
          <p:nvPr/>
        </p:nvSpPr>
        <p:spPr>
          <a:xfrm>
            <a:off x="755530" y="2842330"/>
            <a:ext cx="10680940" cy="2679489"/>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marL="0" indent="0">
              <a:spcAft>
                <a:spcPts val="600"/>
              </a:spcAft>
              <a:buNone/>
            </a:pPr>
            <a:r>
              <a:rPr lang="de-DE" sz="2400" dirty="0">
                <a:latin typeface="Arial" panose="020B0604020202020204" pitchFamily="34" charset="0"/>
                <a:cs typeface="Arial" panose="020B0604020202020204" pitchFamily="34" charset="0"/>
              </a:rPr>
              <a:t>Breitinger und Fischer verwenden den Begriff der „Intensivbehinderung“. Damit wird „eine komplexe menschliche Befindlichkeit, die im extremen Maß lebenslange Hilfe und Zuwendung, eben intensive Unterstützung, Förderung und Pflege herausfordert“ beschrieben. </a:t>
            </a:r>
            <a:r>
              <a:rPr lang="de-DE" sz="1600" dirty="0">
                <a:latin typeface="Arial" panose="020B0604020202020204" pitchFamily="34" charset="0"/>
                <a:cs typeface="Arial" panose="020B0604020202020204" pitchFamily="34" charset="0"/>
              </a:rPr>
              <a:t>(STAATSINSTITUT FÜR SCHULQUALITÄT UND BILDUNGSFORSCHUNG 2018, S.23)</a:t>
            </a: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2572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el 1">
            <a:extLst>
              <a:ext uri="{FF2B5EF4-FFF2-40B4-BE49-F238E27FC236}">
                <a16:creationId xmlns:a16="http://schemas.microsoft.com/office/drawing/2014/main" id="{5C2B159F-039C-4A60-8978-D982C61EC782}"/>
              </a:ext>
            </a:extLst>
          </p:cNvPr>
          <p:cNvSpPr>
            <a:spLocks noGrp="1"/>
          </p:cNvSpPr>
          <p:nvPr>
            <p:ph type="title"/>
          </p:nvPr>
        </p:nvSpPr>
        <p:spPr>
          <a:xfrm>
            <a:off x="1115568" y="548640"/>
            <a:ext cx="10168128" cy="1179576"/>
          </a:xfrm>
        </p:spPr>
        <p:txBody>
          <a:bodyPr>
            <a:normAutofit/>
          </a:bodyPr>
          <a:lstStyle/>
          <a:p>
            <a:r>
              <a:rPr lang="de-DE" sz="3600" dirty="0">
                <a:latin typeface="Arial" panose="020B0604020202020204" pitchFamily="34" charset="0"/>
                <a:cs typeface="Arial" panose="020B0604020202020204" pitchFamily="34" charset="0"/>
              </a:rPr>
              <a:t>1. Schwere und mehrfache Behinderung</a:t>
            </a: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5D4CE8BD-405C-487A-95AF-A5E2B31D0B5F}"/>
              </a:ext>
            </a:extLst>
          </p:cNvPr>
          <p:cNvSpPr>
            <a:spLocks noGrp="1"/>
          </p:cNvSpPr>
          <p:nvPr>
            <p:ph idx="1"/>
          </p:nvPr>
        </p:nvSpPr>
        <p:spPr>
          <a:xfrm>
            <a:off x="765134" y="2187130"/>
            <a:ext cx="10168128" cy="3695020"/>
          </a:xfrm>
        </p:spPr>
        <p:txBody>
          <a:bodyPr>
            <a:normAutofit/>
          </a:bodyPr>
          <a:lstStyle/>
          <a:p>
            <a:pPr marL="0" indent="0">
              <a:buNone/>
            </a:pPr>
            <a:r>
              <a:rPr lang="de-DE" sz="2400" u="sng" dirty="0">
                <a:latin typeface="Arial" panose="020B0604020202020204" pitchFamily="34" charset="0"/>
                <a:cs typeface="Arial" panose="020B0604020202020204" pitchFamily="34" charset="0"/>
              </a:rPr>
              <a:t>Definition 3</a:t>
            </a:r>
          </a:p>
          <a:p>
            <a:pPr marL="0" indent="0">
              <a:buNone/>
            </a:pPr>
            <a:endParaRPr lang="de-DE" sz="2200" dirty="0"/>
          </a:p>
        </p:txBody>
      </p:sp>
      <p:sp>
        <p:nvSpPr>
          <p:cNvPr id="9" name="Rechteck 8">
            <a:extLst>
              <a:ext uri="{FF2B5EF4-FFF2-40B4-BE49-F238E27FC236}">
                <a16:creationId xmlns:a16="http://schemas.microsoft.com/office/drawing/2014/main" id="{CD9820CE-9B84-4B61-A371-245CCED90152}"/>
              </a:ext>
            </a:extLst>
          </p:cNvPr>
          <p:cNvSpPr/>
          <p:nvPr/>
        </p:nvSpPr>
        <p:spPr>
          <a:xfrm>
            <a:off x="801462" y="2651622"/>
            <a:ext cx="10680940" cy="3358551"/>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marL="0" indent="0">
              <a:buNone/>
            </a:pPr>
            <a:r>
              <a:rPr lang="de-DE" sz="2400" dirty="0">
                <a:latin typeface="Arial" panose="020B0604020202020204" pitchFamily="34" charset="0"/>
                <a:cs typeface="Arial" panose="020B0604020202020204" pitchFamily="34" charset="0"/>
              </a:rPr>
              <a:t>„Fornefeld beschreibt: „Schwer(</a:t>
            </a:r>
            <a:r>
              <a:rPr lang="de-DE" sz="2400" dirty="0" err="1">
                <a:latin typeface="Arial" panose="020B0604020202020204" pitchFamily="34" charset="0"/>
                <a:cs typeface="Arial" panose="020B0604020202020204" pitchFamily="34" charset="0"/>
              </a:rPr>
              <a:t>st</a:t>
            </a:r>
            <a:r>
              <a:rPr lang="de-DE" sz="2400" dirty="0">
                <a:latin typeface="Arial" panose="020B0604020202020204" pitchFamily="34" charset="0"/>
                <a:cs typeface="Arial" panose="020B0604020202020204" pitchFamily="34" charset="0"/>
              </a:rPr>
              <a:t>)behinderte“ sind „zur Verwirklichung ihrer Wünsche und Bedürfnisse in besonderer Weise auf das Verstandenwerden seitens der Bezugsperson angewiesen“ (1995, 48). Der Begriff der Schwerstbehinderung „meint immer eine schwere Form der Mehrfachbehinderung, als Kumulation verschiedener Behinderungsformen“ (2009, 108).“ </a:t>
            </a:r>
            <a:r>
              <a:rPr lang="de-DE" sz="1600" dirty="0">
                <a:latin typeface="Arial" panose="020B0604020202020204" pitchFamily="34" charset="0"/>
                <a:cs typeface="Arial" panose="020B0604020202020204" pitchFamily="34" charset="0"/>
              </a:rPr>
              <a:t>(zitiert aus STAATSINSTITUT FÜR SCHULQUALITÄT UND BILDUNGSFORSCHUNG 2018, S.23)</a:t>
            </a:r>
            <a:endParaRPr lang="de-DE" sz="2000" dirty="0">
              <a:latin typeface="Arial" panose="020B0604020202020204" pitchFamily="34" charset="0"/>
              <a:cs typeface="Arial" panose="020B0604020202020204" pitchFamily="34" charset="0"/>
            </a:endParaRPr>
          </a:p>
        </p:txBody>
      </p:sp>
      <p:pic>
        <p:nvPicPr>
          <p:cNvPr id="13" name="Aufgezeichneter Sound">
            <a:hlinkClick r:id="" action="ppaction://media"/>
            <a:extLst>
              <a:ext uri="{FF2B5EF4-FFF2-40B4-BE49-F238E27FC236}">
                <a16:creationId xmlns:a16="http://schemas.microsoft.com/office/drawing/2014/main" id="{DA539118-985D-4FDB-A8EC-B821BFE0E9A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33262" y="6118471"/>
            <a:ext cx="503208" cy="503208"/>
          </a:xfrm>
          <a:prstGeom prst="rect">
            <a:avLst/>
          </a:prstGeom>
        </p:spPr>
      </p:pic>
    </p:spTree>
    <p:extLst>
      <p:ext uri="{BB962C8B-B14F-4D97-AF65-F5344CB8AC3E}">
        <p14:creationId xmlns:p14="http://schemas.microsoft.com/office/powerpoint/2010/main" val="114311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922"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el 1">
            <a:extLst>
              <a:ext uri="{FF2B5EF4-FFF2-40B4-BE49-F238E27FC236}">
                <a16:creationId xmlns:a16="http://schemas.microsoft.com/office/drawing/2014/main" id="{5C2B159F-039C-4A60-8978-D982C61EC782}"/>
              </a:ext>
            </a:extLst>
          </p:cNvPr>
          <p:cNvSpPr>
            <a:spLocks noGrp="1"/>
          </p:cNvSpPr>
          <p:nvPr>
            <p:ph type="title"/>
          </p:nvPr>
        </p:nvSpPr>
        <p:spPr>
          <a:xfrm>
            <a:off x="1115568" y="548640"/>
            <a:ext cx="10168128" cy="1179576"/>
          </a:xfrm>
        </p:spPr>
        <p:txBody>
          <a:bodyPr>
            <a:normAutofit/>
          </a:bodyPr>
          <a:lstStyle/>
          <a:p>
            <a:r>
              <a:rPr lang="de-DE" sz="3600" dirty="0">
                <a:latin typeface="Arial" panose="020B0604020202020204" pitchFamily="34" charset="0"/>
                <a:cs typeface="Arial" panose="020B0604020202020204" pitchFamily="34" charset="0"/>
              </a:rPr>
              <a:t>1. Schwere und mehrfache Behinderung</a:t>
            </a: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5D4CE8BD-405C-487A-95AF-A5E2B31D0B5F}"/>
              </a:ext>
            </a:extLst>
          </p:cNvPr>
          <p:cNvSpPr>
            <a:spLocks noGrp="1"/>
          </p:cNvSpPr>
          <p:nvPr>
            <p:ph idx="1"/>
          </p:nvPr>
        </p:nvSpPr>
        <p:spPr>
          <a:xfrm>
            <a:off x="765134" y="2187130"/>
            <a:ext cx="10168128" cy="3695020"/>
          </a:xfrm>
        </p:spPr>
        <p:txBody>
          <a:bodyPr>
            <a:normAutofit/>
          </a:bodyPr>
          <a:lstStyle/>
          <a:p>
            <a:pPr marL="0" indent="0">
              <a:buNone/>
            </a:pPr>
            <a:r>
              <a:rPr lang="de-DE" sz="2400" u="sng" dirty="0">
                <a:latin typeface="Arial" panose="020B0604020202020204" pitchFamily="34" charset="0"/>
                <a:cs typeface="Arial" panose="020B0604020202020204" pitchFamily="34" charset="0"/>
              </a:rPr>
              <a:t>Gemeinsamkeiten</a:t>
            </a:r>
          </a:p>
          <a:p>
            <a:r>
              <a:rPr lang="de-DE" sz="2400" dirty="0">
                <a:latin typeface="Arial" panose="020B0604020202020204" pitchFamily="34" charset="0"/>
                <a:cs typeface="Arial" panose="020B0604020202020204" pitchFamily="34" charset="0"/>
              </a:rPr>
              <a:t>Mehrfache Behinderung</a:t>
            </a:r>
          </a:p>
          <a:p>
            <a:r>
              <a:rPr lang="de-DE" sz="2400" dirty="0">
                <a:latin typeface="Arial" panose="020B0604020202020204" pitchFamily="34" charset="0"/>
                <a:cs typeface="Arial" panose="020B0604020202020204" pitchFamily="34" charset="0"/>
              </a:rPr>
              <a:t>Hoher Therapiebedarf, hoher Förderbedarf</a:t>
            </a:r>
          </a:p>
          <a:p>
            <a:r>
              <a:rPr lang="de-DE" sz="2400" dirty="0">
                <a:latin typeface="Arial" panose="020B0604020202020204" pitchFamily="34" charset="0"/>
                <a:cs typeface="Arial" panose="020B0604020202020204" pitchFamily="34" charset="0"/>
              </a:rPr>
              <a:t>Lebenslange Abhängigkeit und Versorgungsbedarf</a:t>
            </a:r>
          </a:p>
          <a:p>
            <a:r>
              <a:rPr lang="de-DE" sz="2400" dirty="0">
                <a:latin typeface="Arial" panose="020B0604020202020204" pitchFamily="34" charset="0"/>
                <a:cs typeface="Arial" panose="020B0604020202020204" pitchFamily="34" charset="0"/>
              </a:rPr>
              <a:t>Bedarf von Einzelzuwendung und direkter Ansprache</a:t>
            </a:r>
          </a:p>
          <a:p>
            <a:r>
              <a:rPr lang="de-DE" sz="2400" dirty="0">
                <a:latin typeface="Arial" panose="020B0604020202020204" pitchFamily="34" charset="0"/>
                <a:cs typeface="Arial" panose="020B0604020202020204" pitchFamily="34" charset="0"/>
              </a:rPr>
              <a:t>Bedarf von Anpassung der Umgebung</a:t>
            </a:r>
          </a:p>
          <a:p>
            <a:r>
              <a:rPr lang="de-DE" sz="2400" dirty="0">
                <a:latin typeface="Arial" panose="020B0604020202020204" pitchFamily="34" charset="0"/>
                <a:cs typeface="Arial" panose="020B0604020202020204" pitchFamily="34" charset="0"/>
              </a:rPr>
              <a:t>Bedarf an Kommunikationsunterstützung</a:t>
            </a:r>
            <a:endParaRPr lang="de-DE" sz="2200" dirty="0"/>
          </a:p>
        </p:txBody>
      </p:sp>
      <p:sp>
        <p:nvSpPr>
          <p:cNvPr id="15" name="Textfeld 14">
            <a:extLst>
              <a:ext uri="{FF2B5EF4-FFF2-40B4-BE49-F238E27FC236}">
                <a16:creationId xmlns:a16="http://schemas.microsoft.com/office/drawing/2014/main" id="{55D87D52-791E-4DF2-ACB2-D4D6857C65D3}"/>
              </a:ext>
            </a:extLst>
          </p:cNvPr>
          <p:cNvSpPr txBox="1"/>
          <p:nvPr/>
        </p:nvSpPr>
        <p:spPr>
          <a:xfrm>
            <a:off x="9793856" y="6440155"/>
            <a:ext cx="2439868" cy="307777"/>
          </a:xfrm>
          <a:prstGeom prst="rect">
            <a:avLst/>
          </a:prstGeom>
          <a:noFill/>
        </p:spPr>
        <p:txBody>
          <a:bodyPr wrap="square">
            <a:spAutoFit/>
          </a:bodyPr>
          <a:lstStyle/>
          <a:p>
            <a:r>
              <a:rPr lang="de-DE" sz="1400" dirty="0">
                <a:latin typeface="Arial" panose="020B0604020202020204" pitchFamily="34" charset="0"/>
                <a:cs typeface="Arial" panose="020B0604020202020204" pitchFamily="34" charset="0"/>
              </a:rPr>
              <a:t>(vgl. ISB 2018, S.31f.)</a:t>
            </a:r>
          </a:p>
        </p:txBody>
      </p:sp>
      <p:pic>
        <p:nvPicPr>
          <p:cNvPr id="17" name="Aufgezeichneter Sound">
            <a:hlinkClick r:id="" action="ppaction://media"/>
            <a:extLst>
              <a:ext uri="{FF2B5EF4-FFF2-40B4-BE49-F238E27FC236}">
                <a16:creationId xmlns:a16="http://schemas.microsoft.com/office/drawing/2014/main" id="{C6D0453C-B23E-46C6-9020-F2B5236E953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55530" y="6127932"/>
            <a:ext cx="503208" cy="503208"/>
          </a:xfrm>
          <a:prstGeom prst="rect">
            <a:avLst/>
          </a:prstGeom>
        </p:spPr>
      </p:pic>
    </p:spTree>
    <p:extLst>
      <p:ext uri="{BB962C8B-B14F-4D97-AF65-F5344CB8AC3E}">
        <p14:creationId xmlns:p14="http://schemas.microsoft.com/office/powerpoint/2010/main" val="229082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899"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7"/>
                </p:tgtEl>
              </p:cMediaNode>
            </p:audio>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1053</Words>
  <Application>Microsoft Office PowerPoint</Application>
  <PresentationFormat>Breitbild</PresentationFormat>
  <Paragraphs>111</Paragraphs>
  <Slides>19</Slides>
  <Notes>0</Notes>
  <HiddenSlides>0</HiddenSlides>
  <MMClips>12</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19</vt:i4>
      </vt:variant>
    </vt:vector>
  </HeadingPairs>
  <TitlesOfParts>
    <vt:vector size="24" baseType="lpstr">
      <vt:lpstr>Abadi</vt:lpstr>
      <vt:lpstr>Arial</vt:lpstr>
      <vt:lpstr>Calibri</vt:lpstr>
      <vt:lpstr>Calibri Light</vt:lpstr>
      <vt:lpstr>Office</vt:lpstr>
      <vt:lpstr>Diagnostik bei schwerer und mehrfacher Behinderung</vt:lpstr>
      <vt:lpstr>Ankommen</vt:lpstr>
      <vt:lpstr>Gliederung</vt:lpstr>
      <vt:lpstr>1. Schwere und mehrfache Behinderung</vt:lpstr>
      <vt:lpstr>1. Schwere und mehrfache Behinderung</vt:lpstr>
      <vt:lpstr>1. Schwere und mehrfache Behinderung</vt:lpstr>
      <vt:lpstr>1. Schwere und mehrfache Behinderung</vt:lpstr>
      <vt:lpstr>1. Schwere und mehrfache Behinderung</vt:lpstr>
      <vt:lpstr>1. Schwere und mehrfache Behinderung</vt:lpstr>
      <vt:lpstr>1. Schwere und mehrfache Behinderung</vt:lpstr>
      <vt:lpstr>1. Schwere und mehrfache Behinderung</vt:lpstr>
      <vt:lpstr>PowerPoint-Präsentation</vt:lpstr>
      <vt:lpstr>2. Entwicklungsdiagnostik</vt:lpstr>
      <vt:lpstr>2. Entwicklungsdiagnostik</vt:lpstr>
      <vt:lpstr>2. Entwicklungsdiagnostik</vt:lpstr>
      <vt:lpstr>2. Entwicklungsdiagnostik</vt:lpstr>
      <vt:lpstr>3. ICF-Modell </vt:lpstr>
      <vt:lpstr>3. ICF-Modell</vt:lpstr>
      <vt:lpstr>Bewegungspause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Diagnostik bei schwerer und mehrfacher Behinderung</dc:title>
  <dc:creator>Julia Hegele</dc:creator>
  <cp:lastModifiedBy>Julia Hegele</cp:lastModifiedBy>
  <cp:revision>38</cp:revision>
  <dcterms:created xsi:type="dcterms:W3CDTF">2021-06-14T12:09:53Z</dcterms:created>
  <dcterms:modified xsi:type="dcterms:W3CDTF">2021-06-23T12:42:41Z</dcterms:modified>
</cp:coreProperties>
</file>