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9" r:id="rId4"/>
    <p:sldId id="260" r:id="rId5"/>
    <p:sldId id="262" r:id="rId6"/>
    <p:sldId id="283" r:id="rId7"/>
    <p:sldId id="284" r:id="rId8"/>
    <p:sldId id="280" r:id="rId9"/>
    <p:sldId id="263" r:id="rId10"/>
    <p:sldId id="281" r:id="rId11"/>
    <p:sldId id="282" r:id="rId12"/>
    <p:sldId id="285" r:id="rId13"/>
    <p:sldId id="276" r:id="rId14"/>
    <p:sldId id="274" r:id="rId15"/>
    <p:sldId id="27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/>
    <p:restoredTop sz="94694"/>
  </p:normalViewPr>
  <p:slideViewPr>
    <p:cSldViewPr snapToGrid="0" snapToObjects="1" showGuides="1">
      <p:cViewPr varScale="1">
        <p:scale>
          <a:sx n="107" d="100"/>
          <a:sy n="107" d="100"/>
        </p:scale>
        <p:origin x="192" y="376"/>
      </p:cViewPr>
      <p:guideLst>
        <p:guide orient="horz" pos="2160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87AD-C484-494D-BC12-9FD1FE6EB925}" type="datetimeFigureOut">
              <a:rPr lang="de-DE" smtClean="0"/>
              <a:t>13.05.21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C067-F5CF-7243-B923-7C6014C56F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1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C1BA3-C375-C143-8E45-5EDE0C744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0A261F-BA1F-0B48-92A1-F4858D2B6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CB18CE-B8E9-0F4A-BCF7-A3EA803A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01C2-200E-AE46-87B5-B99B95CF59EF}" type="datetime1">
              <a:rPr lang="de-DE" smtClean="0"/>
              <a:t>13.05.21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17B5F1-0592-2341-A665-4BC45211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9F1E8-63CC-7B48-AC74-DB0608C8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75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824FE-F798-B045-95C2-C4077C58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FE3FC0-E273-294A-AFD2-9DDF47553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D3F4C-6967-1A4B-98DE-A16A1C89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5545B-3E2D-1A4E-8BFD-9C419751E4E4}" type="datetime1">
              <a:rPr lang="de-DE" smtClean="0"/>
              <a:t>13.05.21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F59FAF-A7A0-C141-8BA9-D5321094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537061-D8B6-104A-A7DF-20B1CA73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09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9C4DB4-5C17-FF4B-943D-81F86201C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0B6A6F-DAA3-6946-BAE3-82A49BE51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2B5DD9-91DD-8D41-86A3-8FDE8D79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A59-E212-E247-8CBD-79C03DCCDA37}" type="datetime1">
              <a:rPr lang="de-DE" smtClean="0"/>
              <a:t>13.05.21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E4B18D-C9E1-C54E-851A-BDBE1D85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517948-FA71-4147-8651-66B537FF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23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256BD-6E84-4443-A68E-490ED76E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C98BF-3BA1-B541-95E3-0C3A13AC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E080F-9385-FC44-989A-01E8BD02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E79C-066E-3744-AF42-24346CDC1FD2}" type="datetime1">
              <a:rPr lang="de-DE" smtClean="0"/>
              <a:t>13.05.21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FDAE23-5189-D444-A564-249E1042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70194D-6032-684C-9773-F99F1B98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46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ED7CF-F903-B249-B431-7130C41A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AC7DFE-CAC4-DB48-A4DB-9D6A67180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435048-0981-0141-9606-55E6EEE8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C0FC-D8B2-6848-A051-B1CC7CBCF080}" type="datetime1">
              <a:rPr lang="de-DE" smtClean="0"/>
              <a:t>13.05.21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3B90C3-D390-FD4B-9F44-6FB6192E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47EA96-7340-5542-AE80-B3E34AD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69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B94F3-4D0F-C842-8E62-2026BF9C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EE19C8-9A60-8747-A682-ACDDB7AE4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F1C5ED-6729-374E-A6E3-652275CBA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BF6BE3-8DC4-1A4B-86F5-A0210F28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F1A8-732A-DA4D-BFDF-C1103E420777}" type="datetime1">
              <a:rPr lang="de-DE" smtClean="0"/>
              <a:t>13.05.21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676DE6-98E9-3549-A457-34717D4E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C88473-F55C-7645-A663-805C1C0B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6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84414-6C80-7F46-8C1C-3890F3B3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BCF9F5-7C3E-0F4B-9E24-F03F8AC4F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F92644-B5EA-FF49-8019-20416E71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A68D64-AEDE-4346-8FF4-3AC248D12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22A6F05-BE45-2748-8B4A-4B4B34EE2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57F4F4-83FA-1341-950A-58FBC85A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A858-A4E0-1E40-A8FF-659D67E90926}" type="datetime1">
              <a:rPr lang="de-DE" smtClean="0"/>
              <a:t>13.05.21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8F423D-2A50-E24C-8F3B-844584D5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A70011-EC75-F24F-99A4-13A4725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26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BD864-1FB4-104A-9E5D-405E899A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DAB80C-1E1B-AD4F-8CFC-D2B21093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BB9B-1737-3445-93FF-BE0146F3186B}" type="datetime1">
              <a:rPr lang="de-DE" smtClean="0"/>
              <a:t>13.05.21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38258F-C4CA-9944-AF87-0B32FD47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978DE2-2A87-7845-B95C-32A5761C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28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75C59D-407A-1349-8BA4-C01DAA4D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4238-15A4-664B-936A-84AD8C8BF2E1}" type="datetime1">
              <a:rPr lang="de-DE" smtClean="0"/>
              <a:t>13.05.21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BF8859-6FD7-044E-90E6-2B96E43A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2EF26A-01D4-254D-BCCE-A9DA1C86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1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D430B-6C69-C442-A82F-81CDF389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1D2417-0190-EC45-B97B-6AD888D5D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4B60E3-E155-7B4C-B8AD-22DFD33A5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0B54E5-6DA4-114C-BD0C-9100C8F9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168-1B52-A64E-826B-A4CED3D40D83}" type="datetime1">
              <a:rPr lang="de-DE" smtClean="0"/>
              <a:t>13.05.21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DFE43D-FCE2-334B-A9EC-FCAF65913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682868-9FE0-E840-94A7-59B419E9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7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FCB3A-2E66-594B-B43A-0F384B45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5469DF-CD64-CC4C-83C2-87463C6B8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5054F-F6E8-B546-9CE0-85CEB9CC8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92C7A8-B03C-334F-A674-96537251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827-94D6-6646-AE5D-A983522137A8}" type="datetime1">
              <a:rPr lang="de-DE" smtClean="0"/>
              <a:t>13.05.21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1179F7-3C41-0243-B0BD-482059B6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25997A-FE68-9E46-A18E-928E6492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85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4C3EF7B-EB9B-9A42-9EFD-DEED3033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7867E0-9522-EA4A-B992-5F13270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9C153D-DED6-F14C-BE43-973ACD94B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0ADF9-8026-2F4A-B06E-199A9D028E6A}" type="datetime1">
              <a:rPr lang="de-DE" smtClean="0"/>
              <a:t>13.05.21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CE3FE3-40A7-BF48-A754-DA816A069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6F0EA8-5AB1-F840-B598-FB36068B0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CC73-40D0-0848-96E0-8A7B9CE623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hildesheim.de/media/fb1/psychologie/Modulklausuren/Lehramt/Fehlendes_Intelligenzkapitel.pdf" TargetMode="External"/><Relationship Id="rId2" Type="http://schemas.openxmlformats.org/officeDocument/2006/relationships/hyperlink" Target="https://www.repetico.de/card-167102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E5E533-0C74-8C44-8300-112DEC789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AD2E27D-2A92-D846-8D2E-CFA76A879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Intelligenz</a:t>
            </a:r>
            <a:br>
              <a:rPr lang="en-US" sz="4000"/>
            </a:br>
            <a:r>
              <a:rPr lang="en-US" sz="4000"/>
              <a:t>CHC-Modell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FAFCB1F-7C8F-AE48-A5C9-D7F1BDD8836B}"/>
              </a:ext>
            </a:extLst>
          </p:cNvPr>
          <p:cNvSpPr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Referent: Walter Jonas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Dozentin</a:t>
            </a:r>
            <a:r>
              <a:rPr lang="en-US" sz="2000" dirty="0"/>
              <a:t>: Mihlan Verena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Datum: 18.04.2021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Seminar: </a:t>
            </a:r>
            <a:r>
              <a:rPr lang="en-US" sz="2000" dirty="0" err="1"/>
              <a:t>Praxisprojekt</a:t>
            </a:r>
            <a:r>
              <a:rPr lang="en-US" sz="2000" dirty="0"/>
              <a:t>: </a:t>
            </a:r>
            <a:r>
              <a:rPr lang="en-US" sz="2000"/>
              <a:t>Erstellung</a:t>
            </a:r>
            <a:r>
              <a:rPr lang="en-US" sz="2000" dirty="0"/>
              <a:t> </a:t>
            </a:r>
            <a:r>
              <a:rPr lang="en-US" sz="2000"/>
              <a:t>eines</a:t>
            </a:r>
            <a:r>
              <a:rPr lang="en-US" sz="2000" dirty="0"/>
              <a:t>  </a:t>
            </a:r>
            <a:r>
              <a:rPr lang="en-US" sz="2000"/>
              <a:t>Fördergutachtens</a:t>
            </a:r>
            <a:r>
              <a:rPr lang="en-US" sz="2000" dirty="0"/>
              <a:t> </a:t>
            </a:r>
            <a:r>
              <a:rPr lang="en-US" sz="2000"/>
              <a:t>mit</a:t>
            </a:r>
            <a:r>
              <a:rPr lang="en-US" sz="2000" dirty="0"/>
              <a:t> </a:t>
            </a:r>
            <a:r>
              <a:rPr lang="en-US" sz="2000"/>
              <a:t>einem</a:t>
            </a:r>
            <a:r>
              <a:rPr lang="en-US" sz="2000" dirty="0"/>
              <a:t> SUS </a:t>
            </a:r>
            <a:r>
              <a:rPr lang="en-US" sz="2000"/>
              <a:t>aus</a:t>
            </a:r>
            <a:r>
              <a:rPr lang="en-US" sz="2000" dirty="0"/>
              <a:t> dem </a:t>
            </a:r>
            <a:r>
              <a:rPr lang="en-US" sz="2000"/>
              <a:t>Förderbereich</a:t>
            </a:r>
            <a:r>
              <a:rPr lang="en-US" sz="2000" dirty="0"/>
              <a:t> kmE </a:t>
            </a:r>
            <a:r>
              <a:rPr lang="en-US" sz="2000"/>
              <a:t>SoSe</a:t>
            </a:r>
            <a:r>
              <a:rPr lang="en-US" sz="2000" dirty="0"/>
              <a:t> 2021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B94158C-162B-FC46-A0EC-F9575F0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F8E5144-2F60-5F4F-A0F5-F5853E02B1A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B4F3B0-3D09-D24B-B31A-40D93673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9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0A7FCE-AC6F-5E46-BB41-AFCEE3AF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5139690" cy="1330839"/>
          </a:xfrm>
        </p:spPr>
        <p:txBody>
          <a:bodyPr>
            <a:normAutofit/>
          </a:bodyPr>
          <a:lstStyle/>
          <a:p>
            <a:r>
              <a:rPr lang="de-DE" sz="3200" dirty="0" err="1"/>
              <a:t>Cattell</a:t>
            </a:r>
            <a:r>
              <a:rPr lang="de-DE" sz="3200" dirty="0"/>
              <a:t> Zwei- Faktoren-Modell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95FFC22-143D-DF49-A544-C1D70C2AC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4226"/>
            <a:ext cx="5557184" cy="309813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4C13BF-0B12-5843-8EAA-20CF5AB9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41CC73-40D0-0848-96E0-8A7B9CE62309}" type="slidenum">
              <a:rPr lang="de-DE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de-DE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1D5D7F-7330-C34C-96C3-D99A965F2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CE3A238-01A3-ED4A-88DE-7F0B782FDA51}"/>
              </a:ext>
            </a:extLst>
          </p:cNvPr>
          <p:cNvSpPr txBox="1"/>
          <p:nvPr/>
        </p:nvSpPr>
        <p:spPr>
          <a:xfrm>
            <a:off x="11121164" y="5417929"/>
            <a:ext cx="86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(Abb. 2)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CF300D0E-B1E7-B04F-801B-343DB3871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16427"/>
              </p:ext>
            </p:extLst>
          </p:nvPr>
        </p:nvGraphicFramePr>
        <p:xfrm>
          <a:off x="200660" y="2264226"/>
          <a:ext cx="5777230" cy="3801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5345">
                  <a:extLst>
                    <a:ext uri="{9D8B030D-6E8A-4147-A177-3AD203B41FA5}">
                      <a16:colId xmlns:a16="http://schemas.microsoft.com/office/drawing/2014/main" val="1868944424"/>
                    </a:ext>
                  </a:extLst>
                </a:gridCol>
                <a:gridCol w="3101885">
                  <a:extLst>
                    <a:ext uri="{9D8B030D-6E8A-4147-A177-3AD203B41FA5}">
                      <a16:colId xmlns:a16="http://schemas.microsoft.com/office/drawing/2014/main" val="1719114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+mj-lt"/>
                        </a:rPr>
                        <a:t>Fluide Intelligenz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latin typeface="+mj-lt"/>
                        </a:rPr>
                        <a:t>Kristalline Intelligenz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30466"/>
                  </a:ext>
                </a:extLst>
              </a:tr>
              <a:tr h="2344659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angeboren, vererbt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nicht durch Umwelt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geistige Kapazität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Auffassungsgabe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Generelle Verarbeitungsfähigkeit</a:t>
                      </a:r>
                      <a:endParaRPr lang="de-DE" b="0" i="0" u="none" strike="noStrike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erlernte Fähigkeiten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durch die Umwelt bestimmt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Faktenwissen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dirty="0">
                          <a:latin typeface="+mj-lt"/>
                        </a:rPr>
                        <a:t>implizit Gelerntes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31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94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10470D-D941-EE43-B4AB-EA43F4DA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de-DE" sz="2800" dirty="0" err="1"/>
              <a:t>Thurstone</a:t>
            </a:r>
            <a:r>
              <a:rPr lang="de-DE" sz="2800" dirty="0"/>
              <a:t>: </a:t>
            </a:r>
            <a:br>
              <a:rPr lang="de-DE" sz="2800" dirty="0"/>
            </a:br>
            <a:r>
              <a:rPr lang="de-DE" sz="2800" dirty="0"/>
              <a:t>Sieben Primärfaktoren der Intelligenz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6A1877-D417-B84B-8941-68E24470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700" dirty="0">
                <a:latin typeface="+mj-lt"/>
              </a:rPr>
              <a:t>Beherrschung von Sprache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latin typeface="+mj-lt"/>
              </a:rPr>
              <a:t>Flüssige verbale Ausdrucksfähigkeit 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latin typeface="+mj-lt"/>
              </a:rPr>
              <a:t>Fähigkeit zum Rechnen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latin typeface="+mj-lt"/>
              </a:rPr>
              <a:t>Räumliches Vorstellungsvermögen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latin typeface="+mj-lt"/>
              </a:rPr>
              <a:t>Auffassungsgeschwindigkeit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latin typeface="+mj-lt"/>
              </a:rPr>
              <a:t>Gedächtnis</a:t>
            </a:r>
          </a:p>
          <a:p>
            <a:pPr>
              <a:lnSpc>
                <a:spcPct val="150000"/>
              </a:lnSpc>
            </a:pPr>
            <a:r>
              <a:rPr lang="de-DE" sz="1700" dirty="0">
                <a:latin typeface="+mj-lt"/>
              </a:rPr>
              <a:t>Schlussfolgerndes Denken</a:t>
            </a:r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32B42A-433F-2B4E-BE87-0E1F08C5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41CC73-40D0-0848-96E0-8A7B9CE62309}" type="slidenum">
              <a:rPr lang="de-DE" sz="1000"/>
              <a:pPr>
                <a:spcAft>
                  <a:spcPts val="600"/>
                </a:spcAft>
              </a:pPr>
              <a:t>11</a:t>
            </a:fld>
            <a:endParaRPr lang="de-DE" sz="10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C264F7-16E8-FE42-9FC8-58C64D56F5C2}"/>
              </a:ext>
            </a:extLst>
          </p:cNvPr>
          <p:cNvSpPr txBox="1"/>
          <p:nvPr/>
        </p:nvSpPr>
        <p:spPr>
          <a:xfrm>
            <a:off x="10892099" y="5560166"/>
            <a:ext cx="86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(Abb. 3)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9C2C63-62A3-F445-86AC-4CF9028A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0" y="1940440"/>
            <a:ext cx="5831555" cy="36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81747-6C40-8B49-B266-80F8385E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1" y="391766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Intelligenzdiagnostik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19117FA-E574-7444-B2BC-CF9DC40BB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1224"/>
            <a:ext cx="10515600" cy="360014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D11CDF-D88D-BB44-A41A-11B392EF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9BD3D1-2323-EB4F-98A6-64439A9C5EA0}"/>
              </a:ext>
            </a:extLst>
          </p:cNvPr>
          <p:cNvSpPr txBox="1"/>
          <p:nvPr/>
        </p:nvSpPr>
        <p:spPr>
          <a:xfrm>
            <a:off x="9904021" y="5533901"/>
            <a:ext cx="1045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(Abb. 5)</a:t>
            </a:r>
          </a:p>
        </p:txBody>
      </p:sp>
    </p:spTree>
    <p:extLst>
      <p:ext uri="{BB962C8B-B14F-4D97-AF65-F5344CB8AC3E}">
        <p14:creationId xmlns:p14="http://schemas.microsoft.com/office/powerpoint/2010/main" val="131095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4">
            <a:extLst>
              <a:ext uri="{FF2B5EF4-FFF2-40B4-BE49-F238E27FC236}">
                <a16:creationId xmlns:a16="http://schemas.microsoft.com/office/drawing/2014/main" id="{B93BDFBA-39C8-D641-AE1C-8C37B6ED9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3" t="30533" r="7267" b="12129"/>
          <a:stretch/>
        </p:blipFill>
        <p:spPr>
          <a:xfrm>
            <a:off x="1298293" y="1503463"/>
            <a:ext cx="9595413" cy="46067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1C435EB-7184-EE43-B1E5-53D41809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07B21B5-7D75-574A-9780-62569EAF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Cattell</a:t>
            </a:r>
            <a:r>
              <a:rPr lang="de-DE" dirty="0"/>
              <a:t>-Horn-Carroll-Modell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D2E12EF-87E1-7A47-8774-36EE697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13</a:t>
            </a:fld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0494F42-A966-704C-9B0A-E619F48CB656}"/>
              </a:ext>
            </a:extLst>
          </p:cNvPr>
          <p:cNvSpPr txBox="1"/>
          <p:nvPr/>
        </p:nvSpPr>
        <p:spPr>
          <a:xfrm>
            <a:off x="10032420" y="6110187"/>
            <a:ext cx="86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(Abb. 4)</a:t>
            </a:r>
          </a:p>
        </p:txBody>
      </p:sp>
    </p:spTree>
    <p:extLst>
      <p:ext uri="{BB962C8B-B14F-4D97-AF65-F5344CB8AC3E}">
        <p14:creationId xmlns:p14="http://schemas.microsoft.com/office/powerpoint/2010/main" val="264107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C01786-2328-554A-9EFD-066C940F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Vorteile der CHC Theorie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6FEB7-54F7-8B4C-9C56-FED7371F5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0" y="2431765"/>
            <a:ext cx="11190515" cy="3320031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de-DE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Präzise Auswahl von Testverfahren und Untertests in Bezug auf die sonderpädagogischer Fragestellung</a:t>
            </a:r>
          </a:p>
          <a:p>
            <a:pPr>
              <a:lnSpc>
                <a:spcPct val="200000"/>
              </a:lnSpc>
            </a:pPr>
            <a:r>
              <a:rPr lang="de-DE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Differenzierte Interpretation der Ergebnisse</a:t>
            </a:r>
          </a:p>
          <a:p>
            <a:pPr>
              <a:lnSpc>
                <a:spcPct val="200000"/>
              </a:lnSpc>
            </a:pPr>
            <a:r>
              <a:rPr lang="de-DE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Systematische Beurteilung</a:t>
            </a:r>
          </a:p>
          <a:p>
            <a:pPr>
              <a:lnSpc>
                <a:spcPct val="200000"/>
              </a:lnSpc>
            </a:pPr>
            <a:r>
              <a:rPr lang="de-DE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Unterschiede in den IQ Werten bei verschiedenen Tests aufgrund unterschiedlicher Repräsentation von Intelligenzfaktoren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C435EB-7184-EE43-B1E5-53D41809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9CE372-9D0C-DC4A-B04A-8B527039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40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C64B8E-EB06-DF45-A971-34EC9903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64A6C3-49A5-1648-8B6F-8EC0CB00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47" y="1737360"/>
            <a:ext cx="11261856" cy="5120639"/>
          </a:xfrm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de-DE" sz="2500" dirty="0" err="1">
                <a:latin typeface="+mj-lt"/>
              </a:rPr>
              <a:t>Mickley</a:t>
            </a:r>
            <a:r>
              <a:rPr lang="de-DE" sz="2500" dirty="0">
                <a:latin typeface="+mj-lt"/>
              </a:rPr>
              <a:t>, Manfred/ Renner, Gerolf (2019): In: Praxis der Kinderpsychologie und Kinderpsychiatrie. Auswahl, Anwendung und Interpretation deutschsprachiger Intelligenztests für Kinder und Jugendliche auf Grundlage der CHC-Theorie: Update, Erweiterung und kritische Bewertung. Band 68; Ausgabe 4;  V &amp; R Verlag 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latin typeface="+mj-lt"/>
              </a:rPr>
              <a:t>Rost, Detlef H. (2013): Handbuch Intelligenz. Basel.</a:t>
            </a:r>
          </a:p>
          <a:p>
            <a:pPr>
              <a:lnSpc>
                <a:spcPct val="150000"/>
              </a:lnSpc>
            </a:pPr>
            <a:r>
              <a:rPr lang="de-DE" sz="2500" dirty="0">
                <a:latin typeface="+mj-lt"/>
              </a:rPr>
              <a:t>Stumpf, Eva (2019): Intelligenz verstehen. Grundlagenwissen für Pädagogen und Psychologen. Stuttgart. 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5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 err="1">
                <a:latin typeface="+mj-lt"/>
              </a:rPr>
              <a:t>Abbildungsverzeichnis</a:t>
            </a:r>
            <a:r>
              <a:rPr lang="en-US" sz="2500" dirty="0">
                <a:latin typeface="+mj-lt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latin typeface="+mj-lt"/>
              </a:rPr>
              <a:t>Abb.1: </a:t>
            </a:r>
            <a:r>
              <a:rPr lang="de-DE" sz="2500" dirty="0">
                <a:latin typeface="+mj-lt"/>
              </a:rPr>
              <a:t>Rost, Detlef H. (2013): Handbuch Intelligenz. Basel. S. 45.</a:t>
            </a:r>
            <a:endParaRPr lang="en-US" sz="25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latin typeface="+mj-lt"/>
              </a:rPr>
              <a:t>Abb.2: </a:t>
            </a:r>
            <a:r>
              <a:rPr lang="en-US" sz="2500" dirty="0" err="1">
                <a:latin typeface="+mj-lt"/>
              </a:rPr>
              <a:t>Kwietniewski</a:t>
            </a:r>
            <a:r>
              <a:rPr lang="en-US" sz="2500" dirty="0">
                <a:latin typeface="+mj-lt"/>
              </a:rPr>
              <a:t>, Jan (</a:t>
            </a:r>
            <a:r>
              <a:rPr lang="en-US" sz="2500" dirty="0" err="1">
                <a:latin typeface="+mj-lt"/>
              </a:rPr>
              <a:t>o.J.</a:t>
            </a:r>
            <a:r>
              <a:rPr lang="en-US" sz="2500" dirty="0">
                <a:latin typeface="+mj-lt"/>
              </a:rPr>
              <a:t>): </a:t>
            </a:r>
            <a:r>
              <a:rPr lang="en-US" sz="2500" dirty="0" err="1">
                <a:latin typeface="+mj-lt"/>
              </a:rPr>
              <a:t>Intelligenzdiagnostik</a:t>
            </a:r>
            <a:r>
              <a:rPr lang="en-US" sz="2500" dirty="0">
                <a:latin typeface="+mj-lt"/>
              </a:rPr>
              <a:t> in der </a:t>
            </a:r>
            <a:r>
              <a:rPr lang="en-US" sz="2500" dirty="0" err="1">
                <a:latin typeface="+mj-lt"/>
              </a:rPr>
              <a:t>Begabtenförderung</a:t>
            </a:r>
            <a:r>
              <a:rPr lang="en-US" sz="2500" dirty="0">
                <a:latin typeface="+mj-lt"/>
              </a:rPr>
              <a:t>. &lt;https://</a:t>
            </a:r>
            <a:r>
              <a:rPr lang="en-US" sz="2500" dirty="0" err="1">
                <a:latin typeface="+mj-lt"/>
              </a:rPr>
              <a:t>li.hamburg.de</a:t>
            </a:r>
            <a:r>
              <a:rPr lang="en-US" sz="2500" dirty="0">
                <a:latin typeface="+mj-lt"/>
              </a:rPr>
              <a:t>/</a:t>
            </a:r>
            <a:r>
              <a:rPr lang="en-US" sz="2500" dirty="0" err="1">
                <a:latin typeface="+mj-lt"/>
              </a:rPr>
              <a:t>contentblob</a:t>
            </a:r>
            <a:r>
              <a:rPr lang="en-US" sz="2500" dirty="0">
                <a:latin typeface="+mj-lt"/>
              </a:rPr>
              <a:t>/4507208/92e680d966b21b63c228ff5e1955ed48/data/download-pdf-</a:t>
            </a:r>
            <a:r>
              <a:rPr lang="en-US" sz="2500" dirty="0" err="1">
                <a:latin typeface="+mj-lt"/>
              </a:rPr>
              <a:t>bbb</a:t>
            </a:r>
            <a:r>
              <a:rPr lang="en-US" sz="2500" dirty="0">
                <a:latin typeface="+mj-lt"/>
              </a:rPr>
              <a:t>-</a:t>
            </a:r>
            <a:r>
              <a:rPr lang="en-US" sz="2500" dirty="0" err="1">
                <a:latin typeface="+mj-lt"/>
              </a:rPr>
              <a:t>intelligenzdiagnostik.pdf</a:t>
            </a:r>
            <a:r>
              <a:rPr lang="en-US" sz="2500" dirty="0">
                <a:latin typeface="+mj-lt"/>
              </a:rPr>
              <a:t>&gt; (</a:t>
            </a:r>
            <a:r>
              <a:rPr lang="en-US" sz="2500" dirty="0" err="1">
                <a:latin typeface="+mj-lt"/>
              </a:rPr>
              <a:t>aufgerufen</a:t>
            </a:r>
            <a:r>
              <a:rPr lang="en-US" sz="2500" dirty="0">
                <a:latin typeface="+mj-lt"/>
              </a:rPr>
              <a:t> am 05/2021)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latin typeface="+mj-lt"/>
              </a:rPr>
              <a:t>Abb. 3: </a:t>
            </a:r>
            <a:r>
              <a:rPr lang="en-US" sz="2500" dirty="0">
                <a:latin typeface="+mj-lt"/>
                <a:hlinkClick r:id="rId2"/>
              </a:rPr>
              <a:t>https://www.repetico.de/card-16710229</a:t>
            </a:r>
            <a:r>
              <a:rPr lang="en-US" sz="2500" dirty="0">
                <a:latin typeface="+mj-lt"/>
              </a:rPr>
              <a:t> (</a:t>
            </a:r>
            <a:r>
              <a:rPr lang="en-US" sz="2500" dirty="0" err="1">
                <a:latin typeface="+mj-lt"/>
              </a:rPr>
              <a:t>aufgerufen</a:t>
            </a:r>
            <a:r>
              <a:rPr lang="en-US" sz="2500" dirty="0">
                <a:latin typeface="+mj-lt"/>
              </a:rPr>
              <a:t> am 05/2021)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latin typeface="+mj-lt"/>
              </a:rPr>
              <a:t>Abb. 4:  </a:t>
            </a:r>
            <a:r>
              <a:rPr lang="en-US" sz="2500" dirty="0" err="1">
                <a:latin typeface="+mj-lt"/>
              </a:rPr>
              <a:t>Mickley</a:t>
            </a:r>
            <a:r>
              <a:rPr lang="en-US" sz="2500" dirty="0">
                <a:latin typeface="+mj-lt"/>
              </a:rPr>
              <a:t> &amp; Renner,  2019, S. 326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latin typeface="+mj-lt"/>
              </a:rPr>
              <a:t>Abb. 5 </a:t>
            </a:r>
            <a:r>
              <a:rPr lang="en-US" sz="2500" dirty="0">
                <a:latin typeface="+mj-lt"/>
                <a:hlinkClick r:id="rId3"/>
              </a:rPr>
              <a:t>https://www.uni-hildesheim.de/media/fb1/psychologie/Modulklausuren/Lehramt/Fehlendes_Intelligenzkapitel.pdf</a:t>
            </a:r>
            <a:r>
              <a:rPr lang="en-US" sz="2500" dirty="0">
                <a:latin typeface="+mj-lt"/>
              </a:rPr>
              <a:t> (</a:t>
            </a:r>
            <a:r>
              <a:rPr lang="en-US" sz="2500" dirty="0" err="1">
                <a:latin typeface="+mj-lt"/>
              </a:rPr>
              <a:t>aufgerufen</a:t>
            </a:r>
            <a:r>
              <a:rPr lang="en-US" sz="2500" dirty="0">
                <a:latin typeface="+mj-lt"/>
              </a:rPr>
              <a:t> am 05/2021)</a:t>
            </a:r>
            <a:endParaRPr lang="en-US" sz="1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5F297C-0841-2642-8043-A62208268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8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E1CF1E-E436-8844-A0A6-3C212AA9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Kahoot ! Quiz</a:t>
            </a:r>
          </a:p>
        </p:txBody>
      </p:sp>
      <p:pic>
        <p:nvPicPr>
          <p:cNvPr id="1026" name="Picture 2" descr="Kahoot | Tools für den Unterricht | unterrichtgestalten.ch">
            <a:extLst>
              <a:ext uri="{FF2B5EF4-FFF2-40B4-BE49-F238E27FC236}">
                <a16:creationId xmlns:a16="http://schemas.microsoft.com/office/drawing/2014/main" id="{A8ADAA42-4B78-A640-B707-88969146C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854889"/>
            <a:ext cx="10905066" cy="40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3472C3-E795-6547-A674-BDF11A7B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DD5F89-BDF3-1644-AAF1-AA1BB113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56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BB9847-5EC1-A944-9E6C-AF518043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E6974-E3B6-FC46-BD91-9A8F770B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Definition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Wiederholung der Intelligenzmodelle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CHC- Intelligenztheorie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Quellen</a:t>
            </a: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CF417-A417-7540-9885-DB5A6EB6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41CC73-40D0-0848-96E0-8A7B9CE62309}" type="slidenum">
              <a:rPr lang="de-DE" sz="1000"/>
              <a:pPr>
                <a:spcAft>
                  <a:spcPts val="600"/>
                </a:spcAft>
              </a:pPr>
              <a:t>3</a:t>
            </a:fld>
            <a:endParaRPr lang="de-DE" sz="10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218B55-B917-5F47-8DEA-92F66E1AD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BB9847-5EC1-A944-9E6C-AF518043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Definitionen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E6974-E3B6-FC46-BD91-9A8F770B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„Intelligenz ist das, was die Tests messen.....“ 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(nach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Boring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1923) 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„...allgemeine geistige </a:t>
            </a:r>
            <a:r>
              <a:rPr lang="de-DE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Anpassungsfähigkeit</a:t>
            </a: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an neue Aufgaben und Bedingungen des Lebens“ 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(nach Stern 1920)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„Intelligenz ist die zusammengesetzte oder globale </a:t>
            </a:r>
            <a:r>
              <a:rPr lang="de-DE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Fähigkeit</a:t>
            </a: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des Individuums, zweckvoll zu handeln, </a:t>
            </a:r>
            <a:r>
              <a:rPr lang="de-DE" sz="2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vernünftig</a:t>
            </a: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zu denken und sich mit seiner Umgebung wirkungsvoll auseinanderzusetzen.“ 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(nach Wechsler 1964)</a:t>
            </a:r>
          </a:p>
          <a:p>
            <a:pPr marL="0" indent="0">
              <a:buNone/>
            </a:pP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218B55-B917-5F47-8DEA-92F66E1AD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CF417-A417-7540-9885-DB5A6EB6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00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CE697A-81B4-6347-A3D9-B4ABC351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0548F4-2E52-3B42-B751-7B846244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lnSpc>
                <a:spcPct val="160000"/>
              </a:lnSpc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(lat.):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intelligentia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intellectur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de-DE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intellegere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= Einsicht, Verstand, einsehen bzw. verstehen </a:t>
            </a:r>
          </a:p>
          <a:p>
            <a:pPr>
              <a:lnSpc>
                <a:spcPct val="160000"/>
              </a:lnSpc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Beeinflusst durch Anlage und Umwelt </a:t>
            </a:r>
          </a:p>
          <a:p>
            <a:pPr lvl="0">
              <a:lnSpc>
                <a:spcPct val="160000"/>
              </a:lnSpc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am besten erforschte Merkmal der Psychologie</a:t>
            </a:r>
          </a:p>
          <a:p>
            <a:pPr lvl="0">
              <a:lnSpc>
                <a:spcPct val="160000"/>
              </a:lnSpc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Kognitive Leistungsfähigkeit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91F90BE-23A8-D44B-9B5F-E8C1DD1E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AF5CFE-2AFF-0844-89DA-13087890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5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2BF1835-9EAF-C146-8168-D21E8A0243FE}"/>
              </a:ext>
            </a:extLst>
          </p:cNvPr>
          <p:cNvSpPr txBox="1"/>
          <p:nvPr/>
        </p:nvSpPr>
        <p:spPr>
          <a:xfrm>
            <a:off x="8297712" y="6418431"/>
            <a:ext cx="2427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(vgl. Rost 2013, 11)</a:t>
            </a:r>
            <a:r>
              <a:rPr lang="de-DE" sz="1600" dirty="0">
                <a:effectLst/>
                <a:latin typeface="+mj-lt"/>
              </a:rPr>
              <a:t> 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02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B73D7A-AF1F-9A42-B92F-0979657F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de-DE" sz="3200" dirty="0"/>
              <a:t>Wichtige Bausteine der Intelligenz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151372-2500-6A48-8EA0-C084CBFA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41CC73-40D0-0848-96E0-8A7B9CE62309}" type="slidenum">
              <a:rPr lang="de-DE" sz="1600">
                <a:latin typeface="+mj-lt"/>
              </a:rPr>
              <a:pPr>
                <a:spcAft>
                  <a:spcPts val="600"/>
                </a:spcAft>
              </a:pPr>
              <a:t>6</a:t>
            </a:fld>
            <a:endParaRPr lang="de-DE" sz="1600">
              <a:latin typeface="+mj-lt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A27E996-624D-0D44-9C54-CE87AF6F8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76391"/>
              </p:ext>
            </p:extLst>
          </p:nvPr>
        </p:nvGraphicFramePr>
        <p:xfrm>
          <a:off x="563880" y="1940438"/>
          <a:ext cx="10789918" cy="324116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03193">
                  <a:extLst>
                    <a:ext uri="{9D8B030D-6E8A-4147-A177-3AD203B41FA5}">
                      <a16:colId xmlns:a16="http://schemas.microsoft.com/office/drawing/2014/main" val="2398626759"/>
                    </a:ext>
                  </a:extLst>
                </a:gridCol>
                <a:gridCol w="2533569">
                  <a:extLst>
                    <a:ext uri="{9D8B030D-6E8A-4147-A177-3AD203B41FA5}">
                      <a16:colId xmlns:a16="http://schemas.microsoft.com/office/drawing/2014/main" val="1560561597"/>
                    </a:ext>
                  </a:extLst>
                </a:gridCol>
                <a:gridCol w="3015234">
                  <a:extLst>
                    <a:ext uri="{9D8B030D-6E8A-4147-A177-3AD203B41FA5}">
                      <a16:colId xmlns:a16="http://schemas.microsoft.com/office/drawing/2014/main" val="1110777787"/>
                    </a:ext>
                  </a:extLst>
                </a:gridCol>
                <a:gridCol w="2837922">
                  <a:extLst>
                    <a:ext uri="{9D8B030D-6E8A-4147-A177-3AD203B41FA5}">
                      <a16:colId xmlns:a16="http://schemas.microsoft.com/office/drawing/2014/main" val="1755906864"/>
                    </a:ext>
                  </a:extLst>
                </a:gridCol>
              </a:tblGrid>
              <a:tr h="1598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cap="all" spc="60" dirty="0">
                          <a:solidFill>
                            <a:schemeClr val="tx1"/>
                          </a:solidFill>
                        </a:rPr>
                        <a:t>Abstraktes Denken</a:t>
                      </a:r>
                    </a:p>
                    <a:p>
                      <a:pPr algn="ctr"/>
                      <a:endParaRPr lang="de-DE" sz="1800" b="1" cap="all" spc="60" dirty="0">
                        <a:solidFill>
                          <a:schemeClr val="tx1"/>
                        </a:solidFill>
                      </a:endParaRPr>
                    </a:p>
                  </a:txBody>
                  <a:tcPr marL="54635" marR="54635" marT="54635" marB="54635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cap="all" spc="60" dirty="0">
                          <a:solidFill>
                            <a:schemeClr val="tx1"/>
                          </a:solidFill>
                        </a:rPr>
                        <a:t>Logisches Schlussfolgern</a:t>
                      </a:r>
                    </a:p>
                    <a:p>
                      <a:pPr algn="ctr"/>
                      <a:endParaRPr lang="de-DE" sz="1800" b="1" cap="all" spc="60" dirty="0">
                        <a:solidFill>
                          <a:schemeClr val="tx1"/>
                        </a:solidFill>
                      </a:endParaRPr>
                    </a:p>
                  </a:txBody>
                  <a:tcPr marL="54635" marR="54635" marT="54635" marB="54635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cap="all" spc="60" dirty="0">
                          <a:solidFill>
                            <a:schemeClr val="tx1"/>
                          </a:solidFill>
                        </a:rPr>
                        <a:t>Problemlösefähigkeiten</a:t>
                      </a:r>
                    </a:p>
                    <a:p>
                      <a:pPr algn="ctr"/>
                      <a:endParaRPr lang="de-DE" sz="1800" b="1" cap="all" spc="60" dirty="0">
                        <a:solidFill>
                          <a:schemeClr val="tx1"/>
                        </a:solidFill>
                      </a:endParaRPr>
                    </a:p>
                  </a:txBody>
                  <a:tcPr marL="54635" marR="54635" marT="54635" marB="54635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cap="all" spc="60" dirty="0">
                          <a:solidFill>
                            <a:schemeClr val="tx1"/>
                          </a:solidFill>
                        </a:rPr>
                        <a:t>Kapazität zur Wissensaneignung </a:t>
                      </a:r>
                    </a:p>
                    <a:p>
                      <a:pPr algn="ctr"/>
                      <a:endParaRPr lang="de-DE" sz="1800" b="1" cap="all" spc="60" dirty="0">
                        <a:solidFill>
                          <a:schemeClr val="tx1"/>
                        </a:solidFill>
                      </a:endParaRPr>
                    </a:p>
                  </a:txBody>
                  <a:tcPr marL="54635" marR="54635" marT="54635" marB="54635" anchor="b"/>
                </a:tc>
                <a:extLst>
                  <a:ext uri="{0D108BD9-81ED-4DB2-BD59-A6C34878D82A}">
                    <a16:rowId xmlns:a16="http://schemas.microsoft.com/office/drawing/2014/main" val="2361927143"/>
                  </a:ext>
                </a:extLst>
              </a:tr>
              <a:tr h="1642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cap="none" spc="0" dirty="0">
                          <a:solidFill>
                            <a:schemeClr val="tx1"/>
                          </a:solidFill>
                        </a:rPr>
                        <a:t>mentale Geschwindigkeit</a:t>
                      </a:r>
                    </a:p>
                    <a:p>
                      <a:pPr algn="ctr"/>
                      <a:endParaRPr lang="de-DE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4635" marR="54635" marT="27318" marB="5463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cap="none" spc="0">
                          <a:solidFill>
                            <a:schemeClr val="tx1"/>
                          </a:solidFill>
                        </a:rPr>
                        <a:t>sprachliche und mathematische Kompetenzen </a:t>
                      </a:r>
                    </a:p>
                    <a:p>
                      <a:pPr algn="ctr"/>
                      <a:endParaRPr lang="de-DE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4635" marR="54635" marT="27318" marB="5463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cap="none" spc="0" dirty="0">
                          <a:solidFill>
                            <a:schemeClr val="tx1"/>
                          </a:solidFill>
                        </a:rPr>
                        <a:t>Anpassung an die Umwelt </a:t>
                      </a:r>
                    </a:p>
                    <a:p>
                      <a:pPr algn="ctr"/>
                      <a:endParaRPr lang="de-DE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4635" marR="54635" marT="27318" marB="546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cap="none" spc="0" dirty="0">
                          <a:solidFill>
                            <a:schemeClr val="tx1"/>
                          </a:solidFill>
                        </a:rPr>
                        <a:t>Gedächtnis</a:t>
                      </a:r>
                      <a:endParaRPr lang="de-DE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4635" marR="54635" marT="27318" marB="54635"/>
                </a:tc>
                <a:extLst>
                  <a:ext uri="{0D108BD9-81ED-4DB2-BD59-A6C34878D82A}">
                    <a16:rowId xmlns:a16="http://schemas.microsoft.com/office/drawing/2014/main" val="3940476548"/>
                  </a:ext>
                </a:extLst>
              </a:tr>
            </a:tbl>
          </a:graphicData>
        </a:graphic>
      </p:graphicFrame>
      <p:sp>
        <p:nvSpPr>
          <p:cNvPr id="26" name="Textfeld 25">
            <a:extLst>
              <a:ext uri="{FF2B5EF4-FFF2-40B4-BE49-F238E27FC236}">
                <a16:creationId xmlns:a16="http://schemas.microsoft.com/office/drawing/2014/main" id="{A7169583-BB0F-FA4F-8E2F-D404134B5B2C}"/>
              </a:ext>
            </a:extLst>
          </p:cNvPr>
          <p:cNvSpPr txBox="1"/>
          <p:nvPr/>
        </p:nvSpPr>
        <p:spPr>
          <a:xfrm>
            <a:off x="8227794" y="6459719"/>
            <a:ext cx="249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(vgl. Stumpf 2019, 15f )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E5CA15C2-ACB1-EF4A-A303-6190EE20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8598B2-A098-3945-9DA0-8B1B92C6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4B8964-77BA-E842-AB2E-E22B98391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976" y="1981200"/>
            <a:ext cx="9967415" cy="398969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Beschreiben Zusammensatzung und Zusammenhang der Elemente des Konstrukt Intelligenz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Unterschiedliche Modellvorstellungen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Gemeinsame Grundlage aller Vorstellungen: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Intelligenz ≠ eindimensionales Merkmal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Intelligenz = Zusammenwirken zweier/mehrerer Intelligenzkomponenten</a:t>
            </a:r>
          </a:p>
          <a:p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EA3F44-FEDC-754C-9CE3-4C494120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41CC73-40D0-0848-96E0-8A7B9CE62309}" type="slidenum">
              <a:rPr lang="de-DE" sz="1000"/>
              <a:pPr>
                <a:spcAft>
                  <a:spcPts val="600"/>
                </a:spcAft>
              </a:pPr>
              <a:t>7</a:t>
            </a:fld>
            <a:endParaRPr lang="de-DE" sz="100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056D6EC-3F31-9448-8D08-05E49BF8B0A1}"/>
              </a:ext>
            </a:extLst>
          </p:cNvPr>
          <p:cNvSpPr/>
          <p:nvPr/>
        </p:nvSpPr>
        <p:spPr>
          <a:xfrm>
            <a:off x="8043611" y="6479222"/>
            <a:ext cx="2486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>
                <a:latin typeface="+mj-lt"/>
              </a:rPr>
              <a:t>(vgl. Rost/Detlef , 2013, 40f)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E0F3412-C7D9-0543-9299-5D1AD79A3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Messing, dunkel enthält.&#10;&#10;Automatisch generierte Beschreibung">
            <a:extLst>
              <a:ext uri="{FF2B5EF4-FFF2-40B4-BE49-F238E27FC236}">
                <a16:creationId xmlns:a16="http://schemas.microsoft.com/office/drawing/2014/main" id="{A12510DE-D271-104D-9741-7FF14EA81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5" r="2368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5D09BE-8FAC-A846-8D8F-2119AD9E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3700" dirty="0"/>
              <a:t>Wiederholung Intelligenzmodelle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35F48-2A28-464F-AD3F-58F967474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40" y="2434201"/>
            <a:ext cx="4985511" cy="374276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de-DE" sz="2000" dirty="0">
                <a:latin typeface="+mj-lt"/>
              </a:rPr>
              <a:t>Spearman: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e-DE" sz="2000" dirty="0">
                <a:latin typeface="+mj-lt"/>
              </a:rPr>
              <a:t>	</a:t>
            </a:r>
            <a:r>
              <a:rPr lang="de-DE" sz="1800" dirty="0">
                <a:latin typeface="+mj-lt"/>
              </a:rPr>
              <a:t>Generalfaktorentheorie</a:t>
            </a:r>
          </a:p>
          <a:p>
            <a:pPr lvl="0">
              <a:lnSpc>
                <a:spcPct val="150000"/>
              </a:lnSpc>
            </a:pPr>
            <a:r>
              <a:rPr lang="de-DE" sz="2000" dirty="0" err="1">
                <a:latin typeface="+mj-lt"/>
              </a:rPr>
              <a:t>Cattell</a:t>
            </a:r>
            <a:r>
              <a:rPr lang="de-DE" sz="2000" dirty="0">
                <a:latin typeface="+mj-lt"/>
              </a:rPr>
              <a:t>:                                            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e-DE" sz="2000" dirty="0">
                <a:latin typeface="+mj-lt"/>
              </a:rPr>
              <a:t>	</a:t>
            </a:r>
            <a:r>
              <a:rPr lang="de-DE" sz="1800" dirty="0">
                <a:latin typeface="+mj-lt"/>
              </a:rPr>
              <a:t>Fluide und kristalline Intelligenz</a:t>
            </a:r>
          </a:p>
          <a:p>
            <a:pPr lvl="0">
              <a:lnSpc>
                <a:spcPct val="150000"/>
              </a:lnSpc>
            </a:pPr>
            <a:r>
              <a:rPr lang="de-DE" sz="2000" dirty="0" err="1">
                <a:latin typeface="+mj-lt"/>
              </a:rPr>
              <a:t>Thurstone</a:t>
            </a:r>
            <a:r>
              <a:rPr lang="de-DE" sz="2000" dirty="0">
                <a:latin typeface="+mj-lt"/>
              </a:rPr>
              <a:t>:                                        	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e-DE" sz="2000" dirty="0">
                <a:latin typeface="+mj-lt"/>
              </a:rPr>
              <a:t>	</a:t>
            </a:r>
            <a:r>
              <a:rPr lang="de-DE" sz="1800" dirty="0">
                <a:latin typeface="+mj-lt"/>
              </a:rPr>
              <a:t>Sieben Primärfaktoren der Intelligenz </a:t>
            </a:r>
          </a:p>
          <a:p>
            <a:pPr>
              <a:lnSpc>
                <a:spcPct val="150000"/>
              </a:lnSpc>
            </a:pPr>
            <a:endParaRPr lang="de-DE" sz="2000" dirty="0">
              <a:latin typeface="+mj-l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A982096-0E3A-EF47-9ED6-A6412DAB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0A7FCE-AC6F-5E46-BB41-AFCEE3AF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Spearmen: Generalfaktorentheorie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24CCF2-FB99-0543-AC46-6D17FF0F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119" y="1990154"/>
            <a:ext cx="3868162" cy="34565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+mj-lt"/>
              </a:rPr>
              <a:t>„Eine Form von „mentaler Energie“ die bei allen Fertigkeiten beteiligt ist und konstant für jedes Individuum ist, aber zwischen diesen variiert“</a:t>
            </a:r>
          </a:p>
          <a:p>
            <a:pPr marL="0" indent="0">
              <a:buNone/>
            </a:pPr>
            <a:r>
              <a:rPr lang="de-DE" sz="2000" dirty="0">
                <a:latin typeface="+mj-lt"/>
              </a:rPr>
              <a:t> (Spearman 1927, S.411) </a:t>
            </a:r>
          </a:p>
          <a:p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1D5D7F-7330-C34C-96C3-D99A965F2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150" y="0"/>
            <a:ext cx="1257300" cy="1257300"/>
          </a:xfrm>
          <a:prstGeom prst="rect">
            <a:avLst/>
          </a:prstGeom>
        </p:spPr>
      </p:pic>
      <p:pic>
        <p:nvPicPr>
          <p:cNvPr id="18" name="Inhaltsplatzhalter 5" descr="Abb. 1:&#10;">
            <a:extLst>
              <a:ext uri="{FF2B5EF4-FFF2-40B4-BE49-F238E27FC236}">
                <a16:creationId xmlns:a16="http://schemas.microsoft.com/office/drawing/2014/main" id="{82558D51-1DBF-764A-92D4-6C092908DF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15" b="20432"/>
          <a:stretch/>
        </p:blipFill>
        <p:spPr>
          <a:xfrm>
            <a:off x="275719" y="2639549"/>
            <a:ext cx="7492944" cy="298704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4C13BF-0B12-5843-8EAA-20CF5AB9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CC73-40D0-0848-96E0-8A7B9CE62309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BF6AD3-7F0F-E54C-B7FD-E583693D5E30}"/>
              </a:ext>
            </a:extLst>
          </p:cNvPr>
          <p:cNvSpPr txBox="1"/>
          <p:nvPr/>
        </p:nvSpPr>
        <p:spPr>
          <a:xfrm>
            <a:off x="6907377" y="5539525"/>
            <a:ext cx="86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</a:rPr>
              <a:t>(Abb. 1)</a:t>
            </a:r>
          </a:p>
        </p:txBody>
      </p:sp>
    </p:spTree>
    <p:extLst>
      <p:ext uri="{BB962C8B-B14F-4D97-AF65-F5344CB8AC3E}">
        <p14:creationId xmlns:p14="http://schemas.microsoft.com/office/powerpoint/2010/main" val="359432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Macintosh PowerPoint</Application>
  <PresentationFormat>Breitbild</PresentationFormat>
  <Paragraphs>107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Intelligenz CHC-Modell</vt:lpstr>
      <vt:lpstr>Kahoot ! Quiz</vt:lpstr>
      <vt:lpstr>Gliederung</vt:lpstr>
      <vt:lpstr>Definitionen</vt:lpstr>
      <vt:lpstr>Intelligenz</vt:lpstr>
      <vt:lpstr>Wichtige Bausteine der Intelligenz</vt:lpstr>
      <vt:lpstr>Modelle</vt:lpstr>
      <vt:lpstr>Wiederholung Intelligenzmodelle</vt:lpstr>
      <vt:lpstr>Spearmen: Generalfaktorentheorie</vt:lpstr>
      <vt:lpstr>Cattell Zwei- Faktoren-Modell</vt:lpstr>
      <vt:lpstr>Thurstone:  Sieben Primärfaktoren der Intelligenz </vt:lpstr>
      <vt:lpstr>Intelligenzdiagnostik</vt:lpstr>
      <vt:lpstr>Cattell-Horn-Carroll-Modell</vt:lpstr>
      <vt:lpstr>Vorteile der CHC Theorie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Lehrpläne: Funktion plus Darstellung und  fachdidaktische Einordnung  LehrplanPLUS </dc:title>
  <dc:creator>s369418</dc:creator>
  <cp:lastModifiedBy>s369418</cp:lastModifiedBy>
  <cp:revision>36</cp:revision>
  <dcterms:created xsi:type="dcterms:W3CDTF">2021-05-04T19:32:01Z</dcterms:created>
  <dcterms:modified xsi:type="dcterms:W3CDTF">2021-05-13T06:39:05Z</dcterms:modified>
</cp:coreProperties>
</file>