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89" r:id="rId2"/>
    <p:sldId id="258" r:id="rId3"/>
    <p:sldId id="256" r:id="rId4"/>
    <p:sldId id="275" r:id="rId5"/>
    <p:sldId id="272" r:id="rId6"/>
    <p:sldId id="271" r:id="rId7"/>
    <p:sldId id="274" r:id="rId8"/>
    <p:sldId id="264" r:id="rId9"/>
    <p:sldId id="280" r:id="rId10"/>
    <p:sldId id="262" r:id="rId11"/>
    <p:sldId id="265" r:id="rId12"/>
    <p:sldId id="277" r:id="rId13"/>
    <p:sldId id="278" r:id="rId14"/>
    <p:sldId id="281" r:id="rId15"/>
    <p:sldId id="267" r:id="rId16"/>
    <p:sldId id="284" r:id="rId17"/>
    <p:sldId id="287" r:id="rId18"/>
    <p:sldId id="304" r:id="rId19"/>
    <p:sldId id="288" r:id="rId20"/>
    <p:sldId id="286" r:id="rId21"/>
    <p:sldId id="305" r:id="rId22"/>
    <p:sldId id="283" r:id="rId23"/>
    <p:sldId id="300" r:id="rId24"/>
    <p:sldId id="310" r:id="rId25"/>
    <p:sldId id="292" r:id="rId26"/>
    <p:sldId id="320" r:id="rId27"/>
    <p:sldId id="290" r:id="rId28"/>
    <p:sldId id="318" r:id="rId29"/>
    <p:sldId id="301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9" r:id="rId38"/>
    <p:sldId id="307" r:id="rId39"/>
    <p:sldId id="324" r:id="rId40"/>
    <p:sldId id="309" r:id="rId41"/>
    <p:sldId id="302" r:id="rId42"/>
    <p:sldId id="306" r:id="rId43"/>
    <p:sldId id="261" r:id="rId44"/>
    <p:sldId id="273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9" autoAdjust="0"/>
    <p:restoredTop sz="94660"/>
  </p:normalViewPr>
  <p:slideViewPr>
    <p:cSldViewPr snapToGrid="0">
      <p:cViewPr varScale="1">
        <p:scale>
          <a:sx n="63" d="100"/>
          <a:sy n="63" d="100"/>
        </p:scale>
        <p:origin x="6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DD67DAC-232D-4042-B5C0-E64770A42A28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dirty="0"/>
              <a:t>4/29/2021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48A1663-7765-4EF4-B97F-A02E70C6265E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uecampus2.uni-wuerzburg.de/moodle/mod/resource/view.php?id=1692856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Z6b5HvyIIY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Z6b5HvyIIY?feature=oembed" TargetMode="Externa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axis-foerderdiagnostik.de/elterngespraeche-gekonnt-fuehren-die-kunst-des-richtigen-fragens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44AD798-99A2-4D59-8FF9-7D16A6B1F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geht es dir?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CFC2178E-CA00-49A0-89BE-61145156A0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8348"/>
          <a:stretch/>
        </p:blipFill>
        <p:spPr>
          <a:xfrm>
            <a:off x="7942218" y="920060"/>
            <a:ext cx="2584367" cy="568756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077281F-C906-4B7C-BBB8-DDB00D2A5EB3}"/>
              </a:ext>
            </a:extLst>
          </p:cNvPr>
          <p:cNvSpPr txBox="1"/>
          <p:nvPr/>
        </p:nvSpPr>
        <p:spPr>
          <a:xfrm rot="5400000">
            <a:off x="9028584" y="4221888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dirty="0"/>
              <a:t>https://deutsch-vielspass.com/wp-content/uploads/2020/02/cefv.jpg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AFFE27D-66AD-47D8-9C5F-6934B7228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656" y="1720587"/>
            <a:ext cx="4514850" cy="4619625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D312FEB-08A0-447B-8578-46496307AD82}"/>
              </a:ext>
            </a:extLst>
          </p:cNvPr>
          <p:cNvSpPr txBox="1"/>
          <p:nvPr/>
        </p:nvSpPr>
        <p:spPr>
          <a:xfrm rot="5400000">
            <a:off x="8797171" y="4193317"/>
            <a:ext cx="609716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dirty="0"/>
              <a:t>https://i.pinimg.com/474x/93/4b/8c/934b8c52f3e62a7e7826de0d7a274d72.jpg</a:t>
            </a:r>
          </a:p>
        </p:txBody>
      </p:sp>
    </p:spTree>
    <p:extLst>
      <p:ext uri="{BB962C8B-B14F-4D97-AF65-F5344CB8AC3E}">
        <p14:creationId xmlns:p14="http://schemas.microsoft.com/office/powerpoint/2010/main" val="3033778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0C93FAA-D7FE-429F-8FE6-2D759EAE88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27" r="10033" b="-2"/>
          <a:stretch/>
        </p:blipFill>
        <p:spPr>
          <a:xfrm>
            <a:off x="8214825" y="3430851"/>
            <a:ext cx="3197166" cy="266634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B4678F1-4D4A-4C9A-8253-128D22321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de-DE" dirty="0"/>
              <a:t>Anamnesegespräch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3DF213-13E0-4225-845B-57F49A86E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2121408"/>
            <a:ext cx="6567569" cy="4050792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Eingeleitet durch:</a:t>
            </a:r>
          </a:p>
          <a:p>
            <a:pPr marL="0" indent="0" eaLnBrk="1" hangingPunct="1">
              <a:buFontTx/>
              <a:buNone/>
              <a:defRPr/>
            </a:pP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Eltern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unmittelbare Bezugspersonen, Eltern, Lehrkräfte</a:t>
            </a:r>
          </a:p>
          <a:p>
            <a:pPr marL="0" indent="0" eaLnBrk="1" hangingPunct="1">
              <a:buFontTx/>
              <a:buNone/>
              <a:defRPr/>
            </a:pP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Eltern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Grund für förderdiagnostische Maßnahmen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wichtige Informationsquelle im anamnestisches Gespräch</a:t>
            </a:r>
          </a:p>
          <a:p>
            <a:pPr marL="457200" lvl="1" indent="0" eaLnBrk="1" hangingPunct="1">
              <a:spcAft>
                <a:spcPts val="800"/>
              </a:spcAft>
              <a:buFontTx/>
              <a:buNone/>
              <a:defRPr/>
            </a:pPr>
            <a:endParaRPr lang="de-DE" sz="1700" dirty="0"/>
          </a:p>
          <a:p>
            <a:pPr marL="0" indent="0">
              <a:buNone/>
            </a:pPr>
            <a:endParaRPr lang="de-DE" sz="13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EE2E8A5-8704-4C0A-8F98-8AECAFAED10E}"/>
              </a:ext>
            </a:extLst>
          </p:cNvPr>
          <p:cNvSpPr txBox="1"/>
          <p:nvPr/>
        </p:nvSpPr>
        <p:spPr>
          <a:xfrm>
            <a:off x="8011885" y="6278813"/>
            <a:ext cx="3859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/>
              <a:t>Bundschuh, Winkler, 2014, 136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02BC18C-A7B2-4381-8B1D-355A88EDE05E}"/>
              </a:ext>
            </a:extLst>
          </p:cNvPr>
          <p:cNvSpPr txBox="1"/>
          <p:nvPr/>
        </p:nvSpPr>
        <p:spPr>
          <a:xfrm rot="5400000">
            <a:off x="8963347" y="4290382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dirty="0"/>
              <a:t>https://www.npridik.de/wp-content/uploads/2016/06/konstruktiver-dialog-titel.jpg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4A99EE8-4352-4B18-8A0D-B01086ED5E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455"/>
          <a:stretch/>
        </p:blipFill>
        <p:spPr>
          <a:xfrm>
            <a:off x="1910805" y="3677913"/>
            <a:ext cx="762726" cy="663489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63440D8-586B-467A-A601-631C91BE13E9}"/>
              </a:ext>
            </a:extLst>
          </p:cNvPr>
          <p:cNvSpPr txBox="1"/>
          <p:nvPr/>
        </p:nvSpPr>
        <p:spPr>
          <a:xfrm rot="5400000">
            <a:off x="8801436" y="4143999"/>
            <a:ext cx="61047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dirty="0"/>
              <a:t>https://cdn5.vectorstock.com/i/1000x1000/31/79/attention-sign-icon-vector-22443179.jpg</a:t>
            </a:r>
          </a:p>
        </p:txBody>
      </p:sp>
    </p:spTree>
    <p:extLst>
      <p:ext uri="{BB962C8B-B14F-4D97-AF65-F5344CB8AC3E}">
        <p14:creationId xmlns:p14="http://schemas.microsoft.com/office/powerpoint/2010/main" val="4076281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04E8D4-D1F2-4AF3-8EF0-42D16C0F1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Anamnesegespräch:</a:t>
            </a:r>
            <a:br>
              <a:rPr lang="de-DE" dirty="0"/>
            </a:br>
            <a:r>
              <a:rPr lang="de-DE" dirty="0"/>
              <a:t>Erfragung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DF48BA-DAED-44AC-90E6-1BBA2DF7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EFCAB4D-F399-460F-A094-032FA3D57988}"/>
              </a:ext>
            </a:extLst>
          </p:cNvPr>
          <p:cNvSpPr txBox="1"/>
          <p:nvPr/>
        </p:nvSpPr>
        <p:spPr>
          <a:xfrm>
            <a:off x="8011885" y="6278813"/>
            <a:ext cx="3859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Bundschuh, Winkler, 2014, 137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DA69B00-3884-4B6D-9245-47AD60C124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357"/>
          <a:stretch/>
        </p:blipFill>
        <p:spPr>
          <a:xfrm>
            <a:off x="7650519" y="2604435"/>
            <a:ext cx="4336607" cy="265540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70FED7D-6CCC-49C6-886D-4687320DDB53}"/>
              </a:ext>
            </a:extLst>
          </p:cNvPr>
          <p:cNvSpPr txBox="1"/>
          <p:nvPr/>
        </p:nvSpPr>
        <p:spPr>
          <a:xfrm rot="5400000">
            <a:off x="8823710" y="4657606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dirty="0"/>
              <a:t>https://i.pinimg.com/474x/9a/3c/ae/9a3caec1655bbf54ae16623444be06a4.jpg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910C454-D433-4414-B6F8-E78C8475C00C}"/>
              </a:ext>
            </a:extLst>
          </p:cNvPr>
          <p:cNvSpPr txBox="1"/>
          <p:nvPr/>
        </p:nvSpPr>
        <p:spPr>
          <a:xfrm>
            <a:off x="1132116" y="2372694"/>
            <a:ext cx="6251723" cy="4203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Besondere Lebensumstände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Entwicklungsverlauf im Zusammenhang mit dem Verhalten des Kindes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Sozialbezüge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Persönlichkeit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Lebensgeschichte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Soziale Bezüge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Erlebnisse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Handlungen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Einstellungen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Wünsche (im allgemeinen oder in speziellen Bereichen)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545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F981C6-6028-439D-9368-9B9D8F1CE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de-DE" dirty="0"/>
              <a:t>Anamnesegespräch: Schwierigkeiten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EF5C0D-530D-4904-B0CE-C7A0D75E6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5310012" cy="4050792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"/>
              <a:defRPr/>
            </a:pP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Gefahr der subjektiven Verzerrung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Direkte Ansprache</a:t>
            </a:r>
          </a:p>
          <a:p>
            <a:pPr marL="0" indent="0" eaLnBrk="1" hangingPunct="1">
              <a:buNone/>
              <a:defRPr/>
            </a:pP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Reaktion der Eltern auf Behinderung</a:t>
            </a:r>
            <a:endParaRPr lang="de-DE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„Lernbehinderung“ des Kindes fällt nicht auf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ungünstige Einstellungen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ggü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Förderzentrum</a:t>
            </a:r>
          </a:p>
          <a:p>
            <a:pPr lvl="1">
              <a:spcAft>
                <a:spcPts val="800"/>
              </a:spcAft>
              <a:buFont typeface="Courier New" panose="02070309020205020404" pitchFamily="49" charset="0"/>
              <a:buChar char="o"/>
              <a:defRPr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Möglicherweise wenig Interesse an Entwicklung und Weiterbildung des Kindes (z.B. Zeitfaktor)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96D1FAD-EB19-4AD8-80D3-5B75F71102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015"/>
          <a:stretch/>
        </p:blipFill>
        <p:spPr>
          <a:xfrm>
            <a:off x="7724991" y="2681531"/>
            <a:ext cx="3820691" cy="286551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904F670-372F-4580-A2F6-1D1B35D58920}"/>
              </a:ext>
            </a:extLst>
          </p:cNvPr>
          <p:cNvSpPr txBox="1"/>
          <p:nvPr/>
        </p:nvSpPr>
        <p:spPr>
          <a:xfrm>
            <a:off x="7398963" y="6278813"/>
            <a:ext cx="4472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/>
              <a:t>Bundschuh, Winkler, 2014, 137 u. 140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D527914-7F4C-45A9-8A94-827646641442}"/>
              </a:ext>
            </a:extLst>
          </p:cNvPr>
          <p:cNvSpPr txBox="1"/>
          <p:nvPr/>
        </p:nvSpPr>
        <p:spPr>
          <a:xfrm rot="5400000">
            <a:off x="8939126" y="4148055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/>
              <a:t>https://i.pinimg.com/474x/d9/35/7f/d9357f0682cbbac9122333fcb89c20cf.jpg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3142249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4B7BC6-6D80-48F8-9C42-C357FA5A0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Anamnesegespräch: Problemvermeidung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CADA209E-B5B6-41C7-8F3A-1C04E2C66B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7279"/>
          <a:stretch/>
        </p:blipFill>
        <p:spPr>
          <a:xfrm>
            <a:off x="8441963" y="2926303"/>
            <a:ext cx="2940618" cy="212489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396B5A4-6F03-49CD-AB7D-E04D7F77ED17}"/>
              </a:ext>
            </a:extLst>
          </p:cNvPr>
          <p:cNvSpPr txBox="1"/>
          <p:nvPr/>
        </p:nvSpPr>
        <p:spPr>
          <a:xfrm rot="5400000">
            <a:off x="8946229" y="3939753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dirty="0"/>
              <a:t>https://www.npridik.de/wp-content/uploads/2021/01/gemeinsam-ideen-entwickeln-300x201.jpg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2BECAC3A-E1ED-45A4-A216-D959AEC59DBF}"/>
              </a:ext>
            </a:extLst>
          </p:cNvPr>
          <p:cNvSpPr txBox="1">
            <a:spLocks/>
          </p:cNvSpPr>
          <p:nvPr/>
        </p:nvSpPr>
        <p:spPr>
          <a:xfrm>
            <a:off x="1069848" y="2121408"/>
            <a:ext cx="6238372" cy="40507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"/>
              <a:defRPr/>
            </a:pP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de-DE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Repressionsfreies (= antiautoritär) Gespräch in partnerschaftlicher Kommunikation und Atmosphäre 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de-DE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de-D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(positive Wertschätzung/Verstehen)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587066F-F4FC-430A-90FE-82CAA8FA85F6}"/>
              </a:ext>
            </a:extLst>
          </p:cNvPr>
          <p:cNvSpPr txBox="1"/>
          <p:nvPr/>
        </p:nvSpPr>
        <p:spPr>
          <a:xfrm>
            <a:off x="7865805" y="6304938"/>
            <a:ext cx="3859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Bundschuh, Winkler, 2014, 140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62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5F2999-064B-46D8-8AD1-7DE42FA1D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Gesprächsführung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EE9041-2DA0-4D78-AD00-55661CCDE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Haltung (freundlich, wohlwollend, mitfühlend, reflektierend, partnerschaftlich)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Achtung, Akzeptanz, Empathie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Gespür für Grenzen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Verpflichtung zum Schweigen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Beratende Funktion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B5F778E-5B18-4D37-9DD3-1DA61EE34F88}"/>
              </a:ext>
            </a:extLst>
          </p:cNvPr>
          <p:cNvSpPr txBox="1"/>
          <p:nvPr/>
        </p:nvSpPr>
        <p:spPr>
          <a:xfrm>
            <a:off x="7204365" y="6304938"/>
            <a:ext cx="4521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Bundschuh, Winkler, 2014, 143 u. 146f.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52AD4D9-49B2-4421-9156-1BA283313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752" y="100266"/>
            <a:ext cx="4135483" cy="210082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CC2ACFE-BC79-4C40-BE6D-10674EE2DBDD}"/>
              </a:ext>
            </a:extLst>
          </p:cNvPr>
          <p:cNvSpPr txBox="1"/>
          <p:nvPr/>
        </p:nvSpPr>
        <p:spPr>
          <a:xfrm rot="5400000">
            <a:off x="8931243" y="5133675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dirty="0"/>
              <a:t>https://www.npridik.de/wp-content/uploads/2016/08/megafon.jpg</a:t>
            </a:r>
          </a:p>
        </p:txBody>
      </p:sp>
    </p:spTree>
    <p:extLst>
      <p:ext uri="{BB962C8B-B14F-4D97-AF65-F5344CB8AC3E}">
        <p14:creationId xmlns:p14="http://schemas.microsoft.com/office/powerpoint/2010/main" val="3955129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36249A-6CB2-4A7A-8E69-B055AF687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Anamnese: Hilfsmittel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6E6EAB-AE35-4E2C-8CE8-1AF019BDF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Anamneseschemata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  <a:defRPr/>
            </a:pPr>
            <a:r>
              <a:rPr lang="de-DE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Z.B. nach L. Kemmler (1980): Anregung zu Problemkreisen</a:t>
            </a:r>
          </a:p>
          <a:p>
            <a:pPr marL="0" indent="0" eaLnBrk="1" hangingPunct="1"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Anamnestische Fragebögen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  <a:defRPr/>
            </a:pPr>
            <a:r>
              <a:rPr lang="de-DE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Z.B. „Diagnostischer Elternfragebogen“ (DEF) von </a:t>
            </a:r>
            <a:r>
              <a:rPr lang="de-DE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Dehmelt</a:t>
            </a:r>
            <a:r>
              <a:rPr lang="de-DE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Kuhnert, Zinn: Ausgangsbasis für Beratung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  <a:defRPr/>
            </a:pPr>
            <a:r>
              <a:rPr lang="de-DE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Z.B. „Pädagogischer Anamnese-Fragebogen“ von B.J. </a:t>
            </a:r>
            <a:r>
              <a:rPr lang="de-DE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Trihas</a:t>
            </a:r>
            <a:r>
              <a:rPr lang="de-DE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Biografie, Bestandsaufnahme für nachschulische Fördermaßnahmen</a:t>
            </a:r>
          </a:p>
          <a:p>
            <a:pPr marL="0" indent="0" eaLnBrk="1" hangingPunct="1"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Impulskatalog</a:t>
            </a:r>
          </a:p>
          <a:p>
            <a:pPr marL="274320" lvl="1" indent="0">
              <a:lnSpc>
                <a:spcPct val="107000"/>
              </a:lnSpc>
              <a:spcAft>
                <a:spcPts val="800"/>
              </a:spcAft>
              <a:buNone/>
              <a:defRPr/>
            </a:pPr>
            <a:endParaRPr lang="de-DE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89489BD-2453-4F20-9FFB-F8BA4D19F943}"/>
              </a:ext>
            </a:extLst>
          </p:cNvPr>
          <p:cNvSpPr txBox="1"/>
          <p:nvPr/>
        </p:nvSpPr>
        <p:spPr>
          <a:xfrm>
            <a:off x="7865805" y="6304938"/>
            <a:ext cx="385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Bundschuh, Winkler, 2014, 140ff.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0485151-08F9-4347-A39F-7173CEE77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719" y="226306"/>
            <a:ext cx="2125996" cy="212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63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4FF9E1-69C0-41EE-9DC9-081E0F747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Anamneseschemata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02D7E9-4AF8-4E48-A4B6-2039D5C6D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de-DE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Wo sind sie zu finden?</a:t>
            </a:r>
          </a:p>
          <a:p>
            <a:pPr marL="0" indent="0">
              <a:lnSpc>
                <a:spcPct val="100000"/>
              </a:lnSpc>
              <a:buNone/>
            </a:pP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Meistens haben pädagogische Einrichtungen und Erziehungsberatungsstellen eigene Orientierungskataloge</a:t>
            </a:r>
          </a:p>
          <a:p>
            <a:pPr lvl="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Zahlreiche Anamnesebögen und -schemata in der Literatur</a:t>
            </a:r>
          </a:p>
          <a:p>
            <a:pPr lvl="0">
              <a:lnSpc>
                <a:spcPct val="10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Fragebögen von Verlagen</a:t>
            </a: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884A630-1554-463C-AA44-12CB6F9B953C}"/>
              </a:ext>
            </a:extLst>
          </p:cNvPr>
          <p:cNvSpPr txBox="1"/>
          <p:nvPr/>
        </p:nvSpPr>
        <p:spPr>
          <a:xfrm>
            <a:off x="7865805" y="6304938"/>
            <a:ext cx="3859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Bundschuh, Winkler, 2014, 143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1F3E288-3DDA-4CF0-956B-4EC85E27C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719" y="226306"/>
            <a:ext cx="2125996" cy="212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32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4FF9E1-69C0-41EE-9DC9-081E0F747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Anamneseschemata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884A630-1554-463C-AA44-12CB6F9B953C}"/>
              </a:ext>
            </a:extLst>
          </p:cNvPr>
          <p:cNvSpPr txBox="1"/>
          <p:nvPr/>
        </p:nvSpPr>
        <p:spPr>
          <a:xfrm>
            <a:off x="7865805" y="6304938"/>
            <a:ext cx="3859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Bundschuh, Winkler, 2014, 140f.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482E7FC-A17B-4753-93B0-C87785D00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55161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de-DE" sz="7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Anamneseschema nach L. Kemmler (1980):</a:t>
            </a:r>
            <a:endParaRPr lang="de-DE" sz="7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indent="-1143000">
              <a:lnSpc>
                <a:spcPct val="120000"/>
              </a:lnSpc>
              <a:spcAft>
                <a:spcPts val="800"/>
              </a:spcAft>
              <a:buAutoNum type="arabicPeriod"/>
            </a:pPr>
            <a:r>
              <a:rPr lang="de-DE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Grund der Vorstellung </a:t>
            </a:r>
          </a:p>
          <a:p>
            <a:pPr marL="1143000" indent="-1143000">
              <a:lnSpc>
                <a:spcPct val="120000"/>
              </a:lnSpc>
              <a:spcAft>
                <a:spcPts val="800"/>
              </a:spcAft>
              <a:buAutoNum type="arabicPeriod"/>
            </a:pPr>
            <a:r>
              <a:rPr lang="de-DE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Wohnort und äußerer Lebensrahmen </a:t>
            </a:r>
          </a:p>
          <a:p>
            <a:pPr marL="1143000" indent="-1143000">
              <a:lnSpc>
                <a:spcPct val="120000"/>
              </a:lnSpc>
              <a:spcAft>
                <a:spcPts val="800"/>
              </a:spcAft>
              <a:buAutoNum type="arabicPeriod"/>
            </a:pPr>
            <a:r>
              <a:rPr lang="de-DE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Krankheiten </a:t>
            </a:r>
          </a:p>
          <a:p>
            <a:pPr marL="1143000" indent="-1143000">
              <a:lnSpc>
                <a:spcPct val="120000"/>
              </a:lnSpc>
              <a:spcAft>
                <a:spcPts val="800"/>
              </a:spcAft>
              <a:buAutoNum type="arabicPeriod"/>
            </a:pPr>
            <a:r>
              <a:rPr lang="de-DE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Biografie </a:t>
            </a:r>
          </a:p>
          <a:p>
            <a:pPr marL="1143000" indent="-1143000">
              <a:lnSpc>
                <a:spcPct val="120000"/>
              </a:lnSpc>
              <a:spcAft>
                <a:spcPts val="800"/>
              </a:spcAft>
              <a:buAutoNum type="arabicPeriod"/>
            </a:pPr>
            <a:r>
              <a:rPr lang="de-DE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Familiensituation und Umweltbeziehungen</a:t>
            </a:r>
          </a:p>
          <a:p>
            <a:pPr marL="1143000" indent="-1143000">
              <a:lnSpc>
                <a:spcPct val="120000"/>
              </a:lnSpc>
              <a:spcAft>
                <a:spcPts val="800"/>
              </a:spcAft>
              <a:buAutoNum type="arabicPeriod"/>
            </a:pPr>
            <a:r>
              <a:rPr lang="de-DE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Familienanamnese </a:t>
            </a:r>
          </a:p>
          <a:p>
            <a:pPr marL="1143000" indent="-1143000">
              <a:lnSpc>
                <a:spcPct val="120000"/>
              </a:lnSpc>
              <a:spcAft>
                <a:spcPts val="800"/>
              </a:spcAft>
              <a:buAutoNum type="arabicPeriod"/>
            </a:pPr>
            <a:r>
              <a:rPr lang="de-DE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Eindruck von der Mutter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de-DE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endParaRPr lang="de-DE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indent="-11430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4814EEC-CBD2-4F22-A910-E9A717614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719" y="226306"/>
            <a:ext cx="2125996" cy="212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72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4A8B4C-B543-485F-8CEF-BC664C7FA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Anamnesebogen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F256B3-2A6F-4CC0-B475-08A720628B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Der Anamnesebogen der Arbeitsstelle Frühförderung Bayern (3. Sitzung, Material)</a:t>
            </a:r>
          </a:p>
          <a:p>
            <a:pPr marL="0" indent="0">
              <a:buNone/>
            </a:pPr>
            <a:r>
              <a:rPr lang="de-DE" u="sng" dirty="0">
                <a:latin typeface="Calibri" panose="020F0502020204030204" pitchFamily="34" charset="0"/>
                <a:cs typeface="Calibri" panose="020F0502020204030204" pitchFamily="34" charset="0"/>
              </a:rPr>
              <a:t>https://wuecampus2.uni-wuerzburg.de/moodle/mod/resource/view.php?id=1692863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(Buch S. 24 – 26)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Daut Volker Anamnese Leitfragen neu (3. Sitzung, Material)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https://wuecampus2.uni-wuerzburg.de/moodle/mod/resource/view.php?id=1692856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B899627-CB82-4E9B-BA32-775CD98B09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Arbeitsauftrag: </a:t>
            </a:r>
          </a:p>
          <a:p>
            <a:pPr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5 Minuten Zeit</a:t>
            </a:r>
          </a:p>
          <a:p>
            <a:pPr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Einmal über beide drüber schauen</a:t>
            </a:r>
          </a:p>
          <a:p>
            <a:pPr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Welcher spricht euch mehr an und warum?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DE625B0-FE2E-40FD-BABC-313B1C082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2719" y="226306"/>
            <a:ext cx="2125996" cy="212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06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7CE13-5BEC-456A-B2B8-60854D6E3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Impulskatalog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D4F406-429C-4F20-ABB0-AE42B3093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de-DE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Mögliche Einstiegsimpulse: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de-DE" sz="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de-DE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Möchten Sie etwas über Ihr Kind erzählen?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de-DE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Berichten Sie etwas über Ihr Kind!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de-DE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Welches Problem hat ihr Kind?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37DB03F-3E18-4855-ABFB-99DA95BF0D44}"/>
              </a:ext>
            </a:extLst>
          </p:cNvPr>
          <p:cNvSpPr txBox="1"/>
          <p:nvPr/>
        </p:nvSpPr>
        <p:spPr>
          <a:xfrm>
            <a:off x="7865805" y="6304938"/>
            <a:ext cx="3859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Bundschuh, Winkler, 2014, 143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56A2CDE-C862-4D5A-A481-5FADD77DC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719" y="226306"/>
            <a:ext cx="2125996" cy="212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03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553E79-C57C-46E4-A02D-CA6F6EEAB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Diagnostik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4DBDD1-8748-4AEC-AA0A-1E1C5DF9B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gr. </a:t>
            </a: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diagnosis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= das Unterscheidende </a:t>
            </a:r>
          </a:p>
          <a:p>
            <a:pPr marL="0" indent="0">
              <a:lnSpc>
                <a:spcPct val="150000"/>
              </a:lnSpc>
              <a:buNone/>
            </a:pPr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= „eine Maßnahme 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vertiefender Erkenntnisgewinnung 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über das intuitive Erfassen eines Sachverhaltes hinaus. In der Sonderpädagogik wird als Diagnostik der 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theoriegeleitete, systematische Prozess der Sammlung von Information über ein pädagogisches Problem 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angesehen, der zu 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Entscheidungshilfen für die Organisation und für Maßnahmen der Förderung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führt.“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19B1DCE-F2BE-42A5-B7CA-3A3193695629}"/>
              </a:ext>
            </a:extLst>
          </p:cNvPr>
          <p:cNvSpPr txBox="1"/>
          <p:nvPr/>
        </p:nvSpPr>
        <p:spPr>
          <a:xfrm>
            <a:off x="8550687" y="6296098"/>
            <a:ext cx="3378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Bergeest et.al., 2015, 233</a:t>
            </a:r>
          </a:p>
        </p:txBody>
      </p:sp>
    </p:spTree>
    <p:extLst>
      <p:ext uri="{BB962C8B-B14F-4D97-AF65-F5344CB8AC3E}">
        <p14:creationId xmlns:p14="http://schemas.microsoft.com/office/powerpoint/2010/main" val="1613979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DFC088-097E-48A6-9CA2-DF7AE60A3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Impulskatalog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EC710E-F503-4D62-A992-BE6606F53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Ätiologie und Erscheinung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1.1 Worin besteht die Problematik/Auffälligkeit/Behinderung Ihres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Kindes?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 Ätiologie (prä-, </a:t>
            </a:r>
            <a:r>
              <a:rPr lang="de-D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</a:t>
            </a: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-, postnatal…);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 Erscheinung (Phänomen: Besonders betroffene Bereiche, z. B. Sozialverhalten, Sprache, Motorik, autistische Verhaltensweisen…).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Einstellung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 Wann (evtl. wie) wurde Ihnen die Auffälligkeit/Behinderung zum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ersten Mal bewusst? (Evtl.: Wer hat darüber informiert, wie geschah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dies?)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2.2 Erste Reaktion auf diese Nachricht.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2.3 Gegenwärtige Einstellung zum Kind (zur Behinderung des Kindes).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10.3 Evtl. noch Fragen nach besonderen Problemen in der Familie (Erziehung durch Stiefvater, -mutter, Fehlen eines Elternteils, Fürsorgeerziehung, Beeinträchtigung der Eltern…).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10.4 Wohnverhältnisse (Größe, eigenes Zimmer, Spielplatz, Garten…).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BCE5D45-8211-40F8-8456-C0AA7780BC39}"/>
              </a:ext>
            </a:extLst>
          </p:cNvPr>
          <p:cNvSpPr txBox="1"/>
          <p:nvPr/>
        </p:nvSpPr>
        <p:spPr>
          <a:xfrm>
            <a:off x="7865805" y="6304938"/>
            <a:ext cx="3859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Bundschuh, Winkler, 2014, 143ff.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A574528-34DC-4319-A961-8DCE8A4A1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719" y="226306"/>
            <a:ext cx="2125996" cy="212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73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5924DF-7F59-4F2B-A0BE-6A9089457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Anamnese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12BD5B-0695-416B-A7BC-2D5A1954C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de-DE" dirty="0"/>
              <a:t>„Die Anamnese ist </a:t>
            </a:r>
            <a:r>
              <a:rPr lang="de-DE" b="1" dirty="0"/>
              <a:t>keine objektivierende (natur-)wissenschaftliche Informationsgewinnung</a:t>
            </a:r>
            <a:r>
              <a:rPr lang="de-DE" dirty="0"/>
              <a:t>, sondern, erkenntnistheoretisch betrachtet </a:t>
            </a:r>
            <a:r>
              <a:rPr lang="de-DE" b="1" dirty="0"/>
              <a:t>ein sinnverstehender und sinnstiftender Prozess zwischen (mindestens) zwei Subjekten</a:t>
            </a:r>
            <a:r>
              <a:rPr lang="de-DE" dirty="0"/>
              <a:t>, die beide sinnmächtig sind und das Gespräch und seine Bedeutung erzeugen.“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C8569E9-B39E-40C2-8B00-E83DCFF77510}"/>
              </a:ext>
            </a:extLst>
          </p:cNvPr>
          <p:cNvSpPr txBox="1"/>
          <p:nvPr/>
        </p:nvSpPr>
        <p:spPr>
          <a:xfrm>
            <a:off x="8853055" y="6304938"/>
            <a:ext cx="2872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Naagl</a:t>
            </a:r>
            <a:r>
              <a:rPr lang="de-DE" dirty="0"/>
              <a:t>, Höck, 2009, 27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E6F98D7-C457-48BC-B19B-B5B58B443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719" y="226306"/>
            <a:ext cx="2125996" cy="212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37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C3B7AB71-6A2D-409C-A162-92DA7E7E98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821" r="19897"/>
          <a:stretch/>
        </p:blipFill>
        <p:spPr>
          <a:xfrm>
            <a:off x="6731724" y="2093976"/>
            <a:ext cx="4807441" cy="40513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D4BCAE7-C6DC-4852-AF9F-397F8005A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Ihr seid dran!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5EB39E8B-DC62-482E-A247-83E88AAC3C67}"/>
              </a:ext>
            </a:extLst>
          </p:cNvPr>
          <p:cNvSpPr txBox="1">
            <a:spLocks/>
          </p:cNvSpPr>
          <p:nvPr/>
        </p:nvSpPr>
        <p:spPr>
          <a:xfrm>
            <a:off x="1069848" y="2558200"/>
            <a:ext cx="4807441" cy="3054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6600" dirty="0">
                <a:latin typeface="Calibri" panose="020F0502020204030204" pitchFamily="34" charset="0"/>
                <a:cs typeface="Calibri" panose="020F0502020204030204" pitchFamily="34" charset="0"/>
              </a:rPr>
              <a:t>Was ist hängen geblieben?</a:t>
            </a:r>
          </a:p>
          <a:p>
            <a:endParaRPr lang="de-DE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6600" dirty="0" err="1">
                <a:latin typeface="Calibri" panose="020F0502020204030204" pitchFamily="34" charset="0"/>
                <a:cs typeface="Calibri" panose="020F0502020204030204" pitchFamily="34" charset="0"/>
              </a:rPr>
              <a:t>Kahoot</a:t>
            </a:r>
            <a:r>
              <a:rPr lang="de-DE" sz="6600" dirty="0">
                <a:latin typeface="Calibri" panose="020F0502020204030204" pitchFamily="34" charset="0"/>
                <a:cs typeface="Calibri" panose="020F0502020204030204" pitchFamily="34" charset="0"/>
              </a:rPr>
              <a:t>-Code: 37887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8EC54A5-9053-46AF-B661-1E7ADB21DDBC}"/>
              </a:ext>
            </a:extLst>
          </p:cNvPr>
          <p:cNvSpPr txBox="1"/>
          <p:nvPr/>
        </p:nvSpPr>
        <p:spPr>
          <a:xfrm rot="5400000">
            <a:off x="8934683" y="5026560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dirty="0"/>
              <a:t>https://www.npridik.de/wp-content/uploads/2016/03/lupe.jpg</a:t>
            </a:r>
          </a:p>
        </p:txBody>
      </p:sp>
    </p:spTree>
    <p:extLst>
      <p:ext uri="{BB962C8B-B14F-4D97-AF65-F5344CB8AC3E}">
        <p14:creationId xmlns:p14="http://schemas.microsoft.com/office/powerpoint/2010/main" val="1236171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7EB37-33C3-4C33-8675-FAB9D95E9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Bewegungspause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DA9ACC-65EB-49E9-9FD5-93806E8F5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hlinkClick r:id="rId3"/>
              </a:rPr>
              <a:t>https://www.youtube.com/watch?v=CZ6b5HvyIIY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Onlinemedien 4" title="Bodypercussion - Bewegungspause für den Unterricht">
            <a:hlinkClick r:id="" action="ppaction://media"/>
            <a:extLst>
              <a:ext uri="{FF2B5EF4-FFF2-40B4-BE49-F238E27FC236}">
                <a16:creationId xmlns:a16="http://schemas.microsoft.com/office/drawing/2014/main" id="{AA7D5EFE-CD5A-440E-8432-BB12BB5D967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63752" y="2714625"/>
            <a:ext cx="6296629" cy="355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0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F64B3-7828-42EE-BB80-F671A68B0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Kind-Umwelt-Analyse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ED75BB1-CE92-47F4-A5CE-0B216CCB9B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0085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518766-B7A0-4EB0-A103-F04128E53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Kind-Umfeld-Analyse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74062B0F-11EC-4340-9972-A99DC04CB3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005" r="25058"/>
          <a:stretch/>
        </p:blipFill>
        <p:spPr>
          <a:xfrm>
            <a:off x="7787472" y="2648883"/>
            <a:ext cx="4167818" cy="248629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6EDCC17-F06F-497C-88A4-1F2735FA547E}"/>
              </a:ext>
            </a:extLst>
          </p:cNvPr>
          <p:cNvSpPr txBox="1"/>
          <p:nvPr/>
        </p:nvSpPr>
        <p:spPr>
          <a:xfrm rot="5400000">
            <a:off x="8959334" y="38519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dirty="0"/>
              <a:t>https://encrypted-tbn0.gstatic.com/images?q=tbn:ANd9GcRchkxm2Gc4WXAvLWJnAtLLVHREhmrQBIT1tg&amp;usqp=CAU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5EF98A0-CA2E-4EF2-9E32-FC7773B7EC46}"/>
              </a:ext>
            </a:extLst>
          </p:cNvPr>
          <p:cNvSpPr txBox="1"/>
          <p:nvPr/>
        </p:nvSpPr>
        <p:spPr>
          <a:xfrm>
            <a:off x="1061105" y="2002049"/>
            <a:ext cx="6489657" cy="3913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= „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strukturiert feldtheoretische Betrachtung 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des Schülers bzw. der Schülerin in seinem/ihrem Lebensraum, strebt das 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Ableiten von personen- und </a:t>
            </a:r>
            <a:r>
              <a:rPr lang="de-D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umfeldbezogenen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Fördermaßnahmen 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an. Diese sollen für eine </a:t>
            </a: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gelingende Prävention, Intervention oder Rehabilitation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in und außerhalb der Schule eingesetzt werden.“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7B589B6-7A98-4850-BC13-B6909AAA6767}"/>
              </a:ext>
            </a:extLst>
          </p:cNvPr>
          <p:cNvSpPr txBox="1"/>
          <p:nvPr/>
        </p:nvSpPr>
        <p:spPr>
          <a:xfrm>
            <a:off x="8963891" y="6304938"/>
            <a:ext cx="2761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Alber et.al., 2018, 20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1022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4FCA88C2-C73C-4062-A097-8FBCE3090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83981C21-E132-4402-B31B-D725C1CE7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6A685C77-4E84-486A-9AE5-F3635BE98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2" y="822324"/>
            <a:ext cx="5149596" cy="5228279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E93331-448C-4EF8-A96C-0A800A3C2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4" y="1465790"/>
            <a:ext cx="3860798" cy="3941345"/>
          </a:xfrm>
        </p:spPr>
        <p:txBody>
          <a:bodyPr>
            <a:normAutofit/>
          </a:bodyPr>
          <a:lstStyle/>
          <a:p>
            <a:r>
              <a:rPr lang="de-DE" sz="6000" dirty="0"/>
              <a:t>Kind-Umfeld-Analyse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82AC39-808A-4FF5-9018-6DF2DDBE7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3" y="1359090"/>
            <a:ext cx="5132665" cy="40480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dirty="0"/>
              <a:t>„Der Begriff beschreibt ein Verfahren, ein </a:t>
            </a:r>
            <a:r>
              <a:rPr lang="de-DE" b="1" dirty="0"/>
              <a:t>systemisches Werkzeug</a:t>
            </a:r>
            <a:r>
              <a:rPr lang="de-DE" dirty="0"/>
              <a:t>, mit dem der </a:t>
            </a:r>
            <a:r>
              <a:rPr lang="de-DE" b="1" dirty="0"/>
              <a:t>öko-systemische Förderzusammenhang analysiert</a:t>
            </a:r>
            <a:r>
              <a:rPr lang="de-DE" dirty="0"/>
              <a:t> und zugleich aktiviert werden kann. Genaugenommen ist es ein </a:t>
            </a:r>
            <a:r>
              <a:rPr lang="de-DE" b="1" dirty="0"/>
              <a:t>Leitfaden mit Fragen</a:t>
            </a:r>
            <a:r>
              <a:rPr lang="de-DE" dirty="0"/>
              <a:t> und eine Art Anleitung, wer sich </a:t>
            </a:r>
            <a:r>
              <a:rPr lang="de-DE" b="1" dirty="0" err="1"/>
              <a:t>ebenenübergreifend</a:t>
            </a:r>
            <a:r>
              <a:rPr lang="de-DE" b="1" dirty="0"/>
              <a:t> </a:t>
            </a:r>
            <a:r>
              <a:rPr lang="de-DE" dirty="0"/>
              <a:t>in einem Team mit diesen Fragen befassen soll. Ein systemisches Werkzeug zeichnet sich ganz allgemein dadurch aus, dass es die eigendynamische </a:t>
            </a:r>
            <a:r>
              <a:rPr lang="de-DE" b="1" dirty="0"/>
              <a:t>Wechselbeziehung zwischen verschiedenen Ebenen eines Systems zu modellieren hilft</a:t>
            </a:r>
            <a:r>
              <a:rPr lang="de-DE" dirty="0"/>
              <a:t>, mindestens modellhaft abbilden kann.“</a:t>
            </a: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E55C1C3E-5158-47F3-8FD9-14B22C3E6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121662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BD96AF7-8930-4931-8DB9-6CC43BDD4310}"/>
              </a:ext>
            </a:extLst>
          </p:cNvPr>
          <p:cNvSpPr txBox="1"/>
          <p:nvPr/>
        </p:nvSpPr>
        <p:spPr>
          <a:xfrm>
            <a:off x="9655629" y="5649686"/>
            <a:ext cx="2144485" cy="382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Carle, 2001, 3</a:t>
            </a:r>
          </a:p>
        </p:txBody>
      </p:sp>
    </p:spTree>
    <p:extLst>
      <p:ext uri="{BB962C8B-B14F-4D97-AF65-F5344CB8AC3E}">
        <p14:creationId xmlns:p14="http://schemas.microsoft.com/office/powerpoint/2010/main" val="3935397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518766-B7A0-4EB0-A103-F04128E53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360" y="0"/>
            <a:ext cx="10058400" cy="1609344"/>
          </a:xfrm>
        </p:spPr>
        <p:txBody>
          <a:bodyPr/>
          <a:lstStyle/>
          <a:p>
            <a:r>
              <a:rPr lang="de-DE" dirty="0"/>
              <a:t>Kind-Umfeld-Analyse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74062B0F-11EC-4340-9972-A99DC04CB3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005" r="25058"/>
          <a:stretch/>
        </p:blipFill>
        <p:spPr>
          <a:xfrm>
            <a:off x="7787472" y="2648883"/>
            <a:ext cx="4167818" cy="248629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6EDCC17-F06F-497C-88A4-1F2735FA547E}"/>
              </a:ext>
            </a:extLst>
          </p:cNvPr>
          <p:cNvSpPr txBox="1"/>
          <p:nvPr/>
        </p:nvSpPr>
        <p:spPr>
          <a:xfrm rot="5400000">
            <a:off x="8959334" y="38519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dirty="0"/>
              <a:t>https://encrypted-tbn0.gstatic.com/images?q=tbn:ANd9GcRchkxm2Gc4WXAvLWJnAtLLVHREhmrQBIT1tg&amp;usqp=CAU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5EF98A0-CA2E-4EF2-9E32-FC7773B7EC46}"/>
              </a:ext>
            </a:extLst>
          </p:cNvPr>
          <p:cNvSpPr txBox="1"/>
          <p:nvPr/>
        </p:nvSpPr>
        <p:spPr>
          <a:xfrm>
            <a:off x="466370" y="1140255"/>
            <a:ext cx="7640334" cy="6088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Was?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Anamnese- und Förderinstrument im Rahmen einer sonderpädagogischen prozessgeleiteten Diagnostik </a:t>
            </a:r>
          </a:p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Wofür? </a:t>
            </a:r>
          </a:p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Verbesserung der Entwicklungsbedingungen in </a:t>
            </a:r>
            <a:r>
              <a:rPr lang="de-DE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allen Lebensbereichen </a:t>
            </a:r>
          </a:p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Wie? </a:t>
            </a:r>
          </a:p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durch </a:t>
            </a:r>
            <a:r>
              <a:rPr lang="de-DE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ökosystemischen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Blick auf das gesamte Lebensumfeld und die Handlungsmöglichkeiten </a:t>
            </a:r>
          </a:p>
          <a:p>
            <a:pPr lvl="0">
              <a:lnSpc>
                <a:spcPct val="150000"/>
              </a:lnSpc>
              <a:spcAft>
                <a:spcPts val="800"/>
              </a:spcAft>
            </a:pP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7B589B6-7A98-4850-BC13-B6909AAA6767}"/>
              </a:ext>
            </a:extLst>
          </p:cNvPr>
          <p:cNvSpPr txBox="1"/>
          <p:nvPr/>
        </p:nvSpPr>
        <p:spPr>
          <a:xfrm>
            <a:off x="8963891" y="6304938"/>
            <a:ext cx="2761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Alber et.al., 2018, 20f. 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107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0A75D9-43DB-43B4-81D1-F901B1168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Merkmale der Kind-Umfeld-Analyse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851F7F3-0F4C-45F2-B1FA-88E98388B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>
              <a:lnSpc>
                <a:spcPct val="150000"/>
              </a:lnSpc>
            </a:pPr>
            <a:r>
              <a:rPr lang="de-DE" b="1" dirty="0"/>
              <a:t>Beteiligte: </a:t>
            </a:r>
            <a:r>
              <a:rPr lang="de-DE" dirty="0"/>
              <a:t>Kind, Eltern, Lehrpersonen, weitere Bezugspersonen </a:t>
            </a:r>
          </a:p>
          <a:p>
            <a:pPr>
              <a:lnSpc>
                <a:spcPct val="150000"/>
              </a:lnSpc>
            </a:pPr>
            <a:r>
              <a:rPr lang="de-DE" b="1" dirty="0"/>
              <a:t>Inhalt: </a:t>
            </a:r>
            <a:r>
              <a:rPr lang="de-DE" dirty="0"/>
              <a:t>Erhebung der Handlungsbedingungen des Kindes in seinen Bezugsfeldern </a:t>
            </a:r>
          </a:p>
          <a:p>
            <a:pPr>
              <a:lnSpc>
                <a:spcPct val="150000"/>
              </a:lnSpc>
            </a:pPr>
            <a:r>
              <a:rPr lang="de-DE" b="1" dirty="0"/>
              <a:t>Ziel: </a:t>
            </a:r>
            <a:r>
              <a:rPr lang="de-DE" dirty="0"/>
              <a:t>Nicht anamnestisch rückwärtsgewandt interpretieren, sondern konkrete Verbesserungen finden und vereinbaren </a:t>
            </a:r>
          </a:p>
          <a:p>
            <a:pPr>
              <a:lnSpc>
                <a:spcPct val="150000"/>
              </a:lnSpc>
            </a:pPr>
            <a:r>
              <a:rPr lang="de-DE" b="1" dirty="0"/>
              <a:t>Ansatzpunkt: </a:t>
            </a:r>
            <a:r>
              <a:rPr lang="de-DE" dirty="0"/>
              <a:t>Nicht das Kind therapieren, sondern seine Entwicklungsbedingungen in den Umfeldern anpassen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D68B05E-5911-4473-B5CA-CB1449AB2DBD}"/>
              </a:ext>
            </a:extLst>
          </p:cNvPr>
          <p:cNvSpPr txBox="1"/>
          <p:nvPr/>
        </p:nvSpPr>
        <p:spPr>
          <a:xfrm>
            <a:off x="9405257" y="6199632"/>
            <a:ext cx="261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Carle, 2001, 6</a:t>
            </a:r>
          </a:p>
        </p:txBody>
      </p:sp>
    </p:spTree>
    <p:extLst>
      <p:ext uri="{BB962C8B-B14F-4D97-AF65-F5344CB8AC3E}">
        <p14:creationId xmlns:p14="http://schemas.microsoft.com/office/powerpoint/2010/main" val="8200780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2AABB1A3-41FB-48E0-A0F3-CACA14EB9FB9}"/>
              </a:ext>
            </a:extLst>
          </p:cNvPr>
          <p:cNvSpPr txBox="1"/>
          <p:nvPr/>
        </p:nvSpPr>
        <p:spPr>
          <a:xfrm rot="5400000">
            <a:off x="8953209" y="4837986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/>
              <a:t>https://www.duden.de/og-image/88068.png</a:t>
            </a:r>
            <a:endParaRPr lang="de-DE" sz="900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041278AF-1F6C-48EF-8E07-E15B9544F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1B4026F-465A-4FDD-883D-AF2D18456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45" y="685800"/>
            <a:ext cx="10981676" cy="549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01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10777B-4F33-4862-BA31-31F7AA7998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5400" dirty="0"/>
              <a:t>Anamnese, </a:t>
            </a:r>
            <a:br>
              <a:rPr lang="de-DE" sz="5400" dirty="0"/>
            </a:br>
            <a:r>
              <a:rPr lang="de-DE" sz="5400" dirty="0"/>
              <a:t>Kind-Umfeld-Analyse,</a:t>
            </a:r>
            <a:br>
              <a:rPr lang="de-DE" sz="5400" dirty="0"/>
            </a:br>
            <a:r>
              <a:rPr lang="de-DE" sz="5400" dirty="0"/>
              <a:t>Hinweise zur Gesprächsführung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3087EA5-2E72-4BFB-BC3C-4CCEC63A6A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Tabea Kuhn, Jana Menzel</a:t>
            </a:r>
          </a:p>
          <a:p>
            <a:endParaRPr lang="de-DE" dirty="0"/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C1A7C9CE-5DB0-4167-98A9-F3A28C6AF4BF}"/>
              </a:ext>
            </a:extLst>
          </p:cNvPr>
          <p:cNvSpPr txBox="1">
            <a:spLocks/>
          </p:cNvSpPr>
          <p:nvPr/>
        </p:nvSpPr>
        <p:spPr>
          <a:xfrm>
            <a:off x="8145071" y="5609483"/>
            <a:ext cx="7891272" cy="10698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Praxisprojekt</a:t>
            </a:r>
          </a:p>
          <a:p>
            <a:r>
              <a:rPr lang="de-DE" dirty="0"/>
              <a:t>Seminarbeitrag am 4. Mai 2021</a:t>
            </a:r>
          </a:p>
          <a:p>
            <a:r>
              <a:rPr lang="de-DE" dirty="0"/>
              <a:t>Dozentin: Verena </a:t>
            </a:r>
            <a:r>
              <a:rPr lang="de-DE" dirty="0" err="1"/>
              <a:t>Mihlan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72802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B4599F-7121-4EFF-9523-39B6F6E89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Lebensraum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15C898-5857-4368-9B90-9CB31EDD2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de-DE" dirty="0"/>
          </a:p>
          <a:p>
            <a:pPr>
              <a:lnSpc>
                <a:spcPct val="100000"/>
              </a:lnSpc>
            </a:pPr>
            <a:r>
              <a:rPr lang="de-DE" dirty="0"/>
              <a:t>als Grundlage der Kind-Umfeld-Analyse</a:t>
            </a:r>
          </a:p>
          <a:p>
            <a:pPr>
              <a:lnSpc>
                <a:spcPct val="100000"/>
              </a:lnSpc>
            </a:pPr>
            <a:r>
              <a:rPr lang="de-DE" dirty="0"/>
              <a:t>besteht aus allen Faktoren, die sich unmittelbar auf das Verhalten einer Person auswirken </a:t>
            </a:r>
          </a:p>
          <a:p>
            <a:pPr>
              <a:lnSpc>
                <a:spcPct val="100000"/>
              </a:lnSpc>
            </a:pPr>
            <a:r>
              <a:rPr lang="de-DE" dirty="0"/>
              <a:t>Mensch wirkt durch sein Denken und Tätigsein als Element des Feldes,  nimmt aktiv Einfluss und wird beeinflusst</a:t>
            </a:r>
          </a:p>
          <a:p>
            <a:pPr>
              <a:lnSpc>
                <a:spcPct val="100000"/>
              </a:lnSpc>
            </a:pPr>
            <a:r>
              <a:rPr lang="de-DE" dirty="0"/>
              <a:t>Person und Umwelt stehen in verschiedenen Wechselwirkungsverhältnissen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B461E6C-79CE-4BB3-9D27-63B84491C4F7}"/>
              </a:ext>
            </a:extLst>
          </p:cNvPr>
          <p:cNvSpPr txBox="1"/>
          <p:nvPr/>
        </p:nvSpPr>
        <p:spPr>
          <a:xfrm>
            <a:off x="8696325" y="6228665"/>
            <a:ext cx="3057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Alber et.al., 2018, 22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12570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ECBFDC-AFEC-421A-AA5C-08808C0EA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de-DE" sz="3000" dirty="0"/>
              <a:t>Wirkungsräume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859DD1F-FDBF-4169-8288-F250A33C6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2" y="961157"/>
            <a:ext cx="7766187" cy="510626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0CD625D-9EDA-4797-87BB-2F01B19B3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351" y="2121408"/>
            <a:ext cx="3544034" cy="4050792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familiale Wirkungsraum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schulische Wirkungsraum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Wirkungsraum der Peergroup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Alternative Wirkungsraum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A408DC8-D152-4257-A928-D97ACA3A9476}"/>
              </a:ext>
            </a:extLst>
          </p:cNvPr>
          <p:cNvSpPr txBox="1"/>
          <p:nvPr/>
        </p:nvSpPr>
        <p:spPr>
          <a:xfrm>
            <a:off x="8991600" y="6430684"/>
            <a:ext cx="2410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Alber et.al., 2018, 23</a:t>
            </a:r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1CD047F-FF99-4073-B4DD-2895C0A84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2583" y="4335575"/>
            <a:ext cx="4059417" cy="182279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3DFC6CC-B888-4FF1-8BFE-4AD60F6668A1}"/>
              </a:ext>
            </a:extLst>
          </p:cNvPr>
          <p:cNvSpPr txBox="1"/>
          <p:nvPr/>
        </p:nvSpPr>
        <p:spPr>
          <a:xfrm>
            <a:off x="548641" y="494866"/>
            <a:ext cx="423862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Beispiel: Lebensraum eines Schülers </a:t>
            </a:r>
          </a:p>
        </p:txBody>
      </p:sp>
    </p:spTree>
    <p:extLst>
      <p:ext uri="{BB962C8B-B14F-4D97-AF65-F5344CB8AC3E}">
        <p14:creationId xmlns:p14="http://schemas.microsoft.com/office/powerpoint/2010/main" val="19703856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5EFF57-23B3-4E5A-871B-E7720FFA9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Familialer Wirkungsraum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F4C65D0-A74D-4DFB-9E55-C649B235C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Stellung in der Familie und in der Geschwisterreihe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Umfasst den engsten Familienkreis, sowie alle die Erziehung direkt beeinflussenden Personen (Patchwork)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Sozial-strukturelle Daten der Erziehungsberechtigten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Sozio-ökonomische Situation der Familie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Räumliche Wohngegebenheiten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Finanzielle Ressourcen 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lnSpc>
                <a:spcPct val="107000"/>
              </a:lnSpc>
              <a:buNone/>
            </a:pPr>
            <a:r>
              <a:rPr lang="de-D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Wirkfaktoren Beziehungen und Bindung zwischen Familienmitgliedern sind prägend für die Persönlichkeitsentwicklung der SuS.</a:t>
            </a:r>
          </a:p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DD0ED36-A8CA-4EC9-8898-74620AF3B8EF}"/>
              </a:ext>
            </a:extLst>
          </p:cNvPr>
          <p:cNvSpPr txBox="1"/>
          <p:nvPr/>
        </p:nvSpPr>
        <p:spPr>
          <a:xfrm>
            <a:off x="8963891" y="6304938"/>
            <a:ext cx="2761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Alber et.al., 2018, 24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48943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E569E4-D21E-43C2-BD3B-E95AB12CB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Schulischer Wirkungsraum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B0EFF66-E0E7-4C89-93C1-399B2FB1E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Wissensvermittlung und knüpfen von sozialen Kontakten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Untergliedert in verschiedene personelle und strukturelle Bereiche</a:t>
            </a:r>
          </a:p>
          <a:p>
            <a:pPr marL="914400" lvl="2" indent="0">
              <a:lnSpc>
                <a:spcPct val="107000"/>
              </a:lnSpc>
              <a:buNone/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(positive und negative Valenzen)</a:t>
            </a:r>
          </a:p>
          <a:p>
            <a:pPr marL="914400" lvl="2" indent="0">
              <a:lnSpc>
                <a:spcPct val="107000"/>
              </a:lnSpc>
              <a:buNone/>
            </a:pP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>
              <a:lnSpc>
                <a:spcPct val="107000"/>
              </a:lnSpc>
              <a:buNone/>
            </a:pP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stoßen beim Umsetzen von Absichten auf Barrieren, können diese nicht überwunden werden, kann es dazu kommen, dass die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keinen Zugang mehr zu bestimmten Regionen (z.B. Unterrichtsinhalt) finden und dem schulischen Wirkungsraum entgleiten</a:t>
            </a:r>
          </a:p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A2A77D0-E057-4D74-AE6F-6808D274B5CA}"/>
              </a:ext>
            </a:extLst>
          </p:cNvPr>
          <p:cNvSpPr txBox="1"/>
          <p:nvPr/>
        </p:nvSpPr>
        <p:spPr>
          <a:xfrm>
            <a:off x="8963891" y="6304938"/>
            <a:ext cx="2761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Alber et.al., 2018, 24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26322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889818-980C-4C8D-B0FE-DE1E1A9AB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Wirkungsraum der Peergroup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A6E18F4-235F-4124-892E-80594F253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Halt, Orientierung, Freundschaft als entscheidende Rolle bei der Herausbildung von Haltungen und Einstellungen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 mangelndem positivem Kontakt zu Mit-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innerer Rückzug, (relativ) freiwillige Isolation</a:t>
            </a:r>
          </a:p>
          <a:p>
            <a:pPr lvl="1" indent="0">
              <a:lnSpc>
                <a:spcPct val="107000"/>
              </a:lnSpc>
              <a:spcAft>
                <a:spcPts val="800"/>
              </a:spcAft>
              <a:buNone/>
            </a:pP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 f</a:t>
            </a:r>
            <a:r>
              <a:rPr lang="de-D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ehlender Anbindung zu schulischen Peergroups: </a:t>
            </a:r>
          </a:p>
          <a:p>
            <a:pPr lvl="1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Orientierung an außerschulischen Bezugsgruppen </a:t>
            </a:r>
          </a:p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14867A8-44F5-4FAF-8E0D-2AFD82D8E315}"/>
              </a:ext>
            </a:extLst>
          </p:cNvPr>
          <p:cNvSpPr txBox="1"/>
          <p:nvPr/>
        </p:nvSpPr>
        <p:spPr>
          <a:xfrm>
            <a:off x="8963891" y="6304938"/>
            <a:ext cx="2761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Alber et.al., 2018, 25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14262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3C45FB-AD43-4DF2-8CB7-A63368984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Alternativer Wirkungsraum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60BC989-773C-4B34-BD00-30AF00377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183530"/>
          </a:xfrm>
        </p:spPr>
        <p:txBody>
          <a:bodyPr>
            <a:normAutofit fontScale="92500" lnSpcReduction="20000"/>
          </a:bodyPr>
          <a:lstStyle/>
          <a:p>
            <a:pPr marL="742950" lvl="1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Bereiche, in denen sich Heranwachsende aufhalten, die sich nicht in Abhängigkeit zu anderen Wirkungsräumen befinden </a:t>
            </a:r>
            <a:b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(z.B. Bahnhöfe, Kaufhäuser, Spielotheken, Waldsee, Dachboden)</a:t>
            </a:r>
          </a:p>
          <a:p>
            <a:pPr marL="742950" lvl="1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ohen Anforderungscharakter: Kinder/Jugendliche fühlen sich zu ihnen hingezogen, empfinden die Aktivitäten als attraktiv</a:t>
            </a:r>
          </a:p>
          <a:p>
            <a:pPr lvl="1" indent="0">
              <a:lnSpc>
                <a:spcPct val="107000"/>
              </a:lnSpc>
              <a:buNone/>
            </a:pP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>
              <a:lnSpc>
                <a:spcPct val="107000"/>
              </a:lnSpc>
              <a:buNone/>
            </a:pPr>
            <a:r>
              <a:rPr lang="de-D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Analyse: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welche attraktiven Elemente weist der alternative Raum auf, welche Bedürfnisse und Motivationen lassen sich für die Heranwachsenden ableiten</a:t>
            </a:r>
          </a:p>
          <a:p>
            <a:pPr marL="914400" lvl="2" indent="0">
              <a:lnSpc>
                <a:spcPct val="107000"/>
              </a:lnSpc>
              <a:spcAft>
                <a:spcPts val="800"/>
              </a:spcAft>
              <a:buNone/>
            </a:pP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Inwieweit sind Alternative Räume </a:t>
            </a:r>
            <a:r>
              <a:rPr lang="de-D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„Übergangsräume“ für unerlaubte Tätigkeiten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z.B. rauchen?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8A8F108-AEDB-4927-925C-6FD1BD6A9F2E}"/>
              </a:ext>
            </a:extLst>
          </p:cNvPr>
          <p:cNvSpPr txBox="1"/>
          <p:nvPr/>
        </p:nvSpPr>
        <p:spPr>
          <a:xfrm>
            <a:off x="8963891" y="6304938"/>
            <a:ext cx="2761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Alber et.al., 2018, 25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44607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B38EE8-2507-4EF0-A960-D06E09F54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Wirkungsräume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ED879C-D723-4315-8A86-392BEB284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de-DE" sz="2400" dirty="0"/>
              <a:t> Die Gesellschaft (Werte, Normen, Erwartungen)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2400" dirty="0"/>
              <a:t> Die situativen Bedingungen (physische, psychische Gegebenheiten)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2400" dirty="0"/>
              <a:t> Barrieren und Konflikte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10A0199-4C7E-4A8B-A46B-4E89048A8845}"/>
              </a:ext>
            </a:extLst>
          </p:cNvPr>
          <p:cNvSpPr txBox="1"/>
          <p:nvPr/>
        </p:nvSpPr>
        <p:spPr>
          <a:xfrm>
            <a:off x="8963891" y="6304938"/>
            <a:ext cx="2761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Alber et.al., 2018, 25ff.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27008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9F7A820-AA09-4D36-8BC9-6057B1A5B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DB20B2C-5EBC-41FB-B90D-BD536425C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2264" y="936171"/>
            <a:ext cx="7873727" cy="5236029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5E6C82-353D-4C26-8942-9F4E1C2AA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0114" y="304801"/>
            <a:ext cx="4201885" cy="592488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1800" dirty="0" err="1"/>
              <a:t>Schulwechsel</a:t>
            </a:r>
            <a:r>
              <a:rPr lang="en-US" sz="1800" dirty="0"/>
              <a:t> </a:t>
            </a:r>
            <a:r>
              <a:rPr lang="en-US" sz="1800" dirty="0" err="1"/>
              <a:t>wegen</a:t>
            </a:r>
            <a:r>
              <a:rPr lang="en-US" sz="1800" dirty="0"/>
              <a:t> </a:t>
            </a:r>
            <a:r>
              <a:rPr lang="en-US" sz="1800" dirty="0" err="1"/>
              <a:t>Umzug</a:t>
            </a:r>
            <a:r>
              <a:rPr lang="en-US" sz="1800" dirty="0"/>
              <a:t> der </a:t>
            </a:r>
            <a:r>
              <a:rPr lang="en-US" sz="1800" dirty="0" err="1"/>
              <a:t>Familie</a:t>
            </a:r>
            <a:r>
              <a:rPr lang="en-US" sz="18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1800" dirty="0" err="1"/>
              <a:t>Kann</a:t>
            </a:r>
            <a:r>
              <a:rPr lang="en-US" sz="1800" dirty="0"/>
              <a:t> </a:t>
            </a:r>
            <a:r>
              <a:rPr lang="en-US" sz="1800" dirty="0" err="1"/>
              <a:t>keine</a:t>
            </a:r>
            <a:r>
              <a:rPr lang="en-US" sz="1800" dirty="0"/>
              <a:t> </a:t>
            </a:r>
            <a:r>
              <a:rPr lang="en-US" sz="1800" dirty="0" err="1"/>
              <a:t>Beziehung</a:t>
            </a:r>
            <a:r>
              <a:rPr lang="en-US" sz="1800" dirty="0"/>
              <a:t> </a:t>
            </a:r>
            <a:r>
              <a:rPr lang="en-US" sz="1800" dirty="0" err="1"/>
              <a:t>zu</a:t>
            </a:r>
            <a:r>
              <a:rPr lang="en-US" sz="1800" dirty="0"/>
              <a:t> </a:t>
            </a:r>
            <a:r>
              <a:rPr lang="en-US" sz="1800" dirty="0" err="1"/>
              <a:t>seinen</a:t>
            </a:r>
            <a:r>
              <a:rPr lang="en-US" sz="1800" dirty="0"/>
              <a:t> </a:t>
            </a:r>
            <a:r>
              <a:rPr lang="en-US" sz="1800" dirty="0" err="1"/>
              <a:t>neuen</a:t>
            </a:r>
            <a:r>
              <a:rPr lang="en-US" sz="1800" dirty="0"/>
              <a:t> </a:t>
            </a:r>
            <a:r>
              <a:rPr lang="en-US" sz="1800" dirty="0" err="1"/>
              <a:t>Mitschülern</a:t>
            </a:r>
            <a:r>
              <a:rPr lang="en-US" sz="1800" dirty="0"/>
              <a:t> </a:t>
            </a:r>
            <a:r>
              <a:rPr lang="en-US" sz="1800" dirty="0" err="1"/>
              <a:t>aufbauen</a:t>
            </a:r>
            <a:r>
              <a:rPr lang="en-US" sz="18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1800" dirty="0" err="1"/>
              <a:t>Wird</a:t>
            </a:r>
            <a:r>
              <a:rPr lang="en-US" sz="1800" dirty="0"/>
              <a:t> von </a:t>
            </a:r>
            <a:r>
              <a:rPr lang="en-US" sz="1800" dirty="0" err="1"/>
              <a:t>gemeinsamen</a:t>
            </a:r>
            <a:r>
              <a:rPr lang="en-US" sz="1800" dirty="0"/>
              <a:t> </a:t>
            </a:r>
            <a:r>
              <a:rPr lang="en-US" sz="1800" dirty="0" err="1"/>
              <a:t>Aktivitäten</a:t>
            </a:r>
            <a:r>
              <a:rPr lang="en-US" sz="1800" dirty="0"/>
              <a:t> </a:t>
            </a:r>
            <a:r>
              <a:rPr lang="en-US" sz="1800" dirty="0" err="1"/>
              <a:t>ausgeschlossen</a:t>
            </a:r>
            <a:r>
              <a:rPr lang="en-US" sz="18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1800" dirty="0" err="1"/>
              <a:t>Fühlt</a:t>
            </a:r>
            <a:r>
              <a:rPr lang="en-US" sz="1800" dirty="0"/>
              <a:t> </a:t>
            </a:r>
            <a:r>
              <a:rPr lang="en-US" sz="1800" dirty="0" err="1"/>
              <a:t>sich</a:t>
            </a:r>
            <a:r>
              <a:rPr lang="en-US" sz="1800" dirty="0"/>
              <a:t> </a:t>
            </a:r>
            <a:r>
              <a:rPr lang="en-US" sz="1800" dirty="0" err="1"/>
              <a:t>unverstanden</a:t>
            </a:r>
            <a:r>
              <a:rPr lang="en-US" sz="18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1800" dirty="0" err="1"/>
              <a:t>Scheinbar</a:t>
            </a:r>
            <a:r>
              <a:rPr lang="en-US" sz="1800" dirty="0"/>
              <a:t> </a:t>
            </a:r>
            <a:r>
              <a:rPr lang="en-US" sz="1800" dirty="0" err="1"/>
              <a:t>einzige</a:t>
            </a:r>
            <a:r>
              <a:rPr lang="en-US" sz="1800" dirty="0"/>
              <a:t> </a:t>
            </a:r>
            <a:r>
              <a:rPr lang="en-US" sz="1800" dirty="0" err="1"/>
              <a:t>Freude</a:t>
            </a:r>
            <a:r>
              <a:rPr lang="en-US" sz="1800" dirty="0"/>
              <a:t> </a:t>
            </a:r>
            <a:r>
              <a:rPr lang="en-US" sz="1800" dirty="0" err="1"/>
              <a:t>sind</a:t>
            </a:r>
            <a:r>
              <a:rPr lang="en-US" sz="1800" dirty="0"/>
              <a:t> </a:t>
            </a:r>
            <a:r>
              <a:rPr lang="en-US" sz="1800" dirty="0" err="1"/>
              <a:t>Computerspiele</a:t>
            </a:r>
            <a:r>
              <a:rPr lang="en-US" sz="18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1800" dirty="0" err="1"/>
              <a:t>Verlässt</a:t>
            </a:r>
            <a:r>
              <a:rPr lang="en-US" sz="1800" dirty="0"/>
              <a:t> die Schule, um </a:t>
            </a:r>
            <a:r>
              <a:rPr lang="en-US" sz="1800" dirty="0" err="1"/>
              <a:t>Computerspiele</a:t>
            </a:r>
            <a:r>
              <a:rPr lang="en-US" sz="1800" dirty="0"/>
              <a:t> </a:t>
            </a:r>
            <a:r>
              <a:rPr lang="en-US" sz="1800" dirty="0" err="1"/>
              <a:t>zu</a:t>
            </a:r>
            <a:r>
              <a:rPr lang="en-US" sz="1800" dirty="0"/>
              <a:t> </a:t>
            </a:r>
            <a:r>
              <a:rPr lang="en-US" sz="1800" dirty="0" err="1"/>
              <a:t>spielen</a:t>
            </a:r>
            <a:r>
              <a:rPr lang="en-US" sz="1800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/>
              <a:t>-&gt; </a:t>
            </a:r>
            <a:r>
              <a:rPr lang="en-US" sz="1800" dirty="0" err="1"/>
              <a:t>driftet</a:t>
            </a:r>
            <a:r>
              <a:rPr lang="en-US" sz="1800" dirty="0"/>
              <a:t> </a:t>
            </a:r>
            <a:r>
              <a:rPr lang="en-US" sz="1800" dirty="0" err="1"/>
              <a:t>weg</a:t>
            </a:r>
            <a:r>
              <a:rPr lang="en-US" sz="1800" dirty="0"/>
              <a:t> </a:t>
            </a:r>
            <a:r>
              <a:rPr lang="en-US" sz="1800" dirty="0" err="1"/>
              <a:t>vom</a:t>
            </a:r>
            <a:r>
              <a:rPr lang="en-US" sz="1800" dirty="0"/>
              <a:t> </a:t>
            </a:r>
            <a:r>
              <a:rPr lang="en-US" sz="1800" dirty="0" err="1"/>
              <a:t>schulischen</a:t>
            </a:r>
            <a:r>
              <a:rPr lang="en-US" sz="1800" dirty="0"/>
              <a:t> </a:t>
            </a:r>
            <a:r>
              <a:rPr lang="en-US" sz="1800" dirty="0" err="1"/>
              <a:t>Wirkungsraum</a:t>
            </a:r>
            <a:r>
              <a:rPr lang="en-US" sz="1800" dirty="0"/>
              <a:t> </a:t>
            </a:r>
            <a:r>
              <a:rPr lang="en-US" sz="1800" dirty="0" err="1"/>
              <a:t>hin</a:t>
            </a:r>
            <a:r>
              <a:rPr lang="en-US" sz="1800" dirty="0"/>
              <a:t> </a:t>
            </a:r>
            <a:r>
              <a:rPr lang="en-US" sz="1800" dirty="0" err="1"/>
              <a:t>zum</a:t>
            </a:r>
            <a:r>
              <a:rPr lang="en-US" sz="1800" dirty="0"/>
              <a:t> </a:t>
            </a:r>
            <a:r>
              <a:rPr lang="en-US" sz="1800" dirty="0" err="1"/>
              <a:t>Alternativen</a:t>
            </a:r>
            <a:r>
              <a:rPr lang="en-US" sz="1800" dirty="0"/>
              <a:t> </a:t>
            </a:r>
            <a:r>
              <a:rPr lang="en-US" sz="1800" dirty="0" err="1"/>
              <a:t>Wirkungsraum</a:t>
            </a:r>
            <a:endParaRPr lang="en-US" sz="1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0C1A80-C382-44F9-8B72-19D5625B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D7C7BAE-433B-4B8F-9F80-E469A375CD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2D7D7E4-5AD3-4B48-9AD1-274BA925B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1C594D6E-CD7E-4A2C-B092-575CE4DCC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36" y="0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de-DE" sz="3200" dirty="0"/>
              <a:t>Beispiel Tim: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BFB0F5E-D5E5-496B-931C-FBD56F1F83FF}"/>
              </a:ext>
            </a:extLst>
          </p:cNvPr>
          <p:cNvSpPr txBox="1"/>
          <p:nvPr/>
        </p:nvSpPr>
        <p:spPr>
          <a:xfrm>
            <a:off x="8218714" y="6258874"/>
            <a:ext cx="2849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Alber et.al., 2018, 29ff.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72659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4FCA88C2-C73C-4062-A097-8FBCE3090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83981C21-E132-4402-B31B-D725C1CE7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6A685C77-4E84-486A-9AE5-F3635BE98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2" y="822324"/>
            <a:ext cx="5149596" cy="5228279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E93331-448C-4EF8-A96C-0A800A3C2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4" y="1465790"/>
            <a:ext cx="3860798" cy="3941345"/>
          </a:xfrm>
        </p:spPr>
        <p:txBody>
          <a:bodyPr>
            <a:normAutofit/>
          </a:bodyPr>
          <a:lstStyle/>
          <a:p>
            <a:r>
              <a:rPr lang="de-DE" sz="6000" dirty="0"/>
              <a:t>Kind-Umfeld-Analyse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82AC39-808A-4FF5-9018-6DF2DDBE7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3" y="1359090"/>
            <a:ext cx="5132665" cy="40480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dirty="0"/>
              <a:t>„Der Begriff beschreibt ein Verfahren, ein </a:t>
            </a:r>
            <a:r>
              <a:rPr lang="de-DE" b="1" dirty="0"/>
              <a:t>systemisches Werkzeug</a:t>
            </a:r>
            <a:r>
              <a:rPr lang="de-DE" dirty="0"/>
              <a:t>, mit dem der </a:t>
            </a:r>
            <a:r>
              <a:rPr lang="de-DE" b="1" dirty="0"/>
              <a:t>öko-systemische Förderzusammenhang analysiert</a:t>
            </a:r>
            <a:r>
              <a:rPr lang="de-DE" dirty="0"/>
              <a:t> und zugleich aktiviert werden kann. Genaugenommen ist es ein </a:t>
            </a:r>
            <a:r>
              <a:rPr lang="de-DE" b="1" dirty="0"/>
              <a:t>Leitfaden mit Fragen</a:t>
            </a:r>
            <a:r>
              <a:rPr lang="de-DE" dirty="0"/>
              <a:t> und eine Art Anleitung, wer sich </a:t>
            </a:r>
            <a:r>
              <a:rPr lang="de-DE" b="1" dirty="0" err="1"/>
              <a:t>ebenenübergreifend</a:t>
            </a:r>
            <a:r>
              <a:rPr lang="de-DE" b="1" dirty="0"/>
              <a:t> </a:t>
            </a:r>
            <a:r>
              <a:rPr lang="de-DE" dirty="0"/>
              <a:t>in einem Team mit diesen Fragen befassen soll. Ein systemisches Werkzeug zeichnet sich ganz allgemein dadurch aus, dass es die eigendynamische </a:t>
            </a:r>
            <a:r>
              <a:rPr lang="de-DE" b="1" dirty="0"/>
              <a:t>Wechselbeziehung zwischen verschiedenen Ebenen eines Systems zu modellieren hilft</a:t>
            </a:r>
            <a:r>
              <a:rPr lang="de-DE" dirty="0"/>
              <a:t>, mindestens modellhaft abbilden kann.“</a:t>
            </a: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E55C1C3E-5158-47F3-8FD9-14B22C3E6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121662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BD96AF7-8930-4931-8DB9-6CC43BDD4310}"/>
              </a:ext>
            </a:extLst>
          </p:cNvPr>
          <p:cNvSpPr txBox="1"/>
          <p:nvPr/>
        </p:nvSpPr>
        <p:spPr>
          <a:xfrm>
            <a:off x="9655629" y="5649686"/>
            <a:ext cx="2144485" cy="382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Carle, 2001, 3</a:t>
            </a:r>
          </a:p>
        </p:txBody>
      </p:sp>
    </p:spTree>
    <p:extLst>
      <p:ext uri="{BB962C8B-B14F-4D97-AF65-F5344CB8AC3E}">
        <p14:creationId xmlns:p14="http://schemas.microsoft.com/office/powerpoint/2010/main" val="36002686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D81916-5F68-4535-BB30-DB211DFF6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34" y="0"/>
            <a:ext cx="10058400" cy="1609344"/>
          </a:xfrm>
        </p:spPr>
        <p:txBody>
          <a:bodyPr/>
          <a:lstStyle/>
          <a:p>
            <a:r>
              <a:rPr lang="de-DE" dirty="0"/>
              <a:t>Materialien 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5A06ED58-DB8E-4AFA-A17D-0EB36873DD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07407"/>
            <a:ext cx="6419395" cy="40513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D4CB5A1-DEED-4B6B-8095-E36521D91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534" y="2524342"/>
            <a:ext cx="6676003" cy="364785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1045BAA-2F7D-4524-A886-8E8371EFB86D}"/>
              </a:ext>
            </a:extLst>
          </p:cNvPr>
          <p:cNvSpPr txBox="1"/>
          <p:nvPr/>
        </p:nvSpPr>
        <p:spPr>
          <a:xfrm>
            <a:off x="8143875" y="6343650"/>
            <a:ext cx="330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Projektgruppe IBS, 2001, 1ff.</a:t>
            </a:r>
          </a:p>
        </p:txBody>
      </p:sp>
    </p:spTree>
    <p:extLst>
      <p:ext uri="{BB962C8B-B14F-4D97-AF65-F5344CB8AC3E}">
        <p14:creationId xmlns:p14="http://schemas.microsoft.com/office/powerpoint/2010/main" val="1012242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0C81B7-ABA7-449E-9A8B-84792B7C6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Anamnese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0E4E8E9E-07FE-43F1-B995-61A0BE20A3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1474" y="973368"/>
            <a:ext cx="5400000" cy="54000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02955C7-64A6-44C4-AE6D-EC7D09ADFCAD}"/>
              </a:ext>
            </a:extLst>
          </p:cNvPr>
          <p:cNvSpPr txBox="1"/>
          <p:nvPr/>
        </p:nvSpPr>
        <p:spPr>
          <a:xfrm rot="5400000">
            <a:off x="8767074" y="3313584"/>
            <a:ext cx="63728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dirty="0"/>
              <a:t>https://encrypted-tbn0.gstatic.com/images?q=tbn:ANd9GcQv-FkUMqpY70Tygp0dR9UZ82cX6lpW8rdaBQ&amp;usqp=CAU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4D841CB-F19E-44E1-A4F7-6F282E07C3A5}"/>
              </a:ext>
            </a:extLst>
          </p:cNvPr>
          <p:cNvSpPr txBox="1"/>
          <p:nvPr/>
        </p:nvSpPr>
        <p:spPr>
          <a:xfrm>
            <a:off x="1069848" y="2428049"/>
            <a:ext cx="5233230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Wozu?</a:t>
            </a:r>
          </a:p>
          <a:p>
            <a:endParaRPr lang="de-DE" sz="2800" dirty="0"/>
          </a:p>
          <a:p>
            <a:pPr marL="342900" indent="-342900" eaLnBrk="1" hangingPunct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Besseres Verständnis der Verhaltensweisen</a:t>
            </a:r>
          </a:p>
          <a:p>
            <a:pPr marL="342900" indent="-342900" eaLnBrk="1" hangingPunct="1">
              <a:lnSpc>
                <a:spcPct val="150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Besseres Verständnis der Problematik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Bessere Einschätzung von zukünftigem Verhalten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Bestimmung richtiger Fördermaßnahmen </a:t>
            </a: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Aft>
                <a:spcPts val="800"/>
              </a:spcAft>
              <a:defRPr/>
            </a:pP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DEBDB1F-69B4-4ADC-AD64-97D3541CC2B6}"/>
              </a:ext>
            </a:extLst>
          </p:cNvPr>
          <p:cNvSpPr txBox="1"/>
          <p:nvPr/>
        </p:nvSpPr>
        <p:spPr>
          <a:xfrm>
            <a:off x="8011885" y="6278813"/>
            <a:ext cx="3859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/>
              <a:t>Bundschuh, Winkler, 2014, 136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B1A62F2-9410-453C-9070-594C67A9AAA9}"/>
              </a:ext>
            </a:extLst>
          </p:cNvPr>
          <p:cNvSpPr txBox="1"/>
          <p:nvPr/>
        </p:nvSpPr>
        <p:spPr>
          <a:xfrm>
            <a:off x="9248702" y="6004036"/>
            <a:ext cx="262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Buholzer, 2006, 45</a:t>
            </a:r>
          </a:p>
        </p:txBody>
      </p:sp>
    </p:spTree>
    <p:extLst>
      <p:ext uri="{BB962C8B-B14F-4D97-AF65-F5344CB8AC3E}">
        <p14:creationId xmlns:p14="http://schemas.microsoft.com/office/powerpoint/2010/main" val="7235534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C716AF-B29E-4BDD-B6AC-5E461E8A2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128" y="1225296"/>
            <a:ext cx="9605772" cy="3520440"/>
          </a:xfrm>
        </p:spPr>
        <p:txBody>
          <a:bodyPr/>
          <a:lstStyle/>
          <a:p>
            <a:r>
              <a:rPr lang="de-DE" dirty="0"/>
              <a:t>Hinweise zur Gesprächsführung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582A9C7-6499-4AF5-986B-D5ADE90897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69768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C64AB6-0D6D-4F21-B89E-3B829B58A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Kunst des richtigen Fragens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D7B701-2504-4CE7-BF55-C7FCC6933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Verschiedene Fragetypen:</a:t>
            </a:r>
          </a:p>
          <a:p>
            <a:r>
              <a:rPr lang="de-DE" dirty="0"/>
              <a:t>Funktionale Fragen (um Gespräch zu steuern oder zu lenken) </a:t>
            </a:r>
          </a:p>
          <a:p>
            <a:pPr lvl="1"/>
            <a:r>
              <a:rPr lang="de-DE" dirty="0"/>
              <a:t>Kontakt- und Einleitungsfragen („das Eis brechen“, „nicht gleich  mit der Tür ins Haus fallen“)</a:t>
            </a:r>
          </a:p>
          <a:p>
            <a:pPr lvl="1"/>
            <a:r>
              <a:rPr lang="de-DE" dirty="0"/>
              <a:t>Übergangsfragen (führen von Randfragen Stück für Stück zum Kern des Gesprächs) </a:t>
            </a:r>
          </a:p>
          <a:p>
            <a:pPr lvl="1"/>
            <a:r>
              <a:rPr lang="de-DE" dirty="0"/>
              <a:t>Kontrollfragen ( Unklarheiten/ Widersprüche werden beseitigt, sehr heikel, als eigenes Nicht-verstehen formulieren) </a:t>
            </a:r>
          </a:p>
          <a:p>
            <a:r>
              <a:rPr lang="de-DE" dirty="0"/>
              <a:t>Formale Fragen (um Antwortart zu beeinflussen) </a:t>
            </a:r>
          </a:p>
          <a:p>
            <a:pPr lvl="1"/>
            <a:r>
              <a:rPr lang="de-DE" dirty="0"/>
              <a:t>offene Fragen („Wie verbringen Sie Ihre Freizeit?“) vs. geschlossene Fragen („Treiben Sie in Ihrer Freizeit viel Sport?“)</a:t>
            </a:r>
          </a:p>
          <a:p>
            <a:pPr lvl="1"/>
            <a:r>
              <a:rPr lang="de-DE" dirty="0"/>
              <a:t>Direkte (Arbeitszufriedenheit) vs. Indirekte Frage (Beschreibung Arbeit und Arbeitsplatz) </a:t>
            </a:r>
          </a:p>
          <a:p>
            <a:pPr lvl="1"/>
            <a:r>
              <a:rPr lang="de-DE" dirty="0"/>
              <a:t>Zirkuläre Fragen („Was macht die Mama, wenn der Papa….?“) </a:t>
            </a:r>
          </a:p>
          <a:p>
            <a:pPr lvl="1"/>
            <a:r>
              <a:rPr lang="de-DE" dirty="0"/>
              <a:t>Suggestivfrage („Meinen Sie nicht auch, dass…“, ….., oder was meinen Sie?“)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8C3C2C8-3DDC-44A7-A379-55BAFDF32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975" y="6287240"/>
            <a:ext cx="237155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72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BC34FD-08BE-4411-ACCA-9080FE958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Grundregeln/ Vorschläge für das Formulieren von Fragen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BD5F8A-0CD6-4576-A0EA-5A0FE7581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Einfache Formulierungen wählen </a:t>
            </a:r>
          </a:p>
          <a:p>
            <a:r>
              <a:rPr lang="de-DE" dirty="0"/>
              <a:t>Kurze Sätze bilden (alles wird verstanden, kann gut beantwortet werden, keine Verunsicherung) </a:t>
            </a:r>
          </a:p>
          <a:p>
            <a:r>
              <a:rPr lang="de-DE" dirty="0"/>
              <a:t>Eindeutige Formulierungen suchen (auf Doppelfragen, doppelte Verneinungen, Entweder- oder Formulierungen etc. verzichten)  </a:t>
            </a:r>
          </a:p>
          <a:p>
            <a:r>
              <a:rPr lang="de-DE" dirty="0"/>
              <a:t>Komplexe Sachverhalte in Einzelfragen zerlegen</a:t>
            </a:r>
          </a:p>
          <a:p>
            <a:r>
              <a:rPr lang="de-DE" dirty="0"/>
              <a:t>An die Erfahrung des Probanden anknüpfen (nach konkreten Ereignissen fragen)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724DCD8-8868-4097-8992-72394DB615B1}"/>
              </a:ext>
            </a:extLst>
          </p:cNvPr>
          <p:cNvSpPr txBox="1"/>
          <p:nvPr/>
        </p:nvSpPr>
        <p:spPr>
          <a:xfrm>
            <a:off x="8791575" y="6211669"/>
            <a:ext cx="2257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Breitenbach, 2019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58901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34C167-15B8-49B5-B194-3485AE7EB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45285"/>
            <a:ext cx="10058400" cy="1609344"/>
          </a:xfrm>
        </p:spPr>
        <p:txBody>
          <a:bodyPr/>
          <a:lstStyle/>
          <a:p>
            <a:r>
              <a:rPr lang="de-DE" dirty="0"/>
              <a:t>Literaturverzeichnis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C96836-819A-45C4-8DFC-AFC1285B0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71" y="1489602"/>
            <a:ext cx="11843657" cy="531222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1400" cap="small" dirty="0"/>
              <a:t>Alber, J. Kaiser, S. Schulze, G.</a:t>
            </a:r>
            <a:r>
              <a:rPr lang="de-DE" sz="1400" dirty="0"/>
              <a:t> (2018): Die Person-Umfeld-Analyse in der Sonder- und Rehabilitationspädagogik. Bad Heilbrunn: Julius Klinkhardt.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400" cap="small" dirty="0" err="1"/>
              <a:t>Bergeest</a:t>
            </a:r>
            <a:r>
              <a:rPr lang="de-DE" sz="1400" cap="small" dirty="0"/>
              <a:t>, H. Boenisch, J. Daut, V. </a:t>
            </a:r>
            <a:r>
              <a:rPr lang="de-DE" sz="1400" dirty="0"/>
              <a:t>(2015): Körperbehindertenpädagogik. Grundlagen – Förderung – Inklusion. 5. Auflage. Bad Heilbrunn: Julius Klinkhardt.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400" cap="small" dirty="0"/>
              <a:t>Buholzer, A.</a:t>
            </a:r>
            <a:r>
              <a:rPr lang="de-DE" sz="1400" dirty="0"/>
              <a:t> (2006): Förderdiagnostisches Sehen, Denken und Handeln. Grundlagen, Erfassungsmodell und Hilfsmittel. 2. Auflage. Luzern: Comenius Verlag.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400" cap="small" dirty="0"/>
              <a:t>Breitenbach, E. (2019): </a:t>
            </a:r>
            <a:r>
              <a:rPr lang="de-DE" sz="1400" dirty="0"/>
              <a:t>Elterngespräche gekonnt führen: Die Kunst des richtigen Fragens. Online unter: https://www.praxis-foerderdiagnostik.de/elterngespraeche-gekonnt-fuehren-die-kunst-des-richtigen-fragens</a:t>
            </a:r>
            <a:r>
              <a:rPr lang="de-DE" sz="1400" dirty="0">
                <a:hlinkClick r:id="rId2"/>
              </a:rPr>
              <a:t>/</a:t>
            </a:r>
            <a:r>
              <a:rPr lang="de-DE" sz="1400" dirty="0"/>
              <a:t>, zuletzt aufgerufen am 29.04.2021.</a:t>
            </a:r>
            <a:endParaRPr lang="de-DE" sz="1400" cap="small" dirty="0"/>
          </a:p>
          <a:p>
            <a:pPr marL="0" indent="0">
              <a:lnSpc>
                <a:spcPct val="100000"/>
              </a:lnSpc>
              <a:buNone/>
            </a:pPr>
            <a:r>
              <a:rPr lang="de-DE" sz="1400" cap="small" dirty="0"/>
              <a:t>Bundschuh, K. Winkler, </a:t>
            </a:r>
            <a:r>
              <a:rPr lang="de-DE" sz="1400" cap="small" dirty="0" err="1"/>
              <a:t>Ch</a:t>
            </a:r>
            <a:r>
              <a:rPr lang="de-DE" sz="1400" cap="small" dirty="0"/>
              <a:t>. </a:t>
            </a:r>
            <a:r>
              <a:rPr lang="de-DE" sz="1400" dirty="0"/>
              <a:t>(2014): Einführung in die Sonderpädagogische Diagnostik. 8. Auflage. München Basel: Ernst Reinhardt Verlag.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400" cap="small" dirty="0"/>
              <a:t>Carle, U. (</a:t>
            </a:r>
            <a:r>
              <a:rPr lang="de-DE" sz="1400" cap="small" dirty="0" err="1"/>
              <a:t>o.D</a:t>
            </a:r>
            <a:r>
              <a:rPr lang="de-DE" sz="1400" cap="small" dirty="0"/>
              <a:t>.)</a:t>
            </a:r>
            <a:r>
              <a:rPr lang="de-DE" sz="1400" dirty="0"/>
              <a:t>: Kind-Umfeld-Diagnose zwischen schulischem Handwerkszeug und qualitativem Forschungsprozess. In: Friebertshäuser B., Prengel A. (Hrsg.): Handbuch qualitativer Forschungsmethoden der Erziehungswissenschaft. </a:t>
            </a:r>
            <a:r>
              <a:rPr lang="de-DE" sz="1400" dirty="0" err="1"/>
              <a:t>Einheim</a:t>
            </a:r>
            <a:r>
              <a:rPr lang="de-DE" sz="1400" dirty="0"/>
              <a:t>: Juventa 1997 S.711-730.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400" cap="small" dirty="0"/>
              <a:t>Carle, U. (2001)</a:t>
            </a:r>
            <a:r>
              <a:rPr lang="de-DE" sz="1400" dirty="0"/>
              <a:t>: Kind-Umfeld-Analyse als Werkzeug für die Unterrichtsplanung. Online unter: https://www.ganztaegig-lernen.de/media/material/kindumfeldanalyse.pdf, zuletzt aufgerufen am 29.04.20221.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400" cap="small" dirty="0" err="1"/>
              <a:t>Naggl</a:t>
            </a:r>
            <a:r>
              <a:rPr lang="de-DE" sz="1400" cap="small" dirty="0"/>
              <a:t>, M. Höck, S. </a:t>
            </a:r>
            <a:r>
              <a:rPr lang="de-DE" sz="1400" dirty="0"/>
              <a:t>(2009): Der Anamnesebogen der Arbeitsstelle Frühförderung Bayern. Ernst Reinhardt Verlag.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400" cap="small" dirty="0"/>
              <a:t>Projektgruppe IBS (Integration behinderter Schüler/innen) in der Fachrichtung Erziehungswissenschaft, U. d. S. (2001.)</a:t>
            </a:r>
            <a:r>
              <a:rPr lang="de-DE" sz="1400" dirty="0"/>
              <a:t>: Leitfaden zur Kind-Umfeld-Diagnose von sonderpädagogischem Förderbedarf im Schulalter. In: W. </a:t>
            </a:r>
            <a:r>
              <a:rPr lang="de-DE" sz="1400" dirty="0" err="1"/>
              <a:t>Mutzeck</a:t>
            </a:r>
            <a:r>
              <a:rPr lang="de-DE" sz="1400" dirty="0"/>
              <a:t> (Ed.): Förderdiagnostik: Konzepte und Methoden, S.22-24. Weinheim und Basel: Beltz. </a:t>
            </a:r>
          </a:p>
        </p:txBody>
      </p:sp>
    </p:spTree>
    <p:extLst>
      <p:ext uri="{BB962C8B-B14F-4D97-AF65-F5344CB8AC3E}">
        <p14:creationId xmlns:p14="http://schemas.microsoft.com/office/powerpoint/2010/main" val="3729361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DE7287-627B-471E-A426-7F57FC0B2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Bilderverzeichnis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A52958-5279-4C6D-9B2A-DC6D184F0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dirty="0"/>
              <a:t>https://i.pinimg.com/474x/93/4b/8c/934b8c52f3e62a7e7826de0d7a274d72.jpg</a:t>
            </a:r>
          </a:p>
          <a:p>
            <a:pPr marL="0" indent="0">
              <a:buNone/>
            </a:pPr>
            <a:r>
              <a:rPr lang="de-DE" dirty="0"/>
              <a:t>https://deutsch-vielspass.com/wp-content/uploads/2020/02/cefv.jpg</a:t>
            </a:r>
          </a:p>
          <a:p>
            <a:pPr marL="0" indent="0">
              <a:buNone/>
            </a:pPr>
            <a:r>
              <a:rPr lang="de-DE" dirty="0"/>
              <a:t>https://encrypted-tbn0.gstatic.com/images?q=tbn:ANd9GcQv-FkUMqpY70Tygp0dR9UZ82cX6lpW8rdaBQ&amp;usqp=CAU</a:t>
            </a:r>
          </a:p>
          <a:p>
            <a:pPr marL="0" indent="0">
              <a:buNone/>
            </a:pPr>
            <a:r>
              <a:rPr lang="de-DE" dirty="0"/>
              <a:t>https://www.npridik.de/wp-content/uploads/2016/06/konstruktiver-dialog-titel.jpg</a:t>
            </a:r>
          </a:p>
          <a:p>
            <a:pPr marL="0" indent="0">
              <a:buNone/>
            </a:pPr>
            <a:r>
              <a:rPr lang="de-DE" dirty="0"/>
              <a:t>https://i.pinimg.com/474x/d9/35/7f/d9357f0682cbbac9122333fcb89c20cf.jpg</a:t>
            </a:r>
          </a:p>
          <a:p>
            <a:pPr marL="0" indent="0">
              <a:buNone/>
            </a:pPr>
            <a:r>
              <a:rPr lang="de-DE" dirty="0"/>
              <a:t>https://i.pinimg.com/474x/9a/3c/ae/9a3caec1655bbf54ae16623444be06a4.jpg</a:t>
            </a:r>
          </a:p>
          <a:p>
            <a:pPr marL="0" indent="0">
              <a:buNone/>
            </a:pPr>
            <a:r>
              <a:rPr lang="de-DE" dirty="0"/>
              <a:t>https://cdn5.vectorstock.com/i/1000x1000/31/79/attention-sign-icon-vector-22443179.jpg</a:t>
            </a:r>
          </a:p>
          <a:p>
            <a:pPr marL="0" indent="0">
              <a:buNone/>
            </a:pPr>
            <a:r>
              <a:rPr lang="de-DE" dirty="0"/>
              <a:t>https://www.npridik.de/wp-content/uploads/2016/08/megafon.jpg</a:t>
            </a:r>
          </a:p>
          <a:p>
            <a:pPr marL="0" indent="0">
              <a:buNone/>
            </a:pPr>
            <a:r>
              <a:rPr lang="de-DE" dirty="0"/>
              <a:t>https://www.npridik.de/wp-content/uploads/2016/03/lupe.jpg</a:t>
            </a:r>
          </a:p>
          <a:p>
            <a:pPr marL="0" indent="0">
              <a:buNone/>
            </a:pPr>
            <a:r>
              <a:rPr lang="de-DE" dirty="0"/>
              <a:t>https://encrypted-tbn0.gstatic.com/images?q=tbn:ANd9GcRchkxm2Gc4WXAvLWJnAtLLVHREhmrQBIT1tg&amp;usqp=CAU</a:t>
            </a:r>
          </a:p>
          <a:p>
            <a:pPr marL="0" indent="0">
              <a:buNone/>
            </a:pPr>
            <a:r>
              <a:rPr lang="de-DE" dirty="0"/>
              <a:t>https://www.duden.de/og-image/88068.png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3634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131276-593E-4F4D-8A88-DC42A5541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 befinden wir uns?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FB33C43-6A3C-49EC-98CA-C3335EC113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" t="32029" r="5090" b="316"/>
          <a:stretch/>
        </p:blipFill>
        <p:spPr>
          <a:xfrm>
            <a:off x="251892" y="2505874"/>
            <a:ext cx="11688216" cy="2487467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B430DB8-3DB7-4DF8-A523-110031E33FB7}"/>
              </a:ext>
            </a:extLst>
          </p:cNvPr>
          <p:cNvSpPr txBox="1"/>
          <p:nvPr/>
        </p:nvSpPr>
        <p:spPr>
          <a:xfrm>
            <a:off x="7865805" y="6304938"/>
            <a:ext cx="385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Bundschuh, Winkler, 2014, 138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7567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359F9-848D-482E-8CC1-741203E0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0698" y="1303238"/>
            <a:ext cx="3943017" cy="1609344"/>
          </a:xfrm>
        </p:spPr>
        <p:txBody>
          <a:bodyPr>
            <a:normAutofit/>
          </a:bodyPr>
          <a:lstStyle/>
          <a:p>
            <a:r>
              <a:rPr lang="de-DE" sz="3600" dirty="0"/>
              <a:t>Vorinformation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E92A40E2-E1E7-4A6C-B9F0-9B48455D5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0068"/>
            <a:ext cx="6912217" cy="3317863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DA39F7-6ABC-4F2F-95D4-78DF2481B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0698" y="2583842"/>
            <a:ext cx="4981302" cy="4092579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07000"/>
              </a:lnSpc>
              <a:buNone/>
              <a:defRPr/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Welche Fördermaßnahmen wurden bisher ergriffen? </a:t>
            </a:r>
          </a:p>
          <a:p>
            <a:pPr marL="0" indent="0" eaLnBrk="1" hangingPunct="1">
              <a:lnSpc>
                <a:spcPct val="107000"/>
              </a:lnSpc>
              <a:buNone/>
              <a:defRPr/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Welchen Erfolg brachten die Fördermaßnahmen mit sich?</a:t>
            </a:r>
          </a:p>
          <a:p>
            <a:pPr marL="0" indent="0" eaLnBrk="1" hangingPunct="1">
              <a:lnSpc>
                <a:spcPct val="107000"/>
              </a:lnSpc>
              <a:buNone/>
              <a:defRPr/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 verlief die kindliche Entwicklung?</a:t>
            </a:r>
          </a:p>
          <a:p>
            <a:pPr marL="0" indent="0" eaLnBrk="1" hangingPunct="1">
              <a:lnSpc>
                <a:spcPct val="107000"/>
              </a:lnSpc>
              <a:buFontTx/>
              <a:buNone/>
              <a:defRPr/>
            </a:pP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C38285C-EBF3-47CD-9422-275B6C052CEC}"/>
              </a:ext>
            </a:extLst>
          </p:cNvPr>
          <p:cNvSpPr txBox="1"/>
          <p:nvPr/>
        </p:nvSpPr>
        <p:spPr>
          <a:xfrm>
            <a:off x="7865805" y="6304938"/>
            <a:ext cx="3859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Bundschuh, Winkler, 2014, 136ff.</a:t>
            </a:r>
          </a:p>
        </p:txBody>
      </p:sp>
    </p:spTree>
    <p:extLst>
      <p:ext uri="{BB962C8B-B14F-4D97-AF65-F5344CB8AC3E}">
        <p14:creationId xmlns:p14="http://schemas.microsoft.com/office/powerpoint/2010/main" val="3330276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AB3923-8868-434E-9FD3-CE162C93D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 befinden wir uns?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3601E0E1-5460-491D-A949-AC408467DB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53" t="16464" r="33820"/>
          <a:stretch/>
        </p:blipFill>
        <p:spPr>
          <a:xfrm>
            <a:off x="1069848" y="2538113"/>
            <a:ext cx="7507709" cy="312239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36A4D60-C905-47A9-98B8-FAA6E773D46F}"/>
              </a:ext>
            </a:extLst>
          </p:cNvPr>
          <p:cNvSpPr txBox="1"/>
          <p:nvPr/>
        </p:nvSpPr>
        <p:spPr>
          <a:xfrm>
            <a:off x="7865805" y="6304938"/>
            <a:ext cx="385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Bundschuh, Winkler, 2014, 138</a:t>
            </a: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25C6C26-069C-4674-8647-0D7F8593D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2719" y="226306"/>
            <a:ext cx="2125996" cy="212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27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B87EBD1-B0B6-4AE3-AC1E-2E984E601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719" y="226306"/>
            <a:ext cx="2125996" cy="212599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08E7D21-2638-42BA-8A8D-D938F5D9B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Anamnese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139F4F-1220-4A95-B01E-79FF4D8B8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sz="9600" dirty="0">
                <a:latin typeface="Calibri" panose="020F0502020204030204" pitchFamily="34" charset="0"/>
                <a:cs typeface="Calibri" panose="020F0502020204030204" pitchFamily="34" charset="0"/>
              </a:rPr>
              <a:t>= Erinnerung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9600" dirty="0">
                <a:latin typeface="Calibri" panose="020F0502020204030204" pitchFamily="34" charset="0"/>
                <a:cs typeface="Calibri" panose="020F0502020204030204" pitchFamily="34" charset="0"/>
              </a:rPr>
              <a:t>= Rückblick auf individuelle Geschichte des Kindes in seinem Umfeld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9600" dirty="0">
                <a:latin typeface="Calibri" panose="020F0502020204030204" pitchFamily="34" charset="0"/>
                <a:cs typeface="Calibri" panose="020F0502020204030204" pitchFamily="34" charset="0"/>
              </a:rPr>
              <a:t>= Verknüpfung von bisherigen Lebensgeschichten und aktueller Lernsituation </a:t>
            </a:r>
            <a:endParaRPr lang="de-DE" sz="9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20000"/>
              </a:lnSpc>
              <a:spcAft>
                <a:spcPts val="800"/>
              </a:spcAft>
              <a:buFontTx/>
              <a:buNone/>
              <a:defRPr/>
            </a:pPr>
            <a:endParaRPr lang="de-DE" sz="9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20000"/>
              </a:lnSpc>
              <a:spcAft>
                <a:spcPts val="800"/>
              </a:spcAft>
              <a:buFontTx/>
              <a:buNone/>
              <a:defRPr/>
            </a:pPr>
            <a:r>
              <a:rPr lang="de-DE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Anamnese/Anamneseerhebung (medizinischer Sprachgebrauch)</a:t>
            </a:r>
          </a:p>
          <a:p>
            <a:pPr marL="0" indent="0" eaLnBrk="1" hangingPunct="1">
              <a:lnSpc>
                <a:spcPct val="120000"/>
              </a:lnSpc>
              <a:spcAft>
                <a:spcPts val="800"/>
              </a:spcAft>
              <a:buFontTx/>
              <a:buNone/>
              <a:defRPr/>
            </a:pPr>
            <a:r>
              <a:rPr lang="de-DE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Diagnostisches Interview (psychologischer Sprachgebrauch)</a:t>
            </a:r>
          </a:p>
          <a:p>
            <a:pPr marL="0" lvl="0" indent="0">
              <a:lnSpc>
                <a:spcPct val="107000"/>
              </a:lnSpc>
              <a:buNone/>
            </a:pPr>
            <a:endParaRPr lang="de-DE" sz="9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de-DE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7000"/>
              </a:lnSpc>
              <a:spcAft>
                <a:spcPts val="800"/>
              </a:spcAft>
              <a:buFontTx/>
              <a:buNone/>
              <a:defRPr/>
            </a:pPr>
            <a:endParaRPr lang="de-D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7000"/>
              </a:lnSpc>
              <a:spcAft>
                <a:spcPts val="800"/>
              </a:spcAft>
              <a:buFontTx/>
              <a:buNone/>
              <a:defRPr/>
            </a:pPr>
            <a:r>
              <a:rPr lang="de-D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AEF4258-26E3-4D6B-8BAC-2AC422D8A10D}"/>
              </a:ext>
            </a:extLst>
          </p:cNvPr>
          <p:cNvSpPr txBox="1"/>
          <p:nvPr/>
        </p:nvSpPr>
        <p:spPr>
          <a:xfrm>
            <a:off x="7391983" y="6278813"/>
            <a:ext cx="4479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Bundschuh, Winkler, 2014, 137 u. 147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CD6C69E-0FDB-4F2A-82C0-2D6A1BA722C2}"/>
              </a:ext>
            </a:extLst>
          </p:cNvPr>
          <p:cNvSpPr txBox="1"/>
          <p:nvPr/>
        </p:nvSpPr>
        <p:spPr>
          <a:xfrm>
            <a:off x="9318504" y="6004036"/>
            <a:ext cx="262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Buholzer, 2006, 45</a:t>
            </a:r>
          </a:p>
        </p:txBody>
      </p:sp>
    </p:spTree>
    <p:extLst>
      <p:ext uri="{BB962C8B-B14F-4D97-AF65-F5344CB8AC3E}">
        <p14:creationId xmlns:p14="http://schemas.microsoft.com/office/powerpoint/2010/main" val="3583389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B87EBD1-B0B6-4AE3-AC1E-2E984E601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719" y="226306"/>
            <a:ext cx="2125996" cy="212599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08E7D21-2638-42BA-8A8D-D938F5D9B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Anamnese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139F4F-1220-4A95-B01E-79FF4D8B8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614928" cy="4510286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Ziel: 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Erkunden, verstehen der Vorgeschichte einer Erkrankung/Störung im Gespräch</a:t>
            </a:r>
          </a:p>
          <a:p>
            <a:pPr marL="0" indent="0" eaLnBrk="1" hangingPunct="1"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Unterscheidung: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Eigenanamnese – Fremdanamnese </a:t>
            </a:r>
          </a:p>
          <a:p>
            <a:pPr marL="0" indent="0" eaLnBrk="1" hangingPunct="1">
              <a:lnSpc>
                <a:spcPct val="107000"/>
              </a:lnSpc>
              <a:spcAft>
                <a:spcPts val="800"/>
              </a:spcAft>
              <a:buNone/>
              <a:defRPr/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de-D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Möglich: 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Aufdeckung von Ursachen für Verhaltens- und Lernstörungen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Zusammenhänge zwischen sozioökonomischen Faktoren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Transparent werden konflikt- und probleminduzierende Familienkonstellationen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Entdeckung von Lernstörungen oder -behinderungen </a:t>
            </a:r>
            <a:endParaRPr lang="de-DE" sz="2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AEF4258-26E3-4D6B-8BAC-2AC422D8A10D}"/>
              </a:ext>
            </a:extLst>
          </p:cNvPr>
          <p:cNvSpPr txBox="1"/>
          <p:nvPr/>
        </p:nvSpPr>
        <p:spPr>
          <a:xfrm>
            <a:off x="7371041" y="6278813"/>
            <a:ext cx="4500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Bundschuh, Winkler, 2014, 137 u. 147</a:t>
            </a:r>
          </a:p>
        </p:txBody>
      </p:sp>
    </p:spTree>
    <p:extLst>
      <p:ext uri="{BB962C8B-B14F-4D97-AF65-F5344CB8AC3E}">
        <p14:creationId xmlns:p14="http://schemas.microsoft.com/office/powerpoint/2010/main" val="9418177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TM03090434[[fn=Holzart]]</Template>
  <TotalTime>0</TotalTime>
  <Words>2645</Words>
  <Application>Microsoft Office PowerPoint</Application>
  <PresentationFormat>Breitbild</PresentationFormat>
  <Paragraphs>314</Paragraphs>
  <Slides>44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44</vt:i4>
      </vt:variant>
    </vt:vector>
  </HeadingPairs>
  <TitlesOfParts>
    <vt:vector size="51" baseType="lpstr">
      <vt:lpstr>Arial</vt:lpstr>
      <vt:lpstr>Arial Black</vt:lpstr>
      <vt:lpstr>Calibri</vt:lpstr>
      <vt:lpstr>Courier New</vt:lpstr>
      <vt:lpstr>Rockwell Extra Bold</vt:lpstr>
      <vt:lpstr>Wingdings</vt:lpstr>
      <vt:lpstr>Holzart</vt:lpstr>
      <vt:lpstr>Wie geht es dir?</vt:lpstr>
      <vt:lpstr>Diagnostik</vt:lpstr>
      <vt:lpstr>Anamnese,  Kind-Umfeld-Analyse, Hinweise zur Gesprächsführung</vt:lpstr>
      <vt:lpstr>Anamnese</vt:lpstr>
      <vt:lpstr>Wo befinden wir uns?</vt:lpstr>
      <vt:lpstr>Vorinformation</vt:lpstr>
      <vt:lpstr>Wo befinden wir uns?</vt:lpstr>
      <vt:lpstr>Anamnese</vt:lpstr>
      <vt:lpstr>Anamnese</vt:lpstr>
      <vt:lpstr>Anamnesegespräch</vt:lpstr>
      <vt:lpstr>Anamnesegespräch: Erfragung</vt:lpstr>
      <vt:lpstr>Anamnesegespräch: Schwierigkeiten</vt:lpstr>
      <vt:lpstr>Anamnesegespräch: Problemvermeidung</vt:lpstr>
      <vt:lpstr>Gesprächsführung</vt:lpstr>
      <vt:lpstr>Anamnese: Hilfsmittel</vt:lpstr>
      <vt:lpstr>Anamneseschemata</vt:lpstr>
      <vt:lpstr>Anamneseschemata</vt:lpstr>
      <vt:lpstr>Anamnesebogen</vt:lpstr>
      <vt:lpstr>Impulskatalog</vt:lpstr>
      <vt:lpstr>Impulskatalog</vt:lpstr>
      <vt:lpstr>Anamnese</vt:lpstr>
      <vt:lpstr>Ihr seid dran!</vt:lpstr>
      <vt:lpstr>Bewegungspause</vt:lpstr>
      <vt:lpstr>Kind-Umwelt-Analyse</vt:lpstr>
      <vt:lpstr>Kind-Umfeld-Analyse</vt:lpstr>
      <vt:lpstr>Kind-Umfeld-Analyse </vt:lpstr>
      <vt:lpstr>Kind-Umfeld-Analyse</vt:lpstr>
      <vt:lpstr>Merkmale der Kind-Umfeld-Analyse</vt:lpstr>
      <vt:lpstr>PowerPoint-Präsentation</vt:lpstr>
      <vt:lpstr>Der Lebensraum </vt:lpstr>
      <vt:lpstr>Wirkungsräume</vt:lpstr>
      <vt:lpstr>Familialer Wirkungsraum</vt:lpstr>
      <vt:lpstr>Schulischer Wirkungsraum</vt:lpstr>
      <vt:lpstr>Wirkungsraum der Peergroup</vt:lpstr>
      <vt:lpstr>Alternativer Wirkungsraum</vt:lpstr>
      <vt:lpstr>Weitere Wirkungsräume</vt:lpstr>
      <vt:lpstr>Beispiel Tim: </vt:lpstr>
      <vt:lpstr>Kind-Umfeld-Analyse </vt:lpstr>
      <vt:lpstr>Materialien </vt:lpstr>
      <vt:lpstr>Hinweise zur Gesprächsführung </vt:lpstr>
      <vt:lpstr>Die Kunst des richtigen Fragens </vt:lpstr>
      <vt:lpstr>Grundregeln/ Vorschläge für das Formulieren von Fragen </vt:lpstr>
      <vt:lpstr>Literaturverzeichnis</vt:lpstr>
      <vt:lpstr>Bilderverzeichnis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s369981</dc:creator>
  <cp:lastModifiedBy>Jana</cp:lastModifiedBy>
  <cp:revision>45</cp:revision>
  <dcterms:created xsi:type="dcterms:W3CDTF">2021-04-27T18:41:16Z</dcterms:created>
  <dcterms:modified xsi:type="dcterms:W3CDTF">2021-04-29T12:03:36Z</dcterms:modified>
</cp:coreProperties>
</file>