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notesMasterIdLst>
    <p:notesMasterId r:id="rId10"/>
  </p:notesMasterIdLst>
  <p:sldIdLst>
    <p:sldId id="300" r:id="rId2"/>
    <p:sldId id="302" r:id="rId3"/>
    <p:sldId id="304" r:id="rId4"/>
    <p:sldId id="305" r:id="rId5"/>
    <p:sldId id="306" r:id="rId6"/>
    <p:sldId id="307" r:id="rId7"/>
    <p:sldId id="308" r:id="rId8"/>
    <p:sldId id="301" r:id="rId9"/>
  </p:sldIdLst>
  <p:sldSz cx="9144000" cy="6858000" type="screen4x3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786" autoAdjust="0"/>
  </p:normalViewPr>
  <p:slideViewPr>
    <p:cSldViewPr snapToGrid="0">
      <p:cViewPr varScale="1">
        <p:scale>
          <a:sx n="69" d="100"/>
          <a:sy n="69" d="100"/>
        </p:scale>
        <p:origin x="1188" y="5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43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575" cy="512763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138" y="1"/>
            <a:ext cx="3076575" cy="512763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2FA58161-95F6-4BA6-BC92-EBFBCBADE6FD}" type="datetimeFigureOut">
              <a:rPr lang="de-DE" smtClean="0"/>
              <a:t>26.04.2021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614" y="4926014"/>
            <a:ext cx="5680075" cy="4029075"/>
          </a:xfrm>
          <a:prstGeom prst="rect">
            <a:avLst/>
          </a:prstGeom>
        </p:spPr>
        <p:txBody>
          <a:bodyPr vert="horz" lIns="91430" tIns="45715" rIns="91430" bIns="45715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851"/>
            <a:ext cx="3076575" cy="512763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138" y="9721851"/>
            <a:ext cx="3076575" cy="512763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5FE76240-D957-408A-809D-D41274A82C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6847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none">
                <a:solidFill>
                  <a:srgbClr val="004389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</a:t>
            </a:r>
            <a:r>
              <a:rPr lang="de-DE" dirty="0" err="1" smtClean="0"/>
              <a:t>untertitelmasters</a:t>
            </a:r>
            <a:r>
              <a:rPr lang="de-DE" dirty="0" smtClean="0"/>
              <a:t>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491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876737" y="2388064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err="1" smtClean="0"/>
              <a:t>SoSe</a:t>
            </a:r>
            <a:r>
              <a:rPr lang="en-US" dirty="0" smtClean="0"/>
              <a:t> 2014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666625" y="1938595"/>
            <a:ext cx="1890200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Dr. Christian Walter-Klose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402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876737" y="2388064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err="1" smtClean="0"/>
              <a:t>SoSe</a:t>
            </a:r>
            <a:r>
              <a:rPr lang="en-US" dirty="0" smtClean="0"/>
              <a:t> 2014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666625" y="1938595"/>
            <a:ext cx="1890200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Dr. Christian Walter-Klose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8500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5"/>
          </p:nvPr>
        </p:nvSpPr>
        <p:spPr>
          <a:xfrm rot="16200000">
            <a:off x="7876737" y="2388064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err="1" smtClean="0"/>
              <a:t>SoSe</a:t>
            </a:r>
            <a:r>
              <a:rPr lang="en-US" dirty="0" smtClean="0"/>
              <a:t> 2014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666625" y="1938595"/>
            <a:ext cx="1890200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Dr. Christian Walter-Klose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0085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76737" y="2388064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err="1" smtClean="0"/>
              <a:t>SoSe</a:t>
            </a:r>
            <a:r>
              <a:rPr lang="en-US" dirty="0" smtClean="0"/>
              <a:t> 2014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666625" y="1938595"/>
            <a:ext cx="1890200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Dr. Christian Walter-Klose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1810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76737" y="2388064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err="1" smtClean="0"/>
              <a:t>SoSe</a:t>
            </a:r>
            <a:r>
              <a:rPr lang="en-US" dirty="0" smtClean="0"/>
              <a:t> 2014</a:t>
            </a:r>
            <a:endParaRPr lang="en-US" dirty="0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8"/>
          </p:nvPr>
        </p:nvSpPr>
        <p:spPr>
          <a:xfrm rot="16200000">
            <a:off x="7666625" y="1938595"/>
            <a:ext cx="1890200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Dr. Christian Walter-Klose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3470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76737" y="2388064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err="1" smtClean="0"/>
              <a:t>SoSe</a:t>
            </a:r>
            <a:r>
              <a:rPr lang="en-US" dirty="0" smtClean="0"/>
              <a:t> 2014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23"/>
          </p:nvPr>
        </p:nvSpPr>
        <p:spPr>
          <a:xfrm rot="16200000">
            <a:off x="7666625" y="1938595"/>
            <a:ext cx="1890200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Dr. Christian Walter-Klose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5053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76737" y="2388064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err="1" smtClean="0"/>
              <a:t>SoSe</a:t>
            </a:r>
            <a:r>
              <a:rPr lang="en-US" dirty="0" smtClean="0"/>
              <a:t> 2014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666625" y="1938595"/>
            <a:ext cx="1890200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Dr. Christian Walter-Klose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0393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76737" y="2388064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err="1" smtClean="0"/>
              <a:t>SoSe</a:t>
            </a:r>
            <a:r>
              <a:rPr lang="en-US" dirty="0" smtClean="0"/>
              <a:t> 2014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666625" y="1938595"/>
            <a:ext cx="1890200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Dr. Christian Walter-Klose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840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76737" y="2388064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err="1" smtClean="0"/>
              <a:t>SoSe</a:t>
            </a:r>
            <a:r>
              <a:rPr lang="en-US" dirty="0" smtClean="0"/>
              <a:t> 2014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666625" y="1938595"/>
            <a:ext cx="1890200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Dr. Christian Walter-Klose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832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128605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876737" y="2388064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err="1" smtClean="0"/>
              <a:t>SoSe</a:t>
            </a:r>
            <a:r>
              <a:rPr lang="en-US" dirty="0" smtClean="0"/>
              <a:t> 2014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666625" y="1938595"/>
            <a:ext cx="1890200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Dr. Christian Walter-Klose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587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876737" y="2388064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err="1" smtClean="0"/>
              <a:t>SoSe</a:t>
            </a:r>
            <a:r>
              <a:rPr lang="en-US" dirty="0" smtClean="0"/>
              <a:t> 2014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666625" y="1938595"/>
            <a:ext cx="1890200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Dr. Christian Walter-Klose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359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76737" y="2388064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err="1" smtClean="0"/>
              <a:t>SoSe</a:t>
            </a:r>
            <a:r>
              <a:rPr lang="en-US" dirty="0" smtClean="0"/>
              <a:t> 2014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666625" y="1938595"/>
            <a:ext cx="1890200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Dr. Christian Walter-Klose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456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76737" y="2388064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err="1" smtClean="0"/>
              <a:t>SoSe</a:t>
            </a:r>
            <a:r>
              <a:rPr lang="en-US" dirty="0" smtClean="0"/>
              <a:t> 2014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666625" y="1938595"/>
            <a:ext cx="1890200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Dr. Christian Walter-Klose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591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876737" y="2388064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err="1" smtClean="0"/>
              <a:t>SoSe</a:t>
            </a:r>
            <a:r>
              <a:rPr lang="en-US" dirty="0" smtClean="0"/>
              <a:t> 2014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666625" y="1938595"/>
            <a:ext cx="1890200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Dr. Christian Walter-Klose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725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876737" y="2388064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err="1" smtClean="0"/>
              <a:t>SoSe</a:t>
            </a:r>
            <a:r>
              <a:rPr lang="en-US" dirty="0" smtClean="0"/>
              <a:t> 2014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666625" y="1938595"/>
            <a:ext cx="1890200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Dr. Christian Walter-Klose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368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76737" y="2388064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err="1" smtClean="0"/>
              <a:t>SoSe</a:t>
            </a:r>
            <a:r>
              <a:rPr lang="en-US" dirty="0" smtClean="0"/>
              <a:t>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666625" y="1938595"/>
            <a:ext cx="1890200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Dr. Christian Walter-Klose</a:t>
            </a:r>
            <a:endParaRPr lang="en-US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875959" y="-1153"/>
            <a:ext cx="907742" cy="907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044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</p:sldLayoutIdLst>
  <p:hf sldNum="0" hdr="0" ftr="0" dt="0"/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rgbClr val="004389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7" rtl="0" eaLnBrk="1" latinLnBrk="0" hangingPunct="1">
        <a:spcBef>
          <a:spcPts val="1000"/>
        </a:spcBef>
        <a:spcAft>
          <a:spcPts val="0"/>
        </a:spcAft>
        <a:buClr>
          <a:srgbClr val="004389"/>
        </a:buClr>
        <a:buSzPct val="120000"/>
        <a:buFont typeface="Wingdings" panose="05000000000000000000" pitchFamily="2" charset="2"/>
        <a:buChar char="§"/>
        <a:defRPr sz="2000" b="0" i="0" kern="1200">
          <a:solidFill>
            <a:srgbClr val="004389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  <a:lvl2pPr marL="742957" indent="-285750" algn="l" defTabSz="457207" rtl="0" eaLnBrk="1" latinLnBrk="0" hangingPunct="1">
        <a:spcBef>
          <a:spcPts val="1000"/>
        </a:spcBef>
        <a:spcAft>
          <a:spcPts val="0"/>
        </a:spcAft>
        <a:buClr>
          <a:srgbClr val="004389"/>
        </a:buClr>
        <a:buSzPct val="120000"/>
        <a:buFont typeface="Wingdings" panose="05000000000000000000" pitchFamily="2" charset="2"/>
        <a:buChar char="§"/>
        <a:defRPr sz="1800" b="0" i="0" kern="1200">
          <a:solidFill>
            <a:srgbClr val="004389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2pPr>
      <a:lvl3pPr marL="1200166" indent="-285750" algn="l" defTabSz="457207" rtl="0" eaLnBrk="1" latinLnBrk="0" hangingPunct="1">
        <a:spcBef>
          <a:spcPts val="1000"/>
        </a:spcBef>
        <a:spcAft>
          <a:spcPts val="0"/>
        </a:spcAft>
        <a:buClr>
          <a:srgbClr val="004389"/>
        </a:buClr>
        <a:buSzPct val="120000"/>
        <a:buFont typeface="Wingdings" panose="05000000000000000000" pitchFamily="2" charset="2"/>
        <a:buChar char="§"/>
        <a:defRPr sz="1600" b="0" i="0" kern="1200">
          <a:solidFill>
            <a:srgbClr val="004389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3pPr>
      <a:lvl4pPr marL="1657373" indent="-285750" algn="l" defTabSz="457207" rtl="0" eaLnBrk="1" latinLnBrk="0" hangingPunct="1">
        <a:spcBef>
          <a:spcPts val="1000"/>
        </a:spcBef>
        <a:spcAft>
          <a:spcPts val="0"/>
        </a:spcAft>
        <a:buClr>
          <a:srgbClr val="004389"/>
        </a:buClr>
        <a:buSzPct val="120000"/>
        <a:buFont typeface="Wingdings" panose="05000000000000000000" pitchFamily="2" charset="2"/>
        <a:buChar char="§"/>
        <a:defRPr sz="1400" b="0" i="0" kern="1200">
          <a:solidFill>
            <a:srgbClr val="004389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4pPr>
      <a:lvl5pPr marL="2114580" indent="-285750" algn="l" defTabSz="457207" rtl="0" eaLnBrk="1" latinLnBrk="0" hangingPunct="1">
        <a:spcBef>
          <a:spcPts val="1000"/>
        </a:spcBef>
        <a:spcAft>
          <a:spcPts val="0"/>
        </a:spcAft>
        <a:buClr>
          <a:srgbClr val="004389"/>
        </a:buClr>
        <a:buSzPct val="120000"/>
        <a:buFont typeface="Wingdings" panose="05000000000000000000" pitchFamily="2" charset="2"/>
        <a:buChar char="§"/>
        <a:defRPr sz="1400" b="0" i="0" kern="1200">
          <a:solidFill>
            <a:srgbClr val="004389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3974" y="59812"/>
            <a:ext cx="7055380" cy="511688"/>
          </a:xfrm>
        </p:spPr>
        <p:txBody>
          <a:bodyPr/>
          <a:lstStyle/>
          <a:p>
            <a:r>
              <a:rPr lang="de-DE" dirty="0" smtClean="0"/>
              <a:t>Beobachtung - Gliederung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55836" y="857311"/>
            <a:ext cx="7466607" cy="600068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e-DE" dirty="0" smtClean="0"/>
              <a:t>Deckblatt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 smtClean="0"/>
              <a:t>Persönliche Daten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 smtClean="0"/>
              <a:t>Untersuchungsanlass/ Sonderpädagogische Fragestellung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 smtClean="0"/>
              <a:t>Beobachtung</a:t>
            </a:r>
          </a:p>
          <a:p>
            <a:pPr marL="400057" lvl="1" indent="0">
              <a:buNone/>
            </a:pPr>
            <a:r>
              <a:rPr lang="de-DE" dirty="0" smtClean="0"/>
              <a:t>3.1 freie Beobachtung</a:t>
            </a:r>
          </a:p>
          <a:p>
            <a:pPr marL="857266" lvl="2" indent="0">
              <a:buNone/>
            </a:pPr>
            <a:r>
              <a:rPr lang="de-DE" dirty="0" smtClean="0"/>
              <a:t>Erscheinungsbild </a:t>
            </a:r>
          </a:p>
          <a:p>
            <a:pPr marL="857266" lvl="2" indent="0">
              <a:buNone/>
            </a:pPr>
            <a:r>
              <a:rPr lang="de-DE" dirty="0" smtClean="0"/>
              <a:t>Motorik</a:t>
            </a:r>
          </a:p>
          <a:p>
            <a:pPr marL="857266" lvl="2" indent="0">
              <a:buNone/>
            </a:pPr>
            <a:r>
              <a:rPr lang="de-DE" dirty="0" smtClean="0"/>
              <a:t>Wahrnehmung</a:t>
            </a:r>
          </a:p>
          <a:p>
            <a:pPr marL="857266" lvl="2" indent="0">
              <a:buNone/>
            </a:pPr>
            <a:r>
              <a:rPr lang="de-DE" dirty="0" smtClean="0"/>
              <a:t>Sprache und Kommunikation</a:t>
            </a:r>
          </a:p>
          <a:p>
            <a:pPr marL="857266" lvl="2" indent="0">
              <a:buNone/>
            </a:pPr>
            <a:r>
              <a:rPr lang="de-DE" dirty="0" smtClean="0"/>
              <a:t>Kognition</a:t>
            </a:r>
          </a:p>
          <a:p>
            <a:pPr marL="857266" lvl="2" indent="0">
              <a:buNone/>
            </a:pPr>
            <a:r>
              <a:rPr lang="de-DE" dirty="0"/>
              <a:t>Emotional-soziale Fähigkeiten</a:t>
            </a:r>
          </a:p>
          <a:p>
            <a:pPr marL="857266" lvl="2" indent="0">
              <a:buNone/>
            </a:pPr>
            <a:r>
              <a:rPr lang="de-DE" dirty="0" smtClean="0"/>
              <a:t>Lern- und Arbeitsverhalten (inklusive Konzentration) </a:t>
            </a:r>
          </a:p>
          <a:p>
            <a:pPr marL="857266" lvl="2" indent="0">
              <a:buNone/>
            </a:pPr>
            <a:r>
              <a:rPr lang="de-DE" dirty="0" smtClean="0"/>
              <a:t>schulischer Leistungsstand/ Kompetenzen </a:t>
            </a:r>
            <a:br>
              <a:rPr lang="de-DE" dirty="0" smtClean="0"/>
            </a:br>
            <a:r>
              <a:rPr lang="de-DE" dirty="0" smtClean="0"/>
              <a:t>(Mathematik, Deutsch)</a:t>
            </a:r>
            <a:br>
              <a:rPr lang="de-DE" dirty="0" smtClean="0"/>
            </a:br>
            <a:endParaRPr lang="de-DE" dirty="0" smtClean="0"/>
          </a:p>
          <a:p>
            <a:pPr marL="400057" lvl="1" indent="0">
              <a:buNone/>
            </a:pPr>
            <a:r>
              <a:rPr lang="de-DE" dirty="0" smtClean="0"/>
              <a:t>3.2  Hypothesen</a:t>
            </a:r>
          </a:p>
          <a:p>
            <a:pPr marL="400057" lvl="1" indent="0">
              <a:buNone/>
            </a:pPr>
            <a:r>
              <a:rPr lang="de-DE" dirty="0" smtClean="0"/>
              <a:t>3.3  Systematische Beobachtung</a:t>
            </a:r>
            <a:endParaRPr lang="de-DE" dirty="0"/>
          </a:p>
          <a:p>
            <a:pPr marL="457200" indent="-457200">
              <a:buFont typeface="+mj-lt"/>
              <a:buAutoNum type="arabicPeriod"/>
            </a:pPr>
            <a:r>
              <a:rPr lang="de-DE" dirty="0" smtClean="0"/>
              <a:t>Erste Fördervorschläge</a:t>
            </a:r>
            <a:endParaRPr lang="de-DE" dirty="0"/>
          </a:p>
          <a:p>
            <a:pPr marL="457200" indent="-457200">
              <a:buFont typeface="+mj-lt"/>
              <a:buAutoNum type="arabicPeriod"/>
            </a:pPr>
            <a:r>
              <a:rPr lang="de-DE" dirty="0" smtClean="0"/>
              <a:t>Auswahl des/der Testverfahren</a:t>
            </a:r>
          </a:p>
          <a:p>
            <a:pPr marL="0" indent="0">
              <a:buNone/>
            </a:pPr>
            <a:r>
              <a:rPr lang="de-DE" dirty="0" smtClean="0"/>
              <a:t>Literaturverzeichnis</a:t>
            </a:r>
          </a:p>
          <a:p>
            <a:pPr marL="0" indent="0">
              <a:buNone/>
            </a:pPr>
            <a:r>
              <a:rPr lang="de-DE" dirty="0" smtClean="0"/>
              <a:t>Eigenständigkeitserklärung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106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Persönliche Daten</a:t>
            </a:r>
            <a:br>
              <a:rPr lang="de-DE" dirty="0" smtClean="0"/>
            </a:br>
            <a:r>
              <a:rPr lang="de-DE" sz="3200" dirty="0" smtClean="0">
                <a:sym typeface="Wingdings" panose="05000000000000000000" pitchFamily="2" charset="2"/>
              </a:rPr>
              <a:t> anonymisiert</a:t>
            </a:r>
            <a:r>
              <a:rPr lang="de-DE" sz="3200" dirty="0" smtClean="0"/>
              <a:t> 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Name</a:t>
            </a:r>
          </a:p>
          <a:p>
            <a:r>
              <a:rPr lang="de-DE" dirty="0" smtClean="0"/>
              <a:t>Geburtsdatum</a:t>
            </a:r>
          </a:p>
          <a:p>
            <a:r>
              <a:rPr lang="de-DE" dirty="0" smtClean="0"/>
              <a:t>Diagnosen </a:t>
            </a:r>
          </a:p>
          <a:p>
            <a:r>
              <a:rPr lang="de-DE" dirty="0" smtClean="0"/>
              <a:t>Schule</a:t>
            </a:r>
          </a:p>
          <a:p>
            <a:r>
              <a:rPr lang="de-DE" dirty="0" smtClean="0"/>
              <a:t>Klasse</a:t>
            </a:r>
          </a:p>
          <a:p>
            <a:r>
              <a:rPr lang="de-DE" dirty="0" smtClean="0"/>
              <a:t>Schulbesuchsjahr</a:t>
            </a:r>
          </a:p>
          <a:p>
            <a:r>
              <a:rPr lang="de-DE" dirty="0" smtClean="0"/>
              <a:t>ggf. Muttersprache</a:t>
            </a:r>
          </a:p>
          <a:p>
            <a:r>
              <a:rPr lang="de-DE" dirty="0" smtClean="0"/>
              <a:t>ggf. seit wann in Deutschland</a:t>
            </a:r>
          </a:p>
          <a:p>
            <a:r>
              <a:rPr lang="de-DE" dirty="0" smtClean="0"/>
              <a:t>ggf. Schullaufbahn</a:t>
            </a:r>
          </a:p>
          <a:p>
            <a:r>
              <a:rPr lang="de-DE" dirty="0" smtClean="0"/>
              <a:t>ggf. Hilfsmittel, v.a. Brille, </a:t>
            </a:r>
            <a:r>
              <a:rPr lang="de-DE" dirty="0" err="1" smtClean="0"/>
              <a:t>Talker</a:t>
            </a:r>
            <a:r>
              <a:rPr lang="de-DE" dirty="0" smtClean="0"/>
              <a:t>, o.ä.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27309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freie Beobachtung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20544" y="1767175"/>
            <a:ext cx="7335874" cy="4195481"/>
          </a:xfrm>
        </p:spPr>
        <p:txBody>
          <a:bodyPr>
            <a:normAutofit/>
          </a:bodyPr>
          <a:lstStyle/>
          <a:p>
            <a:r>
              <a:rPr lang="de-DE" dirty="0" smtClean="0"/>
              <a:t>sich durch die Fragestellung nicht einengen lassen</a:t>
            </a:r>
          </a:p>
          <a:p>
            <a:r>
              <a:rPr lang="de-DE" dirty="0"/>
              <a:t>vorweg Datum, Uhrzeit und kurze Situationsbeschreibung (welche Fächer, Situationen, wer war noch da, </a:t>
            </a:r>
            <a:r>
              <a:rPr lang="de-DE" dirty="0" err="1"/>
              <a:t>u.ä.</a:t>
            </a:r>
            <a:r>
              <a:rPr lang="de-DE" dirty="0"/>
              <a:t>)</a:t>
            </a:r>
          </a:p>
          <a:p>
            <a:r>
              <a:rPr lang="de-DE" dirty="0" smtClean="0"/>
              <a:t>systemischer Blick </a:t>
            </a:r>
            <a:r>
              <a:rPr lang="de-DE" dirty="0"/>
              <a:t>(Zusammenhänge</a:t>
            </a:r>
            <a:r>
              <a:rPr lang="de-DE" dirty="0" smtClean="0"/>
              <a:t>)</a:t>
            </a:r>
          </a:p>
          <a:p>
            <a:r>
              <a:rPr lang="de-DE" dirty="0" smtClean="0"/>
              <a:t>ganzheitlicher Blick </a:t>
            </a:r>
          </a:p>
          <a:p>
            <a:r>
              <a:rPr lang="de-DE" dirty="0" smtClean="0"/>
              <a:t>auf die Entwicklungsbereiche eingehen </a:t>
            </a:r>
          </a:p>
          <a:p>
            <a:r>
              <a:rPr lang="de-DE" dirty="0" smtClean="0"/>
              <a:t>Erkenntnisse zum schulischen Entwicklungsstand (v.a. Mathematik, Deutsch)</a:t>
            </a:r>
          </a:p>
          <a:p>
            <a:r>
              <a:rPr lang="de-DE" dirty="0" smtClean="0"/>
              <a:t>(Ggf. auch lebenspraktische Fähigkeiten, Spielentwicklung)</a:t>
            </a:r>
          </a:p>
          <a:p>
            <a:pPr marL="0" indent="0">
              <a:buNone/>
            </a:pPr>
            <a:r>
              <a:rPr lang="de-DE" dirty="0"/>
              <a:t> </a:t>
            </a: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67857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Hypothesen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m</a:t>
            </a:r>
            <a:r>
              <a:rPr lang="de-DE" dirty="0" smtClean="0"/>
              <a:t>indestens 5 Hypothesen </a:t>
            </a:r>
          </a:p>
          <a:p>
            <a:r>
              <a:rPr lang="de-DE" dirty="0" smtClean="0"/>
              <a:t>zu verschiedenen Bereichen</a:t>
            </a:r>
          </a:p>
          <a:p>
            <a:r>
              <a:rPr lang="de-DE" dirty="0" smtClean="0"/>
              <a:t>sowohl Stärken als auch Schwächen</a:t>
            </a:r>
            <a:br>
              <a:rPr lang="de-DE" dirty="0" smtClean="0"/>
            </a:br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5975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systematische Beobachtung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wieder: Datum, Uhrzeit und Situation vorweg kurz beschreiben</a:t>
            </a:r>
          </a:p>
          <a:p>
            <a:r>
              <a:rPr lang="de-DE" dirty="0" smtClean="0"/>
              <a:t>mindestens </a:t>
            </a:r>
            <a:r>
              <a:rPr lang="de-DE" dirty="0"/>
              <a:t>drei </a:t>
            </a:r>
            <a:r>
              <a:rPr lang="de-DE" dirty="0" smtClean="0"/>
              <a:t>Hypothesen </a:t>
            </a:r>
            <a:r>
              <a:rPr lang="de-DE" dirty="0"/>
              <a:t>in der systematischen Beobachtung überprüfen und genauer </a:t>
            </a:r>
            <a:r>
              <a:rPr lang="de-DE" dirty="0" smtClean="0"/>
              <a:t>ausführen</a:t>
            </a:r>
            <a:r>
              <a:rPr lang="de-DE" dirty="0"/>
              <a:t> </a:t>
            </a:r>
            <a:r>
              <a:rPr lang="de-DE" dirty="0" smtClean="0"/>
              <a:t>und verifizieren bzw. falsifizieren, einschränken, …</a:t>
            </a:r>
            <a:endParaRPr lang="de-DE" dirty="0"/>
          </a:p>
          <a:p>
            <a:r>
              <a:rPr lang="de-DE" dirty="0"/>
              <a:t>Achtung, die Hypothesen müssen durch die zweite Beobachtung mit hoher Wahrscheinlichkeit verifizierbar sein, sonst macht es wenig Sinn. </a:t>
            </a:r>
            <a:endParaRPr lang="de-DE" dirty="0" smtClean="0"/>
          </a:p>
          <a:p>
            <a:r>
              <a:rPr lang="de-DE" dirty="0" smtClean="0"/>
              <a:t>Achten Sie hier auch noch mal auf Ihre Fragestellung. </a:t>
            </a:r>
          </a:p>
          <a:p>
            <a:r>
              <a:rPr lang="de-DE" dirty="0" smtClean="0"/>
              <a:t>Wählen Sie ggf. eine geeignete Dokumentationsform.</a:t>
            </a:r>
            <a:endParaRPr lang="de-DE" dirty="0"/>
          </a:p>
          <a:p>
            <a:r>
              <a:rPr lang="de-DE" dirty="0"/>
              <a:t>Schwerpunkte sollten sich auf die Fragestellung beziehen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46180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erste Fördervorschläge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Hier können Sie sich sowohl schon auf die Fragestellung beziehen, aber auch auf alles, was Sie sonst beobachtet haben. </a:t>
            </a:r>
          </a:p>
          <a:p>
            <a:pPr marL="0" indent="0">
              <a:buNone/>
            </a:pPr>
            <a:r>
              <a:rPr lang="de-DE" dirty="0" smtClean="0"/>
              <a:t>Bitte mit kleinen Überschriften deutlichen machen, um welches Förderziel es Ihnen geht, dann die Vorschläge mit Spiegelstrichen auflisten.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0883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Testauswahl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Auch hier macht es Sinn, die Fragestellung schon miteinzubeziehen. </a:t>
            </a:r>
          </a:p>
          <a:p>
            <a:r>
              <a:rPr lang="de-DE" dirty="0" smtClean="0"/>
              <a:t>Bitte stellen Sie das Testverfahren kurz vor und begründen Sie, warum es zur Beantwortung der Fragestellung als geeignet erscheint.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3166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Form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27700" y="1572491"/>
            <a:ext cx="6711654" cy="4675915"/>
          </a:xfrm>
        </p:spPr>
        <p:txBody>
          <a:bodyPr>
            <a:normAutofit fontScale="77500" lnSpcReduction="20000"/>
          </a:bodyPr>
          <a:lstStyle/>
          <a:p>
            <a:r>
              <a:rPr lang="de-DE" sz="2400" dirty="0" smtClean="0"/>
              <a:t>Präsens</a:t>
            </a:r>
          </a:p>
          <a:p>
            <a:r>
              <a:rPr lang="de-DE" sz="2400" dirty="0" smtClean="0"/>
              <a:t>1. Person vermeiden, besser 3. Person (Die Testleiterin/ der Testleiter…)</a:t>
            </a:r>
            <a:br>
              <a:rPr lang="de-DE" sz="2400" dirty="0" smtClean="0"/>
            </a:br>
            <a:r>
              <a:rPr lang="de-DE" sz="2400" dirty="0" smtClean="0"/>
              <a:t>oder im Passiv (z.B. Es zeigt sich…)</a:t>
            </a:r>
          </a:p>
          <a:p>
            <a:r>
              <a:rPr lang="de-DE" sz="2400" dirty="0" smtClean="0"/>
              <a:t>kein „man“ !!!</a:t>
            </a:r>
          </a:p>
          <a:p>
            <a:r>
              <a:rPr lang="de-DE" sz="2400" dirty="0" smtClean="0"/>
              <a:t>Füllwörter vermeiden – prägnant formulieren!</a:t>
            </a:r>
          </a:p>
          <a:p>
            <a:r>
              <a:rPr lang="de-DE" sz="2400" dirty="0" smtClean="0"/>
              <a:t>beschreiben, nicht interpretieren (Was sehen und hören Sie?)</a:t>
            </a:r>
          </a:p>
          <a:p>
            <a:r>
              <a:rPr lang="de-DE" sz="2400" dirty="0" smtClean="0"/>
              <a:t>nicht: gewisse, relativ, teilweise, überwiegend, meist, recht, nämlich, …</a:t>
            </a:r>
          </a:p>
          <a:p>
            <a:r>
              <a:rPr lang="de-DE" sz="2400" dirty="0" smtClean="0"/>
              <a:t>übersichtliche Gestaltung: Überschriften fett, sinnvolle Absätze, Leerzeilen vor neuen Gliederungspunkten, ggf. neue Seite beginnen, usw. </a:t>
            </a:r>
          </a:p>
          <a:p>
            <a:r>
              <a:rPr lang="de-DE" sz="2400" dirty="0" smtClean="0"/>
              <a:t>Auf einen roten Faden achten! </a:t>
            </a:r>
            <a:endParaRPr lang="de-DE" sz="2400" dirty="0"/>
          </a:p>
          <a:p>
            <a:r>
              <a:rPr lang="de-DE" sz="2400" dirty="0" smtClean="0"/>
              <a:t>Umfang: vollständig, aber weniger ist mehr</a:t>
            </a:r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8937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06KPs21S1_1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6KPs21S1_1" id="{CE7320FA-5AC1-4CC8-B366-3D61EF9A96F6}" vid="{A6FCA35E-6A26-40AA-926E-4C572F314C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06KPs21S1_1</Template>
  <TotalTime>0</TotalTime>
  <Words>422</Words>
  <Application>Microsoft Office PowerPoint</Application>
  <PresentationFormat>Bildschirmpräsentation (4:3)</PresentationFormat>
  <Paragraphs>67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5" baseType="lpstr">
      <vt:lpstr>Arial</vt:lpstr>
      <vt:lpstr>Calibri</vt:lpstr>
      <vt:lpstr>Century Gothic</vt:lpstr>
      <vt:lpstr>Segoe UI</vt:lpstr>
      <vt:lpstr>Wingdings</vt:lpstr>
      <vt:lpstr>Wingdings 3</vt:lpstr>
      <vt:lpstr>06KPs21S1_1</vt:lpstr>
      <vt:lpstr>Beobachtung - Gliederung</vt:lpstr>
      <vt:lpstr>Persönliche Daten  anonymisiert </vt:lpstr>
      <vt:lpstr>freie Beobachtung</vt:lpstr>
      <vt:lpstr>Hypothesen</vt:lpstr>
      <vt:lpstr>systematische Beobachtung</vt:lpstr>
      <vt:lpstr>erste Fördervorschläge</vt:lpstr>
      <vt:lpstr>Testauswahl</vt:lpstr>
      <vt:lpstr>Form</vt:lpstr>
    </vt:vector>
  </TitlesOfParts>
  <Company>Universität Würzburg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Psychologie im Kontext körperlicher Beeinträchtigung</dc:title>
  <dc:creator>Christian Walter-Klose</dc:creator>
  <cp:lastModifiedBy>Verena Mihlan</cp:lastModifiedBy>
  <cp:revision>266</cp:revision>
  <cp:lastPrinted>2019-11-07T09:34:37Z</cp:lastPrinted>
  <dcterms:created xsi:type="dcterms:W3CDTF">2014-07-29T05:14:02Z</dcterms:created>
  <dcterms:modified xsi:type="dcterms:W3CDTF">2021-04-26T18:44:13Z</dcterms:modified>
</cp:coreProperties>
</file>