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286" r:id="rId2"/>
    <p:sldId id="256" r:id="rId3"/>
    <p:sldId id="283" r:id="rId4"/>
    <p:sldId id="258" r:id="rId5"/>
    <p:sldId id="274" r:id="rId6"/>
    <p:sldId id="275" r:id="rId7"/>
    <p:sldId id="276" r:id="rId8"/>
    <p:sldId id="279" r:id="rId9"/>
    <p:sldId id="282" r:id="rId10"/>
    <p:sldId id="277" r:id="rId11"/>
    <p:sldId id="278" r:id="rId12"/>
    <p:sldId id="280" r:id="rId13"/>
    <p:sldId id="281" r:id="rId14"/>
    <p:sldId id="287" r:id="rId15"/>
    <p:sldId id="289" r:id="rId16"/>
    <p:sldId id="288" r:id="rId17"/>
    <p:sldId id="291" r:id="rId18"/>
    <p:sldId id="292" r:id="rId19"/>
    <p:sldId id="296" r:id="rId20"/>
    <p:sldId id="293" r:id="rId21"/>
    <p:sldId id="294" r:id="rId22"/>
    <p:sldId id="295" r:id="rId23"/>
    <p:sldId id="284" r:id="rId24"/>
    <p:sldId id="285" r:id="rId2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33CC"/>
    <a:srgbClr val="003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18" autoAdjust="0"/>
  </p:normalViewPr>
  <p:slideViewPr>
    <p:cSldViewPr>
      <p:cViewPr varScale="1">
        <p:scale>
          <a:sx n="77" d="100"/>
          <a:sy n="77" d="100"/>
        </p:scale>
        <p:origin x="102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Socially Responsible Investments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01.06.2014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Benedikt Steinle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AE5B0-BE75-4305-BA2A-DCEFFF4151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06648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Socially Responsible Investments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01.06.2014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Benedikt Steinle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3D906-6A6E-4EB9-8989-FF917E0ECD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35362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Benedikt Steinle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13D906-6A6E-4EB9-8989-FF917E0ECDAB}" type="slidenum">
              <a:rPr lang="de-DE" smtClean="0"/>
              <a:t>2</a:t>
            </a:fld>
            <a:endParaRPr lang="de-DE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Socially Responsible Investments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 smtClean="0"/>
              <a:t>01.06.2014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37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Benedikt Steinle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13D906-6A6E-4EB9-8989-FF917E0ECDAB}" type="slidenum">
              <a:rPr lang="de-DE" smtClean="0"/>
              <a:t>4</a:t>
            </a:fld>
            <a:endParaRPr lang="de-DE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Socially Responsible Investments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 smtClean="0"/>
              <a:t>01.06.2014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42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63D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001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5" name="Picture 18" descr="unilogo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5"/>
          <a:stretch>
            <a:fillRect/>
          </a:stretch>
        </p:blipFill>
        <p:spPr bwMode="auto">
          <a:xfrm>
            <a:off x="0" y="43180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38275" y="2349500"/>
            <a:ext cx="2185988" cy="396875"/>
          </a:xfrm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spcBef>
                <a:spcPct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smtClean="0"/>
              <a:t>Ab hier Text 20 pt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438275" y="1619250"/>
            <a:ext cx="4521200" cy="51911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smtClean="0"/>
              <a:t>Dies ist eine Headline 36 pt</a:t>
            </a:r>
          </a:p>
        </p:txBody>
      </p:sp>
    </p:spTree>
    <p:extLst>
      <p:ext uri="{BB962C8B-B14F-4D97-AF65-F5344CB8AC3E}">
        <p14:creationId xmlns:p14="http://schemas.microsoft.com/office/powerpoint/2010/main" val="130952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3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00863" y="833438"/>
            <a:ext cx="1820862" cy="52927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38275" y="833438"/>
            <a:ext cx="5310188" cy="52927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59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830948"/>
            <a:ext cx="184731" cy="646331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8275" y="1825935"/>
            <a:ext cx="728345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1331640" y="1630219"/>
            <a:ext cx="7390085" cy="12212"/>
          </a:xfrm>
          <a:prstGeom prst="line">
            <a:avLst/>
          </a:prstGeom>
          <a:ln w="28575">
            <a:solidFill>
              <a:srgbClr val="003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 userDrawn="1"/>
        </p:nvSpPr>
        <p:spPr>
          <a:xfrm>
            <a:off x="4211960" y="635189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D66ACD0-2742-4D6D-B1A5-9671A0D3A9C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03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2909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8275" y="1600200"/>
            <a:ext cx="3565525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6200" y="1600200"/>
            <a:ext cx="3565525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70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02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9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21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5334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931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833438"/>
            <a:ext cx="561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Dies ist eine Headline 36pt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8275" y="1600200"/>
            <a:ext cx="7283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12" descr="uniwü4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ra.uni-wuerzburg.de/studium/postgraduales-studium/aufbau-und-masterstudiengaenge/aufbaustudiengang/startseit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sternenkran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15900"/>
            <a:ext cx="69850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2393950" y="239871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hangingPunct="1"/>
            <a:r>
              <a:rPr lang="de-DE" altLang="de-DE" sz="3200" b="1" dirty="0">
                <a:solidFill>
                  <a:srgbClr val="BBE0E3"/>
                </a:solidFill>
                <a:latin typeface="+mn-lt"/>
                <a:ea typeface="MS PGothic" panose="020B0600070205080204" pitchFamily="34" charset="-128"/>
              </a:rPr>
              <a:t>Aufbaustudiengang Europäisches Recht</a:t>
            </a:r>
          </a:p>
          <a:p>
            <a:pPr lvl="0" algn="ctr" eaLnBrk="1" hangingPunct="1"/>
            <a:r>
              <a:rPr lang="de-DE" altLang="de-DE" sz="3200" b="1" dirty="0">
                <a:solidFill>
                  <a:srgbClr val="BBE0E3"/>
                </a:solidFill>
                <a:latin typeface="+mn-lt"/>
                <a:ea typeface="MS PGothic" panose="020B0600070205080204" pitchFamily="34" charset="-128"/>
              </a:rPr>
              <a:t>in Würzburg</a:t>
            </a:r>
          </a:p>
        </p:txBody>
      </p:sp>
    </p:spTree>
    <p:extLst>
      <p:ext uri="{BB962C8B-B14F-4D97-AF65-F5344CB8AC3E}">
        <p14:creationId xmlns:p14="http://schemas.microsoft.com/office/powerpoint/2010/main" val="36113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923281"/>
            <a:ext cx="2137124" cy="461665"/>
          </a:xfrm>
        </p:spPr>
        <p:txBody>
          <a:bodyPr/>
          <a:lstStyle/>
          <a:p>
            <a:r>
              <a:rPr lang="de-DE" altLang="de-DE" sz="2400" dirty="0">
                <a:latin typeface="+mn-lt"/>
              </a:rPr>
              <a:t>Magisterarbeit</a:t>
            </a:r>
            <a:endParaRPr lang="de-DE" sz="24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640" y="2348724"/>
            <a:ext cx="7283450" cy="4525963"/>
          </a:xfrm>
        </p:spPr>
        <p:txBody>
          <a:bodyPr/>
          <a:lstStyle/>
          <a:p>
            <a:pPr eaLnBrk="1" hangingPunct="1"/>
            <a:r>
              <a:rPr lang="de-DE" altLang="de-DE" sz="2400" dirty="0"/>
              <a:t>Die Anmeldung zur Magisterarbeit hat spätestens innerhalb von 2 Monaten nach dem Ende der Vorlesungszeit des  3. Semesters zu erfolgen</a:t>
            </a:r>
          </a:p>
          <a:p>
            <a:pPr eaLnBrk="1" hangingPunct="1">
              <a:buFontTx/>
              <a:buNone/>
            </a:pPr>
            <a:endParaRPr lang="de-DE" altLang="de-DE" sz="2400" dirty="0"/>
          </a:p>
          <a:p>
            <a:pPr eaLnBrk="1" hangingPunct="1"/>
            <a:r>
              <a:rPr lang="de-DE" altLang="de-DE" sz="2400" dirty="0"/>
              <a:t>Zum Zeitpunkt der Anmeldung zur Magisterarbeit muss der </a:t>
            </a:r>
            <a:r>
              <a:rPr lang="de-DE" altLang="de-DE" sz="2400" dirty="0" smtClean="0"/>
              <a:t>Studierende </a:t>
            </a:r>
            <a:r>
              <a:rPr lang="de-DE" altLang="de-DE" sz="2400" dirty="0"/>
              <a:t>noch immatrikuliert sein</a:t>
            </a: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022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923281"/>
            <a:ext cx="2137124" cy="461665"/>
          </a:xfrm>
        </p:spPr>
        <p:txBody>
          <a:bodyPr/>
          <a:lstStyle/>
          <a:p>
            <a:r>
              <a:rPr lang="de-DE" altLang="de-DE" sz="2400" dirty="0">
                <a:latin typeface="+mn-lt"/>
              </a:rPr>
              <a:t>Magisterarbeit</a:t>
            </a:r>
            <a:endParaRPr lang="de-DE" sz="24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988840"/>
            <a:ext cx="7283450" cy="4525963"/>
          </a:xfrm>
        </p:spPr>
        <p:txBody>
          <a:bodyPr/>
          <a:lstStyle/>
          <a:p>
            <a:pPr eaLnBrk="1" hangingPunct="1"/>
            <a:r>
              <a:rPr lang="de-DE" altLang="de-DE" sz="2400" dirty="0"/>
              <a:t>Die Arbeit wird von einem </a:t>
            </a:r>
            <a:r>
              <a:rPr lang="de-DE" altLang="de-DE" sz="2400" dirty="0" smtClean="0"/>
              <a:t>Dozierenden </a:t>
            </a:r>
            <a:r>
              <a:rPr lang="de-DE" altLang="de-DE" sz="2400" dirty="0"/>
              <a:t>des Aufbaustudiengangs betreut</a:t>
            </a:r>
          </a:p>
          <a:p>
            <a:pPr eaLnBrk="1" hangingPunct="1"/>
            <a:r>
              <a:rPr lang="de-DE" altLang="de-DE" sz="2400" dirty="0"/>
              <a:t>Der Studierende bewirbt sich bei einem </a:t>
            </a:r>
            <a:r>
              <a:rPr lang="de-DE" altLang="de-DE" sz="2400" dirty="0" smtClean="0"/>
              <a:t>Dozierenden </a:t>
            </a:r>
            <a:r>
              <a:rPr lang="de-DE" altLang="de-DE" sz="2400" dirty="0"/>
              <a:t>seiner Wahl um eine Betreuungszusage</a:t>
            </a:r>
          </a:p>
          <a:p>
            <a:pPr eaLnBrk="1" hangingPunct="1"/>
            <a:r>
              <a:rPr lang="de-DE" altLang="de-DE" sz="2400" dirty="0"/>
              <a:t>Der Betreuer stellt das Thema der Magisterarbeit und bestimmt auch deren Umfang</a:t>
            </a:r>
          </a:p>
          <a:p>
            <a:pPr lvl="1" eaLnBrk="1" hangingPunct="1"/>
            <a:r>
              <a:rPr lang="de-DE" altLang="de-DE" sz="2400" dirty="0"/>
              <a:t>Deutlich umfangreicher als eine Seminararbeit</a:t>
            </a:r>
          </a:p>
          <a:p>
            <a:pPr lvl="1" eaLnBrk="1" hangingPunct="1"/>
            <a:r>
              <a:rPr lang="de-DE" altLang="de-DE" sz="2400" dirty="0"/>
              <a:t>Erheblich weniger als eine Dissertation</a:t>
            </a:r>
          </a:p>
        </p:txBody>
      </p:sp>
    </p:spTree>
    <p:extLst>
      <p:ext uri="{BB962C8B-B14F-4D97-AF65-F5344CB8AC3E}">
        <p14:creationId xmlns:p14="http://schemas.microsoft.com/office/powerpoint/2010/main" val="15791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923281"/>
            <a:ext cx="2137124" cy="461665"/>
          </a:xfrm>
        </p:spPr>
        <p:txBody>
          <a:bodyPr/>
          <a:lstStyle/>
          <a:p>
            <a:r>
              <a:rPr lang="de-DE" altLang="de-DE" sz="2400" dirty="0">
                <a:latin typeface="+mn-lt"/>
              </a:rPr>
              <a:t>Magisterarbeit</a:t>
            </a:r>
            <a:endParaRPr lang="de-DE" sz="24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2060848"/>
            <a:ext cx="7283450" cy="4525963"/>
          </a:xfrm>
        </p:spPr>
        <p:txBody>
          <a:bodyPr/>
          <a:lstStyle/>
          <a:p>
            <a:pPr eaLnBrk="1" hangingPunct="1"/>
            <a:r>
              <a:rPr lang="de-DE" altLang="de-DE" sz="2400" dirty="0"/>
              <a:t>Die Bearbeitungszeit der Magisterarbeit beträgt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4 </a:t>
            </a:r>
            <a:r>
              <a:rPr lang="de-DE" altLang="de-DE" sz="2400" dirty="0"/>
              <a:t>Monate nach Themenbekanntgabe</a:t>
            </a:r>
          </a:p>
          <a:p>
            <a:pPr eaLnBrk="1" hangingPunct="1"/>
            <a:r>
              <a:rPr lang="de-DE" altLang="de-DE" sz="2400" dirty="0"/>
              <a:t>Diese Bearbeitungszeit kann </a:t>
            </a:r>
            <a:r>
              <a:rPr lang="de-DE" altLang="de-DE" sz="2400" dirty="0" smtClean="0"/>
              <a:t>in begründeten Fällen auf </a:t>
            </a:r>
            <a:r>
              <a:rPr lang="de-DE" altLang="de-DE" sz="2400" dirty="0"/>
              <a:t>maximal 6 Monate verlängert </a:t>
            </a:r>
            <a:r>
              <a:rPr lang="de-DE" altLang="de-DE" sz="2400" dirty="0" smtClean="0"/>
              <a:t>werden</a:t>
            </a:r>
          </a:p>
          <a:p>
            <a:pPr eaLnBrk="1" hangingPunct="1"/>
            <a:r>
              <a:rPr lang="de-DE" altLang="de-DE" sz="2400" dirty="0" smtClean="0"/>
              <a:t>Das Thema ist 6 Wochen nach Zulassung zur Magisterarbeit zu vergeben</a:t>
            </a:r>
          </a:p>
          <a:p>
            <a:pPr eaLnBrk="1" hangingPunct="1"/>
            <a:r>
              <a:rPr lang="de-DE" altLang="de-DE" sz="2400" dirty="0" smtClean="0"/>
              <a:t>Die Vergabe kann in begründeten Fällen um maximal 9 Monate geschoben werden</a:t>
            </a:r>
            <a:endParaRPr lang="de-DE" altLang="de-DE" sz="2400" dirty="0"/>
          </a:p>
          <a:p>
            <a:pPr eaLnBrk="1" hangingPunct="1"/>
            <a:r>
              <a:rPr lang="de-DE" altLang="de-DE" sz="2400" dirty="0"/>
              <a:t>Die Bewertung der Magisterarbeit erfolgt durch den betreuenden </a:t>
            </a:r>
            <a:r>
              <a:rPr lang="de-DE" altLang="de-DE" sz="2400" dirty="0" smtClean="0"/>
              <a:t>Dozierenden </a:t>
            </a:r>
            <a:r>
              <a:rPr lang="de-DE" altLang="de-DE" sz="2400" dirty="0"/>
              <a:t>und einen Zweitgutachter</a:t>
            </a:r>
          </a:p>
        </p:txBody>
      </p:sp>
    </p:spTree>
    <p:extLst>
      <p:ext uri="{BB962C8B-B14F-4D97-AF65-F5344CB8AC3E}">
        <p14:creationId xmlns:p14="http://schemas.microsoft.com/office/powerpoint/2010/main" val="37167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923281"/>
            <a:ext cx="4137671" cy="461665"/>
          </a:xfrm>
        </p:spPr>
        <p:txBody>
          <a:bodyPr/>
          <a:lstStyle/>
          <a:p>
            <a:r>
              <a:rPr lang="de-DE" altLang="de-DE" sz="2400" dirty="0">
                <a:latin typeface="+mn-lt"/>
              </a:rPr>
              <a:t>Feststellung der Gesamtnote</a:t>
            </a:r>
            <a:endParaRPr lang="de-DE" sz="24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988841"/>
            <a:ext cx="7283450" cy="1584176"/>
          </a:xfrm>
        </p:spPr>
        <p:txBody>
          <a:bodyPr/>
          <a:lstStyle/>
          <a:p>
            <a:pPr eaLnBrk="1" hangingPunct="1"/>
            <a:r>
              <a:rPr lang="de-DE" altLang="de-DE" sz="2400" dirty="0"/>
              <a:t>Die Gesamtnote Ihres Aufbaustudiums setzt sich je zur Hälfte aus der Durchschnittsnote in den erbrachten Leistungsnachweisen und der Bewertung der Magisterarbeit zusammen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55776" y="39330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24 SWS   + 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005064"/>
            <a:ext cx="225398" cy="2440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23928" y="39330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Magisterarbeit </a:t>
            </a:r>
            <a:endParaRPr lang="de-DE" dirty="0"/>
          </a:p>
          <a:p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2195736" y="4365104"/>
            <a:ext cx="34563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635896" y="45091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796136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= Gesamtnote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1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923281"/>
            <a:ext cx="5732338" cy="461665"/>
          </a:xfrm>
        </p:spPr>
        <p:txBody>
          <a:bodyPr/>
          <a:lstStyle/>
          <a:p>
            <a:r>
              <a:rPr lang="de-DE" sz="2400" dirty="0" smtClean="0"/>
              <a:t>Empfohlener Ablauf des Aufbaustudiums</a:t>
            </a:r>
            <a:endParaRPr lang="de-DE" sz="2400" dirty="0"/>
          </a:p>
        </p:txBody>
      </p:sp>
      <p:sp>
        <p:nvSpPr>
          <p:cNvPr id="4" name="Pfeil nach rechts 3"/>
          <p:cNvSpPr/>
          <p:nvPr/>
        </p:nvSpPr>
        <p:spPr>
          <a:xfrm>
            <a:off x="107504" y="2072692"/>
            <a:ext cx="8928992" cy="4032448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7504" y="3023523"/>
            <a:ext cx="7128792" cy="2154436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1. + 2. Semester</a:t>
            </a:r>
            <a:r>
              <a:rPr lang="de-DE" dirty="0" smtClean="0">
                <a:solidFill>
                  <a:schemeClr val="bg1"/>
                </a:solidFill>
              </a:rPr>
              <a:t>		</a:t>
            </a:r>
            <a:r>
              <a:rPr lang="de-DE" b="1" dirty="0" smtClean="0">
                <a:solidFill>
                  <a:schemeClr val="bg1"/>
                </a:solidFill>
              </a:rPr>
              <a:t>3. Semester</a:t>
            </a:r>
            <a:r>
              <a:rPr lang="de-DE" dirty="0" smtClean="0">
                <a:solidFill>
                  <a:schemeClr val="bg1"/>
                </a:solidFill>
              </a:rPr>
              <a:t>		</a:t>
            </a:r>
            <a:r>
              <a:rPr lang="de-DE" b="1" dirty="0" smtClean="0">
                <a:solidFill>
                  <a:schemeClr val="bg1"/>
                </a:solidFill>
              </a:rPr>
              <a:t>4. Semester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600" dirty="0" smtClean="0">
                <a:solidFill>
                  <a:schemeClr val="bg1"/>
                </a:solidFill>
              </a:rPr>
              <a:t>•SWS sammeln		•Fehlende SWS		•Anfertigung</a:t>
            </a:r>
            <a:br>
              <a:rPr lang="de-DE" sz="1600" dirty="0" smtClean="0">
                <a:solidFill>
                  <a:schemeClr val="bg1"/>
                </a:solidFill>
              </a:rPr>
            </a:br>
            <a:r>
              <a:rPr lang="de-DE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Klausuren		sammeln			Magisterarbeit</a:t>
            </a:r>
            <a:br>
              <a:rPr lang="de-DE" sz="16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schreiben!		•Zwei Monate nach		(4 Monate </a:t>
            </a:r>
            <a:r>
              <a:rPr lang="de-DE" sz="16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Be</a:t>
            </a:r>
            <a:r>
              <a:rPr lang="de-DE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-Seminar belegen!		Ende der Vorlesungs-	</a:t>
            </a:r>
            <a:r>
              <a:rPr lang="de-DE" sz="16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arbeitungszeit</a:t>
            </a:r>
            <a:r>
              <a:rPr lang="de-DE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br>
              <a:rPr lang="de-DE" sz="16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			zeit: Anmeldung</a:t>
            </a:r>
            <a:br>
              <a:rPr lang="de-DE" sz="16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			Magisterarbeit !</a:t>
            </a:r>
            <a:r>
              <a:rPr lang="de-DE" sz="1600" dirty="0" smtClean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		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6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830948"/>
            <a:ext cx="3903633" cy="646331"/>
          </a:xfrm>
        </p:spPr>
        <p:txBody>
          <a:bodyPr/>
          <a:lstStyle/>
          <a:p>
            <a:r>
              <a:rPr lang="de-DE" dirty="0" smtClean="0"/>
              <a:t>Der Semesterplan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Aufbau</a:t>
            </a:r>
          </a:p>
          <a:p>
            <a:r>
              <a:rPr lang="de-DE" sz="2400" dirty="0" smtClean="0"/>
              <a:t>Kürzel – ER und SEWIR</a:t>
            </a:r>
          </a:p>
          <a:p>
            <a:pPr eaLnBrk="1" hangingPunct="1">
              <a:lnSpc>
                <a:spcPct val="110000"/>
              </a:lnSpc>
            </a:pPr>
            <a:r>
              <a:rPr lang="de-DE" sz="2400" dirty="0" smtClean="0"/>
              <a:t>Einzusehen auch unter:</a:t>
            </a:r>
            <a:br>
              <a:rPr lang="de-DE" sz="2400" dirty="0" smtClean="0"/>
            </a:br>
            <a:r>
              <a:rPr lang="de-DE" sz="1800" dirty="0" err="1" smtClean="0"/>
              <a:t>WueStudy</a:t>
            </a:r>
            <a:r>
              <a:rPr lang="de-DE" sz="1800" dirty="0" smtClean="0"/>
              <a:t>: Lehrangebot </a:t>
            </a:r>
            <a:r>
              <a:rPr lang="de-DE" sz="1800" dirty="0" smtClean="0">
                <a:sym typeface="Wingdings" panose="05000000000000000000" pitchFamily="2" charset="2"/>
              </a:rPr>
              <a:t> Vorlesungsverzeichnis  Master- und Aufbaustudiengänge  Europäisches Recht (LL.M. Eur.)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400" dirty="0" smtClean="0">
                <a:sym typeface="Wingdings" panose="05000000000000000000" pitchFamily="2" charset="2"/>
              </a:rPr>
              <a:t>Studiengang nicht modularisiert  Keine Notenverbuchung online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400" dirty="0" smtClean="0">
                <a:sym typeface="Wingdings" panose="05000000000000000000" pitchFamily="2" charset="2"/>
              </a:rPr>
              <a:t>Leistungsnachweise sind am jeweiligen Lehrstuhl abzuholen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975460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830948"/>
            <a:ext cx="4955203" cy="646331"/>
          </a:xfrm>
        </p:spPr>
        <p:txBody>
          <a:bodyPr/>
          <a:lstStyle/>
          <a:p>
            <a:r>
              <a:rPr lang="de-DE" dirty="0" smtClean="0"/>
              <a:t>Auswärtige Dozierende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Unterschiedliche Fachbereiche und aktuelle Themenfelder (z.B. </a:t>
            </a:r>
            <a:r>
              <a:rPr lang="de-DE" sz="2400" dirty="0" err="1" smtClean="0"/>
              <a:t>Brexit</a:t>
            </a:r>
            <a:r>
              <a:rPr lang="de-DE" sz="2400" dirty="0" smtClean="0"/>
              <a:t>, </a:t>
            </a:r>
            <a:r>
              <a:rPr lang="de-DE" sz="2400" dirty="0" err="1" smtClean="0"/>
              <a:t>Anleihenkaufproramm</a:t>
            </a:r>
            <a:r>
              <a:rPr lang="de-DE" sz="2400" dirty="0" smtClean="0"/>
              <a:t> der EZB usw.)</a:t>
            </a:r>
          </a:p>
          <a:p>
            <a:endParaRPr lang="de-DE" sz="2400" dirty="0" smtClean="0"/>
          </a:p>
          <a:p>
            <a:r>
              <a:rPr lang="de-DE" sz="2400" dirty="0" smtClean="0"/>
              <a:t>Zwischen 5 und 7 Veranstaltungen pro Semester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Als Block-/Wochenendveranstaltung angelegt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1 SWS pro Veranstaltung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93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830948"/>
            <a:ext cx="4955203" cy="646331"/>
          </a:xfrm>
        </p:spPr>
        <p:txBody>
          <a:bodyPr/>
          <a:lstStyle/>
          <a:p>
            <a:r>
              <a:rPr lang="de-DE" dirty="0" smtClean="0"/>
              <a:t>Auswärtige Dozierende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Prof. Dr. Rudolf </a:t>
            </a:r>
            <a:r>
              <a:rPr lang="de-DE" sz="2400" b="1" dirty="0" err="1" smtClean="0"/>
              <a:t>Mögele</a:t>
            </a:r>
            <a:endParaRPr lang="de-DE" sz="2400" b="1" dirty="0" smtClean="0"/>
          </a:p>
          <a:p>
            <a:endParaRPr lang="de-DE" sz="800" dirty="0"/>
          </a:p>
          <a:p>
            <a:r>
              <a:rPr lang="de-DE" sz="1800" dirty="0" smtClean="0"/>
              <a:t>Honorarprofessor an der JMU seit 2014</a:t>
            </a:r>
            <a:br>
              <a:rPr lang="de-DE" sz="1800" dirty="0" smtClean="0"/>
            </a:br>
            <a:endParaRPr lang="de-DE" sz="1800" dirty="0" smtClean="0"/>
          </a:p>
          <a:p>
            <a:r>
              <a:rPr lang="de-DE" sz="1800" dirty="0" smtClean="0"/>
              <a:t>Mitarbeiter der Europäischen Kommission</a:t>
            </a:r>
            <a:br>
              <a:rPr lang="de-DE" sz="1800" dirty="0" smtClean="0"/>
            </a:br>
            <a:r>
              <a:rPr lang="de-DE" sz="1800" dirty="0" smtClean="0"/>
              <a:t>seit 2007</a:t>
            </a:r>
            <a:br>
              <a:rPr lang="de-DE" sz="1800" dirty="0" smtClean="0"/>
            </a:br>
            <a:endParaRPr lang="de-DE" sz="1800" dirty="0" smtClean="0"/>
          </a:p>
          <a:p>
            <a:r>
              <a:rPr lang="de-DE" sz="1800" dirty="0"/>
              <a:t>Seit 2011 Stellvertretender </a:t>
            </a:r>
            <a:r>
              <a:rPr lang="de-DE" sz="1800" dirty="0" smtClean="0"/>
              <a:t>Generaldirektor</a:t>
            </a:r>
            <a:br>
              <a:rPr lang="de-DE" sz="1800" dirty="0" smtClean="0"/>
            </a:br>
            <a:r>
              <a:rPr lang="de-DE" sz="1800" dirty="0" smtClean="0"/>
              <a:t>in </a:t>
            </a:r>
            <a:r>
              <a:rPr lang="de-DE" sz="1800" dirty="0"/>
              <a:t>den Bereichen „Land </a:t>
            </a:r>
            <a:r>
              <a:rPr lang="de-DE" sz="1800" dirty="0" smtClean="0"/>
              <a:t>wirtschaftliche</a:t>
            </a:r>
            <a:br>
              <a:rPr lang="de-DE" sz="1800" dirty="0" smtClean="0"/>
            </a:br>
            <a:r>
              <a:rPr lang="de-DE" sz="1800" dirty="0" smtClean="0"/>
              <a:t>Rechtsvorschriften </a:t>
            </a:r>
            <a:r>
              <a:rPr lang="de-DE" sz="1800" dirty="0"/>
              <a:t>und Verfahren“ und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„</a:t>
            </a:r>
            <a:r>
              <a:rPr lang="de-DE" sz="1800" dirty="0"/>
              <a:t>Audit der Agrarausgaben</a:t>
            </a:r>
            <a:r>
              <a:rPr lang="de-DE" sz="1800" dirty="0" smtClean="0"/>
              <a:t>“</a:t>
            </a:r>
          </a:p>
          <a:p>
            <a:endParaRPr lang="de-DE" sz="1800" dirty="0"/>
          </a:p>
          <a:p>
            <a:r>
              <a:rPr lang="de-DE" sz="1800" dirty="0" smtClean="0"/>
              <a:t>Abgehaltene Veranstaltungen:</a:t>
            </a:r>
            <a:br>
              <a:rPr lang="de-DE" sz="1800" dirty="0" smtClean="0"/>
            </a:br>
            <a:r>
              <a:rPr lang="de-DE" sz="1800" b="1" i="1" dirty="0" smtClean="0"/>
              <a:t>Aktuelle Fragen des Europarechts </a:t>
            </a:r>
            <a:r>
              <a:rPr lang="de-DE" sz="1800" dirty="0" smtClean="0"/>
              <a:t>(mit wechselndem Schwerpunkt)</a:t>
            </a:r>
            <a:br>
              <a:rPr lang="de-DE" sz="1800" dirty="0" smtClean="0"/>
            </a:br>
            <a:endParaRPr lang="de-DE" sz="1800" dirty="0"/>
          </a:p>
          <a:p>
            <a:endParaRPr lang="de-DE" sz="2400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53" y="1825935"/>
            <a:ext cx="2448272" cy="36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830948"/>
            <a:ext cx="4955203" cy="646331"/>
          </a:xfrm>
        </p:spPr>
        <p:txBody>
          <a:bodyPr/>
          <a:lstStyle/>
          <a:p>
            <a:r>
              <a:rPr lang="de-DE" dirty="0" smtClean="0"/>
              <a:t>Auswärtige Dozierende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Prof. Dr. Dimitris </a:t>
            </a:r>
            <a:r>
              <a:rPr lang="de-DE" sz="2400" b="1" dirty="0" err="1" smtClean="0"/>
              <a:t>Triantafyllou</a:t>
            </a:r>
            <a:endParaRPr lang="de-DE" sz="2400" b="1" dirty="0" smtClean="0"/>
          </a:p>
          <a:p>
            <a:endParaRPr lang="de-DE" sz="800" b="1" dirty="0"/>
          </a:p>
          <a:p>
            <a:r>
              <a:rPr lang="de-DE" sz="1800" dirty="0" smtClean="0"/>
              <a:t>Honorarprofessor an der JMU seit 2006</a:t>
            </a:r>
          </a:p>
          <a:p>
            <a:endParaRPr lang="de-DE" sz="1800" dirty="0" smtClean="0"/>
          </a:p>
          <a:p>
            <a:r>
              <a:rPr lang="de-DE" sz="1800" dirty="0" smtClean="0"/>
              <a:t>Tätigkeit als Jurist-Linguist am Gerichtshof </a:t>
            </a:r>
            <a:br>
              <a:rPr lang="de-DE" sz="1800" dirty="0" smtClean="0"/>
            </a:br>
            <a:r>
              <a:rPr lang="de-DE" sz="1800" dirty="0" smtClean="0"/>
              <a:t>der Europäischen Gemeinschaften sowie</a:t>
            </a:r>
            <a:br>
              <a:rPr lang="de-DE" sz="1800" dirty="0" smtClean="0"/>
            </a:br>
            <a:r>
              <a:rPr lang="de-DE" sz="1800" dirty="0" smtClean="0"/>
              <a:t>im griechischen Wirtschaftsministerium</a:t>
            </a:r>
          </a:p>
          <a:p>
            <a:endParaRPr lang="de-DE" sz="1800" dirty="0" smtClean="0"/>
          </a:p>
          <a:p>
            <a:r>
              <a:rPr lang="de-DE" sz="1800" dirty="0" smtClean="0"/>
              <a:t>Hilfskanzler am Gerichtshof der </a:t>
            </a:r>
            <a:br>
              <a:rPr lang="de-DE" sz="1800" dirty="0" smtClean="0"/>
            </a:br>
            <a:r>
              <a:rPr lang="de-DE" sz="1800" dirty="0" smtClean="0"/>
              <a:t>Europäischen Gemeinschaften</a:t>
            </a:r>
            <a:endParaRPr lang="de-DE" sz="1800" dirty="0"/>
          </a:p>
          <a:p>
            <a:endParaRPr lang="de-DE" sz="1800" dirty="0" smtClean="0"/>
          </a:p>
          <a:p>
            <a:r>
              <a:rPr lang="de-DE" sz="1800" dirty="0" smtClean="0"/>
              <a:t>Abgehaltene Veranstaltungen:</a:t>
            </a:r>
            <a:br>
              <a:rPr lang="de-DE" sz="1800" dirty="0" smtClean="0"/>
            </a:br>
            <a:r>
              <a:rPr lang="de-DE" sz="1800" b="1" i="1" dirty="0" smtClean="0"/>
              <a:t>Europäisches Wirtschafts- und Währungsrecht </a:t>
            </a:r>
            <a:r>
              <a:rPr lang="de-DE" sz="1800" dirty="0" smtClean="0"/>
              <a:t>(mit wechselnden Schwerpunkten)</a:t>
            </a:r>
            <a:endParaRPr lang="de-DE" sz="2400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53" y="1961234"/>
            <a:ext cx="2448272" cy="341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830948"/>
            <a:ext cx="4955203" cy="646331"/>
          </a:xfrm>
        </p:spPr>
        <p:txBody>
          <a:bodyPr/>
          <a:lstStyle/>
          <a:p>
            <a:r>
              <a:rPr lang="de-DE" dirty="0" smtClean="0"/>
              <a:t>Auswärtige Dozierende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Prof. Dr. Reinhard Pauling</a:t>
            </a:r>
          </a:p>
          <a:p>
            <a:endParaRPr lang="de-DE" sz="800" b="1" dirty="0"/>
          </a:p>
          <a:p>
            <a:r>
              <a:rPr lang="de-DE" sz="1800" dirty="0" smtClean="0"/>
              <a:t>Lehrbeauftragter an der JMU seit 2019</a:t>
            </a:r>
          </a:p>
          <a:p>
            <a:endParaRPr lang="de-DE" sz="800" dirty="0" smtClean="0"/>
          </a:p>
          <a:p>
            <a:r>
              <a:rPr lang="de-DE" sz="1800" dirty="0" smtClean="0"/>
              <a:t>Mitglied in der Fachgruppe für Europarecht</a:t>
            </a:r>
            <a:br>
              <a:rPr lang="de-DE" sz="1800" dirty="0" smtClean="0"/>
            </a:br>
            <a:r>
              <a:rPr lang="de-DE" sz="1800" dirty="0" smtClean="0"/>
              <a:t>der wissenschaftlichen Gesellschaft für</a:t>
            </a:r>
            <a:br>
              <a:rPr lang="de-DE" sz="1800" dirty="0" smtClean="0"/>
            </a:br>
            <a:r>
              <a:rPr lang="de-DE" sz="1800" dirty="0" smtClean="0"/>
              <a:t>Europarecht in der Gesellschaft für Rechts-</a:t>
            </a:r>
            <a:br>
              <a:rPr lang="de-DE" sz="1800" dirty="0" smtClean="0"/>
            </a:br>
            <a:r>
              <a:rPr lang="de-DE" sz="1800" dirty="0" err="1" smtClean="0"/>
              <a:t>vergleichung</a:t>
            </a:r>
            <a:endParaRPr lang="de-DE" sz="1800" dirty="0" smtClean="0"/>
          </a:p>
          <a:p>
            <a:endParaRPr lang="de-DE" sz="800" dirty="0" smtClean="0"/>
          </a:p>
          <a:p>
            <a:r>
              <a:rPr lang="de-DE" sz="1800" dirty="0" smtClean="0"/>
              <a:t>Lehrstuhlinhaber des Lehrstuhls für </a:t>
            </a:r>
            <a:br>
              <a:rPr lang="de-DE" sz="1800" dirty="0" smtClean="0"/>
            </a:br>
            <a:r>
              <a:rPr lang="de-DE" sz="1800" dirty="0" smtClean="0"/>
              <a:t>Öffentliches Recht und Europäische </a:t>
            </a:r>
            <a:br>
              <a:rPr lang="de-DE" sz="1800" dirty="0" smtClean="0"/>
            </a:br>
            <a:r>
              <a:rPr lang="de-DE" sz="1800" dirty="0" smtClean="0"/>
              <a:t>Rechtspolitik an der GT Universität in Tiflis </a:t>
            </a:r>
            <a:endParaRPr lang="de-DE" sz="1800" dirty="0"/>
          </a:p>
          <a:p>
            <a:endParaRPr lang="de-DE" sz="800" dirty="0" smtClean="0"/>
          </a:p>
          <a:p>
            <a:r>
              <a:rPr lang="de-DE" sz="1800" dirty="0" smtClean="0"/>
              <a:t>Abgehaltene Veranstaltungen:</a:t>
            </a:r>
            <a:br>
              <a:rPr lang="de-DE" sz="1800" dirty="0" smtClean="0"/>
            </a:br>
            <a:r>
              <a:rPr lang="de-DE" sz="1800" b="1" i="1" dirty="0" smtClean="0"/>
              <a:t>Demokratische Grundsätze und  Rechtsetzung im </a:t>
            </a:r>
            <a:r>
              <a:rPr lang="de-DE" sz="1800" b="1" i="1" dirty="0" err="1" smtClean="0"/>
              <a:t>unionalen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Mehrebenensystem</a:t>
            </a:r>
            <a:r>
              <a:rPr lang="de-DE" sz="1800" b="1" i="1" dirty="0"/>
              <a:t> </a:t>
            </a:r>
            <a:r>
              <a:rPr lang="de-DE" sz="1800" dirty="0" smtClean="0"/>
              <a:t>sowie</a:t>
            </a:r>
            <a:r>
              <a:rPr lang="de-DE" sz="1800" b="1" i="1" dirty="0" smtClean="0"/>
              <a:t/>
            </a:r>
            <a:br>
              <a:rPr lang="de-DE" sz="1800" b="1" i="1" dirty="0" smtClean="0"/>
            </a:br>
            <a:r>
              <a:rPr lang="de-DE" sz="1800" b="1" i="1" dirty="0" smtClean="0"/>
              <a:t>Rechtsschutz und Rechtsprechung in der EU</a:t>
            </a:r>
            <a:endParaRPr lang="de-DE" sz="2400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83" y="2022535"/>
            <a:ext cx="2384741" cy="320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4912529" y="1896829"/>
            <a:ext cx="184730" cy="830997"/>
          </a:xfrm>
        </p:spPr>
        <p:txBody>
          <a:bodyPr/>
          <a:lstStyle/>
          <a:p>
            <a:pPr algn="ctr"/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2924944"/>
            <a:ext cx="8244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Vorstellung des Aufbaustudiums</a:t>
            </a: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Herr Prof. Dr. Pache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830948"/>
            <a:ext cx="4955203" cy="646331"/>
          </a:xfrm>
        </p:spPr>
        <p:txBody>
          <a:bodyPr/>
          <a:lstStyle/>
          <a:p>
            <a:r>
              <a:rPr lang="de-DE" dirty="0" smtClean="0"/>
              <a:t>Auswärtige Dozierende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Prof. Dr. Norbert Riedel</a:t>
            </a:r>
          </a:p>
          <a:p>
            <a:endParaRPr lang="de-DE" sz="800" b="1" dirty="0"/>
          </a:p>
          <a:p>
            <a:r>
              <a:rPr lang="de-DE" sz="1800" dirty="0" smtClean="0"/>
              <a:t>Honorarprofessor an der JMU seit 2005</a:t>
            </a:r>
          </a:p>
          <a:p>
            <a:endParaRPr lang="de-DE" sz="800" dirty="0" smtClean="0"/>
          </a:p>
          <a:p>
            <a:r>
              <a:rPr lang="de-DE" sz="1800" dirty="0" smtClean="0"/>
              <a:t>Seit 1991 im Auswärtigen Amt tätig</a:t>
            </a:r>
            <a:br>
              <a:rPr lang="de-DE" sz="1800" dirty="0" smtClean="0"/>
            </a:br>
            <a:r>
              <a:rPr lang="de-DE" sz="1800" dirty="0" err="1" smtClean="0"/>
              <a:t>u.A.</a:t>
            </a:r>
            <a:r>
              <a:rPr lang="de-DE" sz="1800" dirty="0" smtClean="0"/>
              <a:t> in den deutschen Botschaften in </a:t>
            </a:r>
            <a:br>
              <a:rPr lang="de-DE" sz="1800" dirty="0" smtClean="0"/>
            </a:br>
            <a:r>
              <a:rPr lang="de-DE" sz="1800" dirty="0" smtClean="0"/>
              <a:t>Bulgarien, Portugal, Peking, Schweiz und</a:t>
            </a:r>
            <a:br>
              <a:rPr lang="de-DE" sz="1800" dirty="0" smtClean="0"/>
            </a:br>
            <a:r>
              <a:rPr lang="de-DE" sz="1800" dirty="0" smtClean="0"/>
              <a:t>Lichtenstein. Seit 2020 deutscher </a:t>
            </a:r>
            <a:br>
              <a:rPr lang="de-DE" sz="1800" dirty="0" smtClean="0"/>
            </a:br>
            <a:r>
              <a:rPr lang="de-DE" sz="1800" dirty="0" smtClean="0"/>
              <a:t>Botschafter in Singapur.</a:t>
            </a:r>
          </a:p>
          <a:p>
            <a:endParaRPr lang="de-DE" sz="800" dirty="0"/>
          </a:p>
          <a:p>
            <a:r>
              <a:rPr lang="de-DE" sz="1800" dirty="0" smtClean="0"/>
              <a:t>Sonderbeauftragter für Cyber-Außenpolitik</a:t>
            </a:r>
            <a:br>
              <a:rPr lang="de-DE" sz="1800" dirty="0" smtClean="0"/>
            </a:br>
            <a:r>
              <a:rPr lang="de-DE" sz="1800" dirty="0" smtClean="0"/>
              <a:t>seit 2014 sowie Beauftragter für den Raum</a:t>
            </a:r>
            <a:br>
              <a:rPr lang="de-DE" sz="1800" dirty="0" smtClean="0"/>
            </a:br>
            <a:r>
              <a:rPr lang="de-DE" sz="1800" dirty="0" smtClean="0"/>
              <a:t>Asien und Pazifik</a:t>
            </a:r>
            <a:endParaRPr lang="de-DE" sz="1800" dirty="0"/>
          </a:p>
          <a:p>
            <a:endParaRPr lang="de-DE" sz="800" dirty="0" smtClean="0"/>
          </a:p>
          <a:p>
            <a:r>
              <a:rPr lang="de-DE" sz="1800" dirty="0" smtClean="0"/>
              <a:t>Abgehaltene Veranstaltungen:</a:t>
            </a:r>
            <a:br>
              <a:rPr lang="de-DE" sz="1800" dirty="0" smtClean="0"/>
            </a:br>
            <a:r>
              <a:rPr lang="de-DE" sz="1800" b="1" i="1" dirty="0" smtClean="0"/>
              <a:t>Verfassungsfragen der Europäischen Union </a:t>
            </a:r>
            <a:r>
              <a:rPr lang="de-DE" sz="1800" dirty="0" smtClean="0"/>
              <a:t>(mit wechselnden Schwerpunkten)</a:t>
            </a:r>
            <a:endParaRPr lang="de-DE" sz="2400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53" y="1961234"/>
            <a:ext cx="2448271" cy="341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830948"/>
            <a:ext cx="4955203" cy="646331"/>
          </a:xfrm>
        </p:spPr>
        <p:txBody>
          <a:bodyPr/>
          <a:lstStyle/>
          <a:p>
            <a:r>
              <a:rPr lang="de-DE" dirty="0" smtClean="0"/>
              <a:t>Auswärtige Dozierende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Dr. Thomas </a:t>
            </a:r>
            <a:r>
              <a:rPr lang="de-DE" sz="2400" b="1" dirty="0" err="1" smtClean="0"/>
              <a:t>Waldner</a:t>
            </a:r>
            <a:endParaRPr lang="de-DE" sz="2400" b="1" dirty="0" smtClean="0"/>
          </a:p>
          <a:p>
            <a:endParaRPr lang="de-DE" sz="800" b="1" dirty="0"/>
          </a:p>
          <a:p>
            <a:r>
              <a:rPr lang="de-DE" sz="1800" dirty="0" smtClean="0"/>
              <a:t>Lehrbeauftragter für Vergaberecht an der</a:t>
            </a:r>
            <a:br>
              <a:rPr lang="de-DE" sz="1800" dirty="0" smtClean="0"/>
            </a:br>
            <a:r>
              <a:rPr lang="de-DE" sz="1800" dirty="0" smtClean="0"/>
              <a:t>JMU</a:t>
            </a:r>
          </a:p>
          <a:p>
            <a:endParaRPr lang="de-DE" sz="800" dirty="0" smtClean="0"/>
          </a:p>
          <a:p>
            <a:r>
              <a:rPr lang="de-DE" sz="1800" dirty="0" smtClean="0"/>
              <a:t>Tätig als Rechtsanwalt in der Kanzlei</a:t>
            </a:r>
            <a:br>
              <a:rPr lang="de-DE" sz="1800" dirty="0" smtClean="0"/>
            </a:br>
            <a:r>
              <a:rPr lang="de-DE" sz="1800" dirty="0" smtClean="0"/>
              <a:t>Ulbricht &amp; Kollegen mit Sitz in Würzburg</a:t>
            </a:r>
          </a:p>
          <a:p>
            <a:endParaRPr lang="de-DE" sz="800" dirty="0"/>
          </a:p>
          <a:p>
            <a:r>
              <a:rPr lang="de-DE" sz="1800" dirty="0" smtClean="0"/>
              <a:t>Tätigkeit umfasst Architekten- und </a:t>
            </a:r>
            <a:br>
              <a:rPr lang="de-DE" sz="1800" dirty="0" smtClean="0"/>
            </a:br>
            <a:r>
              <a:rPr lang="de-DE" sz="1800" dirty="0" smtClean="0"/>
              <a:t>Ingenieursrecht, Bauarbeitsrecht, </a:t>
            </a:r>
            <a:br>
              <a:rPr lang="de-DE" sz="1800" dirty="0" smtClean="0"/>
            </a:br>
            <a:r>
              <a:rPr lang="de-DE" sz="1800" dirty="0" smtClean="0"/>
              <a:t>Bauvertragsrecht, Öffentliches Baurecht sowie Vergaberecht</a:t>
            </a:r>
            <a:endParaRPr lang="de-DE" sz="1800" dirty="0"/>
          </a:p>
          <a:p>
            <a:endParaRPr lang="de-DE" sz="800" dirty="0" smtClean="0"/>
          </a:p>
          <a:p>
            <a:r>
              <a:rPr lang="de-DE" sz="1800" dirty="0" smtClean="0"/>
              <a:t>Abgehaltene Veranstaltungen:</a:t>
            </a:r>
            <a:br>
              <a:rPr lang="de-DE" sz="1800" dirty="0" smtClean="0"/>
            </a:br>
            <a:r>
              <a:rPr lang="de-DE" sz="1800" b="1" i="1" dirty="0" smtClean="0"/>
              <a:t>Das Recht der öffentlichen Aufträge im europäischen Binnenmarkt</a:t>
            </a:r>
            <a:endParaRPr lang="de-DE" sz="2400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2" r="16555"/>
          <a:stretch/>
        </p:blipFill>
        <p:spPr>
          <a:xfrm>
            <a:off x="6228184" y="1943080"/>
            <a:ext cx="2266527" cy="25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830948"/>
            <a:ext cx="4955203" cy="646331"/>
          </a:xfrm>
        </p:spPr>
        <p:txBody>
          <a:bodyPr/>
          <a:lstStyle/>
          <a:p>
            <a:r>
              <a:rPr lang="de-DE" dirty="0" smtClean="0"/>
              <a:t>Auswärtige Dozierende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Dr. Kevin </a:t>
            </a:r>
            <a:r>
              <a:rPr lang="de-DE" sz="2400" b="1" dirty="0" err="1" smtClean="0"/>
              <a:t>Grimmeiß</a:t>
            </a:r>
            <a:endParaRPr lang="de-DE" sz="2400" b="1" dirty="0" smtClean="0"/>
          </a:p>
          <a:p>
            <a:endParaRPr lang="de-DE" sz="800" b="1" dirty="0"/>
          </a:p>
          <a:p>
            <a:r>
              <a:rPr lang="de-DE" sz="1800" dirty="0" smtClean="0"/>
              <a:t>Unterrichtet an der JMU seit </a:t>
            </a:r>
            <a:r>
              <a:rPr lang="de-DE" sz="1800" dirty="0" err="1" smtClean="0"/>
              <a:t>SoSe</a:t>
            </a:r>
            <a:r>
              <a:rPr lang="de-DE" sz="1800" dirty="0" smtClean="0"/>
              <a:t> 2019</a:t>
            </a:r>
          </a:p>
          <a:p>
            <a:endParaRPr lang="de-DE" sz="800" dirty="0" smtClean="0"/>
          </a:p>
          <a:p>
            <a:r>
              <a:rPr lang="de-DE" sz="1800" dirty="0" smtClean="0"/>
              <a:t>Von 2016 bis 2018: Rechtsanwalt im </a:t>
            </a:r>
            <a:br>
              <a:rPr lang="de-DE" sz="1800" dirty="0" smtClean="0"/>
            </a:br>
            <a:r>
              <a:rPr lang="de-DE" sz="1800" dirty="0" smtClean="0"/>
              <a:t>öffentlichen Wirtschaftsrecht</a:t>
            </a:r>
          </a:p>
          <a:p>
            <a:endParaRPr lang="de-DE" sz="800" dirty="0" smtClean="0"/>
          </a:p>
          <a:p>
            <a:r>
              <a:rPr lang="de-DE" sz="1800" dirty="0" smtClean="0"/>
              <a:t>Seit 2018: Richter am Verwaltungsgericht </a:t>
            </a:r>
            <a:br>
              <a:rPr lang="de-DE" sz="1800" dirty="0" smtClean="0"/>
            </a:br>
            <a:r>
              <a:rPr lang="de-DE" sz="1800" dirty="0" smtClean="0"/>
              <a:t>Regensburg</a:t>
            </a:r>
          </a:p>
          <a:p>
            <a:endParaRPr lang="de-DE" sz="800" dirty="0"/>
          </a:p>
          <a:p>
            <a:endParaRPr lang="de-DE" sz="800" dirty="0" smtClean="0"/>
          </a:p>
          <a:p>
            <a:r>
              <a:rPr lang="de-DE" sz="1800" dirty="0" smtClean="0"/>
              <a:t>Abgehaltene Veranstaltungen:</a:t>
            </a:r>
            <a:br>
              <a:rPr lang="de-DE" sz="1800" dirty="0" smtClean="0"/>
            </a:br>
            <a:r>
              <a:rPr lang="de-DE" sz="1800" b="1" i="1" dirty="0" smtClean="0"/>
              <a:t>Europäisches Verwaltungsverfahrensrecht </a:t>
            </a:r>
            <a:r>
              <a:rPr lang="de-DE" sz="1800" dirty="0" smtClean="0"/>
              <a:t>sowie</a:t>
            </a:r>
            <a:r>
              <a:rPr lang="de-DE" sz="1800" b="1" i="1" dirty="0" smtClean="0"/>
              <a:t> </a:t>
            </a:r>
            <a:br>
              <a:rPr lang="de-DE" sz="1800" b="1" i="1" dirty="0" smtClean="0"/>
            </a:br>
            <a:r>
              <a:rPr lang="de-DE" sz="1800" b="1" i="1" dirty="0" smtClean="0"/>
              <a:t>Der unliebsame Investor – Kapitalverkehrsfreiheit und </a:t>
            </a:r>
            <a:r>
              <a:rPr lang="de-DE" sz="1800" b="1" i="1" dirty="0"/>
              <a:t>I</a:t>
            </a:r>
            <a:r>
              <a:rPr lang="de-DE" sz="1800" b="1" i="1" dirty="0" smtClean="0"/>
              <a:t>nvestitionskontrolle in der EU</a:t>
            </a:r>
            <a:endParaRPr lang="de-DE" sz="2400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6" r="17398"/>
          <a:stretch/>
        </p:blipFill>
        <p:spPr>
          <a:xfrm>
            <a:off x="6393478" y="1825935"/>
            <a:ext cx="2328247" cy="2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923281"/>
            <a:ext cx="2068195" cy="461665"/>
          </a:xfrm>
        </p:spPr>
        <p:txBody>
          <a:bodyPr/>
          <a:lstStyle/>
          <a:p>
            <a:r>
              <a:rPr lang="de-DE" altLang="de-DE" sz="2400" dirty="0">
                <a:latin typeface="+mn-lt"/>
              </a:rPr>
              <a:t>Informationen</a:t>
            </a:r>
            <a:endParaRPr lang="de-DE" sz="24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16832"/>
            <a:ext cx="5904656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altLang="de-DE" sz="1800" dirty="0"/>
              <a:t>Aktuell über die Aushänge am „Schwarzen Brett</a:t>
            </a:r>
            <a:r>
              <a:rPr lang="ja-JP" altLang="de-DE" sz="1800" dirty="0"/>
              <a:t>“</a:t>
            </a:r>
            <a:r>
              <a:rPr lang="de-DE" altLang="ja-JP" sz="1800" dirty="0"/>
              <a:t/>
            </a:r>
            <a:br>
              <a:rPr lang="de-DE" altLang="ja-JP" sz="1800" dirty="0"/>
            </a:br>
            <a:r>
              <a:rPr lang="de-DE" altLang="ja-JP" sz="1800" dirty="0"/>
              <a:t>(2. Obergeschoss Zugang zum </a:t>
            </a:r>
            <a:r>
              <a:rPr lang="de-DE" altLang="ja-JP" sz="1800" dirty="0" smtClean="0"/>
              <a:t>LS </a:t>
            </a:r>
            <a:r>
              <a:rPr lang="de-DE" altLang="ja-JP" sz="1800" dirty="0"/>
              <a:t>Pache)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800" dirty="0"/>
              <a:t>Im Internet: </a:t>
            </a:r>
            <a:br>
              <a:rPr lang="de-DE" altLang="de-DE" sz="1800" dirty="0"/>
            </a:br>
            <a:r>
              <a:rPr lang="de-DE" sz="1400" dirty="0">
                <a:hlinkClick r:id="rId2"/>
              </a:rPr>
              <a:t>https://www.jura.uni-wuerzburg.de/studium/postgraduales-studium/aufbau-und-masterstudiengaenge/aufbaustudiengang/startseite</a:t>
            </a:r>
            <a:r>
              <a:rPr lang="de-DE" sz="1400" dirty="0" smtClean="0">
                <a:hlinkClick r:id="rId2"/>
              </a:rPr>
              <a:t>/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err="1" smtClean="0"/>
              <a:t>WueStudy</a:t>
            </a:r>
            <a:r>
              <a:rPr lang="de-DE" sz="1400" dirty="0" smtClean="0"/>
              <a:t>: Lehrangebot </a:t>
            </a:r>
            <a:r>
              <a:rPr lang="de-DE" sz="1400" dirty="0" smtClean="0">
                <a:sym typeface="Wingdings" panose="05000000000000000000" pitchFamily="2" charset="2"/>
              </a:rPr>
              <a:t> Vorlesungsverzeichnis  Master- und Aufbaustudiengänge  Europäisches Recht (LL.M. Eur.)</a:t>
            </a:r>
            <a:endParaRPr lang="de-DE" altLang="de-DE" sz="1600" u="sng" dirty="0" smtClean="0"/>
          </a:p>
          <a:p>
            <a:pPr eaLnBrk="1" hangingPunct="1">
              <a:lnSpc>
                <a:spcPct val="110000"/>
              </a:lnSpc>
            </a:pPr>
            <a:r>
              <a:rPr lang="de-DE" altLang="de-DE" sz="1800" u="sng" dirty="0" smtClean="0"/>
              <a:t>Studienberatung</a:t>
            </a:r>
            <a:r>
              <a:rPr lang="de-DE" altLang="de-DE" sz="1800" dirty="0" smtClean="0"/>
              <a:t>:</a:t>
            </a:r>
            <a:br>
              <a:rPr lang="de-DE" altLang="de-DE" sz="1800" dirty="0" smtClean="0"/>
            </a:br>
            <a:r>
              <a:rPr lang="de-DE" altLang="de-DE" sz="1800" dirty="0" smtClean="0"/>
              <a:t>Andri Fink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 smtClean="0"/>
              <a:t>Dienstags von</a:t>
            </a:r>
            <a:r>
              <a:rPr lang="de-DE" altLang="de-DE" sz="1800" dirty="0"/>
              <a:t>	</a:t>
            </a:r>
            <a:r>
              <a:rPr lang="de-DE" altLang="de-DE" sz="1800" dirty="0" smtClean="0"/>
              <a:t> 10 – 12 Uhr </a:t>
            </a:r>
            <a:r>
              <a:rPr lang="de-DE" altLang="de-DE" sz="1800" b="1" i="1" dirty="0" smtClean="0"/>
              <a:t>oder</a:t>
            </a:r>
            <a:r>
              <a:rPr lang="de-DE" altLang="de-DE" sz="1800" dirty="0" smtClean="0"/>
              <a:t> </a:t>
            </a:r>
            <a:br>
              <a:rPr lang="de-DE" altLang="de-DE" sz="1800" dirty="0" smtClean="0"/>
            </a:br>
            <a:r>
              <a:rPr lang="de-DE" altLang="de-DE" sz="1800" dirty="0" smtClean="0"/>
              <a:t>nach individueller Vereinbarung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 smtClean="0"/>
              <a:t>Zimmer  219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000" dirty="0" smtClean="0"/>
              <a:t> </a:t>
            </a:r>
            <a:endParaRPr lang="de-DE" altLang="de-DE" sz="1400" dirty="0"/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de-DE" altLang="de-DE" sz="1800" dirty="0"/>
              <a:t>Newsletter „</a:t>
            </a:r>
            <a:r>
              <a:rPr lang="de-DE" altLang="de-DE" sz="1800" dirty="0" err="1"/>
              <a:t>llm-eur</a:t>
            </a:r>
            <a:r>
              <a:rPr lang="ja-JP" altLang="de-DE" sz="1800" dirty="0" smtClean="0"/>
              <a:t>“</a:t>
            </a:r>
            <a:r>
              <a:rPr lang="de-DE" altLang="ja-JP" sz="1800" dirty="0"/>
              <a:t> ,</a:t>
            </a:r>
            <a:r>
              <a:rPr lang="de-DE" altLang="ja-JP" sz="1800" dirty="0" smtClean="0"/>
              <a:t> </a:t>
            </a:r>
            <a:r>
              <a:rPr lang="de-DE" altLang="ja-JP" sz="1800" dirty="0"/>
              <a:t>„info-jura</a:t>
            </a:r>
            <a:r>
              <a:rPr lang="ja-JP" altLang="de-DE" sz="1800" dirty="0" smtClean="0"/>
              <a:t>“ </a:t>
            </a:r>
            <a:r>
              <a:rPr lang="de-DE" altLang="ja-JP" sz="1800" dirty="0" smtClean="0"/>
              <a:t>und „WERSA“</a:t>
            </a:r>
            <a:r>
              <a:rPr lang="de-DE" altLang="ja-JP" sz="1800" dirty="0"/>
              <a:t/>
            </a:r>
            <a:br>
              <a:rPr lang="de-DE" altLang="ja-JP" sz="1800" dirty="0"/>
            </a:br>
            <a:r>
              <a:rPr lang="de-DE" altLang="ja-JP" sz="1800" dirty="0"/>
              <a:t>(https://lists.uni-wuerzburg.de/mailman/listinfo/)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865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830948"/>
            <a:ext cx="2408682" cy="646331"/>
          </a:xfrm>
        </p:spPr>
        <p:txBody>
          <a:bodyPr/>
          <a:lstStyle/>
          <a:p>
            <a:r>
              <a:rPr lang="de-DE" dirty="0" smtClean="0"/>
              <a:t>Viel Erfolg!</a:t>
            </a:r>
            <a:endParaRPr lang="de-DE" dirty="0"/>
          </a:p>
        </p:txBody>
      </p:sp>
      <p:pic>
        <p:nvPicPr>
          <p:cNvPr id="4" name="Picture 5" descr="sternenkran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919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3059832" y="3284984"/>
            <a:ext cx="329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e-DE" altLang="de-DE" dirty="0"/>
              <a:t>Wir wünschen Ihnen viel </a:t>
            </a:r>
            <a:br>
              <a:rPr lang="de-DE" altLang="de-DE" dirty="0"/>
            </a:br>
            <a:r>
              <a:rPr lang="de-DE" altLang="de-DE" dirty="0"/>
              <a:t>Erfolg für Ihr Aufbaustudium</a:t>
            </a:r>
            <a:br>
              <a:rPr lang="de-DE" altLang="de-DE" dirty="0"/>
            </a:br>
            <a:r>
              <a:rPr lang="de-DE" altLang="de-DE" dirty="0"/>
              <a:t>und eine schöne Zeit in Würzburg.</a:t>
            </a:r>
          </a:p>
        </p:txBody>
      </p:sp>
    </p:spTree>
    <p:extLst>
      <p:ext uri="{BB962C8B-B14F-4D97-AF65-F5344CB8AC3E}">
        <p14:creationId xmlns:p14="http://schemas.microsoft.com/office/powerpoint/2010/main" val="27208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1438275" y="2349500"/>
            <a:ext cx="1223412" cy="369332"/>
          </a:xfrm>
        </p:spPr>
        <p:txBody>
          <a:bodyPr/>
          <a:lstStyle/>
          <a:p>
            <a:r>
              <a:rPr lang="de-DE" sz="1800" dirty="0" smtClean="0"/>
              <a:t>Andri Fink</a:t>
            </a: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438275" y="1619250"/>
            <a:ext cx="4745210" cy="523220"/>
          </a:xfrm>
        </p:spPr>
        <p:txBody>
          <a:bodyPr/>
          <a:lstStyle/>
          <a:p>
            <a:r>
              <a:rPr lang="de-DE" dirty="0" smtClean="0"/>
              <a:t>Betreuer des Studienganges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8275" y="1700808"/>
            <a:ext cx="7283450" cy="4525963"/>
          </a:xfrm>
        </p:spPr>
        <p:txBody>
          <a:bodyPr/>
          <a:lstStyle/>
          <a:p>
            <a:pPr marL="0" indent="0">
              <a:buNone/>
            </a:pPr>
            <a:endParaRPr lang="de-DE" altLang="de-DE" sz="2400" u="sng" dirty="0" smtClean="0"/>
          </a:p>
          <a:p>
            <a:pPr marL="0" indent="0">
              <a:buNone/>
            </a:pPr>
            <a:r>
              <a:rPr lang="de-DE" altLang="de-DE" sz="2400" u="sng" dirty="0" smtClean="0"/>
              <a:t>Voraussetzungen</a:t>
            </a:r>
            <a:r>
              <a:rPr lang="de-DE" altLang="de-DE" sz="1800" u="sng" dirty="0"/>
              <a:t>:</a:t>
            </a:r>
          </a:p>
          <a:p>
            <a:pPr marL="0" indent="0">
              <a:buNone/>
            </a:pPr>
            <a:endParaRPr lang="de-DE" sz="2400" dirty="0" smtClean="0"/>
          </a:p>
          <a:p>
            <a:pPr eaLnBrk="1" hangingPunct="1"/>
            <a:r>
              <a:rPr lang="de-DE" altLang="de-DE" sz="2400" dirty="0">
                <a:latin typeface="Tahoma" panose="020B0604030504040204" pitchFamily="34" charset="0"/>
              </a:rPr>
              <a:t>Vorlage von Leistungsnachweisen aus dem Studienprogramm im Umfang von </a:t>
            </a:r>
            <a:r>
              <a:rPr lang="de-DE" altLang="de-DE" sz="2400" dirty="0" smtClean="0">
                <a:latin typeface="Tahoma" panose="020B0604030504040204" pitchFamily="34" charset="0"/>
              </a:rPr>
              <a:t/>
            </a:r>
            <a:br>
              <a:rPr lang="de-DE" altLang="de-DE" sz="2400" dirty="0" smtClean="0">
                <a:latin typeface="Tahoma" panose="020B0604030504040204" pitchFamily="34" charset="0"/>
              </a:rPr>
            </a:br>
            <a:r>
              <a:rPr lang="de-DE" altLang="de-DE" sz="2400" dirty="0" smtClean="0">
                <a:latin typeface="Tahoma" panose="020B0604030504040204" pitchFamily="34" charset="0"/>
              </a:rPr>
              <a:t>24 </a:t>
            </a:r>
            <a:r>
              <a:rPr lang="de-DE" altLang="de-DE" sz="2400" dirty="0">
                <a:latin typeface="Tahoma" panose="020B0604030504040204" pitchFamily="34" charset="0"/>
              </a:rPr>
              <a:t>Semesterwochenstunden (SWS)</a:t>
            </a:r>
            <a:br>
              <a:rPr lang="de-DE" altLang="de-DE" sz="2400" dirty="0">
                <a:latin typeface="Tahoma" panose="020B0604030504040204" pitchFamily="34" charset="0"/>
              </a:rPr>
            </a:br>
            <a:endParaRPr lang="de-DE" altLang="de-DE" sz="2400" dirty="0">
              <a:latin typeface="Tahoma" panose="020B0604030504040204" pitchFamily="34" charset="0"/>
            </a:endParaRPr>
          </a:p>
          <a:p>
            <a:pPr eaLnBrk="1" hangingPunct="1"/>
            <a:r>
              <a:rPr lang="de-DE" altLang="de-DE" sz="2400" dirty="0">
                <a:latin typeface="Tahoma" panose="020B0604030504040204" pitchFamily="34" charset="0"/>
              </a:rPr>
              <a:t>Anfertigung einer Magisterarbeit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620688"/>
            <a:ext cx="7651454" cy="915199"/>
          </a:xfrm>
        </p:spPr>
        <p:txBody>
          <a:bodyPr/>
          <a:lstStyle/>
          <a:p>
            <a:r>
              <a:rPr lang="de-DE" sz="2400" dirty="0"/>
              <a:t>Ziel des Aufbaustudiengangs:</a:t>
            </a:r>
            <a:br>
              <a:rPr lang="de-DE" sz="2400" dirty="0"/>
            </a:br>
            <a:r>
              <a:rPr lang="de-DE" sz="2400" dirty="0"/>
              <a:t>Erlangung des Magistergrades im Europäischen Recht</a:t>
            </a:r>
          </a:p>
        </p:txBody>
      </p:sp>
    </p:spTree>
    <p:extLst>
      <p:ext uri="{BB962C8B-B14F-4D97-AF65-F5344CB8AC3E}">
        <p14:creationId xmlns:p14="http://schemas.microsoft.com/office/powerpoint/2010/main" val="11880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923281"/>
            <a:ext cx="5307863" cy="461665"/>
          </a:xfrm>
        </p:spPr>
        <p:txBody>
          <a:bodyPr/>
          <a:lstStyle/>
          <a:p>
            <a:r>
              <a:rPr lang="de-DE" altLang="de-DE" sz="2400" dirty="0">
                <a:latin typeface="+mn-lt"/>
              </a:rPr>
              <a:t>Erbringung von Leistungsnachweisen</a:t>
            </a:r>
            <a:endParaRPr lang="de-DE" sz="24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2276872"/>
            <a:ext cx="72834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400" b="1" u="sng" dirty="0"/>
              <a:t>24 SWS</a:t>
            </a:r>
          </a:p>
          <a:p>
            <a:pPr eaLnBrk="1" hangingPunct="1"/>
            <a:r>
              <a:rPr lang="de-DE" altLang="de-DE" sz="2400" dirty="0"/>
              <a:t>aus dem Studienprogramm des Aufbaustudiengangs</a:t>
            </a:r>
          </a:p>
          <a:p>
            <a:pPr lvl="1" eaLnBrk="1" hangingPunct="1"/>
            <a:r>
              <a:rPr lang="de-DE" altLang="de-DE" sz="2400" dirty="0"/>
              <a:t>Juristische Veranstaltungen</a:t>
            </a:r>
          </a:p>
          <a:p>
            <a:pPr lvl="1" eaLnBrk="1" hangingPunct="1"/>
            <a:r>
              <a:rPr lang="de-DE" altLang="de-DE" sz="2400" dirty="0"/>
              <a:t>Wirtschafts- und politikwissenschaftliche Veranstaltungen mit </a:t>
            </a:r>
            <a:r>
              <a:rPr lang="de-DE" altLang="de-DE" sz="2400" dirty="0" smtClean="0"/>
              <a:t>europarechtlichem </a:t>
            </a:r>
            <a:r>
              <a:rPr lang="de-DE" altLang="de-DE" sz="2400" dirty="0"/>
              <a:t>Bezug</a:t>
            </a:r>
          </a:p>
          <a:p>
            <a:pPr eaLnBrk="1" hangingPunct="1"/>
            <a:r>
              <a:rPr lang="de-DE" altLang="de-DE" sz="2400" dirty="0"/>
              <a:t>davon mindestens 2 SWS aus einem Seminar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7586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923281"/>
            <a:ext cx="1503938" cy="461665"/>
          </a:xfrm>
        </p:spPr>
        <p:txBody>
          <a:bodyPr/>
          <a:lstStyle/>
          <a:p>
            <a:r>
              <a:rPr lang="de-DE" altLang="de-DE" sz="2400" dirty="0">
                <a:latin typeface="+mn-lt"/>
              </a:rPr>
              <a:t>Seminare</a:t>
            </a:r>
            <a:endParaRPr lang="de-DE" sz="24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640" y="2332037"/>
            <a:ext cx="7283450" cy="4525963"/>
          </a:xfrm>
        </p:spPr>
        <p:txBody>
          <a:bodyPr/>
          <a:lstStyle/>
          <a:p>
            <a:pPr eaLnBrk="1" hangingPunct="1"/>
            <a:r>
              <a:rPr lang="de-DE" altLang="de-DE" sz="2000" dirty="0" smtClean="0"/>
              <a:t>Seminare:</a:t>
            </a:r>
            <a:br>
              <a:rPr lang="de-DE" altLang="de-DE" sz="2000" dirty="0" smtClean="0"/>
            </a:br>
            <a:r>
              <a:rPr lang="de-DE" altLang="de-DE" sz="2000" dirty="0" smtClean="0"/>
              <a:t>Studienleistungen</a:t>
            </a:r>
            <a:r>
              <a:rPr lang="de-DE" altLang="de-DE" sz="2000" dirty="0"/>
              <a:t>, die aus der Anfertigung einer Seminararbeit sowie eines Referates über das Thema der Arbeit </a:t>
            </a:r>
            <a:r>
              <a:rPr lang="de-DE" altLang="de-DE" sz="2000" dirty="0" smtClean="0"/>
              <a:t>bestehen</a:t>
            </a:r>
            <a:br>
              <a:rPr lang="de-DE" altLang="de-DE" sz="2000" dirty="0" smtClean="0"/>
            </a:br>
            <a:endParaRPr lang="de-DE" altLang="de-DE" sz="17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e-DE" altLang="de-DE" sz="1700" dirty="0"/>
              <a:t>Abhängig vom Dozenten gibt es wöchentlich stattfindende Seminare oder </a:t>
            </a:r>
            <a:r>
              <a:rPr lang="de-DE" altLang="de-DE" sz="1700" dirty="0" smtClean="0"/>
              <a:t>Blockveranstaltungen</a:t>
            </a:r>
            <a:br>
              <a:rPr lang="de-DE" altLang="de-DE" sz="1700" dirty="0" smtClean="0"/>
            </a:br>
            <a:endParaRPr lang="de-DE" altLang="de-DE" sz="17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e-DE" altLang="de-DE" sz="1700" dirty="0"/>
              <a:t>Die Anmeldung zu den Seminaren findet jeweils 1-2 Wochen vor </a:t>
            </a:r>
            <a:r>
              <a:rPr lang="de-DE" altLang="de-DE" sz="1700" dirty="0" smtClean="0"/>
              <a:t>Ende der </a:t>
            </a:r>
            <a:r>
              <a:rPr lang="de-DE" altLang="de-DE" sz="1700" dirty="0"/>
              <a:t>Vorlesungszeit </a:t>
            </a:r>
            <a:r>
              <a:rPr lang="de-DE" altLang="de-DE" sz="1700" dirty="0" smtClean="0"/>
              <a:t>des Semesters </a:t>
            </a:r>
            <a:r>
              <a:rPr lang="de-DE" altLang="de-DE" sz="1700" dirty="0"/>
              <a:t>statt und wird durch Aushang bekannt </a:t>
            </a:r>
            <a:r>
              <a:rPr lang="de-DE" altLang="de-DE" sz="1700" dirty="0" smtClean="0"/>
              <a:t>gegeben.</a:t>
            </a:r>
            <a:br>
              <a:rPr lang="de-DE" altLang="de-DE" sz="1700" dirty="0" smtClean="0"/>
            </a:br>
            <a:endParaRPr lang="de-DE" altLang="de-DE" sz="1700" dirty="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e-DE" altLang="de-DE" sz="1700" dirty="0" smtClean="0"/>
              <a:t>Pro </a:t>
            </a:r>
            <a:r>
              <a:rPr lang="de-DE" altLang="de-DE" sz="1700" dirty="0"/>
              <a:t>Semester kann maximal ein Seminar besucht werden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7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923281"/>
            <a:ext cx="5461752" cy="461665"/>
          </a:xfrm>
        </p:spPr>
        <p:txBody>
          <a:bodyPr/>
          <a:lstStyle/>
          <a:p>
            <a:r>
              <a:rPr lang="de-DE" altLang="de-DE" sz="2400" dirty="0">
                <a:latin typeface="+mn-lt"/>
              </a:rPr>
              <a:t>Anrechnung von Leistungsnachweisen</a:t>
            </a:r>
            <a:endParaRPr lang="de-DE" sz="24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2338133"/>
            <a:ext cx="3277741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z="2000" dirty="0"/>
              <a:t>LNW, die im Rahmen des </a:t>
            </a:r>
            <a:r>
              <a:rPr lang="de-DE" altLang="de-DE" sz="2000" b="1" dirty="0"/>
              <a:t>Begleitstudiums</a:t>
            </a:r>
            <a:r>
              <a:rPr lang="de-DE" altLang="de-DE" sz="2000" dirty="0"/>
              <a:t> Europäisches Recht erbracht wurden im Umfang von bis </a:t>
            </a:r>
            <a:r>
              <a:rPr lang="de-DE" altLang="de-DE" sz="2000" dirty="0" smtClean="0"/>
              <a:t>zu </a:t>
            </a:r>
            <a:br>
              <a:rPr lang="de-DE" altLang="de-DE" sz="2000" dirty="0" smtClean="0"/>
            </a:br>
            <a:r>
              <a:rPr lang="de-DE" altLang="de-DE" sz="2000" b="1" dirty="0" smtClean="0"/>
              <a:t>12 </a:t>
            </a:r>
            <a:r>
              <a:rPr lang="de-DE" altLang="de-DE" sz="2000" b="1" dirty="0"/>
              <a:t>SWS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0" y="234888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latin typeface="+mn-lt"/>
              </a:rPr>
              <a:t>LNW </a:t>
            </a:r>
            <a:r>
              <a:rPr lang="de-DE" altLang="de-DE" sz="2000" b="1" dirty="0">
                <a:latin typeface="+mn-lt"/>
              </a:rPr>
              <a:t>anderer universitärer Studiengänge</a:t>
            </a:r>
            <a:r>
              <a:rPr lang="de-DE" altLang="de-DE" sz="2000" dirty="0">
                <a:latin typeface="+mn-lt"/>
              </a:rPr>
              <a:t> an einer deutschen oder ausländischen Universität im Umfang von bis </a:t>
            </a:r>
            <a:r>
              <a:rPr lang="de-DE" altLang="de-DE" sz="2000" dirty="0" smtClean="0">
                <a:latin typeface="+mn-lt"/>
              </a:rPr>
              <a:t>zu </a:t>
            </a:r>
            <a:r>
              <a:rPr lang="de-DE" altLang="de-DE" sz="2000" b="1" dirty="0" smtClean="0">
                <a:latin typeface="+mn-lt"/>
              </a:rPr>
              <a:t>6 </a:t>
            </a:r>
            <a:r>
              <a:rPr lang="de-DE" altLang="de-DE" sz="2000" b="1" dirty="0">
                <a:latin typeface="+mn-lt"/>
              </a:rPr>
              <a:t>SWS</a:t>
            </a:r>
            <a:br>
              <a:rPr lang="de-DE" altLang="de-DE" sz="2000" b="1" dirty="0">
                <a:latin typeface="+mn-lt"/>
              </a:rPr>
            </a:br>
            <a:r>
              <a:rPr lang="de-DE" altLang="de-DE" sz="2000" b="1" dirty="0">
                <a:latin typeface="+mn-lt"/>
              </a:rPr>
              <a:t/>
            </a:r>
            <a:br>
              <a:rPr lang="de-DE" altLang="de-DE" sz="2000" b="1" dirty="0">
                <a:latin typeface="+mn-lt"/>
              </a:rPr>
            </a:br>
            <a:r>
              <a:rPr lang="de-DE" altLang="de-DE" sz="2000" b="1" dirty="0" smtClean="0">
                <a:latin typeface="+mn-lt"/>
              </a:rPr>
              <a:t>ausdrücklicher </a:t>
            </a:r>
            <a:r>
              <a:rPr lang="de-DE" altLang="de-DE" sz="2000" b="1" dirty="0">
                <a:latin typeface="+mn-lt"/>
              </a:rPr>
              <a:t>Nachweis erforderlich, dass es sich um eine europarechtsbezogene Veranstaltung gehandelt hat.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5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954058"/>
            <a:ext cx="7109639" cy="400110"/>
          </a:xfrm>
        </p:spPr>
        <p:txBody>
          <a:bodyPr/>
          <a:lstStyle/>
          <a:p>
            <a:r>
              <a:rPr lang="de-DE" altLang="de-DE" sz="2000" dirty="0">
                <a:latin typeface="+mn-lt"/>
              </a:rPr>
              <a:t>Schwerpunktbildung Europäisches Wirtschaftsrecht (SEWIR)</a:t>
            </a:r>
            <a:endParaRPr lang="de-DE" sz="20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988840"/>
            <a:ext cx="7283450" cy="4525963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400" dirty="0"/>
              <a:t>Voraussetzungen:</a:t>
            </a:r>
          </a:p>
          <a:p>
            <a:pPr eaLnBrk="1" hangingPunct="1"/>
            <a:r>
              <a:rPr lang="de-DE" altLang="de-DE" sz="2400" dirty="0"/>
              <a:t>12 der erforderlichen 24 SWS müssen aus mit SEWIR gekennzeichneten Veranstaltungen stammen</a:t>
            </a:r>
          </a:p>
          <a:p>
            <a:pPr eaLnBrk="1" hangingPunct="1"/>
            <a:r>
              <a:rPr lang="de-DE" altLang="de-DE" sz="2400" dirty="0"/>
              <a:t>Das Thema der Magisterarbeit muss ebenfalls einen Bezug zum Europäischen Wirtschaftsrecht haben</a:t>
            </a: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932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923281"/>
            <a:ext cx="7613431" cy="461665"/>
          </a:xfrm>
        </p:spPr>
        <p:txBody>
          <a:bodyPr/>
          <a:lstStyle/>
          <a:p>
            <a:r>
              <a:rPr lang="de-DE" altLang="de-DE" sz="2400" dirty="0">
                <a:latin typeface="+mn-lt"/>
              </a:rPr>
              <a:t>Zertifikat über vertiefte Studien im Europäischen Recht</a:t>
            </a:r>
            <a:endParaRPr lang="de-DE" sz="24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2420888"/>
            <a:ext cx="3277741" cy="4525963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000" dirty="0"/>
              <a:t>Ein Antrag auf Erteilung des Zertifikats kann gestellt werden, sobald die erforderlichen 24 SWS erbracht wurden. Im Gegensatz zum Magisterzeugnis enthält das Zertifikat eine Liste der einzelnen LNW.</a:t>
            </a:r>
          </a:p>
          <a:p>
            <a:pPr marL="0" indent="0">
              <a:buNone/>
            </a:pPr>
            <a:endParaRPr lang="de-DE" sz="1800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182075"/>
              </p:ext>
            </p:extLst>
          </p:nvPr>
        </p:nvGraphicFramePr>
        <p:xfrm>
          <a:off x="5076056" y="1770360"/>
          <a:ext cx="3116263" cy="463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okument" r:id="rId3" imgW="5785855" imgH="8402722" progId="Word.Document.8">
                  <p:embed/>
                </p:oleObj>
              </mc:Choice>
              <mc:Fallback>
                <p:oleObj name="Dokument" r:id="rId3" imgW="5785855" imgH="84027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770360"/>
                        <a:ext cx="3116263" cy="463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6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mit_sublogo_blau">
  <a:themeElements>
    <a:clrScheme name="Praesentation_mit_sublogo_bl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aesentation_mit_sublogo_bl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aesentation_mit_sublogo_bl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Praesentation_mit_sublogo_blau</Template>
  <TotalTime>0</TotalTime>
  <Words>1077</Words>
  <Application>Microsoft Office PowerPoint</Application>
  <PresentationFormat>Bildschirmpräsentation (4:3)</PresentationFormat>
  <Paragraphs>147</Paragraphs>
  <Slides>24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MS PGothic</vt:lpstr>
      <vt:lpstr>Arial</vt:lpstr>
      <vt:lpstr>Calibri</vt:lpstr>
      <vt:lpstr>Tahoma</vt:lpstr>
      <vt:lpstr>Wingdings</vt:lpstr>
      <vt:lpstr>Praesentation_mit_sublogo_blau</vt:lpstr>
      <vt:lpstr>Dokument</vt:lpstr>
      <vt:lpstr>PowerPoint-Präsentation</vt:lpstr>
      <vt:lpstr> </vt:lpstr>
      <vt:lpstr>Betreuer des Studienganges</vt:lpstr>
      <vt:lpstr>Ziel des Aufbaustudiengangs: Erlangung des Magistergrades im Europäischen Recht</vt:lpstr>
      <vt:lpstr>Erbringung von Leistungsnachweisen</vt:lpstr>
      <vt:lpstr>Seminare</vt:lpstr>
      <vt:lpstr>Anrechnung von Leistungsnachweisen</vt:lpstr>
      <vt:lpstr>Schwerpunktbildung Europäisches Wirtschaftsrecht (SEWIR)</vt:lpstr>
      <vt:lpstr>Zertifikat über vertiefte Studien im Europäischen Recht</vt:lpstr>
      <vt:lpstr>Magisterarbeit</vt:lpstr>
      <vt:lpstr>Magisterarbeit</vt:lpstr>
      <vt:lpstr>Magisterarbeit</vt:lpstr>
      <vt:lpstr>Feststellung der Gesamtnote</vt:lpstr>
      <vt:lpstr>Empfohlener Ablauf des Aufbaustudiums</vt:lpstr>
      <vt:lpstr>Der Semesterplan</vt:lpstr>
      <vt:lpstr>Auswärtige Dozierende</vt:lpstr>
      <vt:lpstr>Auswärtige Dozierende</vt:lpstr>
      <vt:lpstr>Auswärtige Dozierende</vt:lpstr>
      <vt:lpstr>Auswärtige Dozierende</vt:lpstr>
      <vt:lpstr>Auswärtige Dozierende</vt:lpstr>
      <vt:lpstr>Auswärtige Dozierende</vt:lpstr>
      <vt:lpstr>Auswärtige Dozierende</vt:lpstr>
      <vt:lpstr>Informationen</vt:lpstr>
      <vt:lpstr>Viel Erfolg!</vt:lpstr>
    </vt:vector>
  </TitlesOfParts>
  <Company>Universitaet Wuerzburg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rzuw270</dc:creator>
  <cp:lastModifiedBy>Andri Fink</cp:lastModifiedBy>
  <cp:revision>251</cp:revision>
  <cp:lastPrinted>2016-10-17T11:30:44Z</cp:lastPrinted>
  <dcterms:created xsi:type="dcterms:W3CDTF">2006-12-04T08:50:09Z</dcterms:created>
  <dcterms:modified xsi:type="dcterms:W3CDTF">2020-11-04T12:44:50Z</dcterms:modified>
</cp:coreProperties>
</file>