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7"/>
  </p:notesMasterIdLst>
  <p:sldIdLst>
    <p:sldId id="256" r:id="rId2"/>
    <p:sldId id="257" r:id="rId3"/>
    <p:sldId id="332" r:id="rId4"/>
    <p:sldId id="333" r:id="rId5"/>
    <p:sldId id="334" r:id="rId6"/>
    <p:sldId id="335" r:id="rId7"/>
    <p:sldId id="336" r:id="rId8"/>
    <p:sldId id="337" r:id="rId9"/>
    <p:sldId id="331" r:id="rId10"/>
    <p:sldId id="328" r:id="rId11"/>
    <p:sldId id="338" r:id="rId12"/>
    <p:sldId id="267" r:id="rId13"/>
    <p:sldId id="26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259" r:id="rId28"/>
    <p:sldId id="261" r:id="rId29"/>
    <p:sldId id="262" r:id="rId30"/>
    <p:sldId id="263" r:id="rId31"/>
    <p:sldId id="260" r:id="rId32"/>
    <p:sldId id="269" r:id="rId33"/>
    <p:sldId id="270" r:id="rId34"/>
    <p:sldId id="273" r:id="rId35"/>
    <p:sldId id="274" r:id="rId36"/>
    <p:sldId id="276" r:id="rId37"/>
    <p:sldId id="277" r:id="rId38"/>
    <p:sldId id="314" r:id="rId39"/>
    <p:sldId id="278" r:id="rId40"/>
    <p:sldId id="309" r:id="rId41"/>
    <p:sldId id="310" r:id="rId42"/>
    <p:sldId id="311" r:id="rId43"/>
    <p:sldId id="312" r:id="rId44"/>
    <p:sldId id="313" r:id="rId45"/>
    <p:sldId id="279" r:id="rId46"/>
    <p:sldId id="280" r:id="rId47"/>
    <p:sldId id="281" r:id="rId48"/>
    <p:sldId id="297" r:id="rId49"/>
    <p:sldId id="299" r:id="rId50"/>
    <p:sldId id="305" r:id="rId51"/>
    <p:sldId id="306" r:id="rId52"/>
    <p:sldId id="307" r:id="rId53"/>
    <p:sldId id="308" r:id="rId54"/>
    <p:sldId id="302" r:id="rId55"/>
    <p:sldId id="304" r:id="rId56"/>
    <p:sldId id="265" r:id="rId57"/>
    <p:sldId id="303" r:id="rId58"/>
    <p:sldId id="271" r:id="rId59"/>
    <p:sldId id="300" r:id="rId60"/>
    <p:sldId id="275" r:id="rId61"/>
    <p:sldId id="294" r:id="rId62"/>
    <p:sldId id="282" r:id="rId63"/>
    <p:sldId id="284" r:id="rId64"/>
    <p:sldId id="285" r:id="rId65"/>
    <p:sldId id="286" r:id="rId66"/>
    <p:sldId id="287" r:id="rId67"/>
    <p:sldId id="288" r:id="rId68"/>
    <p:sldId id="289" r:id="rId69"/>
    <p:sldId id="290" r:id="rId70"/>
    <p:sldId id="283" r:id="rId71"/>
    <p:sldId id="291" r:id="rId72"/>
    <p:sldId id="292" r:id="rId73"/>
    <p:sldId id="293" r:id="rId74"/>
    <p:sldId id="295" r:id="rId75"/>
    <p:sldId id="296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F5E"/>
    <a:srgbClr val="2B3B4C"/>
    <a:srgbClr val="FC9204"/>
    <a:srgbClr val="35475D"/>
    <a:srgbClr val="202B38"/>
    <a:srgbClr val="405670"/>
    <a:srgbClr val="00FF00"/>
    <a:srgbClr val="66FF99"/>
    <a:srgbClr val="FFFFFF"/>
    <a:srgbClr val="8B9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57150" cy="5715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igene%20Dateien\Eigene%20Dokumente\Uni\Master\Seminar%20Programmierwettbewerb\ProblemN\Pr&#228;sentation\Mappe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igene%20Dateien\Eigene%20Dokumente\Uni\Master\Seminar%20Programmierwettbewerb\ProblemN\Pr&#228;sentation\Mappe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igene%20Dateien\Eigene%20Dokumente\Uni\Master\Seminar%20Programmierwettbewerb\ProblemN\Pr&#228;sentation\Mappe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benchmark_cpp_simple!$E$1</c:f>
              <c:strCache>
                <c:ptCount val="1"/>
                <c:pt idx="0">
                  <c:v>Lösungsansatz I - Problem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benchmark_cpp_simple!$A$2:$A$137</c:f>
              <c:numCache>
                <c:formatCode>General</c:formatCode>
                <c:ptCount val="136"/>
                <c:pt idx="0">
                  <c:v>16</c:v>
                </c:pt>
                <c:pt idx="1">
                  <c:v>24</c:v>
                </c:pt>
                <c:pt idx="2">
                  <c:v>32</c:v>
                </c:pt>
                <c:pt idx="3">
                  <c:v>40</c:v>
                </c:pt>
                <c:pt idx="4">
                  <c:v>48</c:v>
                </c:pt>
                <c:pt idx="5">
                  <c:v>56</c:v>
                </c:pt>
                <c:pt idx="6">
                  <c:v>64</c:v>
                </c:pt>
                <c:pt idx="7">
                  <c:v>72</c:v>
                </c:pt>
                <c:pt idx="8">
                  <c:v>80</c:v>
                </c:pt>
                <c:pt idx="9">
                  <c:v>88</c:v>
                </c:pt>
                <c:pt idx="10">
                  <c:v>96</c:v>
                </c:pt>
                <c:pt idx="11">
                  <c:v>104</c:v>
                </c:pt>
                <c:pt idx="12">
                  <c:v>112</c:v>
                </c:pt>
                <c:pt idx="13">
                  <c:v>120</c:v>
                </c:pt>
                <c:pt idx="14">
                  <c:v>128</c:v>
                </c:pt>
                <c:pt idx="15">
                  <c:v>136</c:v>
                </c:pt>
                <c:pt idx="16">
                  <c:v>144</c:v>
                </c:pt>
                <c:pt idx="17">
                  <c:v>152</c:v>
                </c:pt>
                <c:pt idx="18">
                  <c:v>160</c:v>
                </c:pt>
                <c:pt idx="19">
                  <c:v>168</c:v>
                </c:pt>
                <c:pt idx="20">
                  <c:v>176</c:v>
                </c:pt>
                <c:pt idx="21">
                  <c:v>184</c:v>
                </c:pt>
                <c:pt idx="22">
                  <c:v>192</c:v>
                </c:pt>
                <c:pt idx="23">
                  <c:v>200</c:v>
                </c:pt>
                <c:pt idx="24">
                  <c:v>208</c:v>
                </c:pt>
                <c:pt idx="25">
                  <c:v>216</c:v>
                </c:pt>
                <c:pt idx="26">
                  <c:v>224</c:v>
                </c:pt>
                <c:pt idx="27">
                  <c:v>232</c:v>
                </c:pt>
                <c:pt idx="28">
                  <c:v>240</c:v>
                </c:pt>
                <c:pt idx="29">
                  <c:v>248</c:v>
                </c:pt>
                <c:pt idx="30">
                  <c:v>256</c:v>
                </c:pt>
                <c:pt idx="31">
                  <c:v>264</c:v>
                </c:pt>
                <c:pt idx="32">
                  <c:v>272</c:v>
                </c:pt>
                <c:pt idx="33">
                  <c:v>280</c:v>
                </c:pt>
                <c:pt idx="34">
                  <c:v>288</c:v>
                </c:pt>
                <c:pt idx="35">
                  <c:v>296</c:v>
                </c:pt>
                <c:pt idx="36">
                  <c:v>304</c:v>
                </c:pt>
                <c:pt idx="37">
                  <c:v>312</c:v>
                </c:pt>
                <c:pt idx="38">
                  <c:v>320</c:v>
                </c:pt>
                <c:pt idx="39">
                  <c:v>328</c:v>
                </c:pt>
                <c:pt idx="40">
                  <c:v>336</c:v>
                </c:pt>
                <c:pt idx="41">
                  <c:v>344</c:v>
                </c:pt>
                <c:pt idx="42">
                  <c:v>352</c:v>
                </c:pt>
                <c:pt idx="43">
                  <c:v>360</c:v>
                </c:pt>
                <c:pt idx="44">
                  <c:v>368</c:v>
                </c:pt>
                <c:pt idx="45">
                  <c:v>376</c:v>
                </c:pt>
                <c:pt idx="46">
                  <c:v>384</c:v>
                </c:pt>
                <c:pt idx="47">
                  <c:v>392</c:v>
                </c:pt>
                <c:pt idx="48">
                  <c:v>400</c:v>
                </c:pt>
                <c:pt idx="49">
                  <c:v>408</c:v>
                </c:pt>
                <c:pt idx="50">
                  <c:v>416</c:v>
                </c:pt>
                <c:pt idx="51">
                  <c:v>424</c:v>
                </c:pt>
                <c:pt idx="52">
                  <c:v>432</c:v>
                </c:pt>
                <c:pt idx="53">
                  <c:v>440</c:v>
                </c:pt>
                <c:pt idx="54">
                  <c:v>448</c:v>
                </c:pt>
                <c:pt idx="55">
                  <c:v>456</c:v>
                </c:pt>
                <c:pt idx="56">
                  <c:v>464</c:v>
                </c:pt>
                <c:pt idx="57">
                  <c:v>472</c:v>
                </c:pt>
                <c:pt idx="58">
                  <c:v>480</c:v>
                </c:pt>
                <c:pt idx="59">
                  <c:v>488</c:v>
                </c:pt>
                <c:pt idx="60">
                  <c:v>496</c:v>
                </c:pt>
                <c:pt idx="61">
                  <c:v>504</c:v>
                </c:pt>
                <c:pt idx="62">
                  <c:v>512</c:v>
                </c:pt>
                <c:pt idx="63">
                  <c:v>520</c:v>
                </c:pt>
                <c:pt idx="64">
                  <c:v>528</c:v>
                </c:pt>
                <c:pt idx="65">
                  <c:v>536</c:v>
                </c:pt>
                <c:pt idx="66">
                  <c:v>544</c:v>
                </c:pt>
                <c:pt idx="67">
                  <c:v>552</c:v>
                </c:pt>
                <c:pt idx="68">
                  <c:v>560</c:v>
                </c:pt>
                <c:pt idx="69">
                  <c:v>568</c:v>
                </c:pt>
                <c:pt idx="70">
                  <c:v>576</c:v>
                </c:pt>
                <c:pt idx="71">
                  <c:v>584</c:v>
                </c:pt>
                <c:pt idx="72">
                  <c:v>592</c:v>
                </c:pt>
                <c:pt idx="73">
                  <c:v>600</c:v>
                </c:pt>
                <c:pt idx="74">
                  <c:v>608</c:v>
                </c:pt>
                <c:pt idx="75">
                  <c:v>616</c:v>
                </c:pt>
                <c:pt idx="76">
                  <c:v>624</c:v>
                </c:pt>
                <c:pt idx="77">
                  <c:v>632</c:v>
                </c:pt>
                <c:pt idx="78">
                  <c:v>640</c:v>
                </c:pt>
                <c:pt idx="79">
                  <c:v>648</c:v>
                </c:pt>
                <c:pt idx="80">
                  <c:v>656</c:v>
                </c:pt>
                <c:pt idx="81">
                  <c:v>664</c:v>
                </c:pt>
                <c:pt idx="82">
                  <c:v>672</c:v>
                </c:pt>
                <c:pt idx="83">
                  <c:v>680</c:v>
                </c:pt>
                <c:pt idx="84">
                  <c:v>688</c:v>
                </c:pt>
                <c:pt idx="85">
                  <c:v>696</c:v>
                </c:pt>
                <c:pt idx="86">
                  <c:v>704</c:v>
                </c:pt>
                <c:pt idx="87">
                  <c:v>712</c:v>
                </c:pt>
                <c:pt idx="88">
                  <c:v>720</c:v>
                </c:pt>
                <c:pt idx="89">
                  <c:v>728</c:v>
                </c:pt>
                <c:pt idx="90">
                  <c:v>736</c:v>
                </c:pt>
                <c:pt idx="91">
                  <c:v>744</c:v>
                </c:pt>
                <c:pt idx="92">
                  <c:v>752</c:v>
                </c:pt>
                <c:pt idx="93">
                  <c:v>760</c:v>
                </c:pt>
                <c:pt idx="94">
                  <c:v>768</c:v>
                </c:pt>
                <c:pt idx="95">
                  <c:v>776</c:v>
                </c:pt>
                <c:pt idx="96">
                  <c:v>784</c:v>
                </c:pt>
                <c:pt idx="97">
                  <c:v>792</c:v>
                </c:pt>
                <c:pt idx="98">
                  <c:v>800</c:v>
                </c:pt>
                <c:pt idx="99">
                  <c:v>808</c:v>
                </c:pt>
                <c:pt idx="100">
                  <c:v>816</c:v>
                </c:pt>
                <c:pt idx="101">
                  <c:v>824</c:v>
                </c:pt>
                <c:pt idx="102">
                  <c:v>832</c:v>
                </c:pt>
                <c:pt idx="103">
                  <c:v>840</c:v>
                </c:pt>
                <c:pt idx="104">
                  <c:v>848</c:v>
                </c:pt>
                <c:pt idx="105">
                  <c:v>856</c:v>
                </c:pt>
                <c:pt idx="106">
                  <c:v>864</c:v>
                </c:pt>
                <c:pt idx="107">
                  <c:v>872</c:v>
                </c:pt>
                <c:pt idx="108">
                  <c:v>880</c:v>
                </c:pt>
                <c:pt idx="109">
                  <c:v>888</c:v>
                </c:pt>
                <c:pt idx="110">
                  <c:v>896</c:v>
                </c:pt>
                <c:pt idx="111">
                  <c:v>904</c:v>
                </c:pt>
                <c:pt idx="112">
                  <c:v>912</c:v>
                </c:pt>
                <c:pt idx="113">
                  <c:v>920</c:v>
                </c:pt>
                <c:pt idx="114">
                  <c:v>928</c:v>
                </c:pt>
                <c:pt idx="115">
                  <c:v>936</c:v>
                </c:pt>
                <c:pt idx="116">
                  <c:v>944</c:v>
                </c:pt>
                <c:pt idx="117">
                  <c:v>952</c:v>
                </c:pt>
                <c:pt idx="118">
                  <c:v>960</c:v>
                </c:pt>
                <c:pt idx="119">
                  <c:v>968</c:v>
                </c:pt>
                <c:pt idx="120">
                  <c:v>976</c:v>
                </c:pt>
                <c:pt idx="121">
                  <c:v>984</c:v>
                </c:pt>
                <c:pt idx="122">
                  <c:v>992</c:v>
                </c:pt>
                <c:pt idx="123">
                  <c:v>1000</c:v>
                </c:pt>
                <c:pt idx="124">
                  <c:v>1008</c:v>
                </c:pt>
                <c:pt idx="125">
                  <c:v>1016</c:v>
                </c:pt>
                <c:pt idx="126">
                  <c:v>1024</c:v>
                </c:pt>
                <c:pt idx="127">
                  <c:v>1032</c:v>
                </c:pt>
                <c:pt idx="128">
                  <c:v>1040</c:v>
                </c:pt>
                <c:pt idx="129">
                  <c:v>1048</c:v>
                </c:pt>
                <c:pt idx="130">
                  <c:v>1056</c:v>
                </c:pt>
                <c:pt idx="131">
                  <c:v>1064</c:v>
                </c:pt>
                <c:pt idx="132">
                  <c:v>1072</c:v>
                </c:pt>
                <c:pt idx="133">
                  <c:v>1080</c:v>
                </c:pt>
                <c:pt idx="134">
                  <c:v>1088</c:v>
                </c:pt>
                <c:pt idx="135">
                  <c:v>1096</c:v>
                </c:pt>
              </c:numCache>
            </c:numRef>
          </c:xVal>
          <c:yVal>
            <c:numRef>
              <c:f>benchmark_cpp_simple!$B$2:$B$137</c:f>
              <c:numCache>
                <c:formatCode>General</c:formatCode>
                <c:ptCount val="1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6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6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8</c:v>
                </c:pt>
                <c:pt idx="67">
                  <c:v>8</c:v>
                </c:pt>
                <c:pt idx="68">
                  <c:v>8</c:v>
                </c:pt>
                <c:pt idx="69">
                  <c:v>9</c:v>
                </c:pt>
                <c:pt idx="70">
                  <c:v>9</c:v>
                </c:pt>
                <c:pt idx="71">
                  <c:v>9</c:v>
                </c:pt>
                <c:pt idx="72">
                  <c:v>10</c:v>
                </c:pt>
                <c:pt idx="73">
                  <c:v>10</c:v>
                </c:pt>
                <c:pt idx="74">
                  <c:v>10</c:v>
                </c:pt>
                <c:pt idx="75">
                  <c:v>11</c:v>
                </c:pt>
                <c:pt idx="76">
                  <c:v>11</c:v>
                </c:pt>
                <c:pt idx="77">
                  <c:v>12</c:v>
                </c:pt>
                <c:pt idx="78">
                  <c:v>12</c:v>
                </c:pt>
                <c:pt idx="79">
                  <c:v>12</c:v>
                </c:pt>
                <c:pt idx="80">
                  <c:v>13</c:v>
                </c:pt>
                <c:pt idx="81">
                  <c:v>14</c:v>
                </c:pt>
                <c:pt idx="82">
                  <c:v>14</c:v>
                </c:pt>
                <c:pt idx="83">
                  <c:v>14</c:v>
                </c:pt>
                <c:pt idx="84">
                  <c:v>15</c:v>
                </c:pt>
                <c:pt idx="85">
                  <c:v>15</c:v>
                </c:pt>
                <c:pt idx="86">
                  <c:v>16</c:v>
                </c:pt>
                <c:pt idx="87">
                  <c:v>16</c:v>
                </c:pt>
                <c:pt idx="88">
                  <c:v>17</c:v>
                </c:pt>
                <c:pt idx="89">
                  <c:v>17</c:v>
                </c:pt>
                <c:pt idx="90">
                  <c:v>18</c:v>
                </c:pt>
                <c:pt idx="91">
                  <c:v>18</c:v>
                </c:pt>
                <c:pt idx="92">
                  <c:v>19</c:v>
                </c:pt>
                <c:pt idx="93">
                  <c:v>19</c:v>
                </c:pt>
                <c:pt idx="94">
                  <c:v>22</c:v>
                </c:pt>
                <c:pt idx="95">
                  <c:v>20</c:v>
                </c:pt>
                <c:pt idx="96">
                  <c:v>21</c:v>
                </c:pt>
                <c:pt idx="97">
                  <c:v>22</c:v>
                </c:pt>
                <c:pt idx="98">
                  <c:v>23</c:v>
                </c:pt>
                <c:pt idx="99">
                  <c:v>23</c:v>
                </c:pt>
                <c:pt idx="100">
                  <c:v>24</c:v>
                </c:pt>
                <c:pt idx="101">
                  <c:v>24</c:v>
                </c:pt>
                <c:pt idx="102">
                  <c:v>25</c:v>
                </c:pt>
                <c:pt idx="103">
                  <c:v>26</c:v>
                </c:pt>
                <c:pt idx="104">
                  <c:v>26</c:v>
                </c:pt>
                <c:pt idx="105">
                  <c:v>27</c:v>
                </c:pt>
                <c:pt idx="106">
                  <c:v>28</c:v>
                </c:pt>
                <c:pt idx="107">
                  <c:v>29</c:v>
                </c:pt>
                <c:pt idx="108">
                  <c:v>29</c:v>
                </c:pt>
                <c:pt idx="109">
                  <c:v>30</c:v>
                </c:pt>
                <c:pt idx="110">
                  <c:v>30</c:v>
                </c:pt>
                <c:pt idx="111">
                  <c:v>31</c:v>
                </c:pt>
                <c:pt idx="112">
                  <c:v>33</c:v>
                </c:pt>
                <c:pt idx="113">
                  <c:v>33</c:v>
                </c:pt>
                <c:pt idx="114">
                  <c:v>34</c:v>
                </c:pt>
                <c:pt idx="115">
                  <c:v>34</c:v>
                </c:pt>
                <c:pt idx="116">
                  <c:v>36</c:v>
                </c:pt>
                <c:pt idx="117">
                  <c:v>37</c:v>
                </c:pt>
                <c:pt idx="118">
                  <c:v>38</c:v>
                </c:pt>
                <c:pt idx="119">
                  <c:v>38</c:v>
                </c:pt>
                <c:pt idx="120">
                  <c:v>38</c:v>
                </c:pt>
                <c:pt idx="121">
                  <c:v>40</c:v>
                </c:pt>
                <c:pt idx="122">
                  <c:v>40</c:v>
                </c:pt>
                <c:pt idx="123">
                  <c:v>42</c:v>
                </c:pt>
                <c:pt idx="124">
                  <c:v>42</c:v>
                </c:pt>
                <c:pt idx="125">
                  <c:v>43</c:v>
                </c:pt>
                <c:pt idx="126">
                  <c:v>44</c:v>
                </c:pt>
                <c:pt idx="127">
                  <c:v>45</c:v>
                </c:pt>
                <c:pt idx="128">
                  <c:v>46</c:v>
                </c:pt>
                <c:pt idx="129">
                  <c:v>47</c:v>
                </c:pt>
                <c:pt idx="130">
                  <c:v>48</c:v>
                </c:pt>
                <c:pt idx="131">
                  <c:v>49</c:v>
                </c:pt>
                <c:pt idx="132">
                  <c:v>50</c:v>
                </c:pt>
                <c:pt idx="133">
                  <c:v>51</c:v>
                </c:pt>
                <c:pt idx="134">
                  <c:v>53</c:v>
                </c:pt>
                <c:pt idx="135">
                  <c:v>53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0F0-4958-B4F8-C45BE542A264}"/>
            </c:ext>
          </c:extLst>
        </c:ser>
        <c:ser>
          <c:idx val="1"/>
          <c:order val="1"/>
          <c:tx>
            <c:strRef>
              <c:f>benchmark_cpp_recursive!$E$1</c:f>
              <c:strCache>
                <c:ptCount val="1"/>
                <c:pt idx="0">
                  <c:v>Lösungsansatz I - Problem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benchmark_cpp_recursive!$A$2:$A$69</c:f>
              <c:numCache>
                <c:formatCode>General</c:formatCode>
                <c:ptCount val="68"/>
                <c:pt idx="0">
                  <c:v>16</c:v>
                </c:pt>
                <c:pt idx="1">
                  <c:v>32</c:v>
                </c:pt>
                <c:pt idx="2">
                  <c:v>48</c:v>
                </c:pt>
                <c:pt idx="3">
                  <c:v>64</c:v>
                </c:pt>
                <c:pt idx="4">
                  <c:v>80</c:v>
                </c:pt>
                <c:pt idx="5">
                  <c:v>96</c:v>
                </c:pt>
                <c:pt idx="6">
                  <c:v>112</c:v>
                </c:pt>
                <c:pt idx="7">
                  <c:v>128</c:v>
                </c:pt>
                <c:pt idx="8">
                  <c:v>144</c:v>
                </c:pt>
                <c:pt idx="9">
                  <c:v>160</c:v>
                </c:pt>
                <c:pt idx="10">
                  <c:v>176</c:v>
                </c:pt>
                <c:pt idx="11">
                  <c:v>192</c:v>
                </c:pt>
                <c:pt idx="12">
                  <c:v>208</c:v>
                </c:pt>
                <c:pt idx="13">
                  <c:v>224</c:v>
                </c:pt>
                <c:pt idx="14">
                  <c:v>240</c:v>
                </c:pt>
                <c:pt idx="15">
                  <c:v>256</c:v>
                </c:pt>
                <c:pt idx="16">
                  <c:v>272</c:v>
                </c:pt>
                <c:pt idx="17">
                  <c:v>288</c:v>
                </c:pt>
                <c:pt idx="18">
                  <c:v>304</c:v>
                </c:pt>
                <c:pt idx="19">
                  <c:v>320</c:v>
                </c:pt>
                <c:pt idx="20">
                  <c:v>336</c:v>
                </c:pt>
                <c:pt idx="21">
                  <c:v>352</c:v>
                </c:pt>
                <c:pt idx="22">
                  <c:v>368</c:v>
                </c:pt>
                <c:pt idx="23">
                  <c:v>384</c:v>
                </c:pt>
                <c:pt idx="24">
                  <c:v>400</c:v>
                </c:pt>
                <c:pt idx="25">
                  <c:v>416</c:v>
                </c:pt>
                <c:pt idx="26">
                  <c:v>432</c:v>
                </c:pt>
                <c:pt idx="27">
                  <c:v>448</c:v>
                </c:pt>
                <c:pt idx="28">
                  <c:v>464</c:v>
                </c:pt>
                <c:pt idx="29">
                  <c:v>480</c:v>
                </c:pt>
                <c:pt idx="30">
                  <c:v>496</c:v>
                </c:pt>
                <c:pt idx="31">
                  <c:v>512</c:v>
                </c:pt>
                <c:pt idx="32">
                  <c:v>528</c:v>
                </c:pt>
                <c:pt idx="33">
                  <c:v>544</c:v>
                </c:pt>
                <c:pt idx="34">
                  <c:v>560</c:v>
                </c:pt>
                <c:pt idx="35">
                  <c:v>576</c:v>
                </c:pt>
                <c:pt idx="36">
                  <c:v>592</c:v>
                </c:pt>
                <c:pt idx="37">
                  <c:v>608</c:v>
                </c:pt>
                <c:pt idx="38">
                  <c:v>624</c:v>
                </c:pt>
                <c:pt idx="39">
                  <c:v>640</c:v>
                </c:pt>
                <c:pt idx="40">
                  <c:v>656</c:v>
                </c:pt>
                <c:pt idx="41">
                  <c:v>672</c:v>
                </c:pt>
                <c:pt idx="42">
                  <c:v>688</c:v>
                </c:pt>
                <c:pt idx="43">
                  <c:v>704</c:v>
                </c:pt>
                <c:pt idx="44">
                  <c:v>720</c:v>
                </c:pt>
                <c:pt idx="45">
                  <c:v>736</c:v>
                </c:pt>
                <c:pt idx="46">
                  <c:v>752</c:v>
                </c:pt>
                <c:pt idx="47">
                  <c:v>768</c:v>
                </c:pt>
                <c:pt idx="48">
                  <c:v>784</c:v>
                </c:pt>
                <c:pt idx="49">
                  <c:v>800</c:v>
                </c:pt>
                <c:pt idx="50">
                  <c:v>816</c:v>
                </c:pt>
                <c:pt idx="51">
                  <c:v>832</c:v>
                </c:pt>
                <c:pt idx="52">
                  <c:v>848</c:v>
                </c:pt>
                <c:pt idx="53">
                  <c:v>864</c:v>
                </c:pt>
                <c:pt idx="54">
                  <c:v>880</c:v>
                </c:pt>
                <c:pt idx="55">
                  <c:v>896</c:v>
                </c:pt>
                <c:pt idx="56">
                  <c:v>912</c:v>
                </c:pt>
                <c:pt idx="57">
                  <c:v>928</c:v>
                </c:pt>
                <c:pt idx="58">
                  <c:v>944</c:v>
                </c:pt>
                <c:pt idx="59">
                  <c:v>960</c:v>
                </c:pt>
                <c:pt idx="60">
                  <c:v>976</c:v>
                </c:pt>
                <c:pt idx="61">
                  <c:v>992</c:v>
                </c:pt>
                <c:pt idx="62">
                  <c:v>1008</c:v>
                </c:pt>
                <c:pt idx="63">
                  <c:v>1024</c:v>
                </c:pt>
                <c:pt idx="64">
                  <c:v>1040</c:v>
                </c:pt>
                <c:pt idx="65">
                  <c:v>1056</c:v>
                </c:pt>
                <c:pt idx="66">
                  <c:v>1072</c:v>
                </c:pt>
                <c:pt idx="67">
                  <c:v>1088</c:v>
                </c:pt>
              </c:numCache>
            </c:numRef>
          </c:xVal>
          <c:yVal>
            <c:numRef>
              <c:f>benchmark_cpp_recursive!$B$2:$B$69</c:f>
              <c:numCache>
                <c:formatCode>General</c:formatCode>
                <c:ptCount val="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3</c:v>
                </c:pt>
                <c:pt idx="20">
                  <c:v>3</c:v>
                </c:pt>
                <c:pt idx="21">
                  <c:v>4</c:v>
                </c:pt>
                <c:pt idx="22">
                  <c:v>4</c:v>
                </c:pt>
                <c:pt idx="23">
                  <c:v>5</c:v>
                </c:pt>
                <c:pt idx="24">
                  <c:v>6</c:v>
                </c:pt>
                <c:pt idx="25">
                  <c:v>6</c:v>
                </c:pt>
                <c:pt idx="26">
                  <c:v>7</c:v>
                </c:pt>
                <c:pt idx="27">
                  <c:v>8</c:v>
                </c:pt>
                <c:pt idx="28">
                  <c:v>9</c:v>
                </c:pt>
                <c:pt idx="29">
                  <c:v>10</c:v>
                </c:pt>
                <c:pt idx="30">
                  <c:v>11</c:v>
                </c:pt>
                <c:pt idx="31">
                  <c:v>12</c:v>
                </c:pt>
                <c:pt idx="32">
                  <c:v>13</c:v>
                </c:pt>
                <c:pt idx="33">
                  <c:v>14</c:v>
                </c:pt>
                <c:pt idx="34">
                  <c:v>15</c:v>
                </c:pt>
                <c:pt idx="35">
                  <c:v>16</c:v>
                </c:pt>
                <c:pt idx="36">
                  <c:v>17</c:v>
                </c:pt>
                <c:pt idx="37">
                  <c:v>19</c:v>
                </c:pt>
                <c:pt idx="38">
                  <c:v>21</c:v>
                </c:pt>
                <c:pt idx="39">
                  <c:v>22</c:v>
                </c:pt>
                <c:pt idx="40">
                  <c:v>24</c:v>
                </c:pt>
                <c:pt idx="41">
                  <c:v>25</c:v>
                </c:pt>
                <c:pt idx="42">
                  <c:v>27</c:v>
                </c:pt>
                <c:pt idx="43">
                  <c:v>29</c:v>
                </c:pt>
                <c:pt idx="44">
                  <c:v>32</c:v>
                </c:pt>
                <c:pt idx="45">
                  <c:v>33</c:v>
                </c:pt>
                <c:pt idx="46">
                  <c:v>35</c:v>
                </c:pt>
                <c:pt idx="47">
                  <c:v>37</c:v>
                </c:pt>
                <c:pt idx="48">
                  <c:v>39</c:v>
                </c:pt>
                <c:pt idx="49">
                  <c:v>42</c:v>
                </c:pt>
                <c:pt idx="50">
                  <c:v>44</c:v>
                </c:pt>
                <c:pt idx="51">
                  <c:v>47</c:v>
                </c:pt>
                <c:pt idx="52">
                  <c:v>50</c:v>
                </c:pt>
                <c:pt idx="53">
                  <c:v>52</c:v>
                </c:pt>
                <c:pt idx="54">
                  <c:v>55</c:v>
                </c:pt>
                <c:pt idx="55">
                  <c:v>58</c:v>
                </c:pt>
                <c:pt idx="56">
                  <c:v>61</c:v>
                </c:pt>
                <c:pt idx="57">
                  <c:v>65</c:v>
                </c:pt>
                <c:pt idx="58">
                  <c:v>69</c:v>
                </c:pt>
                <c:pt idx="59">
                  <c:v>71</c:v>
                </c:pt>
                <c:pt idx="60">
                  <c:v>75</c:v>
                </c:pt>
                <c:pt idx="61">
                  <c:v>78</c:v>
                </c:pt>
                <c:pt idx="62">
                  <c:v>83</c:v>
                </c:pt>
                <c:pt idx="63">
                  <c:v>85</c:v>
                </c:pt>
                <c:pt idx="64">
                  <c:v>89</c:v>
                </c:pt>
                <c:pt idx="65">
                  <c:v>94</c:v>
                </c:pt>
                <c:pt idx="66">
                  <c:v>98</c:v>
                </c:pt>
                <c:pt idx="67">
                  <c:v>104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0F0-4958-B4F8-C45BE542A2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8198256"/>
        <c:axId val="1478200336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adrian_benchmark_cpp_simple!$E$1</c15:sqref>
                        </c15:formulaRef>
                      </c:ext>
                    </c:extLst>
                    <c:strCache>
                      <c:ptCount val="1"/>
                      <c:pt idx="0">
                        <c:v>Lösungsansatz II - Problem 1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trendline>
                  <c:spPr>
                    <a:ln w="19050" cap="rnd">
                      <a:solidFill>
                        <a:schemeClr val="accent6"/>
                      </a:solidFill>
                      <a:prstDash val="sysDot"/>
                    </a:ln>
                    <a:effectLst/>
                  </c:spPr>
                  <c:trendlineType val="poly"/>
                  <c:order val="3"/>
                  <c:dispRSqr val="0"/>
                  <c:dispEq val="0"/>
                </c:trendline>
                <c:xVal>
                  <c:numRef>
                    <c:extLst>
                      <c:ext uri="{02D57815-91ED-43cb-92C2-25804820EDAC}">
                        <c15:formulaRef>
                          <c15:sqref>adrian_benchmark_cpp_simple!$A$2:$A$145</c15:sqref>
                        </c15:formulaRef>
                      </c:ext>
                    </c:extLst>
                    <c:numCache>
                      <c:formatCode>General</c:formatCode>
                      <c:ptCount val="144"/>
                      <c:pt idx="0">
                        <c:v>16</c:v>
                      </c:pt>
                      <c:pt idx="1">
                        <c:v>24</c:v>
                      </c:pt>
                      <c:pt idx="2">
                        <c:v>32</c:v>
                      </c:pt>
                      <c:pt idx="3">
                        <c:v>40</c:v>
                      </c:pt>
                      <c:pt idx="4">
                        <c:v>48</c:v>
                      </c:pt>
                      <c:pt idx="5">
                        <c:v>56</c:v>
                      </c:pt>
                      <c:pt idx="6">
                        <c:v>64</c:v>
                      </c:pt>
                      <c:pt idx="7">
                        <c:v>72</c:v>
                      </c:pt>
                      <c:pt idx="8">
                        <c:v>80</c:v>
                      </c:pt>
                      <c:pt idx="9">
                        <c:v>88</c:v>
                      </c:pt>
                      <c:pt idx="10">
                        <c:v>96</c:v>
                      </c:pt>
                      <c:pt idx="11">
                        <c:v>104</c:v>
                      </c:pt>
                      <c:pt idx="12">
                        <c:v>112</c:v>
                      </c:pt>
                      <c:pt idx="13">
                        <c:v>120</c:v>
                      </c:pt>
                      <c:pt idx="14">
                        <c:v>128</c:v>
                      </c:pt>
                      <c:pt idx="15">
                        <c:v>136</c:v>
                      </c:pt>
                      <c:pt idx="16">
                        <c:v>144</c:v>
                      </c:pt>
                      <c:pt idx="17">
                        <c:v>152</c:v>
                      </c:pt>
                      <c:pt idx="18">
                        <c:v>160</c:v>
                      </c:pt>
                      <c:pt idx="19">
                        <c:v>168</c:v>
                      </c:pt>
                      <c:pt idx="20">
                        <c:v>176</c:v>
                      </c:pt>
                      <c:pt idx="21">
                        <c:v>184</c:v>
                      </c:pt>
                      <c:pt idx="22">
                        <c:v>192</c:v>
                      </c:pt>
                      <c:pt idx="23">
                        <c:v>200</c:v>
                      </c:pt>
                      <c:pt idx="24">
                        <c:v>208</c:v>
                      </c:pt>
                      <c:pt idx="25">
                        <c:v>216</c:v>
                      </c:pt>
                      <c:pt idx="26">
                        <c:v>224</c:v>
                      </c:pt>
                      <c:pt idx="27">
                        <c:v>232</c:v>
                      </c:pt>
                      <c:pt idx="28">
                        <c:v>240</c:v>
                      </c:pt>
                      <c:pt idx="29">
                        <c:v>248</c:v>
                      </c:pt>
                      <c:pt idx="30">
                        <c:v>256</c:v>
                      </c:pt>
                      <c:pt idx="31">
                        <c:v>264</c:v>
                      </c:pt>
                      <c:pt idx="32">
                        <c:v>272</c:v>
                      </c:pt>
                      <c:pt idx="33">
                        <c:v>280</c:v>
                      </c:pt>
                      <c:pt idx="34">
                        <c:v>288</c:v>
                      </c:pt>
                      <c:pt idx="35">
                        <c:v>296</c:v>
                      </c:pt>
                      <c:pt idx="36">
                        <c:v>304</c:v>
                      </c:pt>
                      <c:pt idx="37">
                        <c:v>312</c:v>
                      </c:pt>
                      <c:pt idx="38">
                        <c:v>320</c:v>
                      </c:pt>
                      <c:pt idx="39">
                        <c:v>328</c:v>
                      </c:pt>
                      <c:pt idx="40">
                        <c:v>336</c:v>
                      </c:pt>
                      <c:pt idx="41">
                        <c:v>344</c:v>
                      </c:pt>
                      <c:pt idx="42">
                        <c:v>352</c:v>
                      </c:pt>
                      <c:pt idx="43">
                        <c:v>360</c:v>
                      </c:pt>
                      <c:pt idx="44">
                        <c:v>368</c:v>
                      </c:pt>
                      <c:pt idx="45">
                        <c:v>376</c:v>
                      </c:pt>
                      <c:pt idx="46">
                        <c:v>384</c:v>
                      </c:pt>
                      <c:pt idx="47">
                        <c:v>392</c:v>
                      </c:pt>
                      <c:pt idx="48">
                        <c:v>400</c:v>
                      </c:pt>
                      <c:pt idx="49">
                        <c:v>408</c:v>
                      </c:pt>
                      <c:pt idx="50">
                        <c:v>416</c:v>
                      </c:pt>
                      <c:pt idx="51">
                        <c:v>424</c:v>
                      </c:pt>
                      <c:pt idx="52">
                        <c:v>432</c:v>
                      </c:pt>
                      <c:pt idx="53">
                        <c:v>440</c:v>
                      </c:pt>
                      <c:pt idx="54">
                        <c:v>448</c:v>
                      </c:pt>
                      <c:pt idx="55">
                        <c:v>456</c:v>
                      </c:pt>
                      <c:pt idx="56">
                        <c:v>464</c:v>
                      </c:pt>
                      <c:pt idx="57">
                        <c:v>472</c:v>
                      </c:pt>
                      <c:pt idx="58">
                        <c:v>480</c:v>
                      </c:pt>
                      <c:pt idx="59">
                        <c:v>488</c:v>
                      </c:pt>
                      <c:pt idx="60">
                        <c:v>496</c:v>
                      </c:pt>
                      <c:pt idx="61">
                        <c:v>504</c:v>
                      </c:pt>
                      <c:pt idx="62">
                        <c:v>512</c:v>
                      </c:pt>
                      <c:pt idx="63">
                        <c:v>520</c:v>
                      </c:pt>
                      <c:pt idx="64">
                        <c:v>528</c:v>
                      </c:pt>
                      <c:pt idx="65">
                        <c:v>536</c:v>
                      </c:pt>
                      <c:pt idx="66">
                        <c:v>544</c:v>
                      </c:pt>
                      <c:pt idx="67">
                        <c:v>552</c:v>
                      </c:pt>
                      <c:pt idx="68">
                        <c:v>560</c:v>
                      </c:pt>
                      <c:pt idx="69">
                        <c:v>568</c:v>
                      </c:pt>
                      <c:pt idx="70">
                        <c:v>576</c:v>
                      </c:pt>
                      <c:pt idx="71">
                        <c:v>584</c:v>
                      </c:pt>
                      <c:pt idx="72">
                        <c:v>592</c:v>
                      </c:pt>
                      <c:pt idx="73">
                        <c:v>600</c:v>
                      </c:pt>
                      <c:pt idx="74">
                        <c:v>608</c:v>
                      </c:pt>
                      <c:pt idx="75">
                        <c:v>616</c:v>
                      </c:pt>
                      <c:pt idx="76">
                        <c:v>624</c:v>
                      </c:pt>
                      <c:pt idx="77">
                        <c:v>632</c:v>
                      </c:pt>
                      <c:pt idx="78">
                        <c:v>640</c:v>
                      </c:pt>
                      <c:pt idx="79">
                        <c:v>648</c:v>
                      </c:pt>
                      <c:pt idx="80">
                        <c:v>656</c:v>
                      </c:pt>
                      <c:pt idx="81">
                        <c:v>664</c:v>
                      </c:pt>
                      <c:pt idx="82">
                        <c:v>672</c:v>
                      </c:pt>
                      <c:pt idx="83">
                        <c:v>680</c:v>
                      </c:pt>
                      <c:pt idx="84">
                        <c:v>688</c:v>
                      </c:pt>
                      <c:pt idx="85">
                        <c:v>696</c:v>
                      </c:pt>
                      <c:pt idx="86">
                        <c:v>704</c:v>
                      </c:pt>
                      <c:pt idx="87">
                        <c:v>712</c:v>
                      </c:pt>
                      <c:pt idx="88">
                        <c:v>720</c:v>
                      </c:pt>
                      <c:pt idx="89">
                        <c:v>728</c:v>
                      </c:pt>
                      <c:pt idx="90">
                        <c:v>736</c:v>
                      </c:pt>
                      <c:pt idx="91">
                        <c:v>744</c:v>
                      </c:pt>
                      <c:pt idx="92">
                        <c:v>752</c:v>
                      </c:pt>
                      <c:pt idx="93">
                        <c:v>760</c:v>
                      </c:pt>
                      <c:pt idx="94">
                        <c:v>768</c:v>
                      </c:pt>
                      <c:pt idx="95">
                        <c:v>776</c:v>
                      </c:pt>
                      <c:pt idx="96">
                        <c:v>784</c:v>
                      </c:pt>
                      <c:pt idx="97">
                        <c:v>792</c:v>
                      </c:pt>
                      <c:pt idx="98">
                        <c:v>800</c:v>
                      </c:pt>
                      <c:pt idx="99">
                        <c:v>808</c:v>
                      </c:pt>
                      <c:pt idx="100">
                        <c:v>816</c:v>
                      </c:pt>
                      <c:pt idx="101">
                        <c:v>824</c:v>
                      </c:pt>
                      <c:pt idx="102">
                        <c:v>832</c:v>
                      </c:pt>
                      <c:pt idx="103">
                        <c:v>840</c:v>
                      </c:pt>
                      <c:pt idx="104">
                        <c:v>848</c:v>
                      </c:pt>
                      <c:pt idx="105">
                        <c:v>856</c:v>
                      </c:pt>
                      <c:pt idx="106">
                        <c:v>864</c:v>
                      </c:pt>
                      <c:pt idx="107">
                        <c:v>872</c:v>
                      </c:pt>
                      <c:pt idx="108">
                        <c:v>880</c:v>
                      </c:pt>
                      <c:pt idx="109">
                        <c:v>888</c:v>
                      </c:pt>
                      <c:pt idx="110">
                        <c:v>896</c:v>
                      </c:pt>
                      <c:pt idx="111">
                        <c:v>904</c:v>
                      </c:pt>
                      <c:pt idx="112">
                        <c:v>912</c:v>
                      </c:pt>
                      <c:pt idx="113">
                        <c:v>920</c:v>
                      </c:pt>
                      <c:pt idx="114">
                        <c:v>928</c:v>
                      </c:pt>
                      <c:pt idx="115">
                        <c:v>936</c:v>
                      </c:pt>
                      <c:pt idx="116">
                        <c:v>944</c:v>
                      </c:pt>
                      <c:pt idx="117">
                        <c:v>952</c:v>
                      </c:pt>
                      <c:pt idx="118">
                        <c:v>960</c:v>
                      </c:pt>
                      <c:pt idx="119">
                        <c:v>968</c:v>
                      </c:pt>
                      <c:pt idx="120">
                        <c:v>976</c:v>
                      </c:pt>
                      <c:pt idx="121">
                        <c:v>984</c:v>
                      </c:pt>
                      <c:pt idx="122">
                        <c:v>992</c:v>
                      </c:pt>
                      <c:pt idx="123">
                        <c:v>1000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adrian_benchmark_cpp_simple!$B$2:$B$145</c15:sqref>
                        </c15:formulaRef>
                      </c:ext>
                    </c:extLst>
                    <c:numCache>
                      <c:formatCode>General</c:formatCode>
                      <c:ptCount val="144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15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15</c:v>
                      </c:pt>
                      <c:pt idx="20">
                        <c:v>0</c:v>
                      </c:pt>
                      <c:pt idx="21">
                        <c:v>22</c:v>
                      </c:pt>
                      <c:pt idx="22">
                        <c:v>0</c:v>
                      </c:pt>
                      <c:pt idx="23">
                        <c:v>15</c:v>
                      </c:pt>
                      <c:pt idx="24">
                        <c:v>15</c:v>
                      </c:pt>
                      <c:pt idx="25">
                        <c:v>15</c:v>
                      </c:pt>
                      <c:pt idx="26">
                        <c:v>15</c:v>
                      </c:pt>
                      <c:pt idx="27">
                        <c:v>15</c:v>
                      </c:pt>
                      <c:pt idx="28">
                        <c:v>22</c:v>
                      </c:pt>
                      <c:pt idx="29">
                        <c:v>15</c:v>
                      </c:pt>
                      <c:pt idx="30">
                        <c:v>31</c:v>
                      </c:pt>
                      <c:pt idx="31">
                        <c:v>15</c:v>
                      </c:pt>
                      <c:pt idx="32">
                        <c:v>37</c:v>
                      </c:pt>
                      <c:pt idx="33">
                        <c:v>31</c:v>
                      </c:pt>
                      <c:pt idx="34">
                        <c:v>31</c:v>
                      </c:pt>
                      <c:pt idx="35">
                        <c:v>31</c:v>
                      </c:pt>
                      <c:pt idx="36">
                        <c:v>31</c:v>
                      </c:pt>
                      <c:pt idx="37">
                        <c:v>31</c:v>
                      </c:pt>
                      <c:pt idx="38">
                        <c:v>53</c:v>
                      </c:pt>
                      <c:pt idx="39">
                        <c:v>46</c:v>
                      </c:pt>
                      <c:pt idx="40">
                        <c:v>37</c:v>
                      </c:pt>
                      <c:pt idx="41">
                        <c:v>62</c:v>
                      </c:pt>
                      <c:pt idx="42">
                        <c:v>53</c:v>
                      </c:pt>
                      <c:pt idx="43">
                        <c:v>62</c:v>
                      </c:pt>
                      <c:pt idx="44">
                        <c:v>53</c:v>
                      </c:pt>
                      <c:pt idx="45">
                        <c:v>68</c:v>
                      </c:pt>
                      <c:pt idx="46">
                        <c:v>78</c:v>
                      </c:pt>
                      <c:pt idx="47">
                        <c:v>69</c:v>
                      </c:pt>
                      <c:pt idx="48">
                        <c:v>84</c:v>
                      </c:pt>
                      <c:pt idx="49">
                        <c:v>84</c:v>
                      </c:pt>
                      <c:pt idx="50">
                        <c:v>100</c:v>
                      </c:pt>
                      <c:pt idx="51">
                        <c:v>84</c:v>
                      </c:pt>
                      <c:pt idx="52">
                        <c:v>100</c:v>
                      </c:pt>
                      <c:pt idx="53">
                        <c:v>115</c:v>
                      </c:pt>
                      <c:pt idx="54">
                        <c:v>100</c:v>
                      </c:pt>
                      <c:pt idx="55">
                        <c:v>115</c:v>
                      </c:pt>
                      <c:pt idx="56">
                        <c:v>115</c:v>
                      </c:pt>
                      <c:pt idx="57">
                        <c:v>131</c:v>
                      </c:pt>
                      <c:pt idx="58">
                        <c:v>137</c:v>
                      </c:pt>
                      <c:pt idx="59">
                        <c:v>136</c:v>
                      </c:pt>
                      <c:pt idx="60">
                        <c:v>152</c:v>
                      </c:pt>
                      <c:pt idx="61">
                        <c:v>152</c:v>
                      </c:pt>
                      <c:pt idx="62">
                        <c:v>162</c:v>
                      </c:pt>
                      <c:pt idx="63">
                        <c:v>164</c:v>
                      </c:pt>
                      <c:pt idx="64">
                        <c:v>176</c:v>
                      </c:pt>
                      <c:pt idx="65">
                        <c:v>182</c:v>
                      </c:pt>
                      <c:pt idx="66">
                        <c:v>193</c:v>
                      </c:pt>
                      <c:pt idx="67">
                        <c:v>202</c:v>
                      </c:pt>
                      <c:pt idx="68">
                        <c:v>204</c:v>
                      </c:pt>
                      <c:pt idx="69">
                        <c:v>215</c:v>
                      </c:pt>
                      <c:pt idx="70">
                        <c:v>232</c:v>
                      </c:pt>
                      <c:pt idx="71">
                        <c:v>233</c:v>
                      </c:pt>
                      <c:pt idx="72">
                        <c:v>245</c:v>
                      </c:pt>
                      <c:pt idx="73">
                        <c:v>261</c:v>
                      </c:pt>
                      <c:pt idx="74">
                        <c:v>265</c:v>
                      </c:pt>
                      <c:pt idx="75">
                        <c:v>273</c:v>
                      </c:pt>
                      <c:pt idx="76">
                        <c:v>294</c:v>
                      </c:pt>
                      <c:pt idx="77">
                        <c:v>303</c:v>
                      </c:pt>
                      <c:pt idx="78">
                        <c:v>312</c:v>
                      </c:pt>
                      <c:pt idx="79">
                        <c:v>326</c:v>
                      </c:pt>
                      <c:pt idx="80">
                        <c:v>334</c:v>
                      </c:pt>
                      <c:pt idx="81">
                        <c:v>365</c:v>
                      </c:pt>
                      <c:pt idx="82">
                        <c:v>365</c:v>
                      </c:pt>
                      <c:pt idx="83">
                        <c:v>380</c:v>
                      </c:pt>
                      <c:pt idx="84">
                        <c:v>384</c:v>
                      </c:pt>
                      <c:pt idx="85">
                        <c:v>397</c:v>
                      </c:pt>
                      <c:pt idx="86">
                        <c:v>410</c:v>
                      </c:pt>
                      <c:pt idx="87">
                        <c:v>426</c:v>
                      </c:pt>
                      <c:pt idx="88">
                        <c:v>438</c:v>
                      </c:pt>
                      <c:pt idx="89">
                        <c:v>445</c:v>
                      </c:pt>
                      <c:pt idx="90">
                        <c:v>468</c:v>
                      </c:pt>
                      <c:pt idx="91">
                        <c:v>493</c:v>
                      </c:pt>
                      <c:pt idx="92">
                        <c:v>504</c:v>
                      </c:pt>
                      <c:pt idx="93">
                        <c:v>508</c:v>
                      </c:pt>
                      <c:pt idx="94">
                        <c:v>538</c:v>
                      </c:pt>
                      <c:pt idx="95">
                        <c:v>544</c:v>
                      </c:pt>
                      <c:pt idx="96">
                        <c:v>556</c:v>
                      </c:pt>
                      <c:pt idx="97">
                        <c:v>580</c:v>
                      </c:pt>
                      <c:pt idx="98">
                        <c:v>603</c:v>
                      </c:pt>
                      <c:pt idx="99">
                        <c:v>609</c:v>
                      </c:pt>
                      <c:pt idx="100">
                        <c:v>635</c:v>
                      </c:pt>
                      <c:pt idx="101">
                        <c:v>653</c:v>
                      </c:pt>
                      <c:pt idx="102">
                        <c:v>680</c:v>
                      </c:pt>
                      <c:pt idx="103">
                        <c:v>696</c:v>
                      </c:pt>
                      <c:pt idx="104">
                        <c:v>708</c:v>
                      </c:pt>
                      <c:pt idx="105">
                        <c:v>731</c:v>
                      </c:pt>
                      <c:pt idx="106">
                        <c:v>759</c:v>
                      </c:pt>
                      <c:pt idx="107">
                        <c:v>769</c:v>
                      </c:pt>
                      <c:pt idx="108">
                        <c:v>795</c:v>
                      </c:pt>
                      <c:pt idx="109">
                        <c:v>819</c:v>
                      </c:pt>
                      <c:pt idx="110">
                        <c:v>836</c:v>
                      </c:pt>
                      <c:pt idx="111">
                        <c:v>869</c:v>
                      </c:pt>
                      <c:pt idx="112">
                        <c:v>895</c:v>
                      </c:pt>
                      <c:pt idx="113">
                        <c:v>907</c:v>
                      </c:pt>
                      <c:pt idx="114">
                        <c:v>930</c:v>
                      </c:pt>
                      <c:pt idx="115">
                        <c:v>962</c:v>
                      </c:pt>
                      <c:pt idx="116">
                        <c:v>990</c:v>
                      </c:pt>
                      <c:pt idx="117">
                        <c:v>996</c:v>
                      </c:pt>
                      <c:pt idx="118">
                        <c:v>1024</c:v>
                      </c:pt>
                      <c:pt idx="119">
                        <c:v>1053</c:v>
                      </c:pt>
                      <c:pt idx="120">
                        <c:v>1085</c:v>
                      </c:pt>
                      <c:pt idx="121">
                        <c:v>1106</c:v>
                      </c:pt>
                      <c:pt idx="122">
                        <c:v>1125</c:v>
                      </c:pt>
                      <c:pt idx="123">
                        <c:v>1152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3-70F0-4958-B4F8-C45BE542A264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adrian_benchmark_cpp_recursive!$E$1</c15:sqref>
                        </c15:formulaRef>
                      </c:ext>
                    </c:extLst>
                    <c:strCache>
                      <c:ptCount val="1"/>
                      <c:pt idx="0">
                        <c:v>Lösungsansatz II - Problem 2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trendline>
                  <c:spPr>
                    <a:ln w="19050" cap="rnd">
                      <a:solidFill>
                        <a:srgbClr val="FF0000"/>
                      </a:solidFill>
                      <a:prstDash val="sysDot"/>
                    </a:ln>
                    <a:effectLst/>
                  </c:spPr>
                  <c:trendlineType val="poly"/>
                  <c:order val="3"/>
                  <c:dispRSqr val="0"/>
                  <c:dispEq val="0"/>
                </c:trendline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adrian_benchmark_cpp_recursive!$A$2:$A$63</c15:sqref>
                        </c15:formulaRef>
                      </c:ext>
                    </c:extLst>
                    <c:numCache>
                      <c:formatCode>General</c:formatCode>
                      <c:ptCount val="62"/>
                      <c:pt idx="0">
                        <c:v>16</c:v>
                      </c:pt>
                      <c:pt idx="1">
                        <c:v>32</c:v>
                      </c:pt>
                      <c:pt idx="2">
                        <c:v>48</c:v>
                      </c:pt>
                      <c:pt idx="3">
                        <c:v>64</c:v>
                      </c:pt>
                      <c:pt idx="4">
                        <c:v>80</c:v>
                      </c:pt>
                      <c:pt idx="5">
                        <c:v>96</c:v>
                      </c:pt>
                      <c:pt idx="6">
                        <c:v>112</c:v>
                      </c:pt>
                      <c:pt idx="7">
                        <c:v>128</c:v>
                      </c:pt>
                      <c:pt idx="8">
                        <c:v>144</c:v>
                      </c:pt>
                      <c:pt idx="9">
                        <c:v>160</c:v>
                      </c:pt>
                      <c:pt idx="10">
                        <c:v>176</c:v>
                      </c:pt>
                      <c:pt idx="11">
                        <c:v>192</c:v>
                      </c:pt>
                      <c:pt idx="12">
                        <c:v>208</c:v>
                      </c:pt>
                      <c:pt idx="13">
                        <c:v>224</c:v>
                      </c:pt>
                      <c:pt idx="14">
                        <c:v>240</c:v>
                      </c:pt>
                      <c:pt idx="15">
                        <c:v>256</c:v>
                      </c:pt>
                      <c:pt idx="16">
                        <c:v>272</c:v>
                      </c:pt>
                      <c:pt idx="17">
                        <c:v>288</c:v>
                      </c:pt>
                      <c:pt idx="18">
                        <c:v>304</c:v>
                      </c:pt>
                      <c:pt idx="19">
                        <c:v>320</c:v>
                      </c:pt>
                      <c:pt idx="20">
                        <c:v>336</c:v>
                      </c:pt>
                      <c:pt idx="21">
                        <c:v>352</c:v>
                      </c:pt>
                      <c:pt idx="22">
                        <c:v>368</c:v>
                      </c:pt>
                      <c:pt idx="23">
                        <c:v>384</c:v>
                      </c:pt>
                      <c:pt idx="24">
                        <c:v>400</c:v>
                      </c:pt>
                      <c:pt idx="25">
                        <c:v>416</c:v>
                      </c:pt>
                      <c:pt idx="26">
                        <c:v>432</c:v>
                      </c:pt>
                      <c:pt idx="27">
                        <c:v>448</c:v>
                      </c:pt>
                      <c:pt idx="28">
                        <c:v>464</c:v>
                      </c:pt>
                      <c:pt idx="29">
                        <c:v>480</c:v>
                      </c:pt>
                      <c:pt idx="30">
                        <c:v>496</c:v>
                      </c:pt>
                      <c:pt idx="31">
                        <c:v>512</c:v>
                      </c:pt>
                      <c:pt idx="32">
                        <c:v>528</c:v>
                      </c:pt>
                      <c:pt idx="33">
                        <c:v>544</c:v>
                      </c:pt>
                      <c:pt idx="34">
                        <c:v>560</c:v>
                      </c:pt>
                      <c:pt idx="35">
                        <c:v>576</c:v>
                      </c:pt>
                      <c:pt idx="36">
                        <c:v>592</c:v>
                      </c:pt>
                      <c:pt idx="37">
                        <c:v>608</c:v>
                      </c:pt>
                      <c:pt idx="38">
                        <c:v>624</c:v>
                      </c:pt>
                      <c:pt idx="39">
                        <c:v>640</c:v>
                      </c:pt>
                      <c:pt idx="40">
                        <c:v>656</c:v>
                      </c:pt>
                      <c:pt idx="41">
                        <c:v>672</c:v>
                      </c:pt>
                      <c:pt idx="42">
                        <c:v>688</c:v>
                      </c:pt>
                      <c:pt idx="43">
                        <c:v>704</c:v>
                      </c:pt>
                      <c:pt idx="44">
                        <c:v>720</c:v>
                      </c:pt>
                      <c:pt idx="45">
                        <c:v>736</c:v>
                      </c:pt>
                      <c:pt idx="46">
                        <c:v>752</c:v>
                      </c:pt>
                      <c:pt idx="47">
                        <c:v>768</c:v>
                      </c:pt>
                      <c:pt idx="48">
                        <c:v>784</c:v>
                      </c:pt>
                      <c:pt idx="49">
                        <c:v>800</c:v>
                      </c:pt>
                      <c:pt idx="50">
                        <c:v>816</c:v>
                      </c:pt>
                      <c:pt idx="51">
                        <c:v>832</c:v>
                      </c:pt>
                      <c:pt idx="52">
                        <c:v>848</c:v>
                      </c:pt>
                      <c:pt idx="53">
                        <c:v>864</c:v>
                      </c:pt>
                      <c:pt idx="54">
                        <c:v>880</c:v>
                      </c:pt>
                      <c:pt idx="55">
                        <c:v>896</c:v>
                      </c:pt>
                      <c:pt idx="56">
                        <c:v>912</c:v>
                      </c:pt>
                      <c:pt idx="57">
                        <c:v>928</c:v>
                      </c:pt>
                      <c:pt idx="58">
                        <c:v>944</c:v>
                      </c:pt>
                      <c:pt idx="59">
                        <c:v>960</c:v>
                      </c:pt>
                      <c:pt idx="60">
                        <c:v>976</c:v>
                      </c:pt>
                      <c:pt idx="61">
                        <c:v>992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adrian_benchmark_cpp_recursive!$B$2:$B$63</c15:sqref>
                        </c15:formulaRef>
                      </c:ext>
                    </c:extLst>
                    <c:numCache>
                      <c:formatCode>General</c:formatCode>
                      <c:ptCount val="62"/>
                      <c:pt idx="0">
                        <c:v>0</c:v>
                      </c:pt>
                      <c:pt idx="1">
                        <c:v>0</c:v>
                      </c:pt>
                      <c:pt idx="2">
                        <c:v>8</c:v>
                      </c:pt>
                      <c:pt idx="3">
                        <c:v>0</c:v>
                      </c:pt>
                      <c:pt idx="4">
                        <c:v>2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8</c:v>
                      </c:pt>
                      <c:pt idx="8">
                        <c:v>0</c:v>
                      </c:pt>
                      <c:pt idx="9">
                        <c:v>12</c:v>
                      </c:pt>
                      <c:pt idx="10">
                        <c:v>8</c:v>
                      </c:pt>
                      <c:pt idx="11">
                        <c:v>12</c:v>
                      </c:pt>
                      <c:pt idx="12">
                        <c:v>20</c:v>
                      </c:pt>
                      <c:pt idx="13">
                        <c:v>18</c:v>
                      </c:pt>
                      <c:pt idx="14">
                        <c:v>22</c:v>
                      </c:pt>
                      <c:pt idx="15">
                        <c:v>20</c:v>
                      </c:pt>
                      <c:pt idx="16">
                        <c:v>30</c:v>
                      </c:pt>
                      <c:pt idx="17">
                        <c:v>41</c:v>
                      </c:pt>
                      <c:pt idx="18">
                        <c:v>41</c:v>
                      </c:pt>
                      <c:pt idx="19">
                        <c:v>49</c:v>
                      </c:pt>
                      <c:pt idx="20">
                        <c:v>53</c:v>
                      </c:pt>
                      <c:pt idx="21">
                        <c:v>62</c:v>
                      </c:pt>
                      <c:pt idx="22">
                        <c:v>73</c:v>
                      </c:pt>
                      <c:pt idx="23">
                        <c:v>83</c:v>
                      </c:pt>
                      <c:pt idx="24">
                        <c:v>91</c:v>
                      </c:pt>
                      <c:pt idx="25">
                        <c:v>103</c:v>
                      </c:pt>
                      <c:pt idx="26">
                        <c:v>111</c:v>
                      </c:pt>
                      <c:pt idx="27">
                        <c:v>124</c:v>
                      </c:pt>
                      <c:pt idx="28">
                        <c:v>143</c:v>
                      </c:pt>
                      <c:pt idx="29">
                        <c:v>151</c:v>
                      </c:pt>
                      <c:pt idx="30">
                        <c:v>170</c:v>
                      </c:pt>
                      <c:pt idx="31">
                        <c:v>181</c:v>
                      </c:pt>
                      <c:pt idx="32">
                        <c:v>202</c:v>
                      </c:pt>
                      <c:pt idx="33">
                        <c:v>220</c:v>
                      </c:pt>
                      <c:pt idx="34">
                        <c:v>235</c:v>
                      </c:pt>
                      <c:pt idx="35">
                        <c:v>253</c:v>
                      </c:pt>
                      <c:pt idx="36">
                        <c:v>284</c:v>
                      </c:pt>
                      <c:pt idx="37">
                        <c:v>294</c:v>
                      </c:pt>
                      <c:pt idx="38">
                        <c:v>324</c:v>
                      </c:pt>
                      <c:pt idx="39">
                        <c:v>353</c:v>
                      </c:pt>
                      <c:pt idx="40">
                        <c:v>369</c:v>
                      </c:pt>
                      <c:pt idx="41">
                        <c:v>398</c:v>
                      </c:pt>
                      <c:pt idx="42">
                        <c:v>434</c:v>
                      </c:pt>
                      <c:pt idx="43">
                        <c:v>465</c:v>
                      </c:pt>
                      <c:pt idx="44">
                        <c:v>488</c:v>
                      </c:pt>
                      <c:pt idx="45">
                        <c:v>527</c:v>
                      </c:pt>
                      <c:pt idx="46">
                        <c:v>557</c:v>
                      </c:pt>
                      <c:pt idx="47">
                        <c:v>596</c:v>
                      </c:pt>
                      <c:pt idx="48">
                        <c:v>628</c:v>
                      </c:pt>
                      <c:pt idx="49">
                        <c:v>679</c:v>
                      </c:pt>
                      <c:pt idx="50">
                        <c:v>708</c:v>
                      </c:pt>
                      <c:pt idx="51">
                        <c:v>748</c:v>
                      </c:pt>
                      <c:pt idx="52">
                        <c:v>788</c:v>
                      </c:pt>
                      <c:pt idx="53">
                        <c:v>831</c:v>
                      </c:pt>
                      <c:pt idx="54">
                        <c:v>882</c:v>
                      </c:pt>
                      <c:pt idx="55">
                        <c:v>930</c:v>
                      </c:pt>
                      <c:pt idx="56">
                        <c:v>978</c:v>
                      </c:pt>
                      <c:pt idx="57">
                        <c:v>1027</c:v>
                      </c:pt>
                      <c:pt idx="58">
                        <c:v>1096</c:v>
                      </c:pt>
                      <c:pt idx="59">
                        <c:v>1130</c:v>
                      </c:pt>
                      <c:pt idx="60">
                        <c:v>1189</c:v>
                      </c:pt>
                      <c:pt idx="61">
                        <c:v>1249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0F0-4958-B4F8-C45BE542A264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adrian_benchmark_java_simple!$E$1</c15:sqref>
                        </c15:formulaRef>
                      </c:ext>
                    </c:extLst>
                    <c:strCache>
                      <c:ptCount val="1"/>
                      <c:pt idx="0">
                        <c:v>Adrian - Java - Problem 1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adrian_benchmark_java_simple!$A$2:$A$125</c15:sqref>
                        </c15:formulaRef>
                      </c:ext>
                    </c:extLst>
                    <c:numCache>
                      <c:formatCode>General</c:formatCode>
                      <c:ptCount val="124"/>
                      <c:pt idx="0">
                        <c:v>16</c:v>
                      </c:pt>
                      <c:pt idx="1">
                        <c:v>24</c:v>
                      </c:pt>
                      <c:pt idx="2">
                        <c:v>32</c:v>
                      </c:pt>
                      <c:pt idx="3">
                        <c:v>40</c:v>
                      </c:pt>
                      <c:pt idx="4">
                        <c:v>48</c:v>
                      </c:pt>
                      <c:pt idx="5">
                        <c:v>56</c:v>
                      </c:pt>
                      <c:pt idx="6">
                        <c:v>64</c:v>
                      </c:pt>
                      <c:pt idx="7">
                        <c:v>72</c:v>
                      </c:pt>
                      <c:pt idx="8">
                        <c:v>80</c:v>
                      </c:pt>
                      <c:pt idx="9">
                        <c:v>88</c:v>
                      </c:pt>
                      <c:pt idx="10">
                        <c:v>96</c:v>
                      </c:pt>
                      <c:pt idx="11">
                        <c:v>104</c:v>
                      </c:pt>
                      <c:pt idx="12">
                        <c:v>112</c:v>
                      </c:pt>
                      <c:pt idx="13">
                        <c:v>120</c:v>
                      </c:pt>
                      <c:pt idx="14">
                        <c:v>128</c:v>
                      </c:pt>
                      <c:pt idx="15">
                        <c:v>136</c:v>
                      </c:pt>
                      <c:pt idx="16">
                        <c:v>144</c:v>
                      </c:pt>
                      <c:pt idx="17">
                        <c:v>152</c:v>
                      </c:pt>
                      <c:pt idx="18">
                        <c:v>160</c:v>
                      </c:pt>
                      <c:pt idx="19">
                        <c:v>168</c:v>
                      </c:pt>
                      <c:pt idx="20">
                        <c:v>176</c:v>
                      </c:pt>
                      <c:pt idx="21">
                        <c:v>184</c:v>
                      </c:pt>
                      <c:pt idx="22">
                        <c:v>192</c:v>
                      </c:pt>
                      <c:pt idx="23">
                        <c:v>200</c:v>
                      </c:pt>
                      <c:pt idx="24">
                        <c:v>208</c:v>
                      </c:pt>
                      <c:pt idx="25">
                        <c:v>216</c:v>
                      </c:pt>
                      <c:pt idx="26">
                        <c:v>224</c:v>
                      </c:pt>
                      <c:pt idx="27">
                        <c:v>232</c:v>
                      </c:pt>
                      <c:pt idx="28">
                        <c:v>240</c:v>
                      </c:pt>
                      <c:pt idx="29">
                        <c:v>248</c:v>
                      </c:pt>
                      <c:pt idx="30">
                        <c:v>256</c:v>
                      </c:pt>
                      <c:pt idx="31">
                        <c:v>264</c:v>
                      </c:pt>
                      <c:pt idx="32">
                        <c:v>272</c:v>
                      </c:pt>
                      <c:pt idx="33">
                        <c:v>280</c:v>
                      </c:pt>
                      <c:pt idx="34">
                        <c:v>288</c:v>
                      </c:pt>
                      <c:pt idx="35">
                        <c:v>296</c:v>
                      </c:pt>
                      <c:pt idx="36">
                        <c:v>304</c:v>
                      </c:pt>
                      <c:pt idx="37">
                        <c:v>312</c:v>
                      </c:pt>
                      <c:pt idx="38">
                        <c:v>320</c:v>
                      </c:pt>
                      <c:pt idx="39">
                        <c:v>328</c:v>
                      </c:pt>
                      <c:pt idx="40">
                        <c:v>336</c:v>
                      </c:pt>
                      <c:pt idx="41">
                        <c:v>344</c:v>
                      </c:pt>
                      <c:pt idx="42">
                        <c:v>352</c:v>
                      </c:pt>
                      <c:pt idx="43">
                        <c:v>360</c:v>
                      </c:pt>
                      <c:pt idx="44">
                        <c:v>368</c:v>
                      </c:pt>
                      <c:pt idx="45">
                        <c:v>376</c:v>
                      </c:pt>
                      <c:pt idx="46">
                        <c:v>384</c:v>
                      </c:pt>
                      <c:pt idx="47">
                        <c:v>392</c:v>
                      </c:pt>
                      <c:pt idx="48">
                        <c:v>400</c:v>
                      </c:pt>
                      <c:pt idx="49">
                        <c:v>408</c:v>
                      </c:pt>
                      <c:pt idx="50">
                        <c:v>416</c:v>
                      </c:pt>
                      <c:pt idx="51">
                        <c:v>424</c:v>
                      </c:pt>
                      <c:pt idx="52">
                        <c:v>432</c:v>
                      </c:pt>
                      <c:pt idx="53">
                        <c:v>440</c:v>
                      </c:pt>
                      <c:pt idx="54">
                        <c:v>448</c:v>
                      </c:pt>
                      <c:pt idx="55">
                        <c:v>456</c:v>
                      </c:pt>
                      <c:pt idx="56">
                        <c:v>464</c:v>
                      </c:pt>
                      <c:pt idx="57">
                        <c:v>472</c:v>
                      </c:pt>
                      <c:pt idx="58">
                        <c:v>480</c:v>
                      </c:pt>
                      <c:pt idx="59">
                        <c:v>488</c:v>
                      </c:pt>
                      <c:pt idx="60">
                        <c:v>496</c:v>
                      </c:pt>
                      <c:pt idx="61">
                        <c:v>504</c:v>
                      </c:pt>
                      <c:pt idx="62">
                        <c:v>512</c:v>
                      </c:pt>
                      <c:pt idx="63">
                        <c:v>520</c:v>
                      </c:pt>
                      <c:pt idx="64">
                        <c:v>528</c:v>
                      </c:pt>
                      <c:pt idx="65">
                        <c:v>536</c:v>
                      </c:pt>
                      <c:pt idx="66">
                        <c:v>544</c:v>
                      </c:pt>
                      <c:pt idx="67">
                        <c:v>552</c:v>
                      </c:pt>
                      <c:pt idx="68">
                        <c:v>560</c:v>
                      </c:pt>
                      <c:pt idx="69">
                        <c:v>568</c:v>
                      </c:pt>
                      <c:pt idx="70">
                        <c:v>576</c:v>
                      </c:pt>
                      <c:pt idx="71">
                        <c:v>584</c:v>
                      </c:pt>
                      <c:pt idx="72">
                        <c:v>592</c:v>
                      </c:pt>
                      <c:pt idx="73">
                        <c:v>600</c:v>
                      </c:pt>
                      <c:pt idx="74">
                        <c:v>608</c:v>
                      </c:pt>
                      <c:pt idx="75">
                        <c:v>616</c:v>
                      </c:pt>
                      <c:pt idx="76">
                        <c:v>624</c:v>
                      </c:pt>
                      <c:pt idx="77">
                        <c:v>632</c:v>
                      </c:pt>
                      <c:pt idx="78">
                        <c:v>640</c:v>
                      </c:pt>
                      <c:pt idx="79">
                        <c:v>648</c:v>
                      </c:pt>
                      <c:pt idx="80">
                        <c:v>656</c:v>
                      </c:pt>
                      <c:pt idx="81">
                        <c:v>664</c:v>
                      </c:pt>
                      <c:pt idx="82">
                        <c:v>672</c:v>
                      </c:pt>
                      <c:pt idx="83">
                        <c:v>680</c:v>
                      </c:pt>
                      <c:pt idx="84">
                        <c:v>688</c:v>
                      </c:pt>
                      <c:pt idx="85">
                        <c:v>696</c:v>
                      </c:pt>
                      <c:pt idx="86">
                        <c:v>704</c:v>
                      </c:pt>
                      <c:pt idx="87">
                        <c:v>712</c:v>
                      </c:pt>
                      <c:pt idx="88">
                        <c:v>720</c:v>
                      </c:pt>
                      <c:pt idx="89">
                        <c:v>728</c:v>
                      </c:pt>
                      <c:pt idx="90">
                        <c:v>736</c:v>
                      </c:pt>
                      <c:pt idx="91">
                        <c:v>744</c:v>
                      </c:pt>
                      <c:pt idx="92">
                        <c:v>752</c:v>
                      </c:pt>
                      <c:pt idx="93">
                        <c:v>760</c:v>
                      </c:pt>
                      <c:pt idx="94">
                        <c:v>768</c:v>
                      </c:pt>
                      <c:pt idx="95">
                        <c:v>776</c:v>
                      </c:pt>
                      <c:pt idx="96">
                        <c:v>784</c:v>
                      </c:pt>
                      <c:pt idx="97">
                        <c:v>792</c:v>
                      </c:pt>
                      <c:pt idx="98">
                        <c:v>800</c:v>
                      </c:pt>
                      <c:pt idx="99">
                        <c:v>808</c:v>
                      </c:pt>
                      <c:pt idx="100">
                        <c:v>816</c:v>
                      </c:pt>
                      <c:pt idx="101">
                        <c:v>824</c:v>
                      </c:pt>
                      <c:pt idx="102">
                        <c:v>832</c:v>
                      </c:pt>
                      <c:pt idx="103">
                        <c:v>840</c:v>
                      </c:pt>
                      <c:pt idx="104">
                        <c:v>848</c:v>
                      </c:pt>
                      <c:pt idx="105">
                        <c:v>856</c:v>
                      </c:pt>
                      <c:pt idx="106">
                        <c:v>864</c:v>
                      </c:pt>
                      <c:pt idx="107">
                        <c:v>872</c:v>
                      </c:pt>
                      <c:pt idx="108">
                        <c:v>880</c:v>
                      </c:pt>
                      <c:pt idx="109">
                        <c:v>888</c:v>
                      </c:pt>
                      <c:pt idx="110">
                        <c:v>896</c:v>
                      </c:pt>
                      <c:pt idx="111">
                        <c:v>904</c:v>
                      </c:pt>
                      <c:pt idx="112">
                        <c:v>912</c:v>
                      </c:pt>
                      <c:pt idx="113">
                        <c:v>920</c:v>
                      </c:pt>
                      <c:pt idx="114">
                        <c:v>928</c:v>
                      </c:pt>
                      <c:pt idx="115">
                        <c:v>936</c:v>
                      </c:pt>
                      <c:pt idx="116">
                        <c:v>944</c:v>
                      </c:pt>
                      <c:pt idx="117">
                        <c:v>952</c:v>
                      </c:pt>
                      <c:pt idx="118">
                        <c:v>960</c:v>
                      </c:pt>
                      <c:pt idx="119">
                        <c:v>968</c:v>
                      </c:pt>
                      <c:pt idx="120">
                        <c:v>976</c:v>
                      </c:pt>
                      <c:pt idx="121">
                        <c:v>984</c:v>
                      </c:pt>
                      <c:pt idx="122">
                        <c:v>992</c:v>
                      </c:pt>
                      <c:pt idx="123">
                        <c:v>1000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adrian_benchmark_java_simple!$B$2:$B$125</c15:sqref>
                        </c15:formulaRef>
                      </c:ext>
                    </c:extLst>
                    <c:numCache>
                      <c:formatCode>General</c:formatCode>
                      <c:ptCount val="124"/>
                      <c:pt idx="0">
                        <c:v>4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2</c:v>
                      </c:pt>
                      <c:pt idx="4">
                        <c:v>3</c:v>
                      </c:pt>
                      <c:pt idx="5">
                        <c:v>1</c:v>
                      </c:pt>
                      <c:pt idx="6">
                        <c:v>2</c:v>
                      </c:pt>
                      <c:pt idx="7">
                        <c:v>1</c:v>
                      </c:pt>
                      <c:pt idx="8">
                        <c:v>14</c:v>
                      </c:pt>
                      <c:pt idx="9">
                        <c:v>6</c:v>
                      </c:pt>
                      <c:pt idx="10">
                        <c:v>2</c:v>
                      </c:pt>
                      <c:pt idx="11">
                        <c:v>1</c:v>
                      </c:pt>
                      <c:pt idx="12">
                        <c:v>2</c:v>
                      </c:pt>
                      <c:pt idx="13">
                        <c:v>1</c:v>
                      </c:pt>
                      <c:pt idx="14">
                        <c:v>2</c:v>
                      </c:pt>
                      <c:pt idx="15">
                        <c:v>2</c:v>
                      </c:pt>
                      <c:pt idx="16">
                        <c:v>2</c:v>
                      </c:pt>
                      <c:pt idx="17">
                        <c:v>2</c:v>
                      </c:pt>
                      <c:pt idx="18">
                        <c:v>3</c:v>
                      </c:pt>
                      <c:pt idx="19">
                        <c:v>2</c:v>
                      </c:pt>
                      <c:pt idx="20">
                        <c:v>3</c:v>
                      </c:pt>
                      <c:pt idx="21">
                        <c:v>3</c:v>
                      </c:pt>
                      <c:pt idx="22">
                        <c:v>4</c:v>
                      </c:pt>
                      <c:pt idx="23">
                        <c:v>3</c:v>
                      </c:pt>
                      <c:pt idx="24">
                        <c:v>4</c:v>
                      </c:pt>
                      <c:pt idx="25">
                        <c:v>4</c:v>
                      </c:pt>
                      <c:pt idx="26">
                        <c:v>7</c:v>
                      </c:pt>
                      <c:pt idx="27">
                        <c:v>5</c:v>
                      </c:pt>
                      <c:pt idx="28">
                        <c:v>5</c:v>
                      </c:pt>
                      <c:pt idx="29">
                        <c:v>7</c:v>
                      </c:pt>
                      <c:pt idx="30">
                        <c:v>7</c:v>
                      </c:pt>
                      <c:pt idx="31">
                        <c:v>9</c:v>
                      </c:pt>
                      <c:pt idx="32">
                        <c:v>9</c:v>
                      </c:pt>
                      <c:pt idx="33">
                        <c:v>8</c:v>
                      </c:pt>
                      <c:pt idx="34">
                        <c:v>11</c:v>
                      </c:pt>
                      <c:pt idx="35">
                        <c:v>10</c:v>
                      </c:pt>
                      <c:pt idx="36">
                        <c:v>13</c:v>
                      </c:pt>
                      <c:pt idx="37">
                        <c:v>14</c:v>
                      </c:pt>
                      <c:pt idx="38">
                        <c:v>14</c:v>
                      </c:pt>
                      <c:pt idx="39">
                        <c:v>16</c:v>
                      </c:pt>
                      <c:pt idx="40">
                        <c:v>16</c:v>
                      </c:pt>
                      <c:pt idx="41">
                        <c:v>17</c:v>
                      </c:pt>
                      <c:pt idx="42">
                        <c:v>18</c:v>
                      </c:pt>
                      <c:pt idx="43">
                        <c:v>19</c:v>
                      </c:pt>
                      <c:pt idx="44">
                        <c:v>21</c:v>
                      </c:pt>
                      <c:pt idx="45">
                        <c:v>23</c:v>
                      </c:pt>
                      <c:pt idx="46">
                        <c:v>23</c:v>
                      </c:pt>
                      <c:pt idx="47">
                        <c:v>27</c:v>
                      </c:pt>
                      <c:pt idx="48">
                        <c:v>30</c:v>
                      </c:pt>
                      <c:pt idx="49">
                        <c:v>37</c:v>
                      </c:pt>
                      <c:pt idx="50">
                        <c:v>40</c:v>
                      </c:pt>
                      <c:pt idx="51">
                        <c:v>34</c:v>
                      </c:pt>
                      <c:pt idx="52">
                        <c:v>39</c:v>
                      </c:pt>
                      <c:pt idx="53">
                        <c:v>35</c:v>
                      </c:pt>
                      <c:pt idx="54">
                        <c:v>37</c:v>
                      </c:pt>
                      <c:pt idx="55">
                        <c:v>40</c:v>
                      </c:pt>
                      <c:pt idx="56">
                        <c:v>45</c:v>
                      </c:pt>
                      <c:pt idx="57">
                        <c:v>54</c:v>
                      </c:pt>
                      <c:pt idx="58">
                        <c:v>46</c:v>
                      </c:pt>
                      <c:pt idx="59">
                        <c:v>51</c:v>
                      </c:pt>
                      <c:pt idx="60">
                        <c:v>61</c:v>
                      </c:pt>
                      <c:pt idx="61">
                        <c:v>69</c:v>
                      </c:pt>
                      <c:pt idx="62">
                        <c:v>66</c:v>
                      </c:pt>
                      <c:pt idx="63">
                        <c:v>78</c:v>
                      </c:pt>
                      <c:pt idx="64">
                        <c:v>94</c:v>
                      </c:pt>
                      <c:pt idx="65">
                        <c:v>67</c:v>
                      </c:pt>
                      <c:pt idx="66">
                        <c:v>68</c:v>
                      </c:pt>
                      <c:pt idx="67">
                        <c:v>71</c:v>
                      </c:pt>
                      <c:pt idx="68">
                        <c:v>89</c:v>
                      </c:pt>
                      <c:pt idx="69">
                        <c:v>81</c:v>
                      </c:pt>
                      <c:pt idx="70">
                        <c:v>80</c:v>
                      </c:pt>
                      <c:pt idx="71">
                        <c:v>100</c:v>
                      </c:pt>
                      <c:pt idx="72">
                        <c:v>91</c:v>
                      </c:pt>
                      <c:pt idx="73">
                        <c:v>90</c:v>
                      </c:pt>
                      <c:pt idx="74">
                        <c:v>95</c:v>
                      </c:pt>
                      <c:pt idx="75">
                        <c:v>97</c:v>
                      </c:pt>
                      <c:pt idx="76">
                        <c:v>101</c:v>
                      </c:pt>
                      <c:pt idx="77">
                        <c:v>109</c:v>
                      </c:pt>
                      <c:pt idx="78">
                        <c:v>121</c:v>
                      </c:pt>
                      <c:pt idx="79">
                        <c:v>138</c:v>
                      </c:pt>
                      <c:pt idx="80">
                        <c:v>181</c:v>
                      </c:pt>
                      <c:pt idx="81">
                        <c:v>165</c:v>
                      </c:pt>
                      <c:pt idx="82">
                        <c:v>135</c:v>
                      </c:pt>
                      <c:pt idx="83">
                        <c:v>130</c:v>
                      </c:pt>
                      <c:pt idx="84">
                        <c:v>137</c:v>
                      </c:pt>
                      <c:pt idx="85">
                        <c:v>167</c:v>
                      </c:pt>
                      <c:pt idx="86">
                        <c:v>154</c:v>
                      </c:pt>
                      <c:pt idx="87">
                        <c:v>175</c:v>
                      </c:pt>
                      <c:pt idx="88">
                        <c:v>154</c:v>
                      </c:pt>
                      <c:pt idx="89">
                        <c:v>163</c:v>
                      </c:pt>
                      <c:pt idx="90">
                        <c:v>174</c:v>
                      </c:pt>
                      <c:pt idx="91">
                        <c:v>186</c:v>
                      </c:pt>
                      <c:pt idx="92">
                        <c:v>204</c:v>
                      </c:pt>
                      <c:pt idx="93">
                        <c:v>192</c:v>
                      </c:pt>
                      <c:pt idx="94">
                        <c:v>193</c:v>
                      </c:pt>
                      <c:pt idx="95">
                        <c:v>196</c:v>
                      </c:pt>
                      <c:pt idx="96">
                        <c:v>220</c:v>
                      </c:pt>
                      <c:pt idx="97">
                        <c:v>219</c:v>
                      </c:pt>
                      <c:pt idx="98">
                        <c:v>222</c:v>
                      </c:pt>
                      <c:pt idx="99">
                        <c:v>222</c:v>
                      </c:pt>
                      <c:pt idx="100">
                        <c:v>230</c:v>
                      </c:pt>
                      <c:pt idx="101">
                        <c:v>256</c:v>
                      </c:pt>
                      <c:pt idx="102">
                        <c:v>251</c:v>
                      </c:pt>
                      <c:pt idx="103">
                        <c:v>254</c:v>
                      </c:pt>
                      <c:pt idx="104">
                        <c:v>261</c:v>
                      </c:pt>
                      <c:pt idx="105">
                        <c:v>286</c:v>
                      </c:pt>
                      <c:pt idx="106">
                        <c:v>286</c:v>
                      </c:pt>
                      <c:pt idx="107">
                        <c:v>275</c:v>
                      </c:pt>
                      <c:pt idx="108">
                        <c:v>299</c:v>
                      </c:pt>
                      <c:pt idx="109">
                        <c:v>306</c:v>
                      </c:pt>
                      <c:pt idx="110">
                        <c:v>310</c:v>
                      </c:pt>
                      <c:pt idx="111">
                        <c:v>326</c:v>
                      </c:pt>
                      <c:pt idx="112">
                        <c:v>319</c:v>
                      </c:pt>
                      <c:pt idx="113">
                        <c:v>338</c:v>
                      </c:pt>
                      <c:pt idx="114">
                        <c:v>353</c:v>
                      </c:pt>
                      <c:pt idx="115">
                        <c:v>360</c:v>
                      </c:pt>
                      <c:pt idx="116">
                        <c:v>476</c:v>
                      </c:pt>
                      <c:pt idx="117">
                        <c:v>413</c:v>
                      </c:pt>
                      <c:pt idx="118">
                        <c:v>380</c:v>
                      </c:pt>
                      <c:pt idx="119">
                        <c:v>408</c:v>
                      </c:pt>
                      <c:pt idx="120">
                        <c:v>410</c:v>
                      </c:pt>
                      <c:pt idx="121">
                        <c:v>415</c:v>
                      </c:pt>
                      <c:pt idx="122">
                        <c:v>439</c:v>
                      </c:pt>
                      <c:pt idx="123">
                        <c:v>443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0F0-4958-B4F8-C45BE542A264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adrian_benchmark_java_recursive!$E$1</c15:sqref>
                        </c15:formulaRef>
                      </c:ext>
                    </c:extLst>
                    <c:strCache>
                      <c:ptCount val="1"/>
                      <c:pt idx="0">
                        <c:v>Adrian - Java - Problem 2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adrian_benchmark_java_recursive!$A$2:$A$63</c15:sqref>
                        </c15:formulaRef>
                      </c:ext>
                    </c:extLst>
                    <c:numCache>
                      <c:formatCode>General</c:formatCode>
                      <c:ptCount val="62"/>
                      <c:pt idx="0">
                        <c:v>16</c:v>
                      </c:pt>
                      <c:pt idx="1">
                        <c:v>32</c:v>
                      </c:pt>
                      <c:pt idx="2">
                        <c:v>48</c:v>
                      </c:pt>
                      <c:pt idx="3">
                        <c:v>64</c:v>
                      </c:pt>
                      <c:pt idx="4">
                        <c:v>80</c:v>
                      </c:pt>
                      <c:pt idx="5">
                        <c:v>96</c:v>
                      </c:pt>
                      <c:pt idx="6">
                        <c:v>112</c:v>
                      </c:pt>
                      <c:pt idx="7">
                        <c:v>128</c:v>
                      </c:pt>
                      <c:pt idx="8">
                        <c:v>144</c:v>
                      </c:pt>
                      <c:pt idx="9">
                        <c:v>160</c:v>
                      </c:pt>
                      <c:pt idx="10">
                        <c:v>176</c:v>
                      </c:pt>
                      <c:pt idx="11">
                        <c:v>192</c:v>
                      </c:pt>
                      <c:pt idx="12">
                        <c:v>208</c:v>
                      </c:pt>
                      <c:pt idx="13">
                        <c:v>224</c:v>
                      </c:pt>
                      <c:pt idx="14">
                        <c:v>240</c:v>
                      </c:pt>
                      <c:pt idx="15">
                        <c:v>256</c:v>
                      </c:pt>
                      <c:pt idx="16">
                        <c:v>272</c:v>
                      </c:pt>
                      <c:pt idx="17">
                        <c:v>288</c:v>
                      </c:pt>
                      <c:pt idx="18">
                        <c:v>304</c:v>
                      </c:pt>
                      <c:pt idx="19">
                        <c:v>320</c:v>
                      </c:pt>
                      <c:pt idx="20">
                        <c:v>336</c:v>
                      </c:pt>
                      <c:pt idx="21">
                        <c:v>352</c:v>
                      </c:pt>
                      <c:pt idx="22">
                        <c:v>368</c:v>
                      </c:pt>
                      <c:pt idx="23">
                        <c:v>384</c:v>
                      </c:pt>
                      <c:pt idx="24">
                        <c:v>400</c:v>
                      </c:pt>
                      <c:pt idx="25">
                        <c:v>416</c:v>
                      </c:pt>
                      <c:pt idx="26">
                        <c:v>432</c:v>
                      </c:pt>
                      <c:pt idx="27">
                        <c:v>448</c:v>
                      </c:pt>
                      <c:pt idx="28">
                        <c:v>464</c:v>
                      </c:pt>
                      <c:pt idx="29">
                        <c:v>480</c:v>
                      </c:pt>
                      <c:pt idx="30">
                        <c:v>496</c:v>
                      </c:pt>
                      <c:pt idx="31">
                        <c:v>512</c:v>
                      </c:pt>
                      <c:pt idx="32">
                        <c:v>528</c:v>
                      </c:pt>
                      <c:pt idx="33">
                        <c:v>544</c:v>
                      </c:pt>
                      <c:pt idx="34">
                        <c:v>560</c:v>
                      </c:pt>
                      <c:pt idx="35">
                        <c:v>576</c:v>
                      </c:pt>
                      <c:pt idx="36">
                        <c:v>592</c:v>
                      </c:pt>
                      <c:pt idx="37">
                        <c:v>608</c:v>
                      </c:pt>
                      <c:pt idx="38">
                        <c:v>624</c:v>
                      </c:pt>
                      <c:pt idx="39">
                        <c:v>640</c:v>
                      </c:pt>
                      <c:pt idx="40">
                        <c:v>656</c:v>
                      </c:pt>
                      <c:pt idx="41">
                        <c:v>672</c:v>
                      </c:pt>
                      <c:pt idx="42">
                        <c:v>688</c:v>
                      </c:pt>
                      <c:pt idx="43">
                        <c:v>704</c:v>
                      </c:pt>
                      <c:pt idx="44">
                        <c:v>720</c:v>
                      </c:pt>
                      <c:pt idx="45">
                        <c:v>736</c:v>
                      </c:pt>
                      <c:pt idx="46">
                        <c:v>752</c:v>
                      </c:pt>
                      <c:pt idx="47">
                        <c:v>768</c:v>
                      </c:pt>
                      <c:pt idx="48">
                        <c:v>784</c:v>
                      </c:pt>
                      <c:pt idx="49">
                        <c:v>800</c:v>
                      </c:pt>
                      <c:pt idx="50">
                        <c:v>816</c:v>
                      </c:pt>
                      <c:pt idx="51">
                        <c:v>832</c:v>
                      </c:pt>
                      <c:pt idx="52">
                        <c:v>848</c:v>
                      </c:pt>
                      <c:pt idx="53">
                        <c:v>864</c:v>
                      </c:pt>
                      <c:pt idx="54">
                        <c:v>880</c:v>
                      </c:pt>
                      <c:pt idx="55">
                        <c:v>896</c:v>
                      </c:pt>
                      <c:pt idx="56">
                        <c:v>912</c:v>
                      </c:pt>
                      <c:pt idx="57">
                        <c:v>928</c:v>
                      </c:pt>
                      <c:pt idx="58">
                        <c:v>944</c:v>
                      </c:pt>
                      <c:pt idx="59">
                        <c:v>960</c:v>
                      </c:pt>
                      <c:pt idx="60">
                        <c:v>976</c:v>
                      </c:pt>
                      <c:pt idx="61">
                        <c:v>992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adrian_benchmark_java_recursive!$B$2:$B$63</c15:sqref>
                        </c15:formulaRef>
                      </c:ext>
                    </c:extLst>
                    <c:numCache>
                      <c:formatCode>General</c:formatCode>
                      <c:ptCount val="6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2</c:v>
                      </c:pt>
                      <c:pt idx="7">
                        <c:v>2</c:v>
                      </c:pt>
                      <c:pt idx="8">
                        <c:v>4</c:v>
                      </c:pt>
                      <c:pt idx="9">
                        <c:v>4</c:v>
                      </c:pt>
                      <c:pt idx="10">
                        <c:v>6</c:v>
                      </c:pt>
                      <c:pt idx="11">
                        <c:v>9</c:v>
                      </c:pt>
                      <c:pt idx="12">
                        <c:v>9</c:v>
                      </c:pt>
                      <c:pt idx="13">
                        <c:v>12</c:v>
                      </c:pt>
                      <c:pt idx="14">
                        <c:v>18</c:v>
                      </c:pt>
                      <c:pt idx="15">
                        <c:v>18</c:v>
                      </c:pt>
                      <c:pt idx="16">
                        <c:v>25</c:v>
                      </c:pt>
                      <c:pt idx="17">
                        <c:v>32</c:v>
                      </c:pt>
                      <c:pt idx="18">
                        <c:v>34</c:v>
                      </c:pt>
                      <c:pt idx="19">
                        <c:v>37</c:v>
                      </c:pt>
                      <c:pt idx="20">
                        <c:v>41</c:v>
                      </c:pt>
                      <c:pt idx="21">
                        <c:v>47</c:v>
                      </c:pt>
                      <c:pt idx="22">
                        <c:v>60</c:v>
                      </c:pt>
                      <c:pt idx="23">
                        <c:v>67</c:v>
                      </c:pt>
                      <c:pt idx="24">
                        <c:v>69</c:v>
                      </c:pt>
                      <c:pt idx="25">
                        <c:v>75</c:v>
                      </c:pt>
                      <c:pt idx="26">
                        <c:v>93</c:v>
                      </c:pt>
                      <c:pt idx="27">
                        <c:v>93</c:v>
                      </c:pt>
                      <c:pt idx="28">
                        <c:v>106</c:v>
                      </c:pt>
                      <c:pt idx="29">
                        <c:v>119</c:v>
                      </c:pt>
                      <c:pt idx="30">
                        <c:v>219</c:v>
                      </c:pt>
                      <c:pt idx="31">
                        <c:v>183</c:v>
                      </c:pt>
                      <c:pt idx="32">
                        <c:v>159</c:v>
                      </c:pt>
                      <c:pt idx="33">
                        <c:v>180</c:v>
                      </c:pt>
                      <c:pt idx="34">
                        <c:v>184</c:v>
                      </c:pt>
                      <c:pt idx="35">
                        <c:v>210</c:v>
                      </c:pt>
                      <c:pt idx="36">
                        <c:v>233</c:v>
                      </c:pt>
                      <c:pt idx="37">
                        <c:v>238</c:v>
                      </c:pt>
                      <c:pt idx="38">
                        <c:v>255</c:v>
                      </c:pt>
                      <c:pt idx="39">
                        <c:v>296</c:v>
                      </c:pt>
                      <c:pt idx="40">
                        <c:v>312</c:v>
                      </c:pt>
                      <c:pt idx="41">
                        <c:v>329</c:v>
                      </c:pt>
                      <c:pt idx="42">
                        <c:v>360</c:v>
                      </c:pt>
                      <c:pt idx="43">
                        <c:v>399</c:v>
                      </c:pt>
                      <c:pt idx="44">
                        <c:v>388</c:v>
                      </c:pt>
                      <c:pt idx="45">
                        <c:v>532</c:v>
                      </c:pt>
                      <c:pt idx="46">
                        <c:v>444</c:v>
                      </c:pt>
                      <c:pt idx="47">
                        <c:v>492</c:v>
                      </c:pt>
                      <c:pt idx="48">
                        <c:v>505</c:v>
                      </c:pt>
                      <c:pt idx="49">
                        <c:v>567</c:v>
                      </c:pt>
                      <c:pt idx="50">
                        <c:v>566</c:v>
                      </c:pt>
                      <c:pt idx="51">
                        <c:v>635</c:v>
                      </c:pt>
                      <c:pt idx="52">
                        <c:v>666</c:v>
                      </c:pt>
                      <c:pt idx="53">
                        <c:v>692</c:v>
                      </c:pt>
                      <c:pt idx="54">
                        <c:v>742</c:v>
                      </c:pt>
                      <c:pt idx="55">
                        <c:v>779</c:v>
                      </c:pt>
                      <c:pt idx="56">
                        <c:v>804</c:v>
                      </c:pt>
                      <c:pt idx="57">
                        <c:v>857</c:v>
                      </c:pt>
                      <c:pt idx="58">
                        <c:v>1002</c:v>
                      </c:pt>
                      <c:pt idx="59">
                        <c:v>936</c:v>
                      </c:pt>
                      <c:pt idx="60">
                        <c:v>995</c:v>
                      </c:pt>
                      <c:pt idx="61">
                        <c:v>1066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70F0-4958-B4F8-C45BE542A264}"/>
                  </c:ext>
                </c:extLst>
              </c15:ser>
            </c15:filteredScatterSeries>
          </c:ext>
        </c:extLst>
      </c:scatterChart>
      <c:valAx>
        <c:axId val="1478198256"/>
        <c:scaling>
          <c:orientation val="minMax"/>
          <c:max val="10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>
                    <a:solidFill>
                      <a:schemeClr val="bg1"/>
                    </a:solidFill>
                  </a:rPr>
                  <a:t>Punkte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8200336"/>
        <c:crosses val="autoZero"/>
        <c:crossBetween val="midCat"/>
      </c:valAx>
      <c:valAx>
        <c:axId val="147820033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>
                    <a:solidFill>
                      <a:schemeClr val="bg1"/>
                    </a:solidFill>
                  </a:rPr>
                  <a:t>Laufzeit [ms]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81982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2B3B4C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2"/>
          <c:order val="2"/>
          <c:tx>
            <c:strRef>
              <c:f>adrian_benchmark_cpp_simple!$E$1</c:f>
              <c:strCache>
                <c:ptCount val="1"/>
                <c:pt idx="0">
                  <c:v>Lösungsansatz II - Problem 1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adrian_benchmark_cpp_simple!$A$2:$A$145</c:f>
              <c:numCache>
                <c:formatCode>General</c:formatCode>
                <c:ptCount val="144"/>
                <c:pt idx="0">
                  <c:v>16</c:v>
                </c:pt>
                <c:pt idx="1">
                  <c:v>24</c:v>
                </c:pt>
                <c:pt idx="2">
                  <c:v>32</c:v>
                </c:pt>
                <c:pt idx="3">
                  <c:v>40</c:v>
                </c:pt>
                <c:pt idx="4">
                  <c:v>48</c:v>
                </c:pt>
                <c:pt idx="5">
                  <c:v>56</c:v>
                </c:pt>
                <c:pt idx="6">
                  <c:v>64</c:v>
                </c:pt>
                <c:pt idx="7">
                  <c:v>72</c:v>
                </c:pt>
                <c:pt idx="8">
                  <c:v>80</c:v>
                </c:pt>
                <c:pt idx="9">
                  <c:v>88</c:v>
                </c:pt>
                <c:pt idx="10">
                  <c:v>96</c:v>
                </c:pt>
                <c:pt idx="11">
                  <c:v>104</c:v>
                </c:pt>
                <c:pt idx="12">
                  <c:v>112</c:v>
                </c:pt>
                <c:pt idx="13">
                  <c:v>120</c:v>
                </c:pt>
                <c:pt idx="14">
                  <c:v>128</c:v>
                </c:pt>
                <c:pt idx="15">
                  <c:v>136</c:v>
                </c:pt>
                <c:pt idx="16">
                  <c:v>144</c:v>
                </c:pt>
                <c:pt idx="17">
                  <c:v>152</c:v>
                </c:pt>
                <c:pt idx="18">
                  <c:v>160</c:v>
                </c:pt>
                <c:pt idx="19">
                  <c:v>168</c:v>
                </c:pt>
                <c:pt idx="20">
                  <c:v>176</c:v>
                </c:pt>
                <c:pt idx="21">
                  <c:v>184</c:v>
                </c:pt>
                <c:pt idx="22">
                  <c:v>192</c:v>
                </c:pt>
                <c:pt idx="23">
                  <c:v>200</c:v>
                </c:pt>
                <c:pt idx="24">
                  <c:v>208</c:v>
                </c:pt>
                <c:pt idx="25">
                  <c:v>216</c:v>
                </c:pt>
                <c:pt idx="26">
                  <c:v>224</c:v>
                </c:pt>
                <c:pt idx="27">
                  <c:v>232</c:v>
                </c:pt>
                <c:pt idx="28">
                  <c:v>240</c:v>
                </c:pt>
                <c:pt idx="29">
                  <c:v>248</c:v>
                </c:pt>
                <c:pt idx="30">
                  <c:v>256</c:v>
                </c:pt>
                <c:pt idx="31">
                  <c:v>264</c:v>
                </c:pt>
                <c:pt idx="32">
                  <c:v>272</c:v>
                </c:pt>
                <c:pt idx="33">
                  <c:v>280</c:v>
                </c:pt>
                <c:pt idx="34">
                  <c:v>288</c:v>
                </c:pt>
                <c:pt idx="35">
                  <c:v>296</c:v>
                </c:pt>
                <c:pt idx="36">
                  <c:v>304</c:v>
                </c:pt>
                <c:pt idx="37">
                  <c:v>312</c:v>
                </c:pt>
                <c:pt idx="38">
                  <c:v>320</c:v>
                </c:pt>
                <c:pt idx="39">
                  <c:v>328</c:v>
                </c:pt>
                <c:pt idx="40">
                  <c:v>336</c:v>
                </c:pt>
                <c:pt idx="41">
                  <c:v>344</c:v>
                </c:pt>
                <c:pt idx="42">
                  <c:v>352</c:v>
                </c:pt>
                <c:pt idx="43">
                  <c:v>360</c:v>
                </c:pt>
                <c:pt idx="44">
                  <c:v>368</c:v>
                </c:pt>
                <c:pt idx="45">
                  <c:v>376</c:v>
                </c:pt>
                <c:pt idx="46">
                  <c:v>384</c:v>
                </c:pt>
                <c:pt idx="47">
                  <c:v>392</c:v>
                </c:pt>
                <c:pt idx="48">
                  <c:v>400</c:v>
                </c:pt>
                <c:pt idx="49">
                  <c:v>408</c:v>
                </c:pt>
                <c:pt idx="50">
                  <c:v>416</c:v>
                </c:pt>
                <c:pt idx="51">
                  <c:v>424</c:v>
                </c:pt>
                <c:pt idx="52">
                  <c:v>432</c:v>
                </c:pt>
                <c:pt idx="53">
                  <c:v>440</c:v>
                </c:pt>
                <c:pt idx="54">
                  <c:v>448</c:v>
                </c:pt>
                <c:pt idx="55">
                  <c:v>456</c:v>
                </c:pt>
                <c:pt idx="56">
                  <c:v>464</c:v>
                </c:pt>
                <c:pt idx="57">
                  <c:v>472</c:v>
                </c:pt>
                <c:pt idx="58">
                  <c:v>480</c:v>
                </c:pt>
                <c:pt idx="59">
                  <c:v>488</c:v>
                </c:pt>
                <c:pt idx="60">
                  <c:v>496</c:v>
                </c:pt>
                <c:pt idx="61">
                  <c:v>504</c:v>
                </c:pt>
                <c:pt idx="62">
                  <c:v>512</c:v>
                </c:pt>
                <c:pt idx="63">
                  <c:v>520</c:v>
                </c:pt>
                <c:pt idx="64">
                  <c:v>528</c:v>
                </c:pt>
                <c:pt idx="65">
                  <c:v>536</c:v>
                </c:pt>
                <c:pt idx="66">
                  <c:v>544</c:v>
                </c:pt>
                <c:pt idx="67">
                  <c:v>552</c:v>
                </c:pt>
                <c:pt idx="68">
                  <c:v>560</c:v>
                </c:pt>
                <c:pt idx="69">
                  <c:v>568</c:v>
                </c:pt>
                <c:pt idx="70">
                  <c:v>576</c:v>
                </c:pt>
                <c:pt idx="71">
                  <c:v>584</c:v>
                </c:pt>
                <c:pt idx="72">
                  <c:v>592</c:v>
                </c:pt>
                <c:pt idx="73">
                  <c:v>600</c:v>
                </c:pt>
                <c:pt idx="74">
                  <c:v>608</c:v>
                </c:pt>
                <c:pt idx="75">
                  <c:v>616</c:v>
                </c:pt>
                <c:pt idx="76">
                  <c:v>624</c:v>
                </c:pt>
                <c:pt idx="77">
                  <c:v>632</c:v>
                </c:pt>
                <c:pt idx="78">
                  <c:v>640</c:v>
                </c:pt>
                <c:pt idx="79">
                  <c:v>648</c:v>
                </c:pt>
                <c:pt idx="80">
                  <c:v>656</c:v>
                </c:pt>
                <c:pt idx="81">
                  <c:v>664</c:v>
                </c:pt>
                <c:pt idx="82">
                  <c:v>672</c:v>
                </c:pt>
                <c:pt idx="83">
                  <c:v>680</c:v>
                </c:pt>
                <c:pt idx="84">
                  <c:v>688</c:v>
                </c:pt>
                <c:pt idx="85">
                  <c:v>696</c:v>
                </c:pt>
                <c:pt idx="86">
                  <c:v>704</c:v>
                </c:pt>
                <c:pt idx="87">
                  <c:v>712</c:v>
                </c:pt>
                <c:pt idx="88">
                  <c:v>720</c:v>
                </c:pt>
                <c:pt idx="89">
                  <c:v>728</c:v>
                </c:pt>
                <c:pt idx="90">
                  <c:v>736</c:v>
                </c:pt>
                <c:pt idx="91">
                  <c:v>744</c:v>
                </c:pt>
                <c:pt idx="92">
                  <c:v>752</c:v>
                </c:pt>
                <c:pt idx="93">
                  <c:v>760</c:v>
                </c:pt>
                <c:pt idx="94">
                  <c:v>768</c:v>
                </c:pt>
                <c:pt idx="95">
                  <c:v>776</c:v>
                </c:pt>
                <c:pt idx="96">
                  <c:v>784</c:v>
                </c:pt>
                <c:pt idx="97">
                  <c:v>792</c:v>
                </c:pt>
                <c:pt idx="98">
                  <c:v>800</c:v>
                </c:pt>
                <c:pt idx="99">
                  <c:v>808</c:v>
                </c:pt>
                <c:pt idx="100">
                  <c:v>816</c:v>
                </c:pt>
                <c:pt idx="101">
                  <c:v>824</c:v>
                </c:pt>
                <c:pt idx="102">
                  <c:v>832</c:v>
                </c:pt>
                <c:pt idx="103">
                  <c:v>840</c:v>
                </c:pt>
                <c:pt idx="104">
                  <c:v>848</c:v>
                </c:pt>
                <c:pt idx="105">
                  <c:v>856</c:v>
                </c:pt>
                <c:pt idx="106">
                  <c:v>864</c:v>
                </c:pt>
                <c:pt idx="107">
                  <c:v>872</c:v>
                </c:pt>
                <c:pt idx="108">
                  <c:v>880</c:v>
                </c:pt>
                <c:pt idx="109">
                  <c:v>888</c:v>
                </c:pt>
                <c:pt idx="110">
                  <c:v>896</c:v>
                </c:pt>
                <c:pt idx="111">
                  <c:v>904</c:v>
                </c:pt>
                <c:pt idx="112">
                  <c:v>912</c:v>
                </c:pt>
                <c:pt idx="113">
                  <c:v>920</c:v>
                </c:pt>
                <c:pt idx="114">
                  <c:v>928</c:v>
                </c:pt>
                <c:pt idx="115">
                  <c:v>936</c:v>
                </c:pt>
                <c:pt idx="116">
                  <c:v>944</c:v>
                </c:pt>
                <c:pt idx="117">
                  <c:v>952</c:v>
                </c:pt>
                <c:pt idx="118">
                  <c:v>960</c:v>
                </c:pt>
                <c:pt idx="119">
                  <c:v>968</c:v>
                </c:pt>
                <c:pt idx="120">
                  <c:v>976</c:v>
                </c:pt>
                <c:pt idx="121">
                  <c:v>984</c:v>
                </c:pt>
                <c:pt idx="122">
                  <c:v>992</c:v>
                </c:pt>
                <c:pt idx="123">
                  <c:v>1000</c:v>
                </c:pt>
              </c:numCache>
            </c:numRef>
          </c:xVal>
          <c:yVal>
            <c:numRef>
              <c:f>adrian_benchmark_cpp_simple!$B$2:$B$145</c:f>
              <c:numCache>
                <c:formatCode>General</c:formatCode>
                <c:ptCount val="1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15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15</c:v>
                </c:pt>
                <c:pt idx="20">
                  <c:v>0</c:v>
                </c:pt>
                <c:pt idx="21">
                  <c:v>22</c:v>
                </c:pt>
                <c:pt idx="22">
                  <c:v>0</c:v>
                </c:pt>
                <c:pt idx="23">
                  <c:v>15</c:v>
                </c:pt>
                <c:pt idx="24">
                  <c:v>15</c:v>
                </c:pt>
                <c:pt idx="25">
                  <c:v>15</c:v>
                </c:pt>
                <c:pt idx="26">
                  <c:v>15</c:v>
                </c:pt>
                <c:pt idx="27">
                  <c:v>15</c:v>
                </c:pt>
                <c:pt idx="28">
                  <c:v>22</c:v>
                </c:pt>
                <c:pt idx="29">
                  <c:v>15</c:v>
                </c:pt>
                <c:pt idx="30">
                  <c:v>31</c:v>
                </c:pt>
                <c:pt idx="31">
                  <c:v>15</c:v>
                </c:pt>
                <c:pt idx="32">
                  <c:v>37</c:v>
                </c:pt>
                <c:pt idx="33">
                  <c:v>31</c:v>
                </c:pt>
                <c:pt idx="34">
                  <c:v>31</c:v>
                </c:pt>
                <c:pt idx="35">
                  <c:v>31</c:v>
                </c:pt>
                <c:pt idx="36">
                  <c:v>31</c:v>
                </c:pt>
                <c:pt idx="37">
                  <c:v>31</c:v>
                </c:pt>
                <c:pt idx="38">
                  <c:v>53</c:v>
                </c:pt>
                <c:pt idx="39">
                  <c:v>46</c:v>
                </c:pt>
                <c:pt idx="40">
                  <c:v>37</c:v>
                </c:pt>
                <c:pt idx="41">
                  <c:v>62</c:v>
                </c:pt>
                <c:pt idx="42">
                  <c:v>53</c:v>
                </c:pt>
                <c:pt idx="43">
                  <c:v>62</c:v>
                </c:pt>
                <c:pt idx="44">
                  <c:v>53</c:v>
                </c:pt>
                <c:pt idx="45">
                  <c:v>68</c:v>
                </c:pt>
                <c:pt idx="46">
                  <c:v>78</c:v>
                </c:pt>
                <c:pt idx="47">
                  <c:v>69</c:v>
                </c:pt>
                <c:pt idx="48">
                  <c:v>84</c:v>
                </c:pt>
                <c:pt idx="49">
                  <c:v>84</c:v>
                </c:pt>
                <c:pt idx="50">
                  <c:v>100</c:v>
                </c:pt>
                <c:pt idx="51">
                  <c:v>84</c:v>
                </c:pt>
                <c:pt idx="52">
                  <c:v>100</c:v>
                </c:pt>
                <c:pt idx="53">
                  <c:v>115</c:v>
                </c:pt>
                <c:pt idx="54">
                  <c:v>100</c:v>
                </c:pt>
                <c:pt idx="55">
                  <c:v>115</c:v>
                </c:pt>
                <c:pt idx="56">
                  <c:v>115</c:v>
                </c:pt>
                <c:pt idx="57">
                  <c:v>131</c:v>
                </c:pt>
                <c:pt idx="58">
                  <c:v>137</c:v>
                </c:pt>
                <c:pt idx="59">
                  <c:v>136</c:v>
                </c:pt>
                <c:pt idx="60">
                  <c:v>152</c:v>
                </c:pt>
                <c:pt idx="61">
                  <c:v>152</c:v>
                </c:pt>
                <c:pt idx="62">
                  <c:v>162</c:v>
                </c:pt>
                <c:pt idx="63">
                  <c:v>164</c:v>
                </c:pt>
                <c:pt idx="64">
                  <c:v>176</c:v>
                </c:pt>
                <c:pt idx="65">
                  <c:v>182</c:v>
                </c:pt>
                <c:pt idx="66">
                  <c:v>193</c:v>
                </c:pt>
                <c:pt idx="67">
                  <c:v>202</c:v>
                </c:pt>
                <c:pt idx="68">
                  <c:v>204</c:v>
                </c:pt>
                <c:pt idx="69">
                  <c:v>215</c:v>
                </c:pt>
                <c:pt idx="70">
                  <c:v>232</c:v>
                </c:pt>
                <c:pt idx="71">
                  <c:v>233</c:v>
                </c:pt>
                <c:pt idx="72">
                  <c:v>245</c:v>
                </c:pt>
                <c:pt idx="73">
                  <c:v>261</c:v>
                </c:pt>
                <c:pt idx="74">
                  <c:v>265</c:v>
                </c:pt>
                <c:pt idx="75">
                  <c:v>273</c:v>
                </c:pt>
                <c:pt idx="76">
                  <c:v>294</c:v>
                </c:pt>
                <c:pt idx="77">
                  <c:v>303</c:v>
                </c:pt>
                <c:pt idx="78">
                  <c:v>312</c:v>
                </c:pt>
                <c:pt idx="79">
                  <c:v>326</c:v>
                </c:pt>
                <c:pt idx="80">
                  <c:v>334</c:v>
                </c:pt>
                <c:pt idx="81">
                  <c:v>365</c:v>
                </c:pt>
                <c:pt idx="82">
                  <c:v>365</c:v>
                </c:pt>
                <c:pt idx="83">
                  <c:v>380</c:v>
                </c:pt>
                <c:pt idx="84">
                  <c:v>384</c:v>
                </c:pt>
                <c:pt idx="85">
                  <c:v>397</c:v>
                </c:pt>
                <c:pt idx="86">
                  <c:v>410</c:v>
                </c:pt>
                <c:pt idx="87">
                  <c:v>426</c:v>
                </c:pt>
                <c:pt idx="88">
                  <c:v>438</c:v>
                </c:pt>
                <c:pt idx="89">
                  <c:v>445</c:v>
                </c:pt>
                <c:pt idx="90">
                  <c:v>468</c:v>
                </c:pt>
                <c:pt idx="91">
                  <c:v>493</c:v>
                </c:pt>
                <c:pt idx="92">
                  <c:v>504</c:v>
                </c:pt>
                <c:pt idx="93">
                  <c:v>508</c:v>
                </c:pt>
                <c:pt idx="94">
                  <c:v>538</c:v>
                </c:pt>
                <c:pt idx="95">
                  <c:v>544</c:v>
                </c:pt>
                <c:pt idx="96">
                  <c:v>556</c:v>
                </c:pt>
                <c:pt idx="97">
                  <c:v>580</c:v>
                </c:pt>
                <c:pt idx="98">
                  <c:v>603</c:v>
                </c:pt>
                <c:pt idx="99">
                  <c:v>609</c:v>
                </c:pt>
                <c:pt idx="100">
                  <c:v>635</c:v>
                </c:pt>
                <c:pt idx="101">
                  <c:v>653</c:v>
                </c:pt>
                <c:pt idx="102">
                  <c:v>680</c:v>
                </c:pt>
                <c:pt idx="103">
                  <c:v>696</c:v>
                </c:pt>
                <c:pt idx="104">
                  <c:v>708</c:v>
                </c:pt>
                <c:pt idx="105">
                  <c:v>731</c:v>
                </c:pt>
                <c:pt idx="106">
                  <c:v>759</c:v>
                </c:pt>
                <c:pt idx="107">
                  <c:v>769</c:v>
                </c:pt>
                <c:pt idx="108">
                  <c:v>795</c:v>
                </c:pt>
                <c:pt idx="109">
                  <c:v>819</c:v>
                </c:pt>
                <c:pt idx="110">
                  <c:v>836</c:v>
                </c:pt>
                <c:pt idx="111">
                  <c:v>869</c:v>
                </c:pt>
                <c:pt idx="112">
                  <c:v>895</c:v>
                </c:pt>
                <c:pt idx="113">
                  <c:v>907</c:v>
                </c:pt>
                <c:pt idx="114">
                  <c:v>930</c:v>
                </c:pt>
                <c:pt idx="115">
                  <c:v>962</c:v>
                </c:pt>
                <c:pt idx="116">
                  <c:v>990</c:v>
                </c:pt>
                <c:pt idx="117">
                  <c:v>996</c:v>
                </c:pt>
                <c:pt idx="118">
                  <c:v>1024</c:v>
                </c:pt>
                <c:pt idx="119">
                  <c:v>1053</c:v>
                </c:pt>
                <c:pt idx="120">
                  <c:v>1085</c:v>
                </c:pt>
                <c:pt idx="121">
                  <c:v>1106</c:v>
                </c:pt>
                <c:pt idx="122">
                  <c:v>1125</c:v>
                </c:pt>
                <c:pt idx="123">
                  <c:v>1152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C39-4DCA-B51C-8D0D20D96F44}"/>
            </c:ext>
          </c:extLst>
        </c:ser>
        <c:ser>
          <c:idx val="3"/>
          <c:order val="3"/>
          <c:tx>
            <c:strRef>
              <c:f>adrian_benchmark_cpp_recursive!$E$1</c:f>
              <c:strCache>
                <c:ptCount val="1"/>
                <c:pt idx="0">
                  <c:v>Lösungsansatz II - Problem 2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adrian_benchmark_cpp_recursive!$A$2:$A$63</c:f>
              <c:numCache>
                <c:formatCode>General</c:formatCode>
                <c:ptCount val="62"/>
                <c:pt idx="0">
                  <c:v>16</c:v>
                </c:pt>
                <c:pt idx="1">
                  <c:v>32</c:v>
                </c:pt>
                <c:pt idx="2">
                  <c:v>48</c:v>
                </c:pt>
                <c:pt idx="3">
                  <c:v>64</c:v>
                </c:pt>
                <c:pt idx="4">
                  <c:v>80</c:v>
                </c:pt>
                <c:pt idx="5">
                  <c:v>96</c:v>
                </c:pt>
                <c:pt idx="6">
                  <c:v>112</c:v>
                </c:pt>
                <c:pt idx="7">
                  <c:v>128</c:v>
                </c:pt>
                <c:pt idx="8">
                  <c:v>144</c:v>
                </c:pt>
                <c:pt idx="9">
                  <c:v>160</c:v>
                </c:pt>
                <c:pt idx="10">
                  <c:v>176</c:v>
                </c:pt>
                <c:pt idx="11">
                  <c:v>192</c:v>
                </c:pt>
                <c:pt idx="12">
                  <c:v>208</c:v>
                </c:pt>
                <c:pt idx="13">
                  <c:v>224</c:v>
                </c:pt>
                <c:pt idx="14">
                  <c:v>240</c:v>
                </c:pt>
                <c:pt idx="15">
                  <c:v>256</c:v>
                </c:pt>
                <c:pt idx="16">
                  <c:v>272</c:v>
                </c:pt>
                <c:pt idx="17">
                  <c:v>288</c:v>
                </c:pt>
                <c:pt idx="18">
                  <c:v>304</c:v>
                </c:pt>
                <c:pt idx="19">
                  <c:v>320</c:v>
                </c:pt>
                <c:pt idx="20">
                  <c:v>336</c:v>
                </c:pt>
                <c:pt idx="21">
                  <c:v>352</c:v>
                </c:pt>
                <c:pt idx="22">
                  <c:v>368</c:v>
                </c:pt>
                <c:pt idx="23">
                  <c:v>384</c:v>
                </c:pt>
                <c:pt idx="24">
                  <c:v>400</c:v>
                </c:pt>
                <c:pt idx="25">
                  <c:v>416</c:v>
                </c:pt>
                <c:pt idx="26">
                  <c:v>432</c:v>
                </c:pt>
                <c:pt idx="27">
                  <c:v>448</c:v>
                </c:pt>
                <c:pt idx="28">
                  <c:v>464</c:v>
                </c:pt>
                <c:pt idx="29">
                  <c:v>480</c:v>
                </c:pt>
                <c:pt idx="30">
                  <c:v>496</c:v>
                </c:pt>
                <c:pt idx="31">
                  <c:v>512</c:v>
                </c:pt>
                <c:pt idx="32">
                  <c:v>528</c:v>
                </c:pt>
                <c:pt idx="33">
                  <c:v>544</c:v>
                </c:pt>
                <c:pt idx="34">
                  <c:v>560</c:v>
                </c:pt>
                <c:pt idx="35">
                  <c:v>576</c:v>
                </c:pt>
                <c:pt idx="36">
                  <c:v>592</c:v>
                </c:pt>
                <c:pt idx="37">
                  <c:v>608</c:v>
                </c:pt>
                <c:pt idx="38">
                  <c:v>624</c:v>
                </c:pt>
                <c:pt idx="39">
                  <c:v>640</c:v>
                </c:pt>
                <c:pt idx="40">
                  <c:v>656</c:v>
                </c:pt>
                <c:pt idx="41">
                  <c:v>672</c:v>
                </c:pt>
                <c:pt idx="42">
                  <c:v>688</c:v>
                </c:pt>
                <c:pt idx="43">
                  <c:v>704</c:v>
                </c:pt>
                <c:pt idx="44">
                  <c:v>720</c:v>
                </c:pt>
                <c:pt idx="45">
                  <c:v>736</c:v>
                </c:pt>
                <c:pt idx="46">
                  <c:v>752</c:v>
                </c:pt>
                <c:pt idx="47">
                  <c:v>768</c:v>
                </c:pt>
                <c:pt idx="48">
                  <c:v>784</c:v>
                </c:pt>
                <c:pt idx="49">
                  <c:v>800</c:v>
                </c:pt>
                <c:pt idx="50">
                  <c:v>816</c:v>
                </c:pt>
                <c:pt idx="51">
                  <c:v>832</c:v>
                </c:pt>
                <c:pt idx="52">
                  <c:v>848</c:v>
                </c:pt>
                <c:pt idx="53">
                  <c:v>864</c:v>
                </c:pt>
                <c:pt idx="54">
                  <c:v>880</c:v>
                </c:pt>
                <c:pt idx="55">
                  <c:v>896</c:v>
                </c:pt>
                <c:pt idx="56">
                  <c:v>912</c:v>
                </c:pt>
                <c:pt idx="57">
                  <c:v>928</c:v>
                </c:pt>
                <c:pt idx="58">
                  <c:v>944</c:v>
                </c:pt>
                <c:pt idx="59">
                  <c:v>960</c:v>
                </c:pt>
                <c:pt idx="60">
                  <c:v>976</c:v>
                </c:pt>
                <c:pt idx="61">
                  <c:v>992</c:v>
                </c:pt>
              </c:numCache>
            </c:numRef>
          </c:xVal>
          <c:yVal>
            <c:numRef>
              <c:f>adrian_benchmark_cpp_recursive!$B$2:$B$63</c:f>
              <c:numCache>
                <c:formatCode>General</c:formatCode>
                <c:ptCount val="62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8</c:v>
                </c:pt>
                <c:pt idx="8">
                  <c:v>0</c:v>
                </c:pt>
                <c:pt idx="9">
                  <c:v>12</c:v>
                </c:pt>
                <c:pt idx="10">
                  <c:v>8</c:v>
                </c:pt>
                <c:pt idx="11">
                  <c:v>12</c:v>
                </c:pt>
                <c:pt idx="12">
                  <c:v>20</c:v>
                </c:pt>
                <c:pt idx="13">
                  <c:v>18</c:v>
                </c:pt>
                <c:pt idx="14">
                  <c:v>22</c:v>
                </c:pt>
                <c:pt idx="15">
                  <c:v>20</c:v>
                </c:pt>
                <c:pt idx="16">
                  <c:v>30</c:v>
                </c:pt>
                <c:pt idx="17">
                  <c:v>41</c:v>
                </c:pt>
                <c:pt idx="18">
                  <c:v>41</c:v>
                </c:pt>
                <c:pt idx="19">
                  <c:v>49</c:v>
                </c:pt>
                <c:pt idx="20">
                  <c:v>53</c:v>
                </c:pt>
                <c:pt idx="21">
                  <c:v>62</c:v>
                </c:pt>
                <c:pt idx="22">
                  <c:v>73</c:v>
                </c:pt>
                <c:pt idx="23">
                  <c:v>83</c:v>
                </c:pt>
                <c:pt idx="24">
                  <c:v>91</c:v>
                </c:pt>
                <c:pt idx="25">
                  <c:v>103</c:v>
                </c:pt>
                <c:pt idx="26">
                  <c:v>111</c:v>
                </c:pt>
                <c:pt idx="27">
                  <c:v>124</c:v>
                </c:pt>
                <c:pt idx="28">
                  <c:v>143</c:v>
                </c:pt>
                <c:pt idx="29">
                  <c:v>151</c:v>
                </c:pt>
                <c:pt idx="30">
                  <c:v>170</c:v>
                </c:pt>
                <c:pt idx="31">
                  <c:v>181</c:v>
                </c:pt>
                <c:pt idx="32">
                  <c:v>202</c:v>
                </c:pt>
                <c:pt idx="33">
                  <c:v>220</c:v>
                </c:pt>
                <c:pt idx="34">
                  <c:v>235</c:v>
                </c:pt>
                <c:pt idx="35">
                  <c:v>253</c:v>
                </c:pt>
                <c:pt idx="36">
                  <c:v>284</c:v>
                </c:pt>
                <c:pt idx="37">
                  <c:v>294</c:v>
                </c:pt>
                <c:pt idx="38">
                  <c:v>324</c:v>
                </c:pt>
                <c:pt idx="39">
                  <c:v>353</c:v>
                </c:pt>
                <c:pt idx="40">
                  <c:v>369</c:v>
                </c:pt>
                <c:pt idx="41">
                  <c:v>398</c:v>
                </c:pt>
                <c:pt idx="42">
                  <c:v>434</c:v>
                </c:pt>
                <c:pt idx="43">
                  <c:v>465</c:v>
                </c:pt>
                <c:pt idx="44">
                  <c:v>488</c:v>
                </c:pt>
                <c:pt idx="45">
                  <c:v>527</c:v>
                </c:pt>
                <c:pt idx="46">
                  <c:v>557</c:v>
                </c:pt>
                <c:pt idx="47">
                  <c:v>596</c:v>
                </c:pt>
                <c:pt idx="48">
                  <c:v>628</c:v>
                </c:pt>
                <c:pt idx="49">
                  <c:v>679</c:v>
                </c:pt>
                <c:pt idx="50">
                  <c:v>708</c:v>
                </c:pt>
                <c:pt idx="51">
                  <c:v>748</c:v>
                </c:pt>
                <c:pt idx="52">
                  <c:v>788</c:v>
                </c:pt>
                <c:pt idx="53">
                  <c:v>831</c:v>
                </c:pt>
                <c:pt idx="54">
                  <c:v>882</c:v>
                </c:pt>
                <c:pt idx="55">
                  <c:v>930</c:v>
                </c:pt>
                <c:pt idx="56">
                  <c:v>978</c:v>
                </c:pt>
                <c:pt idx="57">
                  <c:v>1027</c:v>
                </c:pt>
                <c:pt idx="58">
                  <c:v>1096</c:v>
                </c:pt>
                <c:pt idx="59">
                  <c:v>1130</c:v>
                </c:pt>
                <c:pt idx="60">
                  <c:v>1189</c:v>
                </c:pt>
                <c:pt idx="61">
                  <c:v>1249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C39-4DCA-B51C-8D0D20D96F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8198256"/>
        <c:axId val="1478200336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benchmark_cpp_simple!$E$1</c15:sqref>
                        </c15:formulaRef>
                      </c:ext>
                    </c:extLst>
                    <c:strCache>
                      <c:ptCount val="1"/>
                      <c:pt idx="0">
                        <c:v>Lösungsansatz I - Problem 1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benchmark_cpp_simple!$A$2:$A$137</c15:sqref>
                        </c15:formulaRef>
                      </c:ext>
                    </c:extLst>
                    <c:numCache>
                      <c:formatCode>General</c:formatCode>
                      <c:ptCount val="136"/>
                      <c:pt idx="0">
                        <c:v>16</c:v>
                      </c:pt>
                      <c:pt idx="1">
                        <c:v>24</c:v>
                      </c:pt>
                      <c:pt idx="2">
                        <c:v>32</c:v>
                      </c:pt>
                      <c:pt idx="3">
                        <c:v>40</c:v>
                      </c:pt>
                      <c:pt idx="4">
                        <c:v>48</c:v>
                      </c:pt>
                      <c:pt idx="5">
                        <c:v>56</c:v>
                      </c:pt>
                      <c:pt idx="6">
                        <c:v>64</c:v>
                      </c:pt>
                      <c:pt idx="7">
                        <c:v>72</c:v>
                      </c:pt>
                      <c:pt idx="8">
                        <c:v>80</c:v>
                      </c:pt>
                      <c:pt idx="9">
                        <c:v>88</c:v>
                      </c:pt>
                      <c:pt idx="10">
                        <c:v>96</c:v>
                      </c:pt>
                      <c:pt idx="11">
                        <c:v>104</c:v>
                      </c:pt>
                      <c:pt idx="12">
                        <c:v>112</c:v>
                      </c:pt>
                      <c:pt idx="13">
                        <c:v>120</c:v>
                      </c:pt>
                      <c:pt idx="14">
                        <c:v>128</c:v>
                      </c:pt>
                      <c:pt idx="15">
                        <c:v>136</c:v>
                      </c:pt>
                      <c:pt idx="16">
                        <c:v>144</c:v>
                      </c:pt>
                      <c:pt idx="17">
                        <c:v>152</c:v>
                      </c:pt>
                      <c:pt idx="18">
                        <c:v>160</c:v>
                      </c:pt>
                      <c:pt idx="19">
                        <c:v>168</c:v>
                      </c:pt>
                      <c:pt idx="20">
                        <c:v>176</c:v>
                      </c:pt>
                      <c:pt idx="21">
                        <c:v>184</c:v>
                      </c:pt>
                      <c:pt idx="22">
                        <c:v>192</c:v>
                      </c:pt>
                      <c:pt idx="23">
                        <c:v>200</c:v>
                      </c:pt>
                      <c:pt idx="24">
                        <c:v>208</c:v>
                      </c:pt>
                      <c:pt idx="25">
                        <c:v>216</c:v>
                      </c:pt>
                      <c:pt idx="26">
                        <c:v>224</c:v>
                      </c:pt>
                      <c:pt idx="27">
                        <c:v>232</c:v>
                      </c:pt>
                      <c:pt idx="28">
                        <c:v>240</c:v>
                      </c:pt>
                      <c:pt idx="29">
                        <c:v>248</c:v>
                      </c:pt>
                      <c:pt idx="30">
                        <c:v>256</c:v>
                      </c:pt>
                      <c:pt idx="31">
                        <c:v>264</c:v>
                      </c:pt>
                      <c:pt idx="32">
                        <c:v>272</c:v>
                      </c:pt>
                      <c:pt idx="33">
                        <c:v>280</c:v>
                      </c:pt>
                      <c:pt idx="34">
                        <c:v>288</c:v>
                      </c:pt>
                      <c:pt idx="35">
                        <c:v>296</c:v>
                      </c:pt>
                      <c:pt idx="36">
                        <c:v>304</c:v>
                      </c:pt>
                      <c:pt idx="37">
                        <c:v>312</c:v>
                      </c:pt>
                      <c:pt idx="38">
                        <c:v>320</c:v>
                      </c:pt>
                      <c:pt idx="39">
                        <c:v>328</c:v>
                      </c:pt>
                      <c:pt idx="40">
                        <c:v>336</c:v>
                      </c:pt>
                      <c:pt idx="41">
                        <c:v>344</c:v>
                      </c:pt>
                      <c:pt idx="42">
                        <c:v>352</c:v>
                      </c:pt>
                      <c:pt idx="43">
                        <c:v>360</c:v>
                      </c:pt>
                      <c:pt idx="44">
                        <c:v>368</c:v>
                      </c:pt>
                      <c:pt idx="45">
                        <c:v>376</c:v>
                      </c:pt>
                      <c:pt idx="46">
                        <c:v>384</c:v>
                      </c:pt>
                      <c:pt idx="47">
                        <c:v>392</c:v>
                      </c:pt>
                      <c:pt idx="48">
                        <c:v>400</c:v>
                      </c:pt>
                      <c:pt idx="49">
                        <c:v>408</c:v>
                      </c:pt>
                      <c:pt idx="50">
                        <c:v>416</c:v>
                      </c:pt>
                      <c:pt idx="51">
                        <c:v>424</c:v>
                      </c:pt>
                      <c:pt idx="52">
                        <c:v>432</c:v>
                      </c:pt>
                      <c:pt idx="53">
                        <c:v>440</c:v>
                      </c:pt>
                      <c:pt idx="54">
                        <c:v>448</c:v>
                      </c:pt>
                      <c:pt idx="55">
                        <c:v>456</c:v>
                      </c:pt>
                      <c:pt idx="56">
                        <c:v>464</c:v>
                      </c:pt>
                      <c:pt idx="57">
                        <c:v>472</c:v>
                      </c:pt>
                      <c:pt idx="58">
                        <c:v>480</c:v>
                      </c:pt>
                      <c:pt idx="59">
                        <c:v>488</c:v>
                      </c:pt>
                      <c:pt idx="60">
                        <c:v>496</c:v>
                      </c:pt>
                      <c:pt idx="61">
                        <c:v>504</c:v>
                      </c:pt>
                      <c:pt idx="62">
                        <c:v>512</c:v>
                      </c:pt>
                      <c:pt idx="63">
                        <c:v>520</c:v>
                      </c:pt>
                      <c:pt idx="64">
                        <c:v>528</c:v>
                      </c:pt>
                      <c:pt idx="65">
                        <c:v>536</c:v>
                      </c:pt>
                      <c:pt idx="66">
                        <c:v>544</c:v>
                      </c:pt>
                      <c:pt idx="67">
                        <c:v>552</c:v>
                      </c:pt>
                      <c:pt idx="68">
                        <c:v>560</c:v>
                      </c:pt>
                      <c:pt idx="69">
                        <c:v>568</c:v>
                      </c:pt>
                      <c:pt idx="70">
                        <c:v>576</c:v>
                      </c:pt>
                      <c:pt idx="71">
                        <c:v>584</c:v>
                      </c:pt>
                      <c:pt idx="72">
                        <c:v>592</c:v>
                      </c:pt>
                      <c:pt idx="73">
                        <c:v>600</c:v>
                      </c:pt>
                      <c:pt idx="74">
                        <c:v>608</c:v>
                      </c:pt>
                      <c:pt idx="75">
                        <c:v>616</c:v>
                      </c:pt>
                      <c:pt idx="76">
                        <c:v>624</c:v>
                      </c:pt>
                      <c:pt idx="77">
                        <c:v>632</c:v>
                      </c:pt>
                      <c:pt idx="78">
                        <c:v>640</c:v>
                      </c:pt>
                      <c:pt idx="79">
                        <c:v>648</c:v>
                      </c:pt>
                      <c:pt idx="80">
                        <c:v>656</c:v>
                      </c:pt>
                      <c:pt idx="81">
                        <c:v>664</c:v>
                      </c:pt>
                      <c:pt idx="82">
                        <c:v>672</c:v>
                      </c:pt>
                      <c:pt idx="83">
                        <c:v>680</c:v>
                      </c:pt>
                      <c:pt idx="84">
                        <c:v>688</c:v>
                      </c:pt>
                      <c:pt idx="85">
                        <c:v>696</c:v>
                      </c:pt>
                      <c:pt idx="86">
                        <c:v>704</c:v>
                      </c:pt>
                      <c:pt idx="87">
                        <c:v>712</c:v>
                      </c:pt>
                      <c:pt idx="88">
                        <c:v>720</c:v>
                      </c:pt>
                      <c:pt idx="89">
                        <c:v>728</c:v>
                      </c:pt>
                      <c:pt idx="90">
                        <c:v>736</c:v>
                      </c:pt>
                      <c:pt idx="91">
                        <c:v>744</c:v>
                      </c:pt>
                      <c:pt idx="92">
                        <c:v>752</c:v>
                      </c:pt>
                      <c:pt idx="93">
                        <c:v>760</c:v>
                      </c:pt>
                      <c:pt idx="94">
                        <c:v>768</c:v>
                      </c:pt>
                      <c:pt idx="95">
                        <c:v>776</c:v>
                      </c:pt>
                      <c:pt idx="96">
                        <c:v>784</c:v>
                      </c:pt>
                      <c:pt idx="97">
                        <c:v>792</c:v>
                      </c:pt>
                      <c:pt idx="98">
                        <c:v>800</c:v>
                      </c:pt>
                      <c:pt idx="99">
                        <c:v>808</c:v>
                      </c:pt>
                      <c:pt idx="100">
                        <c:v>816</c:v>
                      </c:pt>
                      <c:pt idx="101">
                        <c:v>824</c:v>
                      </c:pt>
                      <c:pt idx="102">
                        <c:v>832</c:v>
                      </c:pt>
                      <c:pt idx="103">
                        <c:v>840</c:v>
                      </c:pt>
                      <c:pt idx="104">
                        <c:v>848</c:v>
                      </c:pt>
                      <c:pt idx="105">
                        <c:v>856</c:v>
                      </c:pt>
                      <c:pt idx="106">
                        <c:v>864</c:v>
                      </c:pt>
                      <c:pt idx="107">
                        <c:v>872</c:v>
                      </c:pt>
                      <c:pt idx="108">
                        <c:v>880</c:v>
                      </c:pt>
                      <c:pt idx="109">
                        <c:v>888</c:v>
                      </c:pt>
                      <c:pt idx="110">
                        <c:v>896</c:v>
                      </c:pt>
                      <c:pt idx="111">
                        <c:v>904</c:v>
                      </c:pt>
                      <c:pt idx="112">
                        <c:v>912</c:v>
                      </c:pt>
                      <c:pt idx="113">
                        <c:v>920</c:v>
                      </c:pt>
                      <c:pt idx="114">
                        <c:v>928</c:v>
                      </c:pt>
                      <c:pt idx="115">
                        <c:v>936</c:v>
                      </c:pt>
                      <c:pt idx="116">
                        <c:v>944</c:v>
                      </c:pt>
                      <c:pt idx="117">
                        <c:v>952</c:v>
                      </c:pt>
                      <c:pt idx="118">
                        <c:v>960</c:v>
                      </c:pt>
                      <c:pt idx="119">
                        <c:v>968</c:v>
                      </c:pt>
                      <c:pt idx="120">
                        <c:v>976</c:v>
                      </c:pt>
                      <c:pt idx="121">
                        <c:v>984</c:v>
                      </c:pt>
                      <c:pt idx="122">
                        <c:v>992</c:v>
                      </c:pt>
                      <c:pt idx="123">
                        <c:v>1000</c:v>
                      </c:pt>
                      <c:pt idx="124">
                        <c:v>1008</c:v>
                      </c:pt>
                      <c:pt idx="125">
                        <c:v>1016</c:v>
                      </c:pt>
                      <c:pt idx="126">
                        <c:v>1024</c:v>
                      </c:pt>
                      <c:pt idx="127">
                        <c:v>1032</c:v>
                      </c:pt>
                      <c:pt idx="128">
                        <c:v>1040</c:v>
                      </c:pt>
                      <c:pt idx="129">
                        <c:v>1048</c:v>
                      </c:pt>
                      <c:pt idx="130">
                        <c:v>1056</c:v>
                      </c:pt>
                      <c:pt idx="131">
                        <c:v>1064</c:v>
                      </c:pt>
                      <c:pt idx="132">
                        <c:v>1072</c:v>
                      </c:pt>
                      <c:pt idx="133">
                        <c:v>1080</c:v>
                      </c:pt>
                      <c:pt idx="134">
                        <c:v>1088</c:v>
                      </c:pt>
                      <c:pt idx="135">
                        <c:v>1096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benchmark_cpp_simple!$B$2:$B$137</c15:sqref>
                        </c15:formulaRef>
                      </c:ext>
                    </c:extLst>
                    <c:numCache>
                      <c:formatCode>General</c:formatCode>
                      <c:ptCount val="136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0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0</c:v>
                      </c:pt>
                      <c:pt idx="28">
                        <c:v>1</c:v>
                      </c:pt>
                      <c:pt idx="29">
                        <c:v>1</c:v>
                      </c:pt>
                      <c:pt idx="30">
                        <c:v>1</c:v>
                      </c:pt>
                      <c:pt idx="31">
                        <c:v>1</c:v>
                      </c:pt>
                      <c:pt idx="32">
                        <c:v>1</c:v>
                      </c:pt>
                      <c:pt idx="33">
                        <c:v>1</c:v>
                      </c:pt>
                      <c:pt idx="34">
                        <c:v>1</c:v>
                      </c:pt>
                      <c:pt idx="35">
                        <c:v>1</c:v>
                      </c:pt>
                      <c:pt idx="36">
                        <c:v>1</c:v>
                      </c:pt>
                      <c:pt idx="37">
                        <c:v>2</c:v>
                      </c:pt>
                      <c:pt idx="38">
                        <c:v>2</c:v>
                      </c:pt>
                      <c:pt idx="39">
                        <c:v>2</c:v>
                      </c:pt>
                      <c:pt idx="40">
                        <c:v>2</c:v>
                      </c:pt>
                      <c:pt idx="41">
                        <c:v>2</c:v>
                      </c:pt>
                      <c:pt idx="42">
                        <c:v>2</c:v>
                      </c:pt>
                      <c:pt idx="43">
                        <c:v>3</c:v>
                      </c:pt>
                      <c:pt idx="44">
                        <c:v>3</c:v>
                      </c:pt>
                      <c:pt idx="45">
                        <c:v>3</c:v>
                      </c:pt>
                      <c:pt idx="46">
                        <c:v>3</c:v>
                      </c:pt>
                      <c:pt idx="47">
                        <c:v>3</c:v>
                      </c:pt>
                      <c:pt idx="48">
                        <c:v>3</c:v>
                      </c:pt>
                      <c:pt idx="49">
                        <c:v>3</c:v>
                      </c:pt>
                      <c:pt idx="50">
                        <c:v>4</c:v>
                      </c:pt>
                      <c:pt idx="51">
                        <c:v>4</c:v>
                      </c:pt>
                      <c:pt idx="52">
                        <c:v>4</c:v>
                      </c:pt>
                      <c:pt idx="53">
                        <c:v>4</c:v>
                      </c:pt>
                      <c:pt idx="54">
                        <c:v>5</c:v>
                      </c:pt>
                      <c:pt idx="55">
                        <c:v>5</c:v>
                      </c:pt>
                      <c:pt idx="56">
                        <c:v>5</c:v>
                      </c:pt>
                      <c:pt idx="57">
                        <c:v>5</c:v>
                      </c:pt>
                      <c:pt idx="58">
                        <c:v>6</c:v>
                      </c:pt>
                      <c:pt idx="59">
                        <c:v>6</c:v>
                      </c:pt>
                      <c:pt idx="60">
                        <c:v>6</c:v>
                      </c:pt>
                      <c:pt idx="61">
                        <c:v>6</c:v>
                      </c:pt>
                      <c:pt idx="62">
                        <c:v>6</c:v>
                      </c:pt>
                      <c:pt idx="63">
                        <c:v>7</c:v>
                      </c:pt>
                      <c:pt idx="64">
                        <c:v>7</c:v>
                      </c:pt>
                      <c:pt idx="65">
                        <c:v>7</c:v>
                      </c:pt>
                      <c:pt idx="66">
                        <c:v>8</c:v>
                      </c:pt>
                      <c:pt idx="67">
                        <c:v>8</c:v>
                      </c:pt>
                      <c:pt idx="68">
                        <c:v>8</c:v>
                      </c:pt>
                      <c:pt idx="69">
                        <c:v>9</c:v>
                      </c:pt>
                      <c:pt idx="70">
                        <c:v>9</c:v>
                      </c:pt>
                      <c:pt idx="71">
                        <c:v>9</c:v>
                      </c:pt>
                      <c:pt idx="72">
                        <c:v>10</c:v>
                      </c:pt>
                      <c:pt idx="73">
                        <c:v>10</c:v>
                      </c:pt>
                      <c:pt idx="74">
                        <c:v>10</c:v>
                      </c:pt>
                      <c:pt idx="75">
                        <c:v>11</c:v>
                      </c:pt>
                      <c:pt idx="76">
                        <c:v>11</c:v>
                      </c:pt>
                      <c:pt idx="77">
                        <c:v>12</c:v>
                      </c:pt>
                      <c:pt idx="78">
                        <c:v>12</c:v>
                      </c:pt>
                      <c:pt idx="79">
                        <c:v>12</c:v>
                      </c:pt>
                      <c:pt idx="80">
                        <c:v>13</c:v>
                      </c:pt>
                      <c:pt idx="81">
                        <c:v>14</c:v>
                      </c:pt>
                      <c:pt idx="82">
                        <c:v>14</c:v>
                      </c:pt>
                      <c:pt idx="83">
                        <c:v>14</c:v>
                      </c:pt>
                      <c:pt idx="84">
                        <c:v>15</c:v>
                      </c:pt>
                      <c:pt idx="85">
                        <c:v>15</c:v>
                      </c:pt>
                      <c:pt idx="86">
                        <c:v>16</c:v>
                      </c:pt>
                      <c:pt idx="87">
                        <c:v>16</c:v>
                      </c:pt>
                      <c:pt idx="88">
                        <c:v>17</c:v>
                      </c:pt>
                      <c:pt idx="89">
                        <c:v>17</c:v>
                      </c:pt>
                      <c:pt idx="90">
                        <c:v>18</c:v>
                      </c:pt>
                      <c:pt idx="91">
                        <c:v>18</c:v>
                      </c:pt>
                      <c:pt idx="92">
                        <c:v>19</c:v>
                      </c:pt>
                      <c:pt idx="93">
                        <c:v>19</c:v>
                      </c:pt>
                      <c:pt idx="94">
                        <c:v>22</c:v>
                      </c:pt>
                      <c:pt idx="95">
                        <c:v>20</c:v>
                      </c:pt>
                      <c:pt idx="96">
                        <c:v>21</c:v>
                      </c:pt>
                      <c:pt idx="97">
                        <c:v>22</c:v>
                      </c:pt>
                      <c:pt idx="98">
                        <c:v>23</c:v>
                      </c:pt>
                      <c:pt idx="99">
                        <c:v>23</c:v>
                      </c:pt>
                      <c:pt idx="100">
                        <c:v>24</c:v>
                      </c:pt>
                      <c:pt idx="101">
                        <c:v>24</c:v>
                      </c:pt>
                      <c:pt idx="102">
                        <c:v>25</c:v>
                      </c:pt>
                      <c:pt idx="103">
                        <c:v>26</c:v>
                      </c:pt>
                      <c:pt idx="104">
                        <c:v>26</c:v>
                      </c:pt>
                      <c:pt idx="105">
                        <c:v>27</c:v>
                      </c:pt>
                      <c:pt idx="106">
                        <c:v>28</c:v>
                      </c:pt>
                      <c:pt idx="107">
                        <c:v>29</c:v>
                      </c:pt>
                      <c:pt idx="108">
                        <c:v>29</c:v>
                      </c:pt>
                      <c:pt idx="109">
                        <c:v>30</c:v>
                      </c:pt>
                      <c:pt idx="110">
                        <c:v>30</c:v>
                      </c:pt>
                      <c:pt idx="111">
                        <c:v>31</c:v>
                      </c:pt>
                      <c:pt idx="112">
                        <c:v>33</c:v>
                      </c:pt>
                      <c:pt idx="113">
                        <c:v>33</c:v>
                      </c:pt>
                      <c:pt idx="114">
                        <c:v>34</c:v>
                      </c:pt>
                      <c:pt idx="115">
                        <c:v>34</c:v>
                      </c:pt>
                      <c:pt idx="116">
                        <c:v>36</c:v>
                      </c:pt>
                      <c:pt idx="117">
                        <c:v>37</c:v>
                      </c:pt>
                      <c:pt idx="118">
                        <c:v>38</c:v>
                      </c:pt>
                      <c:pt idx="119">
                        <c:v>38</c:v>
                      </c:pt>
                      <c:pt idx="120">
                        <c:v>38</c:v>
                      </c:pt>
                      <c:pt idx="121">
                        <c:v>40</c:v>
                      </c:pt>
                      <c:pt idx="122">
                        <c:v>40</c:v>
                      </c:pt>
                      <c:pt idx="123">
                        <c:v>42</c:v>
                      </c:pt>
                      <c:pt idx="124">
                        <c:v>42</c:v>
                      </c:pt>
                      <c:pt idx="125">
                        <c:v>43</c:v>
                      </c:pt>
                      <c:pt idx="126">
                        <c:v>44</c:v>
                      </c:pt>
                      <c:pt idx="127">
                        <c:v>45</c:v>
                      </c:pt>
                      <c:pt idx="128">
                        <c:v>46</c:v>
                      </c:pt>
                      <c:pt idx="129">
                        <c:v>47</c:v>
                      </c:pt>
                      <c:pt idx="130">
                        <c:v>48</c:v>
                      </c:pt>
                      <c:pt idx="131">
                        <c:v>49</c:v>
                      </c:pt>
                      <c:pt idx="132">
                        <c:v>50</c:v>
                      </c:pt>
                      <c:pt idx="133">
                        <c:v>51</c:v>
                      </c:pt>
                      <c:pt idx="134">
                        <c:v>53</c:v>
                      </c:pt>
                      <c:pt idx="135">
                        <c:v>53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2-EC39-4DCA-B51C-8D0D20D96F44}"/>
                  </c:ext>
                </c:extLst>
              </c15:ser>
            </c15:filteredScatterSeries>
            <c15:filteredScatte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benchmark_cpp_recursive!$E$1</c15:sqref>
                        </c15:formulaRef>
                      </c:ext>
                    </c:extLst>
                    <c:strCache>
                      <c:ptCount val="1"/>
                      <c:pt idx="0">
                        <c:v>Lösungsansatz I - Problem 2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benchmark_cpp_recursive!$A$2:$A$69</c15:sqref>
                        </c15:formulaRef>
                      </c:ext>
                    </c:extLst>
                    <c:numCache>
                      <c:formatCode>General</c:formatCode>
                      <c:ptCount val="68"/>
                      <c:pt idx="0">
                        <c:v>16</c:v>
                      </c:pt>
                      <c:pt idx="1">
                        <c:v>32</c:v>
                      </c:pt>
                      <c:pt idx="2">
                        <c:v>48</c:v>
                      </c:pt>
                      <c:pt idx="3">
                        <c:v>64</c:v>
                      </c:pt>
                      <c:pt idx="4">
                        <c:v>80</c:v>
                      </c:pt>
                      <c:pt idx="5">
                        <c:v>96</c:v>
                      </c:pt>
                      <c:pt idx="6">
                        <c:v>112</c:v>
                      </c:pt>
                      <c:pt idx="7">
                        <c:v>128</c:v>
                      </c:pt>
                      <c:pt idx="8">
                        <c:v>144</c:v>
                      </c:pt>
                      <c:pt idx="9">
                        <c:v>160</c:v>
                      </c:pt>
                      <c:pt idx="10">
                        <c:v>176</c:v>
                      </c:pt>
                      <c:pt idx="11">
                        <c:v>192</c:v>
                      </c:pt>
                      <c:pt idx="12">
                        <c:v>208</c:v>
                      </c:pt>
                      <c:pt idx="13">
                        <c:v>224</c:v>
                      </c:pt>
                      <c:pt idx="14">
                        <c:v>240</c:v>
                      </c:pt>
                      <c:pt idx="15">
                        <c:v>256</c:v>
                      </c:pt>
                      <c:pt idx="16">
                        <c:v>272</c:v>
                      </c:pt>
                      <c:pt idx="17">
                        <c:v>288</c:v>
                      </c:pt>
                      <c:pt idx="18">
                        <c:v>304</c:v>
                      </c:pt>
                      <c:pt idx="19">
                        <c:v>320</c:v>
                      </c:pt>
                      <c:pt idx="20">
                        <c:v>336</c:v>
                      </c:pt>
                      <c:pt idx="21">
                        <c:v>352</c:v>
                      </c:pt>
                      <c:pt idx="22">
                        <c:v>368</c:v>
                      </c:pt>
                      <c:pt idx="23">
                        <c:v>384</c:v>
                      </c:pt>
                      <c:pt idx="24">
                        <c:v>400</c:v>
                      </c:pt>
                      <c:pt idx="25">
                        <c:v>416</c:v>
                      </c:pt>
                      <c:pt idx="26">
                        <c:v>432</c:v>
                      </c:pt>
                      <c:pt idx="27">
                        <c:v>448</c:v>
                      </c:pt>
                      <c:pt idx="28">
                        <c:v>464</c:v>
                      </c:pt>
                      <c:pt idx="29">
                        <c:v>480</c:v>
                      </c:pt>
                      <c:pt idx="30">
                        <c:v>496</c:v>
                      </c:pt>
                      <c:pt idx="31">
                        <c:v>512</c:v>
                      </c:pt>
                      <c:pt idx="32">
                        <c:v>528</c:v>
                      </c:pt>
                      <c:pt idx="33">
                        <c:v>544</c:v>
                      </c:pt>
                      <c:pt idx="34">
                        <c:v>560</c:v>
                      </c:pt>
                      <c:pt idx="35">
                        <c:v>576</c:v>
                      </c:pt>
                      <c:pt idx="36">
                        <c:v>592</c:v>
                      </c:pt>
                      <c:pt idx="37">
                        <c:v>608</c:v>
                      </c:pt>
                      <c:pt idx="38">
                        <c:v>624</c:v>
                      </c:pt>
                      <c:pt idx="39">
                        <c:v>640</c:v>
                      </c:pt>
                      <c:pt idx="40">
                        <c:v>656</c:v>
                      </c:pt>
                      <c:pt idx="41">
                        <c:v>672</c:v>
                      </c:pt>
                      <c:pt idx="42">
                        <c:v>688</c:v>
                      </c:pt>
                      <c:pt idx="43">
                        <c:v>704</c:v>
                      </c:pt>
                      <c:pt idx="44">
                        <c:v>720</c:v>
                      </c:pt>
                      <c:pt idx="45">
                        <c:v>736</c:v>
                      </c:pt>
                      <c:pt idx="46">
                        <c:v>752</c:v>
                      </c:pt>
                      <c:pt idx="47">
                        <c:v>768</c:v>
                      </c:pt>
                      <c:pt idx="48">
                        <c:v>784</c:v>
                      </c:pt>
                      <c:pt idx="49">
                        <c:v>800</c:v>
                      </c:pt>
                      <c:pt idx="50">
                        <c:v>816</c:v>
                      </c:pt>
                      <c:pt idx="51">
                        <c:v>832</c:v>
                      </c:pt>
                      <c:pt idx="52">
                        <c:v>848</c:v>
                      </c:pt>
                      <c:pt idx="53">
                        <c:v>864</c:v>
                      </c:pt>
                      <c:pt idx="54">
                        <c:v>880</c:v>
                      </c:pt>
                      <c:pt idx="55">
                        <c:v>896</c:v>
                      </c:pt>
                      <c:pt idx="56">
                        <c:v>912</c:v>
                      </c:pt>
                      <c:pt idx="57">
                        <c:v>928</c:v>
                      </c:pt>
                      <c:pt idx="58">
                        <c:v>944</c:v>
                      </c:pt>
                      <c:pt idx="59">
                        <c:v>960</c:v>
                      </c:pt>
                      <c:pt idx="60">
                        <c:v>976</c:v>
                      </c:pt>
                      <c:pt idx="61">
                        <c:v>992</c:v>
                      </c:pt>
                      <c:pt idx="62">
                        <c:v>1008</c:v>
                      </c:pt>
                      <c:pt idx="63">
                        <c:v>1024</c:v>
                      </c:pt>
                      <c:pt idx="64">
                        <c:v>1040</c:v>
                      </c:pt>
                      <c:pt idx="65">
                        <c:v>1056</c:v>
                      </c:pt>
                      <c:pt idx="66">
                        <c:v>1072</c:v>
                      </c:pt>
                      <c:pt idx="67">
                        <c:v>1088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benchmark_cpp_recursive!$B$2:$B$69</c15:sqref>
                        </c15:formulaRef>
                      </c:ext>
                    </c:extLst>
                    <c:numCache>
                      <c:formatCode>General</c:formatCode>
                      <c:ptCount val="6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1</c:v>
                      </c:pt>
                      <c:pt idx="13">
                        <c:v>1</c:v>
                      </c:pt>
                      <c:pt idx="14">
                        <c:v>1</c:v>
                      </c:pt>
                      <c:pt idx="15">
                        <c:v>1</c:v>
                      </c:pt>
                      <c:pt idx="16">
                        <c:v>2</c:v>
                      </c:pt>
                      <c:pt idx="17">
                        <c:v>2</c:v>
                      </c:pt>
                      <c:pt idx="18">
                        <c:v>2</c:v>
                      </c:pt>
                      <c:pt idx="19">
                        <c:v>3</c:v>
                      </c:pt>
                      <c:pt idx="20">
                        <c:v>3</c:v>
                      </c:pt>
                      <c:pt idx="21">
                        <c:v>4</c:v>
                      </c:pt>
                      <c:pt idx="22">
                        <c:v>4</c:v>
                      </c:pt>
                      <c:pt idx="23">
                        <c:v>5</c:v>
                      </c:pt>
                      <c:pt idx="24">
                        <c:v>6</c:v>
                      </c:pt>
                      <c:pt idx="25">
                        <c:v>6</c:v>
                      </c:pt>
                      <c:pt idx="26">
                        <c:v>7</c:v>
                      </c:pt>
                      <c:pt idx="27">
                        <c:v>8</c:v>
                      </c:pt>
                      <c:pt idx="28">
                        <c:v>9</c:v>
                      </c:pt>
                      <c:pt idx="29">
                        <c:v>10</c:v>
                      </c:pt>
                      <c:pt idx="30">
                        <c:v>11</c:v>
                      </c:pt>
                      <c:pt idx="31">
                        <c:v>12</c:v>
                      </c:pt>
                      <c:pt idx="32">
                        <c:v>13</c:v>
                      </c:pt>
                      <c:pt idx="33">
                        <c:v>14</c:v>
                      </c:pt>
                      <c:pt idx="34">
                        <c:v>15</c:v>
                      </c:pt>
                      <c:pt idx="35">
                        <c:v>16</c:v>
                      </c:pt>
                      <c:pt idx="36">
                        <c:v>17</c:v>
                      </c:pt>
                      <c:pt idx="37">
                        <c:v>19</c:v>
                      </c:pt>
                      <c:pt idx="38">
                        <c:v>21</c:v>
                      </c:pt>
                      <c:pt idx="39">
                        <c:v>22</c:v>
                      </c:pt>
                      <c:pt idx="40">
                        <c:v>24</c:v>
                      </c:pt>
                      <c:pt idx="41">
                        <c:v>25</c:v>
                      </c:pt>
                      <c:pt idx="42">
                        <c:v>27</c:v>
                      </c:pt>
                      <c:pt idx="43">
                        <c:v>29</c:v>
                      </c:pt>
                      <c:pt idx="44">
                        <c:v>32</c:v>
                      </c:pt>
                      <c:pt idx="45">
                        <c:v>33</c:v>
                      </c:pt>
                      <c:pt idx="46">
                        <c:v>35</c:v>
                      </c:pt>
                      <c:pt idx="47">
                        <c:v>37</c:v>
                      </c:pt>
                      <c:pt idx="48">
                        <c:v>39</c:v>
                      </c:pt>
                      <c:pt idx="49">
                        <c:v>42</c:v>
                      </c:pt>
                      <c:pt idx="50">
                        <c:v>44</c:v>
                      </c:pt>
                      <c:pt idx="51">
                        <c:v>47</c:v>
                      </c:pt>
                      <c:pt idx="52">
                        <c:v>50</c:v>
                      </c:pt>
                      <c:pt idx="53">
                        <c:v>52</c:v>
                      </c:pt>
                      <c:pt idx="54">
                        <c:v>55</c:v>
                      </c:pt>
                      <c:pt idx="55">
                        <c:v>58</c:v>
                      </c:pt>
                      <c:pt idx="56">
                        <c:v>61</c:v>
                      </c:pt>
                      <c:pt idx="57">
                        <c:v>65</c:v>
                      </c:pt>
                      <c:pt idx="58">
                        <c:v>69</c:v>
                      </c:pt>
                      <c:pt idx="59">
                        <c:v>71</c:v>
                      </c:pt>
                      <c:pt idx="60">
                        <c:v>75</c:v>
                      </c:pt>
                      <c:pt idx="61">
                        <c:v>78</c:v>
                      </c:pt>
                      <c:pt idx="62">
                        <c:v>83</c:v>
                      </c:pt>
                      <c:pt idx="63">
                        <c:v>85</c:v>
                      </c:pt>
                      <c:pt idx="64">
                        <c:v>89</c:v>
                      </c:pt>
                      <c:pt idx="65">
                        <c:v>94</c:v>
                      </c:pt>
                      <c:pt idx="66">
                        <c:v>98</c:v>
                      </c:pt>
                      <c:pt idx="67">
                        <c:v>104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EC39-4DCA-B51C-8D0D20D96F44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adrian_benchmark_java_simple!$E$1</c15:sqref>
                        </c15:formulaRef>
                      </c:ext>
                    </c:extLst>
                    <c:strCache>
                      <c:ptCount val="1"/>
                      <c:pt idx="0">
                        <c:v>Adrian - Java - Problem 1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adrian_benchmark_java_simple!$A$2:$A$125</c15:sqref>
                        </c15:formulaRef>
                      </c:ext>
                    </c:extLst>
                    <c:numCache>
                      <c:formatCode>General</c:formatCode>
                      <c:ptCount val="124"/>
                      <c:pt idx="0">
                        <c:v>16</c:v>
                      </c:pt>
                      <c:pt idx="1">
                        <c:v>24</c:v>
                      </c:pt>
                      <c:pt idx="2">
                        <c:v>32</c:v>
                      </c:pt>
                      <c:pt idx="3">
                        <c:v>40</c:v>
                      </c:pt>
                      <c:pt idx="4">
                        <c:v>48</c:v>
                      </c:pt>
                      <c:pt idx="5">
                        <c:v>56</c:v>
                      </c:pt>
                      <c:pt idx="6">
                        <c:v>64</c:v>
                      </c:pt>
                      <c:pt idx="7">
                        <c:v>72</c:v>
                      </c:pt>
                      <c:pt idx="8">
                        <c:v>80</c:v>
                      </c:pt>
                      <c:pt idx="9">
                        <c:v>88</c:v>
                      </c:pt>
                      <c:pt idx="10">
                        <c:v>96</c:v>
                      </c:pt>
                      <c:pt idx="11">
                        <c:v>104</c:v>
                      </c:pt>
                      <c:pt idx="12">
                        <c:v>112</c:v>
                      </c:pt>
                      <c:pt idx="13">
                        <c:v>120</c:v>
                      </c:pt>
                      <c:pt idx="14">
                        <c:v>128</c:v>
                      </c:pt>
                      <c:pt idx="15">
                        <c:v>136</c:v>
                      </c:pt>
                      <c:pt idx="16">
                        <c:v>144</c:v>
                      </c:pt>
                      <c:pt idx="17">
                        <c:v>152</c:v>
                      </c:pt>
                      <c:pt idx="18">
                        <c:v>160</c:v>
                      </c:pt>
                      <c:pt idx="19">
                        <c:v>168</c:v>
                      </c:pt>
                      <c:pt idx="20">
                        <c:v>176</c:v>
                      </c:pt>
                      <c:pt idx="21">
                        <c:v>184</c:v>
                      </c:pt>
                      <c:pt idx="22">
                        <c:v>192</c:v>
                      </c:pt>
                      <c:pt idx="23">
                        <c:v>200</c:v>
                      </c:pt>
                      <c:pt idx="24">
                        <c:v>208</c:v>
                      </c:pt>
                      <c:pt idx="25">
                        <c:v>216</c:v>
                      </c:pt>
                      <c:pt idx="26">
                        <c:v>224</c:v>
                      </c:pt>
                      <c:pt idx="27">
                        <c:v>232</c:v>
                      </c:pt>
                      <c:pt idx="28">
                        <c:v>240</c:v>
                      </c:pt>
                      <c:pt idx="29">
                        <c:v>248</c:v>
                      </c:pt>
                      <c:pt idx="30">
                        <c:v>256</c:v>
                      </c:pt>
                      <c:pt idx="31">
                        <c:v>264</c:v>
                      </c:pt>
                      <c:pt idx="32">
                        <c:v>272</c:v>
                      </c:pt>
                      <c:pt idx="33">
                        <c:v>280</c:v>
                      </c:pt>
                      <c:pt idx="34">
                        <c:v>288</c:v>
                      </c:pt>
                      <c:pt idx="35">
                        <c:v>296</c:v>
                      </c:pt>
                      <c:pt idx="36">
                        <c:v>304</c:v>
                      </c:pt>
                      <c:pt idx="37">
                        <c:v>312</c:v>
                      </c:pt>
                      <c:pt idx="38">
                        <c:v>320</c:v>
                      </c:pt>
                      <c:pt idx="39">
                        <c:v>328</c:v>
                      </c:pt>
                      <c:pt idx="40">
                        <c:v>336</c:v>
                      </c:pt>
                      <c:pt idx="41">
                        <c:v>344</c:v>
                      </c:pt>
                      <c:pt idx="42">
                        <c:v>352</c:v>
                      </c:pt>
                      <c:pt idx="43">
                        <c:v>360</c:v>
                      </c:pt>
                      <c:pt idx="44">
                        <c:v>368</c:v>
                      </c:pt>
                      <c:pt idx="45">
                        <c:v>376</c:v>
                      </c:pt>
                      <c:pt idx="46">
                        <c:v>384</c:v>
                      </c:pt>
                      <c:pt idx="47">
                        <c:v>392</c:v>
                      </c:pt>
                      <c:pt idx="48">
                        <c:v>400</c:v>
                      </c:pt>
                      <c:pt idx="49">
                        <c:v>408</c:v>
                      </c:pt>
                      <c:pt idx="50">
                        <c:v>416</c:v>
                      </c:pt>
                      <c:pt idx="51">
                        <c:v>424</c:v>
                      </c:pt>
                      <c:pt idx="52">
                        <c:v>432</c:v>
                      </c:pt>
                      <c:pt idx="53">
                        <c:v>440</c:v>
                      </c:pt>
                      <c:pt idx="54">
                        <c:v>448</c:v>
                      </c:pt>
                      <c:pt idx="55">
                        <c:v>456</c:v>
                      </c:pt>
                      <c:pt idx="56">
                        <c:v>464</c:v>
                      </c:pt>
                      <c:pt idx="57">
                        <c:v>472</c:v>
                      </c:pt>
                      <c:pt idx="58">
                        <c:v>480</c:v>
                      </c:pt>
                      <c:pt idx="59">
                        <c:v>488</c:v>
                      </c:pt>
                      <c:pt idx="60">
                        <c:v>496</c:v>
                      </c:pt>
                      <c:pt idx="61">
                        <c:v>504</c:v>
                      </c:pt>
                      <c:pt idx="62">
                        <c:v>512</c:v>
                      </c:pt>
                      <c:pt idx="63">
                        <c:v>520</c:v>
                      </c:pt>
                      <c:pt idx="64">
                        <c:v>528</c:v>
                      </c:pt>
                      <c:pt idx="65">
                        <c:v>536</c:v>
                      </c:pt>
                      <c:pt idx="66">
                        <c:v>544</c:v>
                      </c:pt>
                      <c:pt idx="67">
                        <c:v>552</c:v>
                      </c:pt>
                      <c:pt idx="68">
                        <c:v>560</c:v>
                      </c:pt>
                      <c:pt idx="69">
                        <c:v>568</c:v>
                      </c:pt>
                      <c:pt idx="70">
                        <c:v>576</c:v>
                      </c:pt>
                      <c:pt idx="71">
                        <c:v>584</c:v>
                      </c:pt>
                      <c:pt idx="72">
                        <c:v>592</c:v>
                      </c:pt>
                      <c:pt idx="73">
                        <c:v>600</c:v>
                      </c:pt>
                      <c:pt idx="74">
                        <c:v>608</c:v>
                      </c:pt>
                      <c:pt idx="75">
                        <c:v>616</c:v>
                      </c:pt>
                      <c:pt idx="76">
                        <c:v>624</c:v>
                      </c:pt>
                      <c:pt idx="77">
                        <c:v>632</c:v>
                      </c:pt>
                      <c:pt idx="78">
                        <c:v>640</c:v>
                      </c:pt>
                      <c:pt idx="79">
                        <c:v>648</c:v>
                      </c:pt>
                      <c:pt idx="80">
                        <c:v>656</c:v>
                      </c:pt>
                      <c:pt idx="81">
                        <c:v>664</c:v>
                      </c:pt>
                      <c:pt idx="82">
                        <c:v>672</c:v>
                      </c:pt>
                      <c:pt idx="83">
                        <c:v>680</c:v>
                      </c:pt>
                      <c:pt idx="84">
                        <c:v>688</c:v>
                      </c:pt>
                      <c:pt idx="85">
                        <c:v>696</c:v>
                      </c:pt>
                      <c:pt idx="86">
                        <c:v>704</c:v>
                      </c:pt>
                      <c:pt idx="87">
                        <c:v>712</c:v>
                      </c:pt>
                      <c:pt idx="88">
                        <c:v>720</c:v>
                      </c:pt>
                      <c:pt idx="89">
                        <c:v>728</c:v>
                      </c:pt>
                      <c:pt idx="90">
                        <c:v>736</c:v>
                      </c:pt>
                      <c:pt idx="91">
                        <c:v>744</c:v>
                      </c:pt>
                      <c:pt idx="92">
                        <c:v>752</c:v>
                      </c:pt>
                      <c:pt idx="93">
                        <c:v>760</c:v>
                      </c:pt>
                      <c:pt idx="94">
                        <c:v>768</c:v>
                      </c:pt>
                      <c:pt idx="95">
                        <c:v>776</c:v>
                      </c:pt>
                      <c:pt idx="96">
                        <c:v>784</c:v>
                      </c:pt>
                      <c:pt idx="97">
                        <c:v>792</c:v>
                      </c:pt>
                      <c:pt idx="98">
                        <c:v>800</c:v>
                      </c:pt>
                      <c:pt idx="99">
                        <c:v>808</c:v>
                      </c:pt>
                      <c:pt idx="100">
                        <c:v>816</c:v>
                      </c:pt>
                      <c:pt idx="101">
                        <c:v>824</c:v>
                      </c:pt>
                      <c:pt idx="102">
                        <c:v>832</c:v>
                      </c:pt>
                      <c:pt idx="103">
                        <c:v>840</c:v>
                      </c:pt>
                      <c:pt idx="104">
                        <c:v>848</c:v>
                      </c:pt>
                      <c:pt idx="105">
                        <c:v>856</c:v>
                      </c:pt>
                      <c:pt idx="106">
                        <c:v>864</c:v>
                      </c:pt>
                      <c:pt idx="107">
                        <c:v>872</c:v>
                      </c:pt>
                      <c:pt idx="108">
                        <c:v>880</c:v>
                      </c:pt>
                      <c:pt idx="109">
                        <c:v>888</c:v>
                      </c:pt>
                      <c:pt idx="110">
                        <c:v>896</c:v>
                      </c:pt>
                      <c:pt idx="111">
                        <c:v>904</c:v>
                      </c:pt>
                      <c:pt idx="112">
                        <c:v>912</c:v>
                      </c:pt>
                      <c:pt idx="113">
                        <c:v>920</c:v>
                      </c:pt>
                      <c:pt idx="114">
                        <c:v>928</c:v>
                      </c:pt>
                      <c:pt idx="115">
                        <c:v>936</c:v>
                      </c:pt>
                      <c:pt idx="116">
                        <c:v>944</c:v>
                      </c:pt>
                      <c:pt idx="117">
                        <c:v>952</c:v>
                      </c:pt>
                      <c:pt idx="118">
                        <c:v>960</c:v>
                      </c:pt>
                      <c:pt idx="119">
                        <c:v>968</c:v>
                      </c:pt>
                      <c:pt idx="120">
                        <c:v>976</c:v>
                      </c:pt>
                      <c:pt idx="121">
                        <c:v>984</c:v>
                      </c:pt>
                      <c:pt idx="122">
                        <c:v>992</c:v>
                      </c:pt>
                      <c:pt idx="123">
                        <c:v>1000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adrian_benchmark_java_simple!$B$2:$B$125</c15:sqref>
                        </c15:formulaRef>
                      </c:ext>
                    </c:extLst>
                    <c:numCache>
                      <c:formatCode>General</c:formatCode>
                      <c:ptCount val="124"/>
                      <c:pt idx="0">
                        <c:v>4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2</c:v>
                      </c:pt>
                      <c:pt idx="4">
                        <c:v>3</c:v>
                      </c:pt>
                      <c:pt idx="5">
                        <c:v>1</c:v>
                      </c:pt>
                      <c:pt idx="6">
                        <c:v>2</c:v>
                      </c:pt>
                      <c:pt idx="7">
                        <c:v>1</c:v>
                      </c:pt>
                      <c:pt idx="8">
                        <c:v>14</c:v>
                      </c:pt>
                      <c:pt idx="9">
                        <c:v>6</c:v>
                      </c:pt>
                      <c:pt idx="10">
                        <c:v>2</c:v>
                      </c:pt>
                      <c:pt idx="11">
                        <c:v>1</c:v>
                      </c:pt>
                      <c:pt idx="12">
                        <c:v>2</c:v>
                      </c:pt>
                      <c:pt idx="13">
                        <c:v>1</c:v>
                      </c:pt>
                      <c:pt idx="14">
                        <c:v>2</c:v>
                      </c:pt>
                      <c:pt idx="15">
                        <c:v>2</c:v>
                      </c:pt>
                      <c:pt idx="16">
                        <c:v>2</c:v>
                      </c:pt>
                      <c:pt idx="17">
                        <c:v>2</c:v>
                      </c:pt>
                      <c:pt idx="18">
                        <c:v>3</c:v>
                      </c:pt>
                      <c:pt idx="19">
                        <c:v>2</c:v>
                      </c:pt>
                      <c:pt idx="20">
                        <c:v>3</c:v>
                      </c:pt>
                      <c:pt idx="21">
                        <c:v>3</c:v>
                      </c:pt>
                      <c:pt idx="22">
                        <c:v>4</c:v>
                      </c:pt>
                      <c:pt idx="23">
                        <c:v>3</c:v>
                      </c:pt>
                      <c:pt idx="24">
                        <c:v>4</c:v>
                      </c:pt>
                      <c:pt idx="25">
                        <c:v>4</c:v>
                      </c:pt>
                      <c:pt idx="26">
                        <c:v>7</c:v>
                      </c:pt>
                      <c:pt idx="27">
                        <c:v>5</c:v>
                      </c:pt>
                      <c:pt idx="28">
                        <c:v>5</c:v>
                      </c:pt>
                      <c:pt idx="29">
                        <c:v>7</c:v>
                      </c:pt>
                      <c:pt idx="30">
                        <c:v>7</c:v>
                      </c:pt>
                      <c:pt idx="31">
                        <c:v>9</c:v>
                      </c:pt>
                      <c:pt idx="32">
                        <c:v>9</c:v>
                      </c:pt>
                      <c:pt idx="33">
                        <c:v>8</c:v>
                      </c:pt>
                      <c:pt idx="34">
                        <c:v>11</c:v>
                      </c:pt>
                      <c:pt idx="35">
                        <c:v>10</c:v>
                      </c:pt>
                      <c:pt idx="36">
                        <c:v>13</c:v>
                      </c:pt>
                      <c:pt idx="37">
                        <c:v>14</c:v>
                      </c:pt>
                      <c:pt idx="38">
                        <c:v>14</c:v>
                      </c:pt>
                      <c:pt idx="39">
                        <c:v>16</c:v>
                      </c:pt>
                      <c:pt idx="40">
                        <c:v>16</c:v>
                      </c:pt>
                      <c:pt idx="41">
                        <c:v>17</c:v>
                      </c:pt>
                      <c:pt idx="42">
                        <c:v>18</c:v>
                      </c:pt>
                      <c:pt idx="43">
                        <c:v>19</c:v>
                      </c:pt>
                      <c:pt idx="44">
                        <c:v>21</c:v>
                      </c:pt>
                      <c:pt idx="45">
                        <c:v>23</c:v>
                      </c:pt>
                      <c:pt idx="46">
                        <c:v>23</c:v>
                      </c:pt>
                      <c:pt idx="47">
                        <c:v>27</c:v>
                      </c:pt>
                      <c:pt idx="48">
                        <c:v>30</c:v>
                      </c:pt>
                      <c:pt idx="49">
                        <c:v>37</c:v>
                      </c:pt>
                      <c:pt idx="50">
                        <c:v>40</c:v>
                      </c:pt>
                      <c:pt idx="51">
                        <c:v>34</c:v>
                      </c:pt>
                      <c:pt idx="52">
                        <c:v>39</c:v>
                      </c:pt>
                      <c:pt idx="53">
                        <c:v>35</c:v>
                      </c:pt>
                      <c:pt idx="54">
                        <c:v>37</c:v>
                      </c:pt>
                      <c:pt idx="55">
                        <c:v>40</c:v>
                      </c:pt>
                      <c:pt idx="56">
                        <c:v>45</c:v>
                      </c:pt>
                      <c:pt idx="57">
                        <c:v>54</c:v>
                      </c:pt>
                      <c:pt idx="58">
                        <c:v>46</c:v>
                      </c:pt>
                      <c:pt idx="59">
                        <c:v>51</c:v>
                      </c:pt>
                      <c:pt idx="60">
                        <c:v>61</c:v>
                      </c:pt>
                      <c:pt idx="61">
                        <c:v>69</c:v>
                      </c:pt>
                      <c:pt idx="62">
                        <c:v>66</c:v>
                      </c:pt>
                      <c:pt idx="63">
                        <c:v>78</c:v>
                      </c:pt>
                      <c:pt idx="64">
                        <c:v>94</c:v>
                      </c:pt>
                      <c:pt idx="65">
                        <c:v>67</c:v>
                      </c:pt>
                      <c:pt idx="66">
                        <c:v>68</c:v>
                      </c:pt>
                      <c:pt idx="67">
                        <c:v>71</c:v>
                      </c:pt>
                      <c:pt idx="68">
                        <c:v>89</c:v>
                      </c:pt>
                      <c:pt idx="69">
                        <c:v>81</c:v>
                      </c:pt>
                      <c:pt idx="70">
                        <c:v>80</c:v>
                      </c:pt>
                      <c:pt idx="71">
                        <c:v>100</c:v>
                      </c:pt>
                      <c:pt idx="72">
                        <c:v>91</c:v>
                      </c:pt>
                      <c:pt idx="73">
                        <c:v>90</c:v>
                      </c:pt>
                      <c:pt idx="74">
                        <c:v>95</c:v>
                      </c:pt>
                      <c:pt idx="75">
                        <c:v>97</c:v>
                      </c:pt>
                      <c:pt idx="76">
                        <c:v>101</c:v>
                      </c:pt>
                      <c:pt idx="77">
                        <c:v>109</c:v>
                      </c:pt>
                      <c:pt idx="78">
                        <c:v>121</c:v>
                      </c:pt>
                      <c:pt idx="79">
                        <c:v>138</c:v>
                      </c:pt>
                      <c:pt idx="80">
                        <c:v>181</c:v>
                      </c:pt>
                      <c:pt idx="81">
                        <c:v>165</c:v>
                      </c:pt>
                      <c:pt idx="82">
                        <c:v>135</c:v>
                      </c:pt>
                      <c:pt idx="83">
                        <c:v>130</c:v>
                      </c:pt>
                      <c:pt idx="84">
                        <c:v>137</c:v>
                      </c:pt>
                      <c:pt idx="85">
                        <c:v>167</c:v>
                      </c:pt>
                      <c:pt idx="86">
                        <c:v>154</c:v>
                      </c:pt>
                      <c:pt idx="87">
                        <c:v>175</c:v>
                      </c:pt>
                      <c:pt idx="88">
                        <c:v>154</c:v>
                      </c:pt>
                      <c:pt idx="89">
                        <c:v>163</c:v>
                      </c:pt>
                      <c:pt idx="90">
                        <c:v>174</c:v>
                      </c:pt>
                      <c:pt idx="91">
                        <c:v>186</c:v>
                      </c:pt>
                      <c:pt idx="92">
                        <c:v>204</c:v>
                      </c:pt>
                      <c:pt idx="93">
                        <c:v>192</c:v>
                      </c:pt>
                      <c:pt idx="94">
                        <c:v>193</c:v>
                      </c:pt>
                      <c:pt idx="95">
                        <c:v>196</c:v>
                      </c:pt>
                      <c:pt idx="96">
                        <c:v>220</c:v>
                      </c:pt>
                      <c:pt idx="97">
                        <c:v>219</c:v>
                      </c:pt>
                      <c:pt idx="98">
                        <c:v>222</c:v>
                      </c:pt>
                      <c:pt idx="99">
                        <c:v>222</c:v>
                      </c:pt>
                      <c:pt idx="100">
                        <c:v>230</c:v>
                      </c:pt>
                      <c:pt idx="101">
                        <c:v>256</c:v>
                      </c:pt>
                      <c:pt idx="102">
                        <c:v>251</c:v>
                      </c:pt>
                      <c:pt idx="103">
                        <c:v>254</c:v>
                      </c:pt>
                      <c:pt idx="104">
                        <c:v>261</c:v>
                      </c:pt>
                      <c:pt idx="105">
                        <c:v>286</c:v>
                      </c:pt>
                      <c:pt idx="106">
                        <c:v>286</c:v>
                      </c:pt>
                      <c:pt idx="107">
                        <c:v>275</c:v>
                      </c:pt>
                      <c:pt idx="108">
                        <c:v>299</c:v>
                      </c:pt>
                      <c:pt idx="109">
                        <c:v>306</c:v>
                      </c:pt>
                      <c:pt idx="110">
                        <c:v>310</c:v>
                      </c:pt>
                      <c:pt idx="111">
                        <c:v>326</c:v>
                      </c:pt>
                      <c:pt idx="112">
                        <c:v>319</c:v>
                      </c:pt>
                      <c:pt idx="113">
                        <c:v>338</c:v>
                      </c:pt>
                      <c:pt idx="114">
                        <c:v>353</c:v>
                      </c:pt>
                      <c:pt idx="115">
                        <c:v>360</c:v>
                      </c:pt>
                      <c:pt idx="116">
                        <c:v>476</c:v>
                      </c:pt>
                      <c:pt idx="117">
                        <c:v>413</c:v>
                      </c:pt>
                      <c:pt idx="118">
                        <c:v>380</c:v>
                      </c:pt>
                      <c:pt idx="119">
                        <c:v>408</c:v>
                      </c:pt>
                      <c:pt idx="120">
                        <c:v>410</c:v>
                      </c:pt>
                      <c:pt idx="121">
                        <c:v>415</c:v>
                      </c:pt>
                      <c:pt idx="122">
                        <c:v>439</c:v>
                      </c:pt>
                      <c:pt idx="123">
                        <c:v>443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EC39-4DCA-B51C-8D0D20D96F44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adrian_benchmark_java_recursive!$E$1</c15:sqref>
                        </c15:formulaRef>
                      </c:ext>
                    </c:extLst>
                    <c:strCache>
                      <c:ptCount val="1"/>
                      <c:pt idx="0">
                        <c:v>Adrian - Java - Problem 2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adrian_benchmark_java_recursive!$A$2:$A$63</c15:sqref>
                        </c15:formulaRef>
                      </c:ext>
                    </c:extLst>
                    <c:numCache>
                      <c:formatCode>General</c:formatCode>
                      <c:ptCount val="62"/>
                      <c:pt idx="0">
                        <c:v>16</c:v>
                      </c:pt>
                      <c:pt idx="1">
                        <c:v>32</c:v>
                      </c:pt>
                      <c:pt idx="2">
                        <c:v>48</c:v>
                      </c:pt>
                      <c:pt idx="3">
                        <c:v>64</c:v>
                      </c:pt>
                      <c:pt idx="4">
                        <c:v>80</c:v>
                      </c:pt>
                      <c:pt idx="5">
                        <c:v>96</c:v>
                      </c:pt>
                      <c:pt idx="6">
                        <c:v>112</c:v>
                      </c:pt>
                      <c:pt idx="7">
                        <c:v>128</c:v>
                      </c:pt>
                      <c:pt idx="8">
                        <c:v>144</c:v>
                      </c:pt>
                      <c:pt idx="9">
                        <c:v>160</c:v>
                      </c:pt>
                      <c:pt idx="10">
                        <c:v>176</c:v>
                      </c:pt>
                      <c:pt idx="11">
                        <c:v>192</c:v>
                      </c:pt>
                      <c:pt idx="12">
                        <c:v>208</c:v>
                      </c:pt>
                      <c:pt idx="13">
                        <c:v>224</c:v>
                      </c:pt>
                      <c:pt idx="14">
                        <c:v>240</c:v>
                      </c:pt>
                      <c:pt idx="15">
                        <c:v>256</c:v>
                      </c:pt>
                      <c:pt idx="16">
                        <c:v>272</c:v>
                      </c:pt>
                      <c:pt idx="17">
                        <c:v>288</c:v>
                      </c:pt>
                      <c:pt idx="18">
                        <c:v>304</c:v>
                      </c:pt>
                      <c:pt idx="19">
                        <c:v>320</c:v>
                      </c:pt>
                      <c:pt idx="20">
                        <c:v>336</c:v>
                      </c:pt>
                      <c:pt idx="21">
                        <c:v>352</c:v>
                      </c:pt>
                      <c:pt idx="22">
                        <c:v>368</c:v>
                      </c:pt>
                      <c:pt idx="23">
                        <c:v>384</c:v>
                      </c:pt>
                      <c:pt idx="24">
                        <c:v>400</c:v>
                      </c:pt>
                      <c:pt idx="25">
                        <c:v>416</c:v>
                      </c:pt>
                      <c:pt idx="26">
                        <c:v>432</c:v>
                      </c:pt>
                      <c:pt idx="27">
                        <c:v>448</c:v>
                      </c:pt>
                      <c:pt idx="28">
                        <c:v>464</c:v>
                      </c:pt>
                      <c:pt idx="29">
                        <c:v>480</c:v>
                      </c:pt>
                      <c:pt idx="30">
                        <c:v>496</c:v>
                      </c:pt>
                      <c:pt idx="31">
                        <c:v>512</c:v>
                      </c:pt>
                      <c:pt idx="32">
                        <c:v>528</c:v>
                      </c:pt>
                      <c:pt idx="33">
                        <c:v>544</c:v>
                      </c:pt>
                      <c:pt idx="34">
                        <c:v>560</c:v>
                      </c:pt>
                      <c:pt idx="35">
                        <c:v>576</c:v>
                      </c:pt>
                      <c:pt idx="36">
                        <c:v>592</c:v>
                      </c:pt>
                      <c:pt idx="37">
                        <c:v>608</c:v>
                      </c:pt>
                      <c:pt idx="38">
                        <c:v>624</c:v>
                      </c:pt>
                      <c:pt idx="39">
                        <c:v>640</c:v>
                      </c:pt>
                      <c:pt idx="40">
                        <c:v>656</c:v>
                      </c:pt>
                      <c:pt idx="41">
                        <c:v>672</c:v>
                      </c:pt>
                      <c:pt idx="42">
                        <c:v>688</c:v>
                      </c:pt>
                      <c:pt idx="43">
                        <c:v>704</c:v>
                      </c:pt>
                      <c:pt idx="44">
                        <c:v>720</c:v>
                      </c:pt>
                      <c:pt idx="45">
                        <c:v>736</c:v>
                      </c:pt>
                      <c:pt idx="46">
                        <c:v>752</c:v>
                      </c:pt>
                      <c:pt idx="47">
                        <c:v>768</c:v>
                      </c:pt>
                      <c:pt idx="48">
                        <c:v>784</c:v>
                      </c:pt>
                      <c:pt idx="49">
                        <c:v>800</c:v>
                      </c:pt>
                      <c:pt idx="50">
                        <c:v>816</c:v>
                      </c:pt>
                      <c:pt idx="51">
                        <c:v>832</c:v>
                      </c:pt>
                      <c:pt idx="52">
                        <c:v>848</c:v>
                      </c:pt>
                      <c:pt idx="53">
                        <c:v>864</c:v>
                      </c:pt>
                      <c:pt idx="54">
                        <c:v>880</c:v>
                      </c:pt>
                      <c:pt idx="55">
                        <c:v>896</c:v>
                      </c:pt>
                      <c:pt idx="56">
                        <c:v>912</c:v>
                      </c:pt>
                      <c:pt idx="57">
                        <c:v>928</c:v>
                      </c:pt>
                      <c:pt idx="58">
                        <c:v>944</c:v>
                      </c:pt>
                      <c:pt idx="59">
                        <c:v>960</c:v>
                      </c:pt>
                      <c:pt idx="60">
                        <c:v>976</c:v>
                      </c:pt>
                      <c:pt idx="61">
                        <c:v>992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adrian_benchmark_java_recursive!$B$2:$B$63</c15:sqref>
                        </c15:formulaRef>
                      </c:ext>
                    </c:extLst>
                    <c:numCache>
                      <c:formatCode>General</c:formatCode>
                      <c:ptCount val="6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2</c:v>
                      </c:pt>
                      <c:pt idx="7">
                        <c:v>2</c:v>
                      </c:pt>
                      <c:pt idx="8">
                        <c:v>4</c:v>
                      </c:pt>
                      <c:pt idx="9">
                        <c:v>4</c:v>
                      </c:pt>
                      <c:pt idx="10">
                        <c:v>6</c:v>
                      </c:pt>
                      <c:pt idx="11">
                        <c:v>9</c:v>
                      </c:pt>
                      <c:pt idx="12">
                        <c:v>9</c:v>
                      </c:pt>
                      <c:pt idx="13">
                        <c:v>12</c:v>
                      </c:pt>
                      <c:pt idx="14">
                        <c:v>18</c:v>
                      </c:pt>
                      <c:pt idx="15">
                        <c:v>18</c:v>
                      </c:pt>
                      <c:pt idx="16">
                        <c:v>25</c:v>
                      </c:pt>
                      <c:pt idx="17">
                        <c:v>32</c:v>
                      </c:pt>
                      <c:pt idx="18">
                        <c:v>34</c:v>
                      </c:pt>
                      <c:pt idx="19">
                        <c:v>37</c:v>
                      </c:pt>
                      <c:pt idx="20">
                        <c:v>41</c:v>
                      </c:pt>
                      <c:pt idx="21">
                        <c:v>47</c:v>
                      </c:pt>
                      <c:pt idx="22">
                        <c:v>60</c:v>
                      </c:pt>
                      <c:pt idx="23">
                        <c:v>67</c:v>
                      </c:pt>
                      <c:pt idx="24">
                        <c:v>69</c:v>
                      </c:pt>
                      <c:pt idx="25">
                        <c:v>75</c:v>
                      </c:pt>
                      <c:pt idx="26">
                        <c:v>93</c:v>
                      </c:pt>
                      <c:pt idx="27">
                        <c:v>93</c:v>
                      </c:pt>
                      <c:pt idx="28">
                        <c:v>106</c:v>
                      </c:pt>
                      <c:pt idx="29">
                        <c:v>119</c:v>
                      </c:pt>
                      <c:pt idx="30">
                        <c:v>219</c:v>
                      </c:pt>
                      <c:pt idx="31">
                        <c:v>183</c:v>
                      </c:pt>
                      <c:pt idx="32">
                        <c:v>159</c:v>
                      </c:pt>
                      <c:pt idx="33">
                        <c:v>180</c:v>
                      </c:pt>
                      <c:pt idx="34">
                        <c:v>184</c:v>
                      </c:pt>
                      <c:pt idx="35">
                        <c:v>210</c:v>
                      </c:pt>
                      <c:pt idx="36">
                        <c:v>233</c:v>
                      </c:pt>
                      <c:pt idx="37">
                        <c:v>238</c:v>
                      </c:pt>
                      <c:pt idx="38">
                        <c:v>255</c:v>
                      </c:pt>
                      <c:pt idx="39">
                        <c:v>296</c:v>
                      </c:pt>
                      <c:pt idx="40">
                        <c:v>312</c:v>
                      </c:pt>
                      <c:pt idx="41">
                        <c:v>329</c:v>
                      </c:pt>
                      <c:pt idx="42">
                        <c:v>360</c:v>
                      </c:pt>
                      <c:pt idx="43">
                        <c:v>399</c:v>
                      </c:pt>
                      <c:pt idx="44">
                        <c:v>388</c:v>
                      </c:pt>
                      <c:pt idx="45">
                        <c:v>532</c:v>
                      </c:pt>
                      <c:pt idx="46">
                        <c:v>444</c:v>
                      </c:pt>
                      <c:pt idx="47">
                        <c:v>492</c:v>
                      </c:pt>
                      <c:pt idx="48">
                        <c:v>505</c:v>
                      </c:pt>
                      <c:pt idx="49">
                        <c:v>567</c:v>
                      </c:pt>
                      <c:pt idx="50">
                        <c:v>566</c:v>
                      </c:pt>
                      <c:pt idx="51">
                        <c:v>635</c:v>
                      </c:pt>
                      <c:pt idx="52">
                        <c:v>666</c:v>
                      </c:pt>
                      <c:pt idx="53">
                        <c:v>692</c:v>
                      </c:pt>
                      <c:pt idx="54">
                        <c:v>742</c:v>
                      </c:pt>
                      <c:pt idx="55">
                        <c:v>779</c:v>
                      </c:pt>
                      <c:pt idx="56">
                        <c:v>804</c:v>
                      </c:pt>
                      <c:pt idx="57">
                        <c:v>857</c:v>
                      </c:pt>
                      <c:pt idx="58">
                        <c:v>1002</c:v>
                      </c:pt>
                      <c:pt idx="59">
                        <c:v>936</c:v>
                      </c:pt>
                      <c:pt idx="60">
                        <c:v>995</c:v>
                      </c:pt>
                      <c:pt idx="61">
                        <c:v>1066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EC39-4DCA-B51C-8D0D20D96F44}"/>
                  </c:ext>
                </c:extLst>
              </c15:ser>
            </c15:filteredScatterSeries>
          </c:ext>
        </c:extLst>
      </c:scatterChart>
      <c:valAx>
        <c:axId val="1478198256"/>
        <c:scaling>
          <c:orientation val="minMax"/>
          <c:max val="100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>
                    <a:solidFill>
                      <a:schemeClr val="bg1"/>
                    </a:solidFill>
                  </a:rPr>
                  <a:t>Punkte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8200336"/>
        <c:crosses val="autoZero"/>
        <c:crossBetween val="midCat"/>
      </c:valAx>
      <c:valAx>
        <c:axId val="1478200336"/>
        <c:scaling>
          <c:orientation val="minMax"/>
          <c:max val="14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>
                    <a:solidFill>
                      <a:schemeClr val="bg1"/>
                    </a:solidFill>
                  </a:rPr>
                  <a:t>Laufzeit [ms]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81982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2B3B4C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benchmark_cpp_simple!$E$1</c:f>
              <c:strCache>
                <c:ptCount val="1"/>
                <c:pt idx="0">
                  <c:v>Lösungsansatz I - Problem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benchmark_cpp_simple!$A$2:$A$137</c:f>
              <c:numCache>
                <c:formatCode>General</c:formatCode>
                <c:ptCount val="136"/>
                <c:pt idx="0">
                  <c:v>16</c:v>
                </c:pt>
                <c:pt idx="1">
                  <c:v>24</c:v>
                </c:pt>
                <c:pt idx="2">
                  <c:v>32</c:v>
                </c:pt>
                <c:pt idx="3">
                  <c:v>40</c:v>
                </c:pt>
                <c:pt idx="4">
                  <c:v>48</c:v>
                </c:pt>
                <c:pt idx="5">
                  <c:v>56</c:v>
                </c:pt>
                <c:pt idx="6">
                  <c:v>64</c:v>
                </c:pt>
                <c:pt idx="7">
                  <c:v>72</c:v>
                </c:pt>
                <c:pt idx="8">
                  <c:v>80</c:v>
                </c:pt>
                <c:pt idx="9">
                  <c:v>88</c:v>
                </c:pt>
                <c:pt idx="10">
                  <c:v>96</c:v>
                </c:pt>
                <c:pt idx="11">
                  <c:v>104</c:v>
                </c:pt>
                <c:pt idx="12">
                  <c:v>112</c:v>
                </c:pt>
                <c:pt idx="13">
                  <c:v>120</c:v>
                </c:pt>
                <c:pt idx="14">
                  <c:v>128</c:v>
                </c:pt>
                <c:pt idx="15">
                  <c:v>136</c:v>
                </c:pt>
                <c:pt idx="16">
                  <c:v>144</c:v>
                </c:pt>
                <c:pt idx="17">
                  <c:v>152</c:v>
                </c:pt>
                <c:pt idx="18">
                  <c:v>160</c:v>
                </c:pt>
                <c:pt idx="19">
                  <c:v>168</c:v>
                </c:pt>
                <c:pt idx="20">
                  <c:v>176</c:v>
                </c:pt>
                <c:pt idx="21">
                  <c:v>184</c:v>
                </c:pt>
                <c:pt idx="22">
                  <c:v>192</c:v>
                </c:pt>
                <c:pt idx="23">
                  <c:v>200</c:v>
                </c:pt>
                <c:pt idx="24">
                  <c:v>208</c:v>
                </c:pt>
                <c:pt idx="25">
                  <c:v>216</c:v>
                </c:pt>
                <c:pt idx="26">
                  <c:v>224</c:v>
                </c:pt>
                <c:pt idx="27">
                  <c:v>232</c:v>
                </c:pt>
                <c:pt idx="28">
                  <c:v>240</c:v>
                </c:pt>
                <c:pt idx="29">
                  <c:v>248</c:v>
                </c:pt>
                <c:pt idx="30">
                  <c:v>256</c:v>
                </c:pt>
                <c:pt idx="31">
                  <c:v>264</c:v>
                </c:pt>
                <c:pt idx="32">
                  <c:v>272</c:v>
                </c:pt>
                <c:pt idx="33">
                  <c:v>280</c:v>
                </c:pt>
                <c:pt idx="34">
                  <c:v>288</c:v>
                </c:pt>
                <c:pt idx="35">
                  <c:v>296</c:v>
                </c:pt>
                <c:pt idx="36">
                  <c:v>304</c:v>
                </c:pt>
                <c:pt idx="37">
                  <c:v>312</c:v>
                </c:pt>
                <c:pt idx="38">
                  <c:v>320</c:v>
                </c:pt>
                <c:pt idx="39">
                  <c:v>328</c:v>
                </c:pt>
                <c:pt idx="40">
                  <c:v>336</c:v>
                </c:pt>
                <c:pt idx="41">
                  <c:v>344</c:v>
                </c:pt>
                <c:pt idx="42">
                  <c:v>352</c:v>
                </c:pt>
                <c:pt idx="43">
                  <c:v>360</c:v>
                </c:pt>
                <c:pt idx="44">
                  <c:v>368</c:v>
                </c:pt>
                <c:pt idx="45">
                  <c:v>376</c:v>
                </c:pt>
                <c:pt idx="46">
                  <c:v>384</c:v>
                </c:pt>
                <c:pt idx="47">
                  <c:v>392</c:v>
                </c:pt>
                <c:pt idx="48">
                  <c:v>400</c:v>
                </c:pt>
                <c:pt idx="49">
                  <c:v>408</c:v>
                </c:pt>
                <c:pt idx="50">
                  <c:v>416</c:v>
                </c:pt>
                <c:pt idx="51">
                  <c:v>424</c:v>
                </c:pt>
                <c:pt idx="52">
                  <c:v>432</c:v>
                </c:pt>
                <c:pt idx="53">
                  <c:v>440</c:v>
                </c:pt>
                <c:pt idx="54">
                  <c:v>448</c:v>
                </c:pt>
                <c:pt idx="55">
                  <c:v>456</c:v>
                </c:pt>
                <c:pt idx="56">
                  <c:v>464</c:v>
                </c:pt>
                <c:pt idx="57">
                  <c:v>472</c:v>
                </c:pt>
                <c:pt idx="58">
                  <c:v>480</c:v>
                </c:pt>
                <c:pt idx="59">
                  <c:v>488</c:v>
                </c:pt>
                <c:pt idx="60">
                  <c:v>496</c:v>
                </c:pt>
                <c:pt idx="61">
                  <c:v>504</c:v>
                </c:pt>
                <c:pt idx="62">
                  <c:v>512</c:v>
                </c:pt>
                <c:pt idx="63">
                  <c:v>520</c:v>
                </c:pt>
                <c:pt idx="64">
                  <c:v>528</c:v>
                </c:pt>
                <c:pt idx="65">
                  <c:v>536</c:v>
                </c:pt>
                <c:pt idx="66">
                  <c:v>544</c:v>
                </c:pt>
                <c:pt idx="67">
                  <c:v>552</c:v>
                </c:pt>
                <c:pt idx="68">
                  <c:v>560</c:v>
                </c:pt>
                <c:pt idx="69">
                  <c:v>568</c:v>
                </c:pt>
                <c:pt idx="70">
                  <c:v>576</c:v>
                </c:pt>
                <c:pt idx="71">
                  <c:v>584</c:v>
                </c:pt>
                <c:pt idx="72">
                  <c:v>592</c:v>
                </c:pt>
                <c:pt idx="73">
                  <c:v>600</c:v>
                </c:pt>
                <c:pt idx="74">
                  <c:v>608</c:v>
                </c:pt>
                <c:pt idx="75">
                  <c:v>616</c:v>
                </c:pt>
                <c:pt idx="76">
                  <c:v>624</c:v>
                </c:pt>
                <c:pt idx="77">
                  <c:v>632</c:v>
                </c:pt>
                <c:pt idx="78">
                  <c:v>640</c:v>
                </c:pt>
                <c:pt idx="79">
                  <c:v>648</c:v>
                </c:pt>
                <c:pt idx="80">
                  <c:v>656</c:v>
                </c:pt>
                <c:pt idx="81">
                  <c:v>664</c:v>
                </c:pt>
                <c:pt idx="82">
                  <c:v>672</c:v>
                </c:pt>
                <c:pt idx="83">
                  <c:v>680</c:v>
                </c:pt>
                <c:pt idx="84">
                  <c:v>688</c:v>
                </c:pt>
                <c:pt idx="85">
                  <c:v>696</c:v>
                </c:pt>
                <c:pt idx="86">
                  <c:v>704</c:v>
                </c:pt>
                <c:pt idx="87">
                  <c:v>712</c:v>
                </c:pt>
                <c:pt idx="88">
                  <c:v>720</c:v>
                </c:pt>
                <c:pt idx="89">
                  <c:v>728</c:v>
                </c:pt>
                <c:pt idx="90">
                  <c:v>736</c:v>
                </c:pt>
                <c:pt idx="91">
                  <c:v>744</c:v>
                </c:pt>
                <c:pt idx="92">
                  <c:v>752</c:v>
                </c:pt>
                <c:pt idx="93">
                  <c:v>760</c:v>
                </c:pt>
                <c:pt idx="94">
                  <c:v>768</c:v>
                </c:pt>
                <c:pt idx="95">
                  <c:v>776</c:v>
                </c:pt>
                <c:pt idx="96">
                  <c:v>784</c:v>
                </c:pt>
                <c:pt idx="97">
                  <c:v>792</c:v>
                </c:pt>
                <c:pt idx="98">
                  <c:v>800</c:v>
                </c:pt>
                <c:pt idx="99">
                  <c:v>808</c:v>
                </c:pt>
                <c:pt idx="100">
                  <c:v>816</c:v>
                </c:pt>
                <c:pt idx="101">
                  <c:v>824</c:v>
                </c:pt>
                <c:pt idx="102">
                  <c:v>832</c:v>
                </c:pt>
                <c:pt idx="103">
                  <c:v>840</c:v>
                </c:pt>
                <c:pt idx="104">
                  <c:v>848</c:v>
                </c:pt>
                <c:pt idx="105">
                  <c:v>856</c:v>
                </c:pt>
                <c:pt idx="106">
                  <c:v>864</c:v>
                </c:pt>
                <c:pt idx="107">
                  <c:v>872</c:v>
                </c:pt>
                <c:pt idx="108">
                  <c:v>880</c:v>
                </c:pt>
                <c:pt idx="109">
                  <c:v>888</c:v>
                </c:pt>
                <c:pt idx="110">
                  <c:v>896</c:v>
                </c:pt>
                <c:pt idx="111">
                  <c:v>904</c:v>
                </c:pt>
                <c:pt idx="112">
                  <c:v>912</c:v>
                </c:pt>
                <c:pt idx="113">
                  <c:v>920</c:v>
                </c:pt>
                <c:pt idx="114">
                  <c:v>928</c:v>
                </c:pt>
                <c:pt idx="115">
                  <c:v>936</c:v>
                </c:pt>
                <c:pt idx="116">
                  <c:v>944</c:v>
                </c:pt>
                <c:pt idx="117">
                  <c:v>952</c:v>
                </c:pt>
                <c:pt idx="118">
                  <c:v>960</c:v>
                </c:pt>
                <c:pt idx="119">
                  <c:v>968</c:v>
                </c:pt>
                <c:pt idx="120">
                  <c:v>976</c:v>
                </c:pt>
                <c:pt idx="121">
                  <c:v>984</c:v>
                </c:pt>
                <c:pt idx="122">
                  <c:v>992</c:v>
                </c:pt>
                <c:pt idx="123">
                  <c:v>1000</c:v>
                </c:pt>
                <c:pt idx="124">
                  <c:v>1008</c:v>
                </c:pt>
                <c:pt idx="125">
                  <c:v>1016</c:v>
                </c:pt>
                <c:pt idx="126">
                  <c:v>1024</c:v>
                </c:pt>
                <c:pt idx="127">
                  <c:v>1032</c:v>
                </c:pt>
                <c:pt idx="128">
                  <c:v>1040</c:v>
                </c:pt>
                <c:pt idx="129">
                  <c:v>1048</c:v>
                </c:pt>
                <c:pt idx="130">
                  <c:v>1056</c:v>
                </c:pt>
                <c:pt idx="131">
                  <c:v>1064</c:v>
                </c:pt>
                <c:pt idx="132">
                  <c:v>1072</c:v>
                </c:pt>
                <c:pt idx="133">
                  <c:v>1080</c:v>
                </c:pt>
                <c:pt idx="134">
                  <c:v>1088</c:v>
                </c:pt>
                <c:pt idx="135">
                  <c:v>1096</c:v>
                </c:pt>
              </c:numCache>
            </c:numRef>
          </c:xVal>
          <c:yVal>
            <c:numRef>
              <c:f>benchmark_cpp_simple!$B$2:$B$137</c:f>
              <c:numCache>
                <c:formatCode>General</c:formatCode>
                <c:ptCount val="13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2</c:v>
                </c:pt>
                <c:pt idx="38">
                  <c:v>2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2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4</c:v>
                </c:pt>
                <c:pt idx="51">
                  <c:v>4</c:v>
                </c:pt>
                <c:pt idx="52">
                  <c:v>4</c:v>
                </c:pt>
                <c:pt idx="53">
                  <c:v>4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6</c:v>
                </c:pt>
                <c:pt idx="59">
                  <c:v>6</c:v>
                </c:pt>
                <c:pt idx="60">
                  <c:v>6</c:v>
                </c:pt>
                <c:pt idx="61">
                  <c:v>6</c:v>
                </c:pt>
                <c:pt idx="62">
                  <c:v>6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8</c:v>
                </c:pt>
                <c:pt idx="67">
                  <c:v>8</c:v>
                </c:pt>
                <c:pt idx="68">
                  <c:v>8</c:v>
                </c:pt>
                <c:pt idx="69">
                  <c:v>9</c:v>
                </c:pt>
                <c:pt idx="70">
                  <c:v>9</c:v>
                </c:pt>
                <c:pt idx="71">
                  <c:v>9</c:v>
                </c:pt>
                <c:pt idx="72">
                  <c:v>10</c:v>
                </c:pt>
                <c:pt idx="73">
                  <c:v>10</c:v>
                </c:pt>
                <c:pt idx="74">
                  <c:v>10</c:v>
                </c:pt>
                <c:pt idx="75">
                  <c:v>11</c:v>
                </c:pt>
                <c:pt idx="76">
                  <c:v>11</c:v>
                </c:pt>
                <c:pt idx="77">
                  <c:v>12</c:v>
                </c:pt>
                <c:pt idx="78">
                  <c:v>12</c:v>
                </c:pt>
                <c:pt idx="79">
                  <c:v>12</c:v>
                </c:pt>
                <c:pt idx="80">
                  <c:v>13</c:v>
                </c:pt>
                <c:pt idx="81">
                  <c:v>14</c:v>
                </c:pt>
                <c:pt idx="82">
                  <c:v>14</c:v>
                </c:pt>
                <c:pt idx="83">
                  <c:v>14</c:v>
                </c:pt>
                <c:pt idx="84">
                  <c:v>15</c:v>
                </c:pt>
                <c:pt idx="85">
                  <c:v>15</c:v>
                </c:pt>
                <c:pt idx="86">
                  <c:v>16</c:v>
                </c:pt>
                <c:pt idx="87">
                  <c:v>16</c:v>
                </c:pt>
                <c:pt idx="88">
                  <c:v>17</c:v>
                </c:pt>
                <c:pt idx="89">
                  <c:v>17</c:v>
                </c:pt>
                <c:pt idx="90">
                  <c:v>18</c:v>
                </c:pt>
                <c:pt idx="91">
                  <c:v>18</c:v>
                </c:pt>
                <c:pt idx="92">
                  <c:v>19</c:v>
                </c:pt>
                <c:pt idx="93">
                  <c:v>19</c:v>
                </c:pt>
                <c:pt idx="94">
                  <c:v>22</c:v>
                </c:pt>
                <c:pt idx="95">
                  <c:v>20</c:v>
                </c:pt>
                <c:pt idx="96">
                  <c:v>21</c:v>
                </c:pt>
                <c:pt idx="97">
                  <c:v>22</c:v>
                </c:pt>
                <c:pt idx="98">
                  <c:v>23</c:v>
                </c:pt>
                <c:pt idx="99">
                  <c:v>23</c:v>
                </c:pt>
                <c:pt idx="100">
                  <c:v>24</c:v>
                </c:pt>
                <c:pt idx="101">
                  <c:v>24</c:v>
                </c:pt>
                <c:pt idx="102">
                  <c:v>25</c:v>
                </c:pt>
                <c:pt idx="103">
                  <c:v>26</c:v>
                </c:pt>
                <c:pt idx="104">
                  <c:v>26</c:v>
                </c:pt>
                <c:pt idx="105">
                  <c:v>27</c:v>
                </c:pt>
                <c:pt idx="106">
                  <c:v>28</c:v>
                </c:pt>
                <c:pt idx="107">
                  <c:v>29</c:v>
                </c:pt>
                <c:pt idx="108">
                  <c:v>29</c:v>
                </c:pt>
                <c:pt idx="109">
                  <c:v>30</c:v>
                </c:pt>
                <c:pt idx="110">
                  <c:v>30</c:v>
                </c:pt>
                <c:pt idx="111">
                  <c:v>31</c:v>
                </c:pt>
                <c:pt idx="112">
                  <c:v>33</c:v>
                </c:pt>
                <c:pt idx="113">
                  <c:v>33</c:v>
                </c:pt>
                <c:pt idx="114">
                  <c:v>34</c:v>
                </c:pt>
                <c:pt idx="115">
                  <c:v>34</c:v>
                </c:pt>
                <c:pt idx="116">
                  <c:v>36</c:v>
                </c:pt>
                <c:pt idx="117">
                  <c:v>37</c:v>
                </c:pt>
                <c:pt idx="118">
                  <c:v>38</c:v>
                </c:pt>
                <c:pt idx="119">
                  <c:v>38</c:v>
                </c:pt>
                <c:pt idx="120">
                  <c:v>38</c:v>
                </c:pt>
                <c:pt idx="121">
                  <c:v>40</c:v>
                </c:pt>
                <c:pt idx="122">
                  <c:v>40</c:v>
                </c:pt>
                <c:pt idx="123">
                  <c:v>42</c:v>
                </c:pt>
                <c:pt idx="124">
                  <c:v>42</c:v>
                </c:pt>
                <c:pt idx="125">
                  <c:v>43</c:v>
                </c:pt>
                <c:pt idx="126">
                  <c:v>44</c:v>
                </c:pt>
                <c:pt idx="127">
                  <c:v>45</c:v>
                </c:pt>
                <c:pt idx="128">
                  <c:v>46</c:v>
                </c:pt>
                <c:pt idx="129">
                  <c:v>47</c:v>
                </c:pt>
                <c:pt idx="130">
                  <c:v>48</c:v>
                </c:pt>
                <c:pt idx="131">
                  <c:v>49</c:v>
                </c:pt>
                <c:pt idx="132">
                  <c:v>50</c:v>
                </c:pt>
                <c:pt idx="133">
                  <c:v>51</c:v>
                </c:pt>
                <c:pt idx="134">
                  <c:v>53</c:v>
                </c:pt>
                <c:pt idx="135">
                  <c:v>53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9F9-45CA-A8A9-CCFC13E1A941}"/>
            </c:ext>
          </c:extLst>
        </c:ser>
        <c:ser>
          <c:idx val="1"/>
          <c:order val="1"/>
          <c:tx>
            <c:strRef>
              <c:f>benchmark_cpp_recursive!$E$1</c:f>
              <c:strCache>
                <c:ptCount val="1"/>
                <c:pt idx="0">
                  <c:v>Lösungsansatz I - Problem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benchmark_cpp_recursive!$A$2:$A$69</c:f>
              <c:numCache>
                <c:formatCode>General</c:formatCode>
                <c:ptCount val="68"/>
                <c:pt idx="0">
                  <c:v>16</c:v>
                </c:pt>
                <c:pt idx="1">
                  <c:v>32</c:v>
                </c:pt>
                <c:pt idx="2">
                  <c:v>48</c:v>
                </c:pt>
                <c:pt idx="3">
                  <c:v>64</c:v>
                </c:pt>
                <c:pt idx="4">
                  <c:v>80</c:v>
                </c:pt>
                <c:pt idx="5">
                  <c:v>96</c:v>
                </c:pt>
                <c:pt idx="6">
                  <c:v>112</c:v>
                </c:pt>
                <c:pt idx="7">
                  <c:v>128</c:v>
                </c:pt>
                <c:pt idx="8">
                  <c:v>144</c:v>
                </c:pt>
                <c:pt idx="9">
                  <c:v>160</c:v>
                </c:pt>
                <c:pt idx="10">
                  <c:v>176</c:v>
                </c:pt>
                <c:pt idx="11">
                  <c:v>192</c:v>
                </c:pt>
                <c:pt idx="12">
                  <c:v>208</c:v>
                </c:pt>
                <c:pt idx="13">
                  <c:v>224</c:v>
                </c:pt>
                <c:pt idx="14">
                  <c:v>240</c:v>
                </c:pt>
                <c:pt idx="15">
                  <c:v>256</c:v>
                </c:pt>
                <c:pt idx="16">
                  <c:v>272</c:v>
                </c:pt>
                <c:pt idx="17">
                  <c:v>288</c:v>
                </c:pt>
                <c:pt idx="18">
                  <c:v>304</c:v>
                </c:pt>
                <c:pt idx="19">
                  <c:v>320</c:v>
                </c:pt>
                <c:pt idx="20">
                  <c:v>336</c:v>
                </c:pt>
                <c:pt idx="21">
                  <c:v>352</c:v>
                </c:pt>
                <c:pt idx="22">
                  <c:v>368</c:v>
                </c:pt>
                <c:pt idx="23">
                  <c:v>384</c:v>
                </c:pt>
                <c:pt idx="24">
                  <c:v>400</c:v>
                </c:pt>
                <c:pt idx="25">
                  <c:v>416</c:v>
                </c:pt>
                <c:pt idx="26">
                  <c:v>432</c:v>
                </c:pt>
                <c:pt idx="27">
                  <c:v>448</c:v>
                </c:pt>
                <c:pt idx="28">
                  <c:v>464</c:v>
                </c:pt>
                <c:pt idx="29">
                  <c:v>480</c:v>
                </c:pt>
                <c:pt idx="30">
                  <c:v>496</c:v>
                </c:pt>
                <c:pt idx="31">
                  <c:v>512</c:v>
                </c:pt>
                <c:pt idx="32">
                  <c:v>528</c:v>
                </c:pt>
                <c:pt idx="33">
                  <c:v>544</c:v>
                </c:pt>
                <c:pt idx="34">
                  <c:v>560</c:v>
                </c:pt>
                <c:pt idx="35">
                  <c:v>576</c:v>
                </c:pt>
                <c:pt idx="36">
                  <c:v>592</c:v>
                </c:pt>
                <c:pt idx="37">
                  <c:v>608</c:v>
                </c:pt>
                <c:pt idx="38">
                  <c:v>624</c:v>
                </c:pt>
                <c:pt idx="39">
                  <c:v>640</c:v>
                </c:pt>
                <c:pt idx="40">
                  <c:v>656</c:v>
                </c:pt>
                <c:pt idx="41">
                  <c:v>672</c:v>
                </c:pt>
                <c:pt idx="42">
                  <c:v>688</c:v>
                </c:pt>
                <c:pt idx="43">
                  <c:v>704</c:v>
                </c:pt>
                <c:pt idx="44">
                  <c:v>720</c:v>
                </c:pt>
                <c:pt idx="45">
                  <c:v>736</c:v>
                </c:pt>
                <c:pt idx="46">
                  <c:v>752</c:v>
                </c:pt>
                <c:pt idx="47">
                  <c:v>768</c:v>
                </c:pt>
                <c:pt idx="48">
                  <c:v>784</c:v>
                </c:pt>
                <c:pt idx="49">
                  <c:v>800</c:v>
                </c:pt>
                <c:pt idx="50">
                  <c:v>816</c:v>
                </c:pt>
                <c:pt idx="51">
                  <c:v>832</c:v>
                </c:pt>
                <c:pt idx="52">
                  <c:v>848</c:v>
                </c:pt>
                <c:pt idx="53">
                  <c:v>864</c:v>
                </c:pt>
                <c:pt idx="54">
                  <c:v>880</c:v>
                </c:pt>
                <c:pt idx="55">
                  <c:v>896</c:v>
                </c:pt>
                <c:pt idx="56">
                  <c:v>912</c:v>
                </c:pt>
                <c:pt idx="57">
                  <c:v>928</c:v>
                </c:pt>
                <c:pt idx="58">
                  <c:v>944</c:v>
                </c:pt>
                <c:pt idx="59">
                  <c:v>960</c:v>
                </c:pt>
                <c:pt idx="60">
                  <c:v>976</c:v>
                </c:pt>
                <c:pt idx="61">
                  <c:v>992</c:v>
                </c:pt>
                <c:pt idx="62">
                  <c:v>1008</c:v>
                </c:pt>
                <c:pt idx="63">
                  <c:v>1024</c:v>
                </c:pt>
                <c:pt idx="64">
                  <c:v>1040</c:v>
                </c:pt>
                <c:pt idx="65">
                  <c:v>1056</c:v>
                </c:pt>
                <c:pt idx="66">
                  <c:v>1072</c:v>
                </c:pt>
                <c:pt idx="67">
                  <c:v>1088</c:v>
                </c:pt>
              </c:numCache>
            </c:numRef>
          </c:xVal>
          <c:yVal>
            <c:numRef>
              <c:f>benchmark_cpp_recursive!$B$2:$B$69</c:f>
              <c:numCache>
                <c:formatCode>General</c:formatCode>
                <c:ptCount val="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3</c:v>
                </c:pt>
                <c:pt idx="20">
                  <c:v>3</c:v>
                </c:pt>
                <c:pt idx="21">
                  <c:v>4</c:v>
                </c:pt>
                <c:pt idx="22">
                  <c:v>4</c:v>
                </c:pt>
                <c:pt idx="23">
                  <c:v>5</c:v>
                </c:pt>
                <c:pt idx="24">
                  <c:v>6</c:v>
                </c:pt>
                <c:pt idx="25">
                  <c:v>6</c:v>
                </c:pt>
                <c:pt idx="26">
                  <c:v>7</c:v>
                </c:pt>
                <c:pt idx="27">
                  <c:v>8</c:v>
                </c:pt>
                <c:pt idx="28">
                  <c:v>9</c:v>
                </c:pt>
                <c:pt idx="29">
                  <c:v>10</c:v>
                </c:pt>
                <c:pt idx="30">
                  <c:v>11</c:v>
                </c:pt>
                <c:pt idx="31">
                  <c:v>12</c:v>
                </c:pt>
                <c:pt idx="32">
                  <c:v>13</c:v>
                </c:pt>
                <c:pt idx="33">
                  <c:v>14</c:v>
                </c:pt>
                <c:pt idx="34">
                  <c:v>15</c:v>
                </c:pt>
                <c:pt idx="35">
                  <c:v>16</c:v>
                </c:pt>
                <c:pt idx="36">
                  <c:v>17</c:v>
                </c:pt>
                <c:pt idx="37">
                  <c:v>19</c:v>
                </c:pt>
                <c:pt idx="38">
                  <c:v>21</c:v>
                </c:pt>
                <c:pt idx="39">
                  <c:v>22</c:v>
                </c:pt>
                <c:pt idx="40">
                  <c:v>24</c:v>
                </c:pt>
                <c:pt idx="41">
                  <c:v>25</c:v>
                </c:pt>
                <c:pt idx="42">
                  <c:v>27</c:v>
                </c:pt>
                <c:pt idx="43">
                  <c:v>29</c:v>
                </c:pt>
                <c:pt idx="44">
                  <c:v>32</c:v>
                </c:pt>
                <c:pt idx="45">
                  <c:v>33</c:v>
                </c:pt>
                <c:pt idx="46">
                  <c:v>35</c:v>
                </c:pt>
                <c:pt idx="47">
                  <c:v>37</c:v>
                </c:pt>
                <c:pt idx="48">
                  <c:v>39</c:v>
                </c:pt>
                <c:pt idx="49">
                  <c:v>42</c:v>
                </c:pt>
                <c:pt idx="50">
                  <c:v>44</c:v>
                </c:pt>
                <c:pt idx="51">
                  <c:v>47</c:v>
                </c:pt>
                <c:pt idx="52">
                  <c:v>50</c:v>
                </c:pt>
                <c:pt idx="53">
                  <c:v>52</c:v>
                </c:pt>
                <c:pt idx="54">
                  <c:v>55</c:v>
                </c:pt>
                <c:pt idx="55">
                  <c:v>58</c:v>
                </c:pt>
                <c:pt idx="56">
                  <c:v>61</c:v>
                </c:pt>
                <c:pt idx="57">
                  <c:v>65</c:v>
                </c:pt>
                <c:pt idx="58">
                  <c:v>69</c:v>
                </c:pt>
                <c:pt idx="59">
                  <c:v>71</c:v>
                </c:pt>
                <c:pt idx="60">
                  <c:v>75</c:v>
                </c:pt>
                <c:pt idx="61">
                  <c:v>78</c:v>
                </c:pt>
                <c:pt idx="62">
                  <c:v>83</c:v>
                </c:pt>
                <c:pt idx="63">
                  <c:v>85</c:v>
                </c:pt>
                <c:pt idx="64">
                  <c:v>89</c:v>
                </c:pt>
                <c:pt idx="65">
                  <c:v>94</c:v>
                </c:pt>
                <c:pt idx="66">
                  <c:v>98</c:v>
                </c:pt>
                <c:pt idx="67">
                  <c:v>104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9F9-45CA-A8A9-CCFC13E1A941}"/>
            </c:ext>
          </c:extLst>
        </c:ser>
        <c:ser>
          <c:idx val="2"/>
          <c:order val="2"/>
          <c:tx>
            <c:strRef>
              <c:f>adrian_benchmark_cpp_simple!$E$1</c:f>
              <c:strCache>
                <c:ptCount val="1"/>
                <c:pt idx="0">
                  <c:v>Lösungsansatz II - Problem 1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adrian_benchmark_cpp_simple!$A$2:$A$145</c:f>
              <c:numCache>
                <c:formatCode>General</c:formatCode>
                <c:ptCount val="144"/>
                <c:pt idx="0">
                  <c:v>16</c:v>
                </c:pt>
                <c:pt idx="1">
                  <c:v>24</c:v>
                </c:pt>
                <c:pt idx="2">
                  <c:v>32</c:v>
                </c:pt>
                <c:pt idx="3">
                  <c:v>40</c:v>
                </c:pt>
                <c:pt idx="4">
                  <c:v>48</c:v>
                </c:pt>
                <c:pt idx="5">
                  <c:v>56</c:v>
                </c:pt>
                <c:pt idx="6">
                  <c:v>64</c:v>
                </c:pt>
                <c:pt idx="7">
                  <c:v>72</c:v>
                </c:pt>
                <c:pt idx="8">
                  <c:v>80</c:v>
                </c:pt>
                <c:pt idx="9">
                  <c:v>88</c:v>
                </c:pt>
                <c:pt idx="10">
                  <c:v>96</c:v>
                </c:pt>
                <c:pt idx="11">
                  <c:v>104</c:v>
                </c:pt>
                <c:pt idx="12">
                  <c:v>112</c:v>
                </c:pt>
                <c:pt idx="13">
                  <c:v>120</c:v>
                </c:pt>
                <c:pt idx="14">
                  <c:v>128</c:v>
                </c:pt>
                <c:pt idx="15">
                  <c:v>136</c:v>
                </c:pt>
                <c:pt idx="16">
                  <c:v>144</c:v>
                </c:pt>
                <c:pt idx="17">
                  <c:v>152</c:v>
                </c:pt>
                <c:pt idx="18">
                  <c:v>160</c:v>
                </c:pt>
                <c:pt idx="19">
                  <c:v>168</c:v>
                </c:pt>
                <c:pt idx="20">
                  <c:v>176</c:v>
                </c:pt>
                <c:pt idx="21">
                  <c:v>184</c:v>
                </c:pt>
                <c:pt idx="22">
                  <c:v>192</c:v>
                </c:pt>
                <c:pt idx="23">
                  <c:v>200</c:v>
                </c:pt>
                <c:pt idx="24">
                  <c:v>208</c:v>
                </c:pt>
                <c:pt idx="25">
                  <c:v>216</c:v>
                </c:pt>
                <c:pt idx="26">
                  <c:v>224</c:v>
                </c:pt>
                <c:pt idx="27">
                  <c:v>232</c:v>
                </c:pt>
                <c:pt idx="28">
                  <c:v>240</c:v>
                </c:pt>
                <c:pt idx="29">
                  <c:v>248</c:v>
                </c:pt>
                <c:pt idx="30">
                  <c:v>256</c:v>
                </c:pt>
                <c:pt idx="31">
                  <c:v>264</c:v>
                </c:pt>
                <c:pt idx="32">
                  <c:v>272</c:v>
                </c:pt>
                <c:pt idx="33">
                  <c:v>280</c:v>
                </c:pt>
                <c:pt idx="34">
                  <c:v>288</c:v>
                </c:pt>
                <c:pt idx="35">
                  <c:v>296</c:v>
                </c:pt>
                <c:pt idx="36">
                  <c:v>304</c:v>
                </c:pt>
                <c:pt idx="37">
                  <c:v>312</c:v>
                </c:pt>
                <c:pt idx="38">
                  <c:v>320</c:v>
                </c:pt>
                <c:pt idx="39">
                  <c:v>328</c:v>
                </c:pt>
                <c:pt idx="40">
                  <c:v>336</c:v>
                </c:pt>
                <c:pt idx="41">
                  <c:v>344</c:v>
                </c:pt>
                <c:pt idx="42">
                  <c:v>352</c:v>
                </c:pt>
                <c:pt idx="43">
                  <c:v>360</c:v>
                </c:pt>
                <c:pt idx="44">
                  <c:v>368</c:v>
                </c:pt>
                <c:pt idx="45">
                  <c:v>376</c:v>
                </c:pt>
                <c:pt idx="46">
                  <c:v>384</c:v>
                </c:pt>
                <c:pt idx="47">
                  <c:v>392</c:v>
                </c:pt>
                <c:pt idx="48">
                  <c:v>400</c:v>
                </c:pt>
                <c:pt idx="49">
                  <c:v>408</c:v>
                </c:pt>
                <c:pt idx="50">
                  <c:v>416</c:v>
                </c:pt>
                <c:pt idx="51">
                  <c:v>424</c:v>
                </c:pt>
                <c:pt idx="52">
                  <c:v>432</c:v>
                </c:pt>
                <c:pt idx="53">
                  <c:v>440</c:v>
                </c:pt>
                <c:pt idx="54">
                  <c:v>448</c:v>
                </c:pt>
                <c:pt idx="55">
                  <c:v>456</c:v>
                </c:pt>
                <c:pt idx="56">
                  <c:v>464</c:v>
                </c:pt>
                <c:pt idx="57">
                  <c:v>472</c:v>
                </c:pt>
                <c:pt idx="58">
                  <c:v>480</c:v>
                </c:pt>
                <c:pt idx="59">
                  <c:v>488</c:v>
                </c:pt>
                <c:pt idx="60">
                  <c:v>496</c:v>
                </c:pt>
                <c:pt idx="61">
                  <c:v>504</c:v>
                </c:pt>
                <c:pt idx="62">
                  <c:v>512</c:v>
                </c:pt>
                <c:pt idx="63">
                  <c:v>520</c:v>
                </c:pt>
                <c:pt idx="64">
                  <c:v>528</c:v>
                </c:pt>
                <c:pt idx="65">
                  <c:v>536</c:v>
                </c:pt>
                <c:pt idx="66">
                  <c:v>544</c:v>
                </c:pt>
                <c:pt idx="67">
                  <c:v>552</c:v>
                </c:pt>
                <c:pt idx="68">
                  <c:v>560</c:v>
                </c:pt>
                <c:pt idx="69">
                  <c:v>568</c:v>
                </c:pt>
                <c:pt idx="70">
                  <c:v>576</c:v>
                </c:pt>
                <c:pt idx="71">
                  <c:v>584</c:v>
                </c:pt>
                <c:pt idx="72">
                  <c:v>592</c:v>
                </c:pt>
                <c:pt idx="73">
                  <c:v>600</c:v>
                </c:pt>
                <c:pt idx="74">
                  <c:v>608</c:v>
                </c:pt>
                <c:pt idx="75">
                  <c:v>616</c:v>
                </c:pt>
                <c:pt idx="76">
                  <c:v>624</c:v>
                </c:pt>
                <c:pt idx="77">
                  <c:v>632</c:v>
                </c:pt>
                <c:pt idx="78">
                  <c:v>640</c:v>
                </c:pt>
                <c:pt idx="79">
                  <c:v>648</c:v>
                </c:pt>
                <c:pt idx="80">
                  <c:v>656</c:v>
                </c:pt>
                <c:pt idx="81">
                  <c:v>664</c:v>
                </c:pt>
                <c:pt idx="82">
                  <c:v>672</c:v>
                </c:pt>
                <c:pt idx="83">
                  <c:v>680</c:v>
                </c:pt>
                <c:pt idx="84">
                  <c:v>688</c:v>
                </c:pt>
                <c:pt idx="85">
                  <c:v>696</c:v>
                </c:pt>
                <c:pt idx="86">
                  <c:v>704</c:v>
                </c:pt>
                <c:pt idx="87">
                  <c:v>712</c:v>
                </c:pt>
                <c:pt idx="88">
                  <c:v>720</c:v>
                </c:pt>
                <c:pt idx="89">
                  <c:v>728</c:v>
                </c:pt>
                <c:pt idx="90">
                  <c:v>736</c:v>
                </c:pt>
                <c:pt idx="91">
                  <c:v>744</c:v>
                </c:pt>
                <c:pt idx="92">
                  <c:v>752</c:v>
                </c:pt>
                <c:pt idx="93">
                  <c:v>760</c:v>
                </c:pt>
                <c:pt idx="94">
                  <c:v>768</c:v>
                </c:pt>
                <c:pt idx="95">
                  <c:v>776</c:v>
                </c:pt>
                <c:pt idx="96">
                  <c:v>784</c:v>
                </c:pt>
                <c:pt idx="97">
                  <c:v>792</c:v>
                </c:pt>
                <c:pt idx="98">
                  <c:v>800</c:v>
                </c:pt>
                <c:pt idx="99">
                  <c:v>808</c:v>
                </c:pt>
                <c:pt idx="100">
                  <c:v>816</c:v>
                </c:pt>
                <c:pt idx="101">
                  <c:v>824</c:v>
                </c:pt>
                <c:pt idx="102">
                  <c:v>832</c:v>
                </c:pt>
                <c:pt idx="103">
                  <c:v>840</c:v>
                </c:pt>
                <c:pt idx="104">
                  <c:v>848</c:v>
                </c:pt>
                <c:pt idx="105">
                  <c:v>856</c:v>
                </c:pt>
                <c:pt idx="106">
                  <c:v>864</c:v>
                </c:pt>
                <c:pt idx="107">
                  <c:v>872</c:v>
                </c:pt>
                <c:pt idx="108">
                  <c:v>880</c:v>
                </c:pt>
                <c:pt idx="109">
                  <c:v>888</c:v>
                </c:pt>
                <c:pt idx="110">
                  <c:v>896</c:v>
                </c:pt>
                <c:pt idx="111">
                  <c:v>904</c:v>
                </c:pt>
                <c:pt idx="112">
                  <c:v>912</c:v>
                </c:pt>
                <c:pt idx="113">
                  <c:v>920</c:v>
                </c:pt>
                <c:pt idx="114">
                  <c:v>928</c:v>
                </c:pt>
                <c:pt idx="115">
                  <c:v>936</c:v>
                </c:pt>
                <c:pt idx="116">
                  <c:v>944</c:v>
                </c:pt>
                <c:pt idx="117">
                  <c:v>952</c:v>
                </c:pt>
                <c:pt idx="118">
                  <c:v>960</c:v>
                </c:pt>
                <c:pt idx="119">
                  <c:v>968</c:v>
                </c:pt>
                <c:pt idx="120">
                  <c:v>976</c:v>
                </c:pt>
                <c:pt idx="121">
                  <c:v>984</c:v>
                </c:pt>
                <c:pt idx="122">
                  <c:v>992</c:v>
                </c:pt>
                <c:pt idx="123">
                  <c:v>1000</c:v>
                </c:pt>
              </c:numCache>
            </c:numRef>
          </c:xVal>
          <c:yVal>
            <c:numRef>
              <c:f>adrian_benchmark_cpp_simple!$B$2:$B$145</c:f>
              <c:numCache>
                <c:formatCode>General</c:formatCode>
                <c:ptCount val="1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15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15</c:v>
                </c:pt>
                <c:pt idx="20">
                  <c:v>0</c:v>
                </c:pt>
                <c:pt idx="21">
                  <c:v>22</c:v>
                </c:pt>
                <c:pt idx="22">
                  <c:v>0</c:v>
                </c:pt>
                <c:pt idx="23">
                  <c:v>15</c:v>
                </c:pt>
                <c:pt idx="24">
                  <c:v>15</c:v>
                </c:pt>
                <c:pt idx="25">
                  <c:v>15</c:v>
                </c:pt>
                <c:pt idx="26">
                  <c:v>15</c:v>
                </c:pt>
                <c:pt idx="27">
                  <c:v>15</c:v>
                </c:pt>
                <c:pt idx="28">
                  <c:v>22</c:v>
                </c:pt>
                <c:pt idx="29">
                  <c:v>15</c:v>
                </c:pt>
                <c:pt idx="30">
                  <c:v>31</c:v>
                </c:pt>
                <c:pt idx="31">
                  <c:v>15</c:v>
                </c:pt>
                <c:pt idx="32">
                  <c:v>37</c:v>
                </c:pt>
                <c:pt idx="33">
                  <c:v>31</c:v>
                </c:pt>
                <c:pt idx="34">
                  <c:v>31</c:v>
                </c:pt>
                <c:pt idx="35">
                  <c:v>31</c:v>
                </c:pt>
                <c:pt idx="36">
                  <c:v>31</c:v>
                </c:pt>
                <c:pt idx="37">
                  <c:v>31</c:v>
                </c:pt>
                <c:pt idx="38">
                  <c:v>53</c:v>
                </c:pt>
                <c:pt idx="39">
                  <c:v>46</c:v>
                </c:pt>
                <c:pt idx="40">
                  <c:v>37</c:v>
                </c:pt>
                <c:pt idx="41">
                  <c:v>62</c:v>
                </c:pt>
                <c:pt idx="42">
                  <c:v>53</c:v>
                </c:pt>
                <c:pt idx="43">
                  <c:v>62</c:v>
                </c:pt>
                <c:pt idx="44">
                  <c:v>53</c:v>
                </c:pt>
                <c:pt idx="45">
                  <c:v>68</c:v>
                </c:pt>
                <c:pt idx="46">
                  <c:v>78</c:v>
                </c:pt>
                <c:pt idx="47">
                  <c:v>69</c:v>
                </c:pt>
                <c:pt idx="48">
                  <c:v>84</c:v>
                </c:pt>
                <c:pt idx="49">
                  <c:v>84</c:v>
                </c:pt>
                <c:pt idx="50">
                  <c:v>100</c:v>
                </c:pt>
                <c:pt idx="51">
                  <c:v>84</c:v>
                </c:pt>
                <c:pt idx="52">
                  <c:v>100</c:v>
                </c:pt>
                <c:pt idx="53">
                  <c:v>115</c:v>
                </c:pt>
                <c:pt idx="54">
                  <c:v>100</c:v>
                </c:pt>
                <c:pt idx="55">
                  <c:v>115</c:v>
                </c:pt>
                <c:pt idx="56">
                  <c:v>115</c:v>
                </c:pt>
                <c:pt idx="57">
                  <c:v>131</c:v>
                </c:pt>
                <c:pt idx="58">
                  <c:v>137</c:v>
                </c:pt>
                <c:pt idx="59">
                  <c:v>136</c:v>
                </c:pt>
                <c:pt idx="60">
                  <c:v>152</c:v>
                </c:pt>
                <c:pt idx="61">
                  <c:v>152</c:v>
                </c:pt>
                <c:pt idx="62">
                  <c:v>162</c:v>
                </c:pt>
                <c:pt idx="63">
                  <c:v>164</c:v>
                </c:pt>
                <c:pt idx="64">
                  <c:v>176</c:v>
                </c:pt>
                <c:pt idx="65">
                  <c:v>182</c:v>
                </c:pt>
                <c:pt idx="66">
                  <c:v>193</c:v>
                </c:pt>
                <c:pt idx="67">
                  <c:v>202</c:v>
                </c:pt>
                <c:pt idx="68">
                  <c:v>204</c:v>
                </c:pt>
                <c:pt idx="69">
                  <c:v>215</c:v>
                </c:pt>
                <c:pt idx="70">
                  <c:v>232</c:v>
                </c:pt>
                <c:pt idx="71">
                  <c:v>233</c:v>
                </c:pt>
                <c:pt idx="72">
                  <c:v>245</c:v>
                </c:pt>
                <c:pt idx="73">
                  <c:v>261</c:v>
                </c:pt>
                <c:pt idx="74">
                  <c:v>265</c:v>
                </c:pt>
                <c:pt idx="75">
                  <c:v>273</c:v>
                </c:pt>
                <c:pt idx="76">
                  <c:v>294</c:v>
                </c:pt>
                <c:pt idx="77">
                  <c:v>303</c:v>
                </c:pt>
                <c:pt idx="78">
                  <c:v>312</c:v>
                </c:pt>
                <c:pt idx="79">
                  <c:v>326</c:v>
                </c:pt>
                <c:pt idx="80">
                  <c:v>334</c:v>
                </c:pt>
                <c:pt idx="81">
                  <c:v>365</c:v>
                </c:pt>
                <c:pt idx="82">
                  <c:v>365</c:v>
                </c:pt>
                <c:pt idx="83">
                  <c:v>380</c:v>
                </c:pt>
                <c:pt idx="84">
                  <c:v>384</c:v>
                </c:pt>
                <c:pt idx="85">
                  <c:v>397</c:v>
                </c:pt>
                <c:pt idx="86">
                  <c:v>410</c:v>
                </c:pt>
                <c:pt idx="87">
                  <c:v>426</c:v>
                </c:pt>
                <c:pt idx="88">
                  <c:v>438</c:v>
                </c:pt>
                <c:pt idx="89">
                  <c:v>445</c:v>
                </c:pt>
                <c:pt idx="90">
                  <c:v>468</c:v>
                </c:pt>
                <c:pt idx="91">
                  <c:v>493</c:v>
                </c:pt>
                <c:pt idx="92">
                  <c:v>504</c:v>
                </c:pt>
                <c:pt idx="93">
                  <c:v>508</c:v>
                </c:pt>
                <c:pt idx="94">
                  <c:v>538</c:v>
                </c:pt>
                <c:pt idx="95">
                  <c:v>544</c:v>
                </c:pt>
                <c:pt idx="96">
                  <c:v>556</c:v>
                </c:pt>
                <c:pt idx="97">
                  <c:v>580</c:v>
                </c:pt>
                <c:pt idx="98">
                  <c:v>603</c:v>
                </c:pt>
                <c:pt idx="99">
                  <c:v>609</c:v>
                </c:pt>
                <c:pt idx="100">
                  <c:v>635</c:v>
                </c:pt>
                <c:pt idx="101">
                  <c:v>653</c:v>
                </c:pt>
                <c:pt idx="102">
                  <c:v>680</c:v>
                </c:pt>
                <c:pt idx="103">
                  <c:v>696</c:v>
                </c:pt>
                <c:pt idx="104">
                  <c:v>708</c:v>
                </c:pt>
                <c:pt idx="105">
                  <c:v>731</c:v>
                </c:pt>
                <c:pt idx="106">
                  <c:v>759</c:v>
                </c:pt>
                <c:pt idx="107">
                  <c:v>769</c:v>
                </c:pt>
                <c:pt idx="108">
                  <c:v>795</c:v>
                </c:pt>
                <c:pt idx="109">
                  <c:v>819</c:v>
                </c:pt>
                <c:pt idx="110">
                  <c:v>836</c:v>
                </c:pt>
                <c:pt idx="111">
                  <c:v>869</c:v>
                </c:pt>
                <c:pt idx="112">
                  <c:v>895</c:v>
                </c:pt>
                <c:pt idx="113">
                  <c:v>907</c:v>
                </c:pt>
                <c:pt idx="114">
                  <c:v>930</c:v>
                </c:pt>
                <c:pt idx="115">
                  <c:v>962</c:v>
                </c:pt>
                <c:pt idx="116">
                  <c:v>990</c:v>
                </c:pt>
                <c:pt idx="117">
                  <c:v>996</c:v>
                </c:pt>
                <c:pt idx="118">
                  <c:v>1024</c:v>
                </c:pt>
                <c:pt idx="119">
                  <c:v>1053</c:v>
                </c:pt>
                <c:pt idx="120">
                  <c:v>1085</c:v>
                </c:pt>
                <c:pt idx="121">
                  <c:v>1106</c:v>
                </c:pt>
                <c:pt idx="122">
                  <c:v>1125</c:v>
                </c:pt>
                <c:pt idx="123">
                  <c:v>1152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9F9-45CA-A8A9-CCFC13E1A941}"/>
            </c:ext>
          </c:extLst>
        </c:ser>
        <c:ser>
          <c:idx val="3"/>
          <c:order val="3"/>
          <c:tx>
            <c:strRef>
              <c:f>adrian_benchmark_cpp_recursive!$E$1</c:f>
              <c:strCache>
                <c:ptCount val="1"/>
                <c:pt idx="0">
                  <c:v>Lösungsansatz II - Problem 2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adrian_benchmark_cpp_recursive!$A$2:$A$63</c:f>
              <c:numCache>
                <c:formatCode>General</c:formatCode>
                <c:ptCount val="62"/>
                <c:pt idx="0">
                  <c:v>16</c:v>
                </c:pt>
                <c:pt idx="1">
                  <c:v>32</c:v>
                </c:pt>
                <c:pt idx="2">
                  <c:v>48</c:v>
                </c:pt>
                <c:pt idx="3">
                  <c:v>64</c:v>
                </c:pt>
                <c:pt idx="4">
                  <c:v>80</c:v>
                </c:pt>
                <c:pt idx="5">
                  <c:v>96</c:v>
                </c:pt>
                <c:pt idx="6">
                  <c:v>112</c:v>
                </c:pt>
                <c:pt idx="7">
                  <c:v>128</c:v>
                </c:pt>
                <c:pt idx="8">
                  <c:v>144</c:v>
                </c:pt>
                <c:pt idx="9">
                  <c:v>160</c:v>
                </c:pt>
                <c:pt idx="10">
                  <c:v>176</c:v>
                </c:pt>
                <c:pt idx="11">
                  <c:v>192</c:v>
                </c:pt>
                <c:pt idx="12">
                  <c:v>208</c:v>
                </c:pt>
                <c:pt idx="13">
                  <c:v>224</c:v>
                </c:pt>
                <c:pt idx="14">
                  <c:v>240</c:v>
                </c:pt>
                <c:pt idx="15">
                  <c:v>256</c:v>
                </c:pt>
                <c:pt idx="16">
                  <c:v>272</c:v>
                </c:pt>
                <c:pt idx="17">
                  <c:v>288</c:v>
                </c:pt>
                <c:pt idx="18">
                  <c:v>304</c:v>
                </c:pt>
                <c:pt idx="19">
                  <c:v>320</c:v>
                </c:pt>
                <c:pt idx="20">
                  <c:v>336</c:v>
                </c:pt>
                <c:pt idx="21">
                  <c:v>352</c:v>
                </c:pt>
                <c:pt idx="22">
                  <c:v>368</c:v>
                </c:pt>
                <c:pt idx="23">
                  <c:v>384</c:v>
                </c:pt>
                <c:pt idx="24">
                  <c:v>400</c:v>
                </c:pt>
                <c:pt idx="25">
                  <c:v>416</c:v>
                </c:pt>
                <c:pt idx="26">
                  <c:v>432</c:v>
                </c:pt>
                <c:pt idx="27">
                  <c:v>448</c:v>
                </c:pt>
                <c:pt idx="28">
                  <c:v>464</c:v>
                </c:pt>
                <c:pt idx="29">
                  <c:v>480</c:v>
                </c:pt>
                <c:pt idx="30">
                  <c:v>496</c:v>
                </c:pt>
                <c:pt idx="31">
                  <c:v>512</c:v>
                </c:pt>
                <c:pt idx="32">
                  <c:v>528</c:v>
                </c:pt>
                <c:pt idx="33">
                  <c:v>544</c:v>
                </c:pt>
                <c:pt idx="34">
                  <c:v>560</c:v>
                </c:pt>
                <c:pt idx="35">
                  <c:v>576</c:v>
                </c:pt>
                <c:pt idx="36">
                  <c:v>592</c:v>
                </c:pt>
                <c:pt idx="37">
                  <c:v>608</c:v>
                </c:pt>
                <c:pt idx="38">
                  <c:v>624</c:v>
                </c:pt>
                <c:pt idx="39">
                  <c:v>640</c:v>
                </c:pt>
                <c:pt idx="40">
                  <c:v>656</c:v>
                </c:pt>
                <c:pt idx="41">
                  <c:v>672</c:v>
                </c:pt>
                <c:pt idx="42">
                  <c:v>688</c:v>
                </c:pt>
                <c:pt idx="43">
                  <c:v>704</c:v>
                </c:pt>
                <c:pt idx="44">
                  <c:v>720</c:v>
                </c:pt>
                <c:pt idx="45">
                  <c:v>736</c:v>
                </c:pt>
                <c:pt idx="46">
                  <c:v>752</c:v>
                </c:pt>
                <c:pt idx="47">
                  <c:v>768</c:v>
                </c:pt>
                <c:pt idx="48">
                  <c:v>784</c:v>
                </c:pt>
                <c:pt idx="49">
                  <c:v>800</c:v>
                </c:pt>
                <c:pt idx="50">
                  <c:v>816</c:v>
                </c:pt>
                <c:pt idx="51">
                  <c:v>832</c:v>
                </c:pt>
                <c:pt idx="52">
                  <c:v>848</c:v>
                </c:pt>
                <c:pt idx="53">
                  <c:v>864</c:v>
                </c:pt>
                <c:pt idx="54">
                  <c:v>880</c:v>
                </c:pt>
                <c:pt idx="55">
                  <c:v>896</c:v>
                </c:pt>
                <c:pt idx="56">
                  <c:v>912</c:v>
                </c:pt>
                <c:pt idx="57">
                  <c:v>928</c:v>
                </c:pt>
                <c:pt idx="58">
                  <c:v>944</c:v>
                </c:pt>
                <c:pt idx="59">
                  <c:v>960</c:v>
                </c:pt>
                <c:pt idx="60">
                  <c:v>976</c:v>
                </c:pt>
                <c:pt idx="61">
                  <c:v>992</c:v>
                </c:pt>
              </c:numCache>
            </c:numRef>
          </c:xVal>
          <c:yVal>
            <c:numRef>
              <c:f>adrian_benchmark_cpp_recursive!$B$2:$B$63</c:f>
              <c:numCache>
                <c:formatCode>General</c:formatCode>
                <c:ptCount val="62"/>
                <c:pt idx="0">
                  <c:v>0</c:v>
                </c:pt>
                <c:pt idx="1">
                  <c:v>0</c:v>
                </c:pt>
                <c:pt idx="2">
                  <c:v>8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8</c:v>
                </c:pt>
                <c:pt idx="8">
                  <c:v>0</c:v>
                </c:pt>
                <c:pt idx="9">
                  <c:v>12</c:v>
                </c:pt>
                <c:pt idx="10">
                  <c:v>8</c:v>
                </c:pt>
                <c:pt idx="11">
                  <c:v>12</c:v>
                </c:pt>
                <c:pt idx="12">
                  <c:v>20</c:v>
                </c:pt>
                <c:pt idx="13">
                  <c:v>18</c:v>
                </c:pt>
                <c:pt idx="14">
                  <c:v>22</c:v>
                </c:pt>
                <c:pt idx="15">
                  <c:v>20</c:v>
                </c:pt>
                <c:pt idx="16">
                  <c:v>30</c:v>
                </c:pt>
                <c:pt idx="17">
                  <c:v>41</c:v>
                </c:pt>
                <c:pt idx="18">
                  <c:v>41</c:v>
                </c:pt>
                <c:pt idx="19">
                  <c:v>49</c:v>
                </c:pt>
                <c:pt idx="20">
                  <c:v>53</c:v>
                </c:pt>
                <c:pt idx="21">
                  <c:v>62</c:v>
                </c:pt>
                <c:pt idx="22">
                  <c:v>73</c:v>
                </c:pt>
                <c:pt idx="23">
                  <c:v>83</c:v>
                </c:pt>
                <c:pt idx="24">
                  <c:v>91</c:v>
                </c:pt>
                <c:pt idx="25">
                  <c:v>103</c:v>
                </c:pt>
                <c:pt idx="26">
                  <c:v>111</c:v>
                </c:pt>
                <c:pt idx="27">
                  <c:v>124</c:v>
                </c:pt>
                <c:pt idx="28">
                  <c:v>143</c:v>
                </c:pt>
                <c:pt idx="29">
                  <c:v>151</c:v>
                </c:pt>
                <c:pt idx="30">
                  <c:v>170</c:v>
                </c:pt>
                <c:pt idx="31">
                  <c:v>181</c:v>
                </c:pt>
                <c:pt idx="32">
                  <c:v>202</c:v>
                </c:pt>
                <c:pt idx="33">
                  <c:v>220</c:v>
                </c:pt>
                <c:pt idx="34">
                  <c:v>235</c:v>
                </c:pt>
                <c:pt idx="35">
                  <c:v>253</c:v>
                </c:pt>
                <c:pt idx="36">
                  <c:v>284</c:v>
                </c:pt>
                <c:pt idx="37">
                  <c:v>294</c:v>
                </c:pt>
                <c:pt idx="38">
                  <c:v>324</c:v>
                </c:pt>
                <c:pt idx="39">
                  <c:v>353</c:v>
                </c:pt>
                <c:pt idx="40">
                  <c:v>369</c:v>
                </c:pt>
                <c:pt idx="41">
                  <c:v>398</c:v>
                </c:pt>
                <c:pt idx="42">
                  <c:v>434</c:v>
                </c:pt>
                <c:pt idx="43">
                  <c:v>465</c:v>
                </c:pt>
                <c:pt idx="44">
                  <c:v>488</c:v>
                </c:pt>
                <c:pt idx="45">
                  <c:v>527</c:v>
                </c:pt>
                <c:pt idx="46">
                  <c:v>557</c:v>
                </c:pt>
                <c:pt idx="47">
                  <c:v>596</c:v>
                </c:pt>
                <c:pt idx="48">
                  <c:v>628</c:v>
                </c:pt>
                <c:pt idx="49">
                  <c:v>679</c:v>
                </c:pt>
                <c:pt idx="50">
                  <c:v>708</c:v>
                </c:pt>
                <c:pt idx="51">
                  <c:v>748</c:v>
                </c:pt>
                <c:pt idx="52">
                  <c:v>788</c:v>
                </c:pt>
                <c:pt idx="53">
                  <c:v>831</c:v>
                </c:pt>
                <c:pt idx="54">
                  <c:v>882</c:v>
                </c:pt>
                <c:pt idx="55">
                  <c:v>930</c:v>
                </c:pt>
                <c:pt idx="56">
                  <c:v>978</c:v>
                </c:pt>
                <c:pt idx="57">
                  <c:v>1027</c:v>
                </c:pt>
                <c:pt idx="58">
                  <c:v>1096</c:v>
                </c:pt>
                <c:pt idx="59">
                  <c:v>1130</c:v>
                </c:pt>
                <c:pt idx="60">
                  <c:v>1189</c:v>
                </c:pt>
                <c:pt idx="61">
                  <c:v>1249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9F9-45CA-A8A9-CCFC13E1A9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8198256"/>
        <c:axId val="1478200336"/>
        <c:extLst>
          <c:ext xmlns:c15="http://schemas.microsoft.com/office/drawing/2012/chart" uri="{02D57815-91ED-43cb-92C2-25804820EDAC}">
            <c15:filteredScatterSeries>
              <c15:ser>
                <c:idx val="4"/>
                <c:order val="4"/>
                <c:tx>
                  <c:strRef>
                    <c:extLst>
                      <c:ext uri="{02D57815-91ED-43cb-92C2-25804820EDAC}">
                        <c15:formulaRef>
                          <c15:sqref>adrian_benchmark_java_simple!$E$1</c15:sqref>
                        </c15:formulaRef>
                      </c:ext>
                    </c:extLst>
                    <c:strCache>
                      <c:ptCount val="1"/>
                      <c:pt idx="0">
                        <c:v>Adrian - Java - Problem 1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>
                      <c:ext uri="{02D57815-91ED-43cb-92C2-25804820EDAC}">
                        <c15:formulaRef>
                          <c15:sqref>adrian_benchmark_java_simple!$A$2:$A$125</c15:sqref>
                        </c15:formulaRef>
                      </c:ext>
                    </c:extLst>
                    <c:numCache>
                      <c:formatCode>General</c:formatCode>
                      <c:ptCount val="124"/>
                      <c:pt idx="0">
                        <c:v>16</c:v>
                      </c:pt>
                      <c:pt idx="1">
                        <c:v>24</c:v>
                      </c:pt>
                      <c:pt idx="2">
                        <c:v>32</c:v>
                      </c:pt>
                      <c:pt idx="3">
                        <c:v>40</c:v>
                      </c:pt>
                      <c:pt idx="4">
                        <c:v>48</c:v>
                      </c:pt>
                      <c:pt idx="5">
                        <c:v>56</c:v>
                      </c:pt>
                      <c:pt idx="6">
                        <c:v>64</c:v>
                      </c:pt>
                      <c:pt idx="7">
                        <c:v>72</c:v>
                      </c:pt>
                      <c:pt idx="8">
                        <c:v>80</c:v>
                      </c:pt>
                      <c:pt idx="9">
                        <c:v>88</c:v>
                      </c:pt>
                      <c:pt idx="10">
                        <c:v>96</c:v>
                      </c:pt>
                      <c:pt idx="11">
                        <c:v>104</c:v>
                      </c:pt>
                      <c:pt idx="12">
                        <c:v>112</c:v>
                      </c:pt>
                      <c:pt idx="13">
                        <c:v>120</c:v>
                      </c:pt>
                      <c:pt idx="14">
                        <c:v>128</c:v>
                      </c:pt>
                      <c:pt idx="15">
                        <c:v>136</c:v>
                      </c:pt>
                      <c:pt idx="16">
                        <c:v>144</c:v>
                      </c:pt>
                      <c:pt idx="17">
                        <c:v>152</c:v>
                      </c:pt>
                      <c:pt idx="18">
                        <c:v>160</c:v>
                      </c:pt>
                      <c:pt idx="19">
                        <c:v>168</c:v>
                      </c:pt>
                      <c:pt idx="20">
                        <c:v>176</c:v>
                      </c:pt>
                      <c:pt idx="21">
                        <c:v>184</c:v>
                      </c:pt>
                      <c:pt idx="22">
                        <c:v>192</c:v>
                      </c:pt>
                      <c:pt idx="23">
                        <c:v>200</c:v>
                      </c:pt>
                      <c:pt idx="24">
                        <c:v>208</c:v>
                      </c:pt>
                      <c:pt idx="25">
                        <c:v>216</c:v>
                      </c:pt>
                      <c:pt idx="26">
                        <c:v>224</c:v>
                      </c:pt>
                      <c:pt idx="27">
                        <c:v>232</c:v>
                      </c:pt>
                      <c:pt idx="28">
                        <c:v>240</c:v>
                      </c:pt>
                      <c:pt idx="29">
                        <c:v>248</c:v>
                      </c:pt>
                      <c:pt idx="30">
                        <c:v>256</c:v>
                      </c:pt>
                      <c:pt idx="31">
                        <c:v>264</c:v>
                      </c:pt>
                      <c:pt idx="32">
                        <c:v>272</c:v>
                      </c:pt>
                      <c:pt idx="33">
                        <c:v>280</c:v>
                      </c:pt>
                      <c:pt idx="34">
                        <c:v>288</c:v>
                      </c:pt>
                      <c:pt idx="35">
                        <c:v>296</c:v>
                      </c:pt>
                      <c:pt idx="36">
                        <c:v>304</c:v>
                      </c:pt>
                      <c:pt idx="37">
                        <c:v>312</c:v>
                      </c:pt>
                      <c:pt idx="38">
                        <c:v>320</c:v>
                      </c:pt>
                      <c:pt idx="39">
                        <c:v>328</c:v>
                      </c:pt>
                      <c:pt idx="40">
                        <c:v>336</c:v>
                      </c:pt>
                      <c:pt idx="41">
                        <c:v>344</c:v>
                      </c:pt>
                      <c:pt idx="42">
                        <c:v>352</c:v>
                      </c:pt>
                      <c:pt idx="43">
                        <c:v>360</c:v>
                      </c:pt>
                      <c:pt idx="44">
                        <c:v>368</c:v>
                      </c:pt>
                      <c:pt idx="45">
                        <c:v>376</c:v>
                      </c:pt>
                      <c:pt idx="46">
                        <c:v>384</c:v>
                      </c:pt>
                      <c:pt idx="47">
                        <c:v>392</c:v>
                      </c:pt>
                      <c:pt idx="48">
                        <c:v>400</c:v>
                      </c:pt>
                      <c:pt idx="49">
                        <c:v>408</c:v>
                      </c:pt>
                      <c:pt idx="50">
                        <c:v>416</c:v>
                      </c:pt>
                      <c:pt idx="51">
                        <c:v>424</c:v>
                      </c:pt>
                      <c:pt idx="52">
                        <c:v>432</c:v>
                      </c:pt>
                      <c:pt idx="53">
                        <c:v>440</c:v>
                      </c:pt>
                      <c:pt idx="54">
                        <c:v>448</c:v>
                      </c:pt>
                      <c:pt idx="55">
                        <c:v>456</c:v>
                      </c:pt>
                      <c:pt idx="56">
                        <c:v>464</c:v>
                      </c:pt>
                      <c:pt idx="57">
                        <c:v>472</c:v>
                      </c:pt>
                      <c:pt idx="58">
                        <c:v>480</c:v>
                      </c:pt>
                      <c:pt idx="59">
                        <c:v>488</c:v>
                      </c:pt>
                      <c:pt idx="60">
                        <c:v>496</c:v>
                      </c:pt>
                      <c:pt idx="61">
                        <c:v>504</c:v>
                      </c:pt>
                      <c:pt idx="62">
                        <c:v>512</c:v>
                      </c:pt>
                      <c:pt idx="63">
                        <c:v>520</c:v>
                      </c:pt>
                      <c:pt idx="64">
                        <c:v>528</c:v>
                      </c:pt>
                      <c:pt idx="65">
                        <c:v>536</c:v>
                      </c:pt>
                      <c:pt idx="66">
                        <c:v>544</c:v>
                      </c:pt>
                      <c:pt idx="67">
                        <c:v>552</c:v>
                      </c:pt>
                      <c:pt idx="68">
                        <c:v>560</c:v>
                      </c:pt>
                      <c:pt idx="69">
                        <c:v>568</c:v>
                      </c:pt>
                      <c:pt idx="70">
                        <c:v>576</c:v>
                      </c:pt>
                      <c:pt idx="71">
                        <c:v>584</c:v>
                      </c:pt>
                      <c:pt idx="72">
                        <c:v>592</c:v>
                      </c:pt>
                      <c:pt idx="73">
                        <c:v>600</c:v>
                      </c:pt>
                      <c:pt idx="74">
                        <c:v>608</c:v>
                      </c:pt>
                      <c:pt idx="75">
                        <c:v>616</c:v>
                      </c:pt>
                      <c:pt idx="76">
                        <c:v>624</c:v>
                      </c:pt>
                      <c:pt idx="77">
                        <c:v>632</c:v>
                      </c:pt>
                      <c:pt idx="78">
                        <c:v>640</c:v>
                      </c:pt>
                      <c:pt idx="79">
                        <c:v>648</c:v>
                      </c:pt>
                      <c:pt idx="80">
                        <c:v>656</c:v>
                      </c:pt>
                      <c:pt idx="81">
                        <c:v>664</c:v>
                      </c:pt>
                      <c:pt idx="82">
                        <c:v>672</c:v>
                      </c:pt>
                      <c:pt idx="83">
                        <c:v>680</c:v>
                      </c:pt>
                      <c:pt idx="84">
                        <c:v>688</c:v>
                      </c:pt>
                      <c:pt idx="85">
                        <c:v>696</c:v>
                      </c:pt>
                      <c:pt idx="86">
                        <c:v>704</c:v>
                      </c:pt>
                      <c:pt idx="87">
                        <c:v>712</c:v>
                      </c:pt>
                      <c:pt idx="88">
                        <c:v>720</c:v>
                      </c:pt>
                      <c:pt idx="89">
                        <c:v>728</c:v>
                      </c:pt>
                      <c:pt idx="90">
                        <c:v>736</c:v>
                      </c:pt>
                      <c:pt idx="91">
                        <c:v>744</c:v>
                      </c:pt>
                      <c:pt idx="92">
                        <c:v>752</c:v>
                      </c:pt>
                      <c:pt idx="93">
                        <c:v>760</c:v>
                      </c:pt>
                      <c:pt idx="94">
                        <c:v>768</c:v>
                      </c:pt>
                      <c:pt idx="95">
                        <c:v>776</c:v>
                      </c:pt>
                      <c:pt idx="96">
                        <c:v>784</c:v>
                      </c:pt>
                      <c:pt idx="97">
                        <c:v>792</c:v>
                      </c:pt>
                      <c:pt idx="98">
                        <c:v>800</c:v>
                      </c:pt>
                      <c:pt idx="99">
                        <c:v>808</c:v>
                      </c:pt>
                      <c:pt idx="100">
                        <c:v>816</c:v>
                      </c:pt>
                      <c:pt idx="101">
                        <c:v>824</c:v>
                      </c:pt>
                      <c:pt idx="102">
                        <c:v>832</c:v>
                      </c:pt>
                      <c:pt idx="103">
                        <c:v>840</c:v>
                      </c:pt>
                      <c:pt idx="104">
                        <c:v>848</c:v>
                      </c:pt>
                      <c:pt idx="105">
                        <c:v>856</c:v>
                      </c:pt>
                      <c:pt idx="106">
                        <c:v>864</c:v>
                      </c:pt>
                      <c:pt idx="107">
                        <c:v>872</c:v>
                      </c:pt>
                      <c:pt idx="108">
                        <c:v>880</c:v>
                      </c:pt>
                      <c:pt idx="109">
                        <c:v>888</c:v>
                      </c:pt>
                      <c:pt idx="110">
                        <c:v>896</c:v>
                      </c:pt>
                      <c:pt idx="111">
                        <c:v>904</c:v>
                      </c:pt>
                      <c:pt idx="112">
                        <c:v>912</c:v>
                      </c:pt>
                      <c:pt idx="113">
                        <c:v>920</c:v>
                      </c:pt>
                      <c:pt idx="114">
                        <c:v>928</c:v>
                      </c:pt>
                      <c:pt idx="115">
                        <c:v>936</c:v>
                      </c:pt>
                      <c:pt idx="116">
                        <c:v>944</c:v>
                      </c:pt>
                      <c:pt idx="117">
                        <c:v>952</c:v>
                      </c:pt>
                      <c:pt idx="118">
                        <c:v>960</c:v>
                      </c:pt>
                      <c:pt idx="119">
                        <c:v>968</c:v>
                      </c:pt>
                      <c:pt idx="120">
                        <c:v>976</c:v>
                      </c:pt>
                      <c:pt idx="121">
                        <c:v>984</c:v>
                      </c:pt>
                      <c:pt idx="122">
                        <c:v>992</c:v>
                      </c:pt>
                      <c:pt idx="123">
                        <c:v>1000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adrian_benchmark_java_simple!$B$2:$B$125</c15:sqref>
                        </c15:formulaRef>
                      </c:ext>
                    </c:extLst>
                    <c:numCache>
                      <c:formatCode>General</c:formatCode>
                      <c:ptCount val="124"/>
                      <c:pt idx="0">
                        <c:v>4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2</c:v>
                      </c:pt>
                      <c:pt idx="4">
                        <c:v>3</c:v>
                      </c:pt>
                      <c:pt idx="5">
                        <c:v>1</c:v>
                      </c:pt>
                      <c:pt idx="6">
                        <c:v>2</c:v>
                      </c:pt>
                      <c:pt idx="7">
                        <c:v>1</c:v>
                      </c:pt>
                      <c:pt idx="8">
                        <c:v>14</c:v>
                      </c:pt>
                      <c:pt idx="9">
                        <c:v>6</c:v>
                      </c:pt>
                      <c:pt idx="10">
                        <c:v>2</c:v>
                      </c:pt>
                      <c:pt idx="11">
                        <c:v>1</c:v>
                      </c:pt>
                      <c:pt idx="12">
                        <c:v>2</c:v>
                      </c:pt>
                      <c:pt idx="13">
                        <c:v>1</c:v>
                      </c:pt>
                      <c:pt idx="14">
                        <c:v>2</c:v>
                      </c:pt>
                      <c:pt idx="15">
                        <c:v>2</c:v>
                      </c:pt>
                      <c:pt idx="16">
                        <c:v>2</c:v>
                      </c:pt>
                      <c:pt idx="17">
                        <c:v>2</c:v>
                      </c:pt>
                      <c:pt idx="18">
                        <c:v>3</c:v>
                      </c:pt>
                      <c:pt idx="19">
                        <c:v>2</c:v>
                      </c:pt>
                      <c:pt idx="20">
                        <c:v>3</c:v>
                      </c:pt>
                      <c:pt idx="21">
                        <c:v>3</c:v>
                      </c:pt>
                      <c:pt idx="22">
                        <c:v>4</c:v>
                      </c:pt>
                      <c:pt idx="23">
                        <c:v>3</c:v>
                      </c:pt>
                      <c:pt idx="24">
                        <c:v>4</c:v>
                      </c:pt>
                      <c:pt idx="25">
                        <c:v>4</c:v>
                      </c:pt>
                      <c:pt idx="26">
                        <c:v>7</c:v>
                      </c:pt>
                      <c:pt idx="27">
                        <c:v>5</c:v>
                      </c:pt>
                      <c:pt idx="28">
                        <c:v>5</c:v>
                      </c:pt>
                      <c:pt idx="29">
                        <c:v>7</c:v>
                      </c:pt>
                      <c:pt idx="30">
                        <c:v>7</c:v>
                      </c:pt>
                      <c:pt idx="31">
                        <c:v>9</c:v>
                      </c:pt>
                      <c:pt idx="32">
                        <c:v>9</c:v>
                      </c:pt>
                      <c:pt idx="33">
                        <c:v>8</c:v>
                      </c:pt>
                      <c:pt idx="34">
                        <c:v>11</c:v>
                      </c:pt>
                      <c:pt idx="35">
                        <c:v>10</c:v>
                      </c:pt>
                      <c:pt idx="36">
                        <c:v>13</c:v>
                      </c:pt>
                      <c:pt idx="37">
                        <c:v>14</c:v>
                      </c:pt>
                      <c:pt idx="38">
                        <c:v>14</c:v>
                      </c:pt>
                      <c:pt idx="39">
                        <c:v>16</c:v>
                      </c:pt>
                      <c:pt idx="40">
                        <c:v>16</c:v>
                      </c:pt>
                      <c:pt idx="41">
                        <c:v>17</c:v>
                      </c:pt>
                      <c:pt idx="42">
                        <c:v>18</c:v>
                      </c:pt>
                      <c:pt idx="43">
                        <c:v>19</c:v>
                      </c:pt>
                      <c:pt idx="44">
                        <c:v>21</c:v>
                      </c:pt>
                      <c:pt idx="45">
                        <c:v>23</c:v>
                      </c:pt>
                      <c:pt idx="46">
                        <c:v>23</c:v>
                      </c:pt>
                      <c:pt idx="47">
                        <c:v>27</c:v>
                      </c:pt>
                      <c:pt idx="48">
                        <c:v>30</c:v>
                      </c:pt>
                      <c:pt idx="49">
                        <c:v>37</c:v>
                      </c:pt>
                      <c:pt idx="50">
                        <c:v>40</c:v>
                      </c:pt>
                      <c:pt idx="51">
                        <c:v>34</c:v>
                      </c:pt>
                      <c:pt idx="52">
                        <c:v>39</c:v>
                      </c:pt>
                      <c:pt idx="53">
                        <c:v>35</c:v>
                      </c:pt>
                      <c:pt idx="54">
                        <c:v>37</c:v>
                      </c:pt>
                      <c:pt idx="55">
                        <c:v>40</c:v>
                      </c:pt>
                      <c:pt idx="56">
                        <c:v>45</c:v>
                      </c:pt>
                      <c:pt idx="57">
                        <c:v>54</c:v>
                      </c:pt>
                      <c:pt idx="58">
                        <c:v>46</c:v>
                      </c:pt>
                      <c:pt idx="59">
                        <c:v>51</c:v>
                      </c:pt>
                      <c:pt idx="60">
                        <c:v>61</c:v>
                      </c:pt>
                      <c:pt idx="61">
                        <c:v>69</c:v>
                      </c:pt>
                      <c:pt idx="62">
                        <c:v>66</c:v>
                      </c:pt>
                      <c:pt idx="63">
                        <c:v>78</c:v>
                      </c:pt>
                      <c:pt idx="64">
                        <c:v>94</c:v>
                      </c:pt>
                      <c:pt idx="65">
                        <c:v>67</c:v>
                      </c:pt>
                      <c:pt idx="66">
                        <c:v>68</c:v>
                      </c:pt>
                      <c:pt idx="67">
                        <c:v>71</c:v>
                      </c:pt>
                      <c:pt idx="68">
                        <c:v>89</c:v>
                      </c:pt>
                      <c:pt idx="69">
                        <c:v>81</c:v>
                      </c:pt>
                      <c:pt idx="70">
                        <c:v>80</c:v>
                      </c:pt>
                      <c:pt idx="71">
                        <c:v>100</c:v>
                      </c:pt>
                      <c:pt idx="72">
                        <c:v>91</c:v>
                      </c:pt>
                      <c:pt idx="73">
                        <c:v>90</c:v>
                      </c:pt>
                      <c:pt idx="74">
                        <c:v>95</c:v>
                      </c:pt>
                      <c:pt idx="75">
                        <c:v>97</c:v>
                      </c:pt>
                      <c:pt idx="76">
                        <c:v>101</c:v>
                      </c:pt>
                      <c:pt idx="77">
                        <c:v>109</c:v>
                      </c:pt>
                      <c:pt idx="78">
                        <c:v>121</c:v>
                      </c:pt>
                      <c:pt idx="79">
                        <c:v>138</c:v>
                      </c:pt>
                      <c:pt idx="80">
                        <c:v>181</c:v>
                      </c:pt>
                      <c:pt idx="81">
                        <c:v>165</c:v>
                      </c:pt>
                      <c:pt idx="82">
                        <c:v>135</c:v>
                      </c:pt>
                      <c:pt idx="83">
                        <c:v>130</c:v>
                      </c:pt>
                      <c:pt idx="84">
                        <c:v>137</c:v>
                      </c:pt>
                      <c:pt idx="85">
                        <c:v>167</c:v>
                      </c:pt>
                      <c:pt idx="86">
                        <c:v>154</c:v>
                      </c:pt>
                      <c:pt idx="87">
                        <c:v>175</c:v>
                      </c:pt>
                      <c:pt idx="88">
                        <c:v>154</c:v>
                      </c:pt>
                      <c:pt idx="89">
                        <c:v>163</c:v>
                      </c:pt>
                      <c:pt idx="90">
                        <c:v>174</c:v>
                      </c:pt>
                      <c:pt idx="91">
                        <c:v>186</c:v>
                      </c:pt>
                      <c:pt idx="92">
                        <c:v>204</c:v>
                      </c:pt>
                      <c:pt idx="93">
                        <c:v>192</c:v>
                      </c:pt>
                      <c:pt idx="94">
                        <c:v>193</c:v>
                      </c:pt>
                      <c:pt idx="95">
                        <c:v>196</c:v>
                      </c:pt>
                      <c:pt idx="96">
                        <c:v>220</c:v>
                      </c:pt>
                      <c:pt idx="97">
                        <c:v>219</c:v>
                      </c:pt>
                      <c:pt idx="98">
                        <c:v>222</c:v>
                      </c:pt>
                      <c:pt idx="99">
                        <c:v>222</c:v>
                      </c:pt>
                      <c:pt idx="100">
                        <c:v>230</c:v>
                      </c:pt>
                      <c:pt idx="101">
                        <c:v>256</c:v>
                      </c:pt>
                      <c:pt idx="102">
                        <c:v>251</c:v>
                      </c:pt>
                      <c:pt idx="103">
                        <c:v>254</c:v>
                      </c:pt>
                      <c:pt idx="104">
                        <c:v>261</c:v>
                      </c:pt>
                      <c:pt idx="105">
                        <c:v>286</c:v>
                      </c:pt>
                      <c:pt idx="106">
                        <c:v>286</c:v>
                      </c:pt>
                      <c:pt idx="107">
                        <c:v>275</c:v>
                      </c:pt>
                      <c:pt idx="108">
                        <c:v>299</c:v>
                      </c:pt>
                      <c:pt idx="109">
                        <c:v>306</c:v>
                      </c:pt>
                      <c:pt idx="110">
                        <c:v>310</c:v>
                      </c:pt>
                      <c:pt idx="111">
                        <c:v>326</c:v>
                      </c:pt>
                      <c:pt idx="112">
                        <c:v>319</c:v>
                      </c:pt>
                      <c:pt idx="113">
                        <c:v>338</c:v>
                      </c:pt>
                      <c:pt idx="114">
                        <c:v>353</c:v>
                      </c:pt>
                      <c:pt idx="115">
                        <c:v>360</c:v>
                      </c:pt>
                      <c:pt idx="116">
                        <c:v>476</c:v>
                      </c:pt>
                      <c:pt idx="117">
                        <c:v>413</c:v>
                      </c:pt>
                      <c:pt idx="118">
                        <c:v>380</c:v>
                      </c:pt>
                      <c:pt idx="119">
                        <c:v>408</c:v>
                      </c:pt>
                      <c:pt idx="120">
                        <c:v>410</c:v>
                      </c:pt>
                      <c:pt idx="121">
                        <c:v>415</c:v>
                      </c:pt>
                      <c:pt idx="122">
                        <c:v>439</c:v>
                      </c:pt>
                      <c:pt idx="123">
                        <c:v>443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4-39F9-45CA-A8A9-CCFC13E1A941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adrian_benchmark_java_recursive!$E$1</c15:sqref>
                        </c15:formulaRef>
                      </c:ext>
                    </c:extLst>
                    <c:strCache>
                      <c:ptCount val="1"/>
                      <c:pt idx="0">
                        <c:v>Adrian - Java - Problem 2</c:v>
                      </c:pt>
                    </c:strCache>
                  </c:strRef>
                </c:tx>
                <c:spPr>
                  <a:ln w="28575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adrian_benchmark_java_recursive!$A$2:$A$63</c15:sqref>
                        </c15:formulaRef>
                      </c:ext>
                    </c:extLst>
                    <c:numCache>
                      <c:formatCode>General</c:formatCode>
                      <c:ptCount val="62"/>
                      <c:pt idx="0">
                        <c:v>16</c:v>
                      </c:pt>
                      <c:pt idx="1">
                        <c:v>32</c:v>
                      </c:pt>
                      <c:pt idx="2">
                        <c:v>48</c:v>
                      </c:pt>
                      <c:pt idx="3">
                        <c:v>64</c:v>
                      </c:pt>
                      <c:pt idx="4">
                        <c:v>80</c:v>
                      </c:pt>
                      <c:pt idx="5">
                        <c:v>96</c:v>
                      </c:pt>
                      <c:pt idx="6">
                        <c:v>112</c:v>
                      </c:pt>
                      <c:pt idx="7">
                        <c:v>128</c:v>
                      </c:pt>
                      <c:pt idx="8">
                        <c:v>144</c:v>
                      </c:pt>
                      <c:pt idx="9">
                        <c:v>160</c:v>
                      </c:pt>
                      <c:pt idx="10">
                        <c:v>176</c:v>
                      </c:pt>
                      <c:pt idx="11">
                        <c:v>192</c:v>
                      </c:pt>
                      <c:pt idx="12">
                        <c:v>208</c:v>
                      </c:pt>
                      <c:pt idx="13">
                        <c:v>224</c:v>
                      </c:pt>
                      <c:pt idx="14">
                        <c:v>240</c:v>
                      </c:pt>
                      <c:pt idx="15">
                        <c:v>256</c:v>
                      </c:pt>
                      <c:pt idx="16">
                        <c:v>272</c:v>
                      </c:pt>
                      <c:pt idx="17">
                        <c:v>288</c:v>
                      </c:pt>
                      <c:pt idx="18">
                        <c:v>304</c:v>
                      </c:pt>
                      <c:pt idx="19">
                        <c:v>320</c:v>
                      </c:pt>
                      <c:pt idx="20">
                        <c:v>336</c:v>
                      </c:pt>
                      <c:pt idx="21">
                        <c:v>352</c:v>
                      </c:pt>
                      <c:pt idx="22">
                        <c:v>368</c:v>
                      </c:pt>
                      <c:pt idx="23">
                        <c:v>384</c:v>
                      </c:pt>
                      <c:pt idx="24">
                        <c:v>400</c:v>
                      </c:pt>
                      <c:pt idx="25">
                        <c:v>416</c:v>
                      </c:pt>
                      <c:pt idx="26">
                        <c:v>432</c:v>
                      </c:pt>
                      <c:pt idx="27">
                        <c:v>448</c:v>
                      </c:pt>
                      <c:pt idx="28">
                        <c:v>464</c:v>
                      </c:pt>
                      <c:pt idx="29">
                        <c:v>480</c:v>
                      </c:pt>
                      <c:pt idx="30">
                        <c:v>496</c:v>
                      </c:pt>
                      <c:pt idx="31">
                        <c:v>512</c:v>
                      </c:pt>
                      <c:pt idx="32">
                        <c:v>528</c:v>
                      </c:pt>
                      <c:pt idx="33">
                        <c:v>544</c:v>
                      </c:pt>
                      <c:pt idx="34">
                        <c:v>560</c:v>
                      </c:pt>
                      <c:pt idx="35">
                        <c:v>576</c:v>
                      </c:pt>
                      <c:pt idx="36">
                        <c:v>592</c:v>
                      </c:pt>
                      <c:pt idx="37">
                        <c:v>608</c:v>
                      </c:pt>
                      <c:pt idx="38">
                        <c:v>624</c:v>
                      </c:pt>
                      <c:pt idx="39">
                        <c:v>640</c:v>
                      </c:pt>
                      <c:pt idx="40">
                        <c:v>656</c:v>
                      </c:pt>
                      <c:pt idx="41">
                        <c:v>672</c:v>
                      </c:pt>
                      <c:pt idx="42">
                        <c:v>688</c:v>
                      </c:pt>
                      <c:pt idx="43">
                        <c:v>704</c:v>
                      </c:pt>
                      <c:pt idx="44">
                        <c:v>720</c:v>
                      </c:pt>
                      <c:pt idx="45">
                        <c:v>736</c:v>
                      </c:pt>
                      <c:pt idx="46">
                        <c:v>752</c:v>
                      </c:pt>
                      <c:pt idx="47">
                        <c:v>768</c:v>
                      </c:pt>
                      <c:pt idx="48">
                        <c:v>784</c:v>
                      </c:pt>
                      <c:pt idx="49">
                        <c:v>800</c:v>
                      </c:pt>
                      <c:pt idx="50">
                        <c:v>816</c:v>
                      </c:pt>
                      <c:pt idx="51">
                        <c:v>832</c:v>
                      </c:pt>
                      <c:pt idx="52">
                        <c:v>848</c:v>
                      </c:pt>
                      <c:pt idx="53">
                        <c:v>864</c:v>
                      </c:pt>
                      <c:pt idx="54">
                        <c:v>880</c:v>
                      </c:pt>
                      <c:pt idx="55">
                        <c:v>896</c:v>
                      </c:pt>
                      <c:pt idx="56">
                        <c:v>912</c:v>
                      </c:pt>
                      <c:pt idx="57">
                        <c:v>928</c:v>
                      </c:pt>
                      <c:pt idx="58">
                        <c:v>944</c:v>
                      </c:pt>
                      <c:pt idx="59">
                        <c:v>960</c:v>
                      </c:pt>
                      <c:pt idx="60">
                        <c:v>976</c:v>
                      </c:pt>
                      <c:pt idx="61">
                        <c:v>992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adrian_benchmark_java_recursive!$B$2:$B$63</c15:sqref>
                        </c15:formulaRef>
                      </c:ext>
                    </c:extLst>
                    <c:numCache>
                      <c:formatCode>General</c:formatCode>
                      <c:ptCount val="6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2</c:v>
                      </c:pt>
                      <c:pt idx="7">
                        <c:v>2</c:v>
                      </c:pt>
                      <c:pt idx="8">
                        <c:v>4</c:v>
                      </c:pt>
                      <c:pt idx="9">
                        <c:v>4</c:v>
                      </c:pt>
                      <c:pt idx="10">
                        <c:v>6</c:v>
                      </c:pt>
                      <c:pt idx="11">
                        <c:v>9</c:v>
                      </c:pt>
                      <c:pt idx="12">
                        <c:v>9</c:v>
                      </c:pt>
                      <c:pt idx="13">
                        <c:v>12</c:v>
                      </c:pt>
                      <c:pt idx="14">
                        <c:v>18</c:v>
                      </c:pt>
                      <c:pt idx="15">
                        <c:v>18</c:v>
                      </c:pt>
                      <c:pt idx="16">
                        <c:v>25</c:v>
                      </c:pt>
                      <c:pt idx="17">
                        <c:v>32</c:v>
                      </c:pt>
                      <c:pt idx="18">
                        <c:v>34</c:v>
                      </c:pt>
                      <c:pt idx="19">
                        <c:v>37</c:v>
                      </c:pt>
                      <c:pt idx="20">
                        <c:v>41</c:v>
                      </c:pt>
                      <c:pt idx="21">
                        <c:v>47</c:v>
                      </c:pt>
                      <c:pt idx="22">
                        <c:v>60</c:v>
                      </c:pt>
                      <c:pt idx="23">
                        <c:v>67</c:v>
                      </c:pt>
                      <c:pt idx="24">
                        <c:v>69</c:v>
                      </c:pt>
                      <c:pt idx="25">
                        <c:v>75</c:v>
                      </c:pt>
                      <c:pt idx="26">
                        <c:v>93</c:v>
                      </c:pt>
                      <c:pt idx="27">
                        <c:v>93</c:v>
                      </c:pt>
                      <c:pt idx="28">
                        <c:v>106</c:v>
                      </c:pt>
                      <c:pt idx="29">
                        <c:v>119</c:v>
                      </c:pt>
                      <c:pt idx="30">
                        <c:v>219</c:v>
                      </c:pt>
                      <c:pt idx="31">
                        <c:v>183</c:v>
                      </c:pt>
                      <c:pt idx="32">
                        <c:v>159</c:v>
                      </c:pt>
                      <c:pt idx="33">
                        <c:v>180</c:v>
                      </c:pt>
                      <c:pt idx="34">
                        <c:v>184</c:v>
                      </c:pt>
                      <c:pt idx="35">
                        <c:v>210</c:v>
                      </c:pt>
                      <c:pt idx="36">
                        <c:v>233</c:v>
                      </c:pt>
                      <c:pt idx="37">
                        <c:v>238</c:v>
                      </c:pt>
                      <c:pt idx="38">
                        <c:v>255</c:v>
                      </c:pt>
                      <c:pt idx="39">
                        <c:v>296</c:v>
                      </c:pt>
                      <c:pt idx="40">
                        <c:v>312</c:v>
                      </c:pt>
                      <c:pt idx="41">
                        <c:v>329</c:v>
                      </c:pt>
                      <c:pt idx="42">
                        <c:v>360</c:v>
                      </c:pt>
                      <c:pt idx="43">
                        <c:v>399</c:v>
                      </c:pt>
                      <c:pt idx="44">
                        <c:v>388</c:v>
                      </c:pt>
                      <c:pt idx="45">
                        <c:v>532</c:v>
                      </c:pt>
                      <c:pt idx="46">
                        <c:v>444</c:v>
                      </c:pt>
                      <c:pt idx="47">
                        <c:v>492</c:v>
                      </c:pt>
                      <c:pt idx="48">
                        <c:v>505</c:v>
                      </c:pt>
                      <c:pt idx="49">
                        <c:v>567</c:v>
                      </c:pt>
                      <c:pt idx="50">
                        <c:v>566</c:v>
                      </c:pt>
                      <c:pt idx="51">
                        <c:v>635</c:v>
                      </c:pt>
                      <c:pt idx="52">
                        <c:v>666</c:v>
                      </c:pt>
                      <c:pt idx="53">
                        <c:v>692</c:v>
                      </c:pt>
                      <c:pt idx="54">
                        <c:v>742</c:v>
                      </c:pt>
                      <c:pt idx="55">
                        <c:v>779</c:v>
                      </c:pt>
                      <c:pt idx="56">
                        <c:v>804</c:v>
                      </c:pt>
                      <c:pt idx="57">
                        <c:v>857</c:v>
                      </c:pt>
                      <c:pt idx="58">
                        <c:v>1002</c:v>
                      </c:pt>
                      <c:pt idx="59">
                        <c:v>936</c:v>
                      </c:pt>
                      <c:pt idx="60">
                        <c:v>995</c:v>
                      </c:pt>
                      <c:pt idx="61">
                        <c:v>1066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39F9-45CA-A8A9-CCFC13E1A941}"/>
                  </c:ext>
                </c:extLst>
              </c15:ser>
            </c15:filteredScatterSeries>
          </c:ext>
        </c:extLst>
      </c:scatterChart>
      <c:valAx>
        <c:axId val="1478198256"/>
        <c:scaling>
          <c:orientation val="minMax"/>
          <c:max val="1000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>
                    <a:solidFill>
                      <a:schemeClr val="bg1"/>
                    </a:solidFill>
                  </a:rPr>
                  <a:t>Punkte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8200336"/>
        <c:crosses val="autoZero"/>
        <c:crossBetween val="midCat"/>
      </c:valAx>
      <c:valAx>
        <c:axId val="1478200336"/>
        <c:scaling>
          <c:orientation val="minMax"/>
          <c:max val="14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>
                    <a:solidFill>
                      <a:schemeClr val="bg1"/>
                    </a:solidFill>
                  </a:rPr>
                  <a:t>Laufzeit [ms]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81982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2B3B4C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67AD0-48D4-4D71-B19A-F71F0F7A9DCB}" type="datetimeFigureOut">
              <a:rPr lang="en-US" smtClean="0"/>
              <a:t>02/16/2021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6E9CA-6800-4FEB-B857-9BF822E34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F5E2-F54E-4EC9-A46F-C8B071CE84FD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324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F5E2-F54E-4EC9-A46F-C8B071CE84F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117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F5E2-F54E-4EC9-A46F-C8B071CE84F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9714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F5E2-F54E-4EC9-A46F-C8B071CE84F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032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F5E2-F54E-4EC9-A46F-C8B071CE84F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023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F5E2-F54E-4EC9-A46F-C8B071CE84F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3559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F5E2-F54E-4EC9-A46F-C8B071CE84F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0421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F5E2-F54E-4EC9-A46F-C8B071CE84FD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885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F5E2-F54E-4EC9-A46F-C8B071CE84F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660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F5E2-F54E-4EC9-A46F-C8B071CE84FD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922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F5E2-F54E-4EC9-A46F-C8B071CE84FD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310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F5E2-F54E-4EC9-A46F-C8B071CE84F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409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F5E2-F54E-4EC9-A46F-C8B071CE84FD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8953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F5E2-F54E-4EC9-A46F-C8B071CE84FD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99197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F5E2-F54E-4EC9-A46F-C8B071CE84FD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8290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F5E2-F54E-4EC9-A46F-C8B071CE84FD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7160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F5E2-F54E-4EC9-A46F-C8B071CE84FD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8285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F5E2-F54E-4EC9-A46F-C8B071CE84FD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6368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F5E2-F54E-4EC9-A46F-C8B071CE84F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8270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F5E2-F54E-4EC9-A46F-C8B071CE84F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2506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F5E2-F54E-4EC9-A46F-C8B071CE84F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888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F5E2-F54E-4EC9-A46F-C8B071CE84F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426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F5E2-F54E-4EC9-A46F-C8B071CE84F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9147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F5E2-F54E-4EC9-A46F-C8B071CE84F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9327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5F5E2-F54E-4EC9-A46F-C8B071CE84F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6610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DD580-E184-4444-9EDE-06AC6665E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1DDEE7-B4A0-4277-9906-125190AB3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5D425-2CFA-4C3B-ACBB-1CEA0380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DC4-A4C8-4A05-96B3-B0F4CCA2F41C}" type="datetimeFigureOut">
              <a:rPr lang="en-US" smtClean="0"/>
              <a:t>02/16/2021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6ACA7-F020-4F06-8A8C-37ED9476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B51E7-D3C9-431F-BED9-35D8E9708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9898-6A9B-4A12-BFCE-6729ED49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7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EED6E-05E8-4AB9-A95E-0F0B78A3A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B3ECAD-E1B6-4DEA-83F6-B9906C80B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D665F-1EA0-44C4-A3C3-A320658A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DC4-A4C8-4A05-96B3-B0F4CCA2F41C}" type="datetimeFigureOut">
              <a:rPr lang="en-US" smtClean="0"/>
              <a:t>02/16/2021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3BC9D-4367-4196-B4A8-2DA28DEEF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06BF3-14FB-4DE4-9CF9-B9346B0F3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9898-6A9B-4A12-BFCE-6729ED49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287AA0-D8DB-4230-B2A7-25C9FD8290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DE09A9-7275-447E-9D88-6F906188B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E0D92-4BEF-4AB1-91EA-9926B1FF1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DC4-A4C8-4A05-96B3-B0F4CCA2F41C}" type="datetimeFigureOut">
              <a:rPr lang="en-US" smtClean="0"/>
              <a:t>02/16/2021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4198A-FB26-4B8E-A7D4-FD42F2ACE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42AA8-5224-400D-BA3D-8BD9F2289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9898-6A9B-4A12-BFCE-6729ED49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80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52D9C-0BD0-46BA-96F8-D9D3BB15D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A1858-3BC5-4EC0-A27D-3BDC5C1D8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73998-D247-4D63-9E5A-25E40B8B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DC4-A4C8-4A05-96B3-B0F4CCA2F41C}" type="datetimeFigureOut">
              <a:rPr lang="en-US" smtClean="0"/>
              <a:t>02/16/2021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185FE-41CB-4F1B-B891-C0E43ADFB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DBA29-D973-4DDB-B526-7B0E8229F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9898-6A9B-4A12-BFCE-6729ED49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6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3AACC-30C4-4ED3-A31B-D2F407FC2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ABCCC-362F-4AA9-961E-2D321C8DF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4566B-164C-46A7-911E-881E5663A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DC4-A4C8-4A05-96B3-B0F4CCA2F41C}" type="datetimeFigureOut">
              <a:rPr lang="en-US" smtClean="0"/>
              <a:t>02/16/2021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E0401C-292F-4B8A-8099-8D79137E8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0F40E-B567-4994-AD29-061BEEB01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9898-6A9B-4A12-BFCE-6729ED49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61E8C-768B-4617-A33B-6318DC371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790E2-698D-4DF9-B44F-7F88B8D4B6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A05B7-1E8C-41E1-A72E-02773A9B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22000-7A26-4905-BF80-2469504DB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DC4-A4C8-4A05-96B3-B0F4CCA2F41C}" type="datetimeFigureOut">
              <a:rPr lang="en-US" smtClean="0"/>
              <a:t>02/16/2021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A7CBBE-896B-45D5-A88F-FCCCC98CF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647F1-A053-4999-9054-F1F22F485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9898-6A9B-4A12-BFCE-6729ED49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0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D165F-C5BD-451C-89B4-E93CB41F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AC3DB-A586-44F6-8FFB-6C1452F07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E02B0B-71BF-47BD-8FCB-257A33776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E20244-2784-4F8E-BD7C-A6C42B06D7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995FDF-5790-49F7-8B3D-115C333C47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9764BD-B3D5-4999-A7F0-C0FEA7C5B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DC4-A4C8-4A05-96B3-B0F4CCA2F41C}" type="datetimeFigureOut">
              <a:rPr lang="en-US" smtClean="0"/>
              <a:t>02/16/2021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12CA6C-1723-43C4-B72E-D06525330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7F6471-6B1C-4FBB-94CF-AB4EF9DDD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9898-6A9B-4A12-BFCE-6729ED49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86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FE0B2-F22D-4E17-852D-3A9DBD16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A91D39-1CC2-4939-AE5D-E6A559953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DC4-A4C8-4A05-96B3-B0F4CCA2F41C}" type="datetimeFigureOut">
              <a:rPr lang="en-US" smtClean="0"/>
              <a:t>02/16/2021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990E69-6AB6-45A7-86AE-8584BC5C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98121-5C1B-4E0E-A3F7-AB6916784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9898-6A9B-4A12-BFCE-6729ED49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7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AB95CC-F71B-4FD2-B86A-18576F01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DC4-A4C8-4A05-96B3-B0F4CCA2F41C}" type="datetimeFigureOut">
              <a:rPr lang="en-US" smtClean="0"/>
              <a:t>02/16/2021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472F2-8869-4E3B-9587-0F604F146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90C519-867A-4C05-896A-DE19F619D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9898-6A9B-4A12-BFCE-6729ED49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94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FCE3C-E4CA-48F9-95FA-532D337A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EF9C99-80F8-408E-9834-7B61EF9AD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9BD127-A52D-4451-9C9B-8F9D8897B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29D11-2442-4400-86A0-27329B9E7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DC4-A4C8-4A05-96B3-B0F4CCA2F41C}" type="datetimeFigureOut">
              <a:rPr lang="en-US" smtClean="0"/>
              <a:t>02/16/2021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E533A9-5B17-4BB7-AC7D-D36887482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8F7BAB-99FF-499B-9082-FBC9073B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9898-6A9B-4A12-BFCE-6729ED49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8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9618D-BEE3-4973-A534-EF8B39B55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24917-811B-4020-87E5-9C8269553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F88EB6-B77B-4FB5-8E5D-474F1A281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ED1AB-62C8-4554-BE72-AD8CCD91D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34DC4-A4C8-4A05-96B3-B0F4CCA2F41C}" type="datetimeFigureOut">
              <a:rPr lang="en-US" smtClean="0"/>
              <a:t>02/16/2021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ACAD3-806C-4F14-B511-8CC96D490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21DAE-E6C5-4263-8950-E18AB2B9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9898-6A9B-4A12-BFCE-6729ED49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0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6E66F9-72AA-4C25-985D-EC6C45D05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E4569-EA0F-41F9-962B-D6A8D365A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A3EFA-7F9F-46C0-81C3-8580C7899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34DC4-A4C8-4A05-96B3-B0F4CCA2F41C}" type="datetimeFigureOut">
              <a:rPr lang="en-US" smtClean="0"/>
              <a:t>02/16/2021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16069-8F8D-4D91-94B4-3ED423524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D7DE2-B777-4AE5-8D41-D8EC3414B6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39898-6A9B-4A12-BFCE-6729ED49B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46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0.png"/><Relationship Id="rId10" Type="http://schemas.openxmlformats.org/officeDocument/2006/relationships/image" Target="../media/image20.png"/><Relationship Id="rId4" Type="http://schemas.openxmlformats.org/officeDocument/2006/relationships/image" Target="../media/image2.sv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0.png"/><Relationship Id="rId4" Type="http://schemas.openxmlformats.org/officeDocument/2006/relationships/image" Target="../media/image2.sv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0.png"/><Relationship Id="rId5" Type="http://schemas.openxmlformats.org/officeDocument/2006/relationships/image" Target="../media/image27.png"/><Relationship Id="rId10" Type="http://schemas.openxmlformats.org/officeDocument/2006/relationships/image" Target="../media/image20.png"/><Relationship Id="rId4" Type="http://schemas.openxmlformats.org/officeDocument/2006/relationships/image" Target="../media/image2.sv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33.sv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image" Target="../media/image30.png"/><Relationship Id="rId4" Type="http://schemas.openxmlformats.org/officeDocument/2006/relationships/image" Target="../media/image2.sv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37.sv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34.png"/><Relationship Id="rId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.sv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39.sv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0.png"/><Relationship Id="rId5" Type="http://schemas.openxmlformats.org/officeDocument/2006/relationships/image" Target="../media/image310.png"/><Relationship Id="rId10" Type="http://schemas.openxmlformats.org/officeDocument/2006/relationships/image" Target="../media/image30.png"/><Relationship Id="rId4" Type="http://schemas.openxmlformats.org/officeDocument/2006/relationships/image" Target="../media/image2.sv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39.sv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0.png"/><Relationship Id="rId5" Type="http://schemas.openxmlformats.org/officeDocument/2006/relationships/image" Target="../media/image41.png"/><Relationship Id="rId10" Type="http://schemas.openxmlformats.org/officeDocument/2006/relationships/image" Target="../media/image30.png"/><Relationship Id="rId4" Type="http://schemas.openxmlformats.org/officeDocument/2006/relationships/image" Target="../media/image2.sv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45.sv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34.png"/><Relationship Id="rId5" Type="http://schemas.openxmlformats.org/officeDocument/2006/relationships/image" Target="../media/image43.png"/><Relationship Id="rId10" Type="http://schemas.openxmlformats.org/officeDocument/2006/relationships/image" Target="../media/image16.png"/><Relationship Id="rId4" Type="http://schemas.openxmlformats.org/officeDocument/2006/relationships/image" Target="../media/image2.sv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45.sv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34.png"/><Relationship Id="rId5" Type="http://schemas.openxmlformats.org/officeDocument/2006/relationships/image" Target="../media/image46.png"/><Relationship Id="rId10" Type="http://schemas.openxmlformats.org/officeDocument/2006/relationships/image" Target="../media/image16.png"/><Relationship Id="rId4" Type="http://schemas.openxmlformats.org/officeDocument/2006/relationships/image" Target="../media/image2.svg"/><Relationship Id="rId9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.png"/><Relationship Id="rId7" Type="http://schemas.openxmlformats.org/officeDocument/2006/relationships/image" Target="../media/image49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.svg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.pn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1.png"/><Relationship Id="rId4" Type="http://schemas.openxmlformats.org/officeDocument/2006/relationships/image" Target="../media/image2.svg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8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20.png"/><Relationship Id="rId5" Type="http://schemas.openxmlformats.org/officeDocument/2006/relationships/image" Target="../media/image56.png"/><Relationship Id="rId10" Type="http://schemas.openxmlformats.org/officeDocument/2006/relationships/image" Target="../media/image34.png"/><Relationship Id="rId4" Type="http://schemas.openxmlformats.org/officeDocument/2006/relationships/image" Target="../media/image2.svg"/><Relationship Id="rId9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61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20.png"/><Relationship Id="rId4" Type="http://schemas.openxmlformats.org/officeDocument/2006/relationships/image" Target="../media/image2.svg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2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2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2.svg"/><Relationship Id="rId9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2.svg"/><Relationship Id="rId7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54.png"/><Relationship Id="rId9" Type="http://schemas.openxmlformats.org/officeDocument/2006/relationships/image" Target="../media/image7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2.svg"/><Relationship Id="rId7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54.png"/><Relationship Id="rId9" Type="http://schemas.openxmlformats.org/officeDocument/2006/relationships/image" Target="../media/image7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2.svg"/><Relationship Id="rId7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54.png"/><Relationship Id="rId9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2.svg"/><Relationship Id="rId7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54.png"/><Relationship Id="rId9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svg"/><Relationship Id="rId4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svg"/><Relationship Id="rId4" Type="http://schemas.openxmlformats.org/officeDocument/2006/relationships/image" Target="../media/image8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8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svg"/><Relationship Id="rId4" Type="http://schemas.openxmlformats.org/officeDocument/2006/relationships/image" Target="../media/image8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91.svg"/><Relationship Id="rId4" Type="http://schemas.openxmlformats.org/officeDocument/2006/relationships/image" Target="../media/image9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9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svg"/><Relationship Id="rId4" Type="http://schemas.openxmlformats.org/officeDocument/2006/relationships/image" Target="../media/image92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.svg"/><Relationship Id="rId7" Type="http://schemas.openxmlformats.org/officeDocument/2006/relationships/image" Target="../media/image9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svg"/><Relationship Id="rId4" Type="http://schemas.openxmlformats.org/officeDocument/2006/relationships/image" Target="../media/image96.png"/><Relationship Id="rId9" Type="http://schemas.openxmlformats.org/officeDocument/2006/relationships/image" Target="../media/image10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2.svg"/><Relationship Id="rId7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2.svg"/><Relationship Id="rId7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0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svg"/><Relationship Id="rId4" Type="http://schemas.openxmlformats.org/officeDocument/2006/relationships/image" Target="../media/image10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svg"/><Relationship Id="rId4" Type="http://schemas.openxmlformats.org/officeDocument/2006/relationships/image" Target="../media/image10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svg"/><Relationship Id="rId4" Type="http://schemas.openxmlformats.org/officeDocument/2006/relationships/image" Target="../media/image10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svg"/><Relationship Id="rId3" Type="http://schemas.openxmlformats.org/officeDocument/2006/relationships/image" Target="../media/image2.svg"/><Relationship Id="rId7" Type="http://schemas.openxmlformats.org/officeDocument/2006/relationships/image" Target="../media/image113.svg"/><Relationship Id="rId12" Type="http://schemas.openxmlformats.org/officeDocument/2006/relationships/image" Target="../media/image1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7.svg"/><Relationship Id="rId5" Type="http://schemas.openxmlformats.org/officeDocument/2006/relationships/image" Target="../media/image111.svg"/><Relationship Id="rId15" Type="http://schemas.openxmlformats.org/officeDocument/2006/relationships/image" Target="../media/image121.sv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svg"/><Relationship Id="rId14" Type="http://schemas.openxmlformats.org/officeDocument/2006/relationships/image" Target="../media/image12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svg"/><Relationship Id="rId5" Type="http://schemas.openxmlformats.org/officeDocument/2006/relationships/image" Target="../media/image122.png"/><Relationship Id="rId4" Type="http://schemas.openxmlformats.org/officeDocument/2006/relationships/image" Target="../media/image76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5.svg"/><Relationship Id="rId4" Type="http://schemas.openxmlformats.org/officeDocument/2006/relationships/image" Target="../media/image1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2.sv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7.svg"/><Relationship Id="rId5" Type="http://schemas.openxmlformats.org/officeDocument/2006/relationships/image" Target="../media/image126.png"/><Relationship Id="rId4" Type="http://schemas.openxmlformats.org/officeDocument/2006/relationships/image" Target="../media/image65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svg"/><Relationship Id="rId4" Type="http://schemas.openxmlformats.org/officeDocument/2006/relationships/image" Target="../media/image12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svg"/><Relationship Id="rId4" Type="http://schemas.openxmlformats.org/officeDocument/2006/relationships/image" Target="../media/image12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svg"/><Relationship Id="rId4" Type="http://schemas.openxmlformats.org/officeDocument/2006/relationships/image" Target="../media/image12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svg"/><Relationship Id="rId4" Type="http://schemas.openxmlformats.org/officeDocument/2006/relationships/image" Target="../media/image12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svg"/><Relationship Id="rId4" Type="http://schemas.openxmlformats.org/officeDocument/2006/relationships/image" Target="../media/image12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svg"/><Relationship Id="rId4" Type="http://schemas.openxmlformats.org/officeDocument/2006/relationships/image" Target="../media/image12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svg"/><Relationship Id="rId4" Type="http://schemas.openxmlformats.org/officeDocument/2006/relationships/image" Target="../media/image12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svg"/><Relationship Id="rId4" Type="http://schemas.openxmlformats.org/officeDocument/2006/relationships/image" Target="../media/image1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.sv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svg"/><Relationship Id="rId4" Type="http://schemas.openxmlformats.org/officeDocument/2006/relationships/image" Target="../media/image13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svg"/><Relationship Id="rId4" Type="http://schemas.openxmlformats.org/officeDocument/2006/relationships/image" Target="../media/image13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svg"/><Relationship Id="rId4" Type="http://schemas.openxmlformats.org/officeDocument/2006/relationships/image" Target="../media/image13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svg"/><Relationship Id="rId4" Type="http://schemas.openxmlformats.org/officeDocument/2006/relationships/image" Target="../media/image13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33.svg"/><Relationship Id="rId9" Type="http://schemas.openxmlformats.org/officeDocument/2006/relationships/image" Target="../media/image1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2.sv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44AA33EC-6D4E-4191-91D3-B9BD4DF7B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823899-4693-4962-A20B-0EFC2FAB3448}"/>
              </a:ext>
            </a:extLst>
          </p:cNvPr>
          <p:cNvSpPr txBox="1"/>
          <p:nvPr/>
        </p:nvSpPr>
        <p:spPr>
          <a:xfrm>
            <a:off x="4298074" y="2409825"/>
            <a:ext cx="3595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bg1"/>
                </a:solidFill>
                <a:latin typeface="Ubuntu Light" panose="020B0304030602030204" pitchFamily="34" charset="0"/>
              </a:rPr>
              <a:t>Problem N</a:t>
            </a:r>
            <a:endParaRPr lang="en-US" sz="5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722E8F-C5AC-4579-BA63-9B30B32AA9A3}"/>
              </a:ext>
            </a:extLst>
          </p:cNvPr>
          <p:cNvSpPr txBox="1"/>
          <p:nvPr/>
        </p:nvSpPr>
        <p:spPr>
          <a:xfrm>
            <a:off x="4431121" y="3333155"/>
            <a:ext cx="3329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Ubuntu Light" panose="020B0304030602030204" pitchFamily="34" charset="0"/>
              </a:rPr>
              <a:t>Around the Track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9CAB71-8968-4DA3-A872-E2E8CB9F4BD2}"/>
              </a:ext>
            </a:extLst>
          </p:cNvPr>
          <p:cNvSpPr txBox="1"/>
          <p:nvPr/>
        </p:nvSpPr>
        <p:spPr>
          <a:xfrm>
            <a:off x="4673179" y="4256485"/>
            <a:ext cx="2845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>
                <a:solidFill>
                  <a:schemeClr val="bg1">
                    <a:lumMod val="85000"/>
                  </a:schemeClr>
                </a:solidFill>
                <a:latin typeface="Ubuntu Light" panose="020B0304030602030204" pitchFamily="34" charset="0"/>
              </a:rPr>
              <a:t>S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Ubuntu Light" panose="020B0304030602030204" pitchFamily="34" charset="0"/>
              </a:rPr>
              <a:t>ebastian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Ubuntu Light" panose="020B0304030602030204" pitchFamily="34" charset="0"/>
              </a:rPr>
              <a:t> </a:t>
            </a:r>
            <a:r>
              <a:rPr lang="en-US" sz="1400" dirty="0" err="1">
                <a:solidFill>
                  <a:schemeClr val="bg1">
                    <a:lumMod val="85000"/>
                  </a:schemeClr>
                </a:solidFill>
                <a:latin typeface="Ubuntu Light" panose="020B0304030602030204" pitchFamily="34" charset="0"/>
              </a:rPr>
              <a:t>Dürr</a:t>
            </a:r>
            <a:r>
              <a:rPr lang="en-US" sz="1400" dirty="0">
                <a:solidFill>
                  <a:schemeClr val="bg1">
                    <a:lumMod val="85000"/>
                  </a:schemeClr>
                </a:solidFill>
                <a:latin typeface="Ubuntu Light" panose="020B0304030602030204" pitchFamily="34" charset="0"/>
              </a:rPr>
              <a:t>, Adrian Samoticha</a:t>
            </a:r>
          </a:p>
        </p:txBody>
      </p:sp>
    </p:spTree>
    <p:extLst>
      <p:ext uri="{BB962C8B-B14F-4D97-AF65-F5344CB8AC3E}">
        <p14:creationId xmlns:p14="http://schemas.microsoft.com/office/powerpoint/2010/main" val="1757262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8DD9124-6D78-45E1-8F34-33724F14D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551092" cy="7410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A2579-2013-4E23-9CF7-98957850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754062"/>
            <a:ext cx="10515600" cy="808037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</a:t>
            </a:r>
            <a:b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Idee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063CF-A153-49FB-9C3C-1C63A508C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6696000" cy="4351338"/>
              </a:xfrm>
            </p:spPr>
            <p:txBody>
              <a:bodyPr>
                <a:normAutofit/>
              </a:bodyPr>
              <a:lstStyle/>
              <a:p>
                <a:r>
                  <a:rPr lang="de-DE" dirty="0">
                    <a:solidFill>
                      <a:schemeClr val="bg1"/>
                    </a:solidFill>
                  </a:rPr>
                  <a:t>Berechne die konvexen Hüllen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13F78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13F784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13F784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8FFFA2"/>
                    </a:solidFill>
                  </a:rPr>
                  <a:t> </a:t>
                </a:r>
                <a:r>
                  <a:rPr lang="de-DE" dirty="0">
                    <a:solidFill>
                      <a:schemeClr val="bg1"/>
                    </a:solidFill>
                  </a:rPr>
                  <a:t>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FBAA0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BAA05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FBAA05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m:rPr>
                        <m:nor/>
                      </m:rPr>
                      <a:rPr lang="de-DE">
                        <a:solidFill>
                          <a:srgbClr val="FBAA0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dirty="0" smtClean="0">
                        <a:solidFill>
                          <a:schemeClr val="bg1"/>
                        </a:solidFill>
                      </a:rPr>
                      <m:t>und</m:t>
                    </m:r>
                    <m:r>
                      <a:rPr lang="de-DE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endParaRPr lang="de-DE" dirty="0">
                  <a:solidFill>
                    <a:schemeClr val="bg1"/>
                  </a:solidFill>
                </a:endParaRPr>
              </a:p>
              <a:p>
                <a:r>
                  <a:rPr lang="de-DE" dirty="0">
                    <a:solidFill>
                      <a:schemeClr val="bg1"/>
                    </a:solidFill>
                  </a:rPr>
                  <a:t>Gehe auf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1AF4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1AF48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1AF48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1AF480"/>
                    </a:solidFill>
                  </a:rPr>
                  <a:t> </a:t>
                </a:r>
                <a:r>
                  <a:rPr lang="de-DE" dirty="0">
                    <a:solidFill>
                      <a:schemeClr val="bg1"/>
                    </a:solidFill>
                  </a:rPr>
                  <a:t>entlang bis eine Einbuchtung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gefunden wird</a:t>
                </a:r>
              </a:p>
              <a:p>
                <a:endParaRPr lang="de-DE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063CF-A153-49FB-9C3C-1C63A508C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6696000" cy="4351338"/>
              </a:xfrm>
              <a:blipFill>
                <a:blip r:embed="rId5"/>
                <a:stretch>
                  <a:fillRect l="-1639" t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Grafik 15">
            <a:extLst>
              <a:ext uri="{FF2B5EF4-FFF2-40B4-BE49-F238E27FC236}">
                <a16:creationId xmlns:a16="http://schemas.microsoft.com/office/drawing/2014/main" id="{F8225C76-3139-4E59-A4B0-F0ACCFC314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3799" y="1995225"/>
            <a:ext cx="3420000" cy="34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CF477170-8C0B-4D8C-B42B-6B7958C088C6}"/>
                  </a:ext>
                </a:extLst>
              </p:cNvPr>
              <p:cNvSpPr txBox="1"/>
              <p:nvPr/>
            </p:nvSpPr>
            <p:spPr>
              <a:xfrm>
                <a:off x="7703633" y="350517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rgbClr val="00A9E5"/>
                  </a:solidFill>
                </a:endParaRPr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CF477170-8C0B-4D8C-B42B-6B7958C08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633" y="3505170"/>
                <a:ext cx="93188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146D70E3-B6E0-4695-A511-6BB51D216A43}"/>
                  </a:ext>
                </a:extLst>
              </p:cNvPr>
              <p:cNvSpPr txBox="1"/>
              <p:nvPr/>
            </p:nvSpPr>
            <p:spPr>
              <a:xfrm>
                <a:off x="8273584" y="350517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FBAA05"/>
                  </a:solidFill>
                </a:endParaRPr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146D70E3-B6E0-4695-A511-6BB51D216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584" y="3505170"/>
                <a:ext cx="93188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7FE09EB0-2DF1-44BB-980A-2B6E7F4DB257}"/>
                  </a:ext>
                </a:extLst>
              </p:cNvPr>
              <p:cNvSpPr txBox="1"/>
              <p:nvPr/>
            </p:nvSpPr>
            <p:spPr>
              <a:xfrm>
                <a:off x="9177859" y="482683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13F784"/>
                  </a:solidFill>
                </a:endParaRPr>
              </a:p>
            </p:txBody>
          </p:sp>
        </mc:Choice>
        <mc:Fallback xmlns="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7FE09EB0-2DF1-44BB-980A-2B6E7F4DB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859" y="4826830"/>
                <a:ext cx="931880" cy="400110"/>
              </a:xfrm>
              <a:prstGeom prst="rect">
                <a:avLst/>
              </a:prstGeom>
              <a:blipFill>
                <a:blip r:embed="rId1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676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8DD9124-6D78-45E1-8F34-33724F14D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551092" cy="7410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A2579-2013-4E23-9CF7-98957850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754062"/>
            <a:ext cx="10515600" cy="808037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</a:t>
            </a:r>
            <a:b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Idee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063CF-A153-49FB-9C3C-1C63A508C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6627828" cy="4351338"/>
              </a:xfrm>
            </p:spPr>
            <p:txBody>
              <a:bodyPr>
                <a:normAutofit/>
              </a:bodyPr>
              <a:lstStyle/>
              <a:p>
                <a:r>
                  <a:rPr lang="de-DE" dirty="0">
                    <a:solidFill>
                      <a:schemeClr val="bg1"/>
                    </a:solidFill>
                  </a:rPr>
                  <a:t>Berechne die konvexen Hüllen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13F78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13F784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13F784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8FFFA2"/>
                    </a:solidFill>
                  </a:rPr>
                  <a:t> </a:t>
                </a:r>
                <a:r>
                  <a:rPr lang="de-DE" dirty="0">
                    <a:solidFill>
                      <a:schemeClr val="bg1"/>
                    </a:solidFill>
                  </a:rPr>
                  <a:t>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FBAA0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BAA05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FBAA05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m:rPr>
                        <m:nor/>
                      </m:rPr>
                      <a:rPr lang="de-DE">
                        <a:solidFill>
                          <a:srgbClr val="FBAA0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dirty="0">
                        <a:solidFill>
                          <a:schemeClr val="bg1"/>
                        </a:solidFill>
                      </a:rPr>
                      <m:t>und</m:t>
                    </m:r>
                    <m:r>
                      <a:rPr lang="de-DE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endParaRPr lang="de-DE" dirty="0">
                  <a:solidFill>
                    <a:schemeClr val="bg1"/>
                  </a:solidFill>
                </a:endParaRPr>
              </a:p>
              <a:p>
                <a:r>
                  <a:rPr lang="de-DE" dirty="0">
                    <a:solidFill>
                      <a:schemeClr val="bg1"/>
                    </a:solidFill>
                  </a:rPr>
                  <a:t>Gehe auf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1AF4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1AF48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1AF48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1AF480"/>
                    </a:solidFill>
                  </a:rPr>
                  <a:t> </a:t>
                </a:r>
                <a:r>
                  <a:rPr lang="de-DE" dirty="0">
                    <a:solidFill>
                      <a:schemeClr val="bg1"/>
                    </a:solidFill>
                  </a:rPr>
                  <a:t>entlang bis eine Einbuchtung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de-DE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gefunden wird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063CF-A153-49FB-9C3C-1C63A508C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6627828" cy="4351338"/>
              </a:xfrm>
              <a:blipFill>
                <a:blip r:embed="rId5"/>
                <a:stretch>
                  <a:fillRect l="-1656" t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fik 11">
            <a:extLst>
              <a:ext uri="{FF2B5EF4-FFF2-40B4-BE49-F238E27FC236}">
                <a16:creationId xmlns:a16="http://schemas.microsoft.com/office/drawing/2014/main" id="{0A0964EB-D52A-42E5-B041-82D3E6DD0E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3799" y="1995225"/>
            <a:ext cx="3420000" cy="34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67AA4A3-CFA7-47D1-8A13-0AB08576914B}"/>
                  </a:ext>
                </a:extLst>
              </p:cNvPr>
              <p:cNvSpPr txBox="1"/>
              <p:nvPr/>
            </p:nvSpPr>
            <p:spPr>
              <a:xfrm>
                <a:off x="7703633" y="350517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rgbClr val="00A9E5"/>
                  </a:solidFill>
                </a:endParaRPr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67AA4A3-CFA7-47D1-8A13-0AB085769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633" y="3505170"/>
                <a:ext cx="93188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27D38932-BB40-4840-B513-4D9ACD6C4203}"/>
                  </a:ext>
                </a:extLst>
              </p:cNvPr>
              <p:cNvSpPr txBox="1"/>
              <p:nvPr/>
            </p:nvSpPr>
            <p:spPr>
              <a:xfrm>
                <a:off x="8273584" y="350517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FBAA05"/>
                  </a:solidFill>
                </a:endParaRPr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27D38932-BB40-4840-B513-4D9ACD6C4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584" y="3505170"/>
                <a:ext cx="93188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4125B032-E5B8-4498-B753-F7B1E4AA3C7C}"/>
                  </a:ext>
                </a:extLst>
              </p:cNvPr>
              <p:cNvSpPr txBox="1"/>
              <p:nvPr/>
            </p:nvSpPr>
            <p:spPr>
              <a:xfrm>
                <a:off x="9177859" y="482683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13F784"/>
                  </a:solidFill>
                </a:endParaRPr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4125B032-E5B8-4498-B753-F7B1E4AA3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859" y="4826830"/>
                <a:ext cx="931880" cy="400110"/>
              </a:xfrm>
              <a:prstGeom prst="rect">
                <a:avLst/>
              </a:prstGeom>
              <a:blipFill>
                <a:blip r:embed="rId1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9379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8DD9124-6D78-45E1-8F34-33724F14D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551092" cy="7410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A2579-2013-4E23-9CF7-98957850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754062"/>
            <a:ext cx="10515600" cy="808037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</a:t>
            </a:r>
            <a:b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Idee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063CF-A153-49FB-9C3C-1C63A508C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6696000" cy="4351338"/>
              </a:xfrm>
            </p:spPr>
            <p:txBody>
              <a:bodyPr>
                <a:normAutofit/>
              </a:bodyPr>
              <a:lstStyle/>
              <a:p>
                <a:r>
                  <a:rPr lang="de-DE" dirty="0">
                    <a:solidFill>
                      <a:schemeClr val="bg1"/>
                    </a:solidFill>
                  </a:rPr>
                  <a:t>Berechne die konvexen Hüllen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13F78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13F784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13F784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8FFFA2"/>
                    </a:solidFill>
                  </a:rPr>
                  <a:t> </a:t>
                </a:r>
                <a:r>
                  <a:rPr lang="de-DE" dirty="0">
                    <a:solidFill>
                      <a:schemeClr val="bg1"/>
                    </a:solidFill>
                  </a:rPr>
                  <a:t>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FBAA0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BAA05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FBAA05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m:rPr>
                        <m:nor/>
                      </m:rPr>
                      <a:rPr lang="de-DE">
                        <a:solidFill>
                          <a:srgbClr val="FBAA0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dirty="0">
                        <a:solidFill>
                          <a:schemeClr val="bg1"/>
                        </a:solidFill>
                      </a:rPr>
                      <m:t>und</m:t>
                    </m:r>
                    <m:r>
                      <a:rPr lang="de-DE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  <m:r>
                      <a:rPr lang="de-DE" i="1">
                        <a:solidFill>
                          <a:srgbClr val="00A9E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>
                  <a:solidFill>
                    <a:schemeClr val="bg1"/>
                  </a:solidFill>
                </a:endParaRPr>
              </a:p>
              <a:p>
                <a:r>
                  <a:rPr lang="de-DE" dirty="0">
                    <a:solidFill>
                      <a:schemeClr val="bg1"/>
                    </a:solidFill>
                  </a:rPr>
                  <a:t>Gehe auf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1AF4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1AF48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1AF48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1AF480"/>
                    </a:solidFill>
                  </a:rPr>
                  <a:t> </a:t>
                </a:r>
                <a:r>
                  <a:rPr lang="de-DE" dirty="0">
                    <a:solidFill>
                      <a:schemeClr val="bg1"/>
                    </a:solidFill>
                  </a:rPr>
                  <a:t>entlang bis eine Einbuchtung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de-DE" i="1">
                        <a:solidFill>
                          <a:srgbClr val="FF64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gefunden wird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063CF-A153-49FB-9C3C-1C63A508C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6696000" cy="4351338"/>
              </a:xfrm>
              <a:blipFill>
                <a:blip r:embed="rId5"/>
                <a:stretch>
                  <a:fillRect l="-1639" t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Grafik 11">
            <a:extLst>
              <a:ext uri="{FF2B5EF4-FFF2-40B4-BE49-F238E27FC236}">
                <a16:creationId xmlns:a16="http://schemas.microsoft.com/office/drawing/2014/main" id="{75A17678-950A-4847-964B-5492C1EE5C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3799" y="1995225"/>
            <a:ext cx="3420000" cy="34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0D5A69AC-A431-4126-84BA-3EC9D5ED5B58}"/>
                  </a:ext>
                </a:extLst>
              </p:cNvPr>
              <p:cNvSpPr txBox="1"/>
              <p:nvPr/>
            </p:nvSpPr>
            <p:spPr>
              <a:xfrm>
                <a:off x="7703633" y="350517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rgbClr val="00A9E5"/>
                  </a:solidFill>
                </a:endParaRPr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0D5A69AC-A431-4126-84BA-3EC9D5ED5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633" y="3505170"/>
                <a:ext cx="93188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E6D835C8-B282-43BD-97FC-A7FCBCF4C44B}"/>
                  </a:ext>
                </a:extLst>
              </p:cNvPr>
              <p:cNvSpPr txBox="1"/>
              <p:nvPr/>
            </p:nvSpPr>
            <p:spPr>
              <a:xfrm>
                <a:off x="8273584" y="350517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FBAA05"/>
                  </a:solidFill>
                </a:endParaRPr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E6D835C8-B282-43BD-97FC-A7FCBCF4C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584" y="3505170"/>
                <a:ext cx="93188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9D54F6C7-71E8-47E6-B3FE-8F06FCA0087E}"/>
                  </a:ext>
                </a:extLst>
              </p:cNvPr>
              <p:cNvSpPr txBox="1"/>
              <p:nvPr/>
            </p:nvSpPr>
            <p:spPr>
              <a:xfrm>
                <a:off x="9177859" y="482683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13F784"/>
                  </a:solidFill>
                </a:endParaRPr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9D54F6C7-71E8-47E6-B3FE-8F06FCA00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859" y="4826830"/>
                <a:ext cx="931880" cy="400110"/>
              </a:xfrm>
              <a:prstGeom prst="rect">
                <a:avLst/>
              </a:prstGeom>
              <a:blipFill>
                <a:blip r:embed="rId1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03E99496-30AB-4A97-8C92-7E48B578265C}"/>
                  </a:ext>
                </a:extLst>
              </p:cNvPr>
              <p:cNvSpPr txBox="1"/>
              <p:nvPr/>
            </p:nvSpPr>
            <p:spPr>
              <a:xfrm>
                <a:off x="9177859" y="2159602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FF64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FF64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FF64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FF6400"/>
                  </a:solidFill>
                </a:endParaRP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03E99496-30AB-4A97-8C92-7E48B5782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859" y="2159602"/>
                <a:ext cx="931880" cy="400110"/>
              </a:xfrm>
              <a:prstGeom prst="rect">
                <a:avLst/>
              </a:prstGeom>
              <a:blipFill>
                <a:blip r:embed="rId11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112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8DD9124-6D78-45E1-8F34-33724F14D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551092" cy="7410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A2579-2013-4E23-9CF7-98957850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754062"/>
            <a:ext cx="10515600" cy="808037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</a:t>
            </a:r>
            <a:b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Idee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063CF-A153-49FB-9C3C-1C63A508C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6696000" cy="4351338"/>
              </a:xfrm>
            </p:spPr>
            <p:txBody>
              <a:bodyPr>
                <a:normAutofit/>
              </a:bodyPr>
              <a:lstStyle/>
              <a:p>
                <a:r>
                  <a:rPr lang="de-DE" dirty="0">
                    <a:solidFill>
                      <a:schemeClr val="bg1"/>
                    </a:solidFill>
                  </a:rPr>
                  <a:t>Berechne die konvexen Hüllen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13F78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13F784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13F784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8FFFA2"/>
                    </a:solidFill>
                  </a:rPr>
                  <a:t> </a:t>
                </a:r>
                <a:r>
                  <a:rPr lang="de-DE" dirty="0">
                    <a:solidFill>
                      <a:schemeClr val="bg1"/>
                    </a:solidFill>
                  </a:rPr>
                  <a:t>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FBAA0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BAA05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FBAA05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m:rPr>
                        <m:nor/>
                      </m:rPr>
                      <a:rPr lang="de-DE">
                        <a:solidFill>
                          <a:srgbClr val="FBAA0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dirty="0">
                        <a:solidFill>
                          <a:schemeClr val="bg1"/>
                        </a:solidFill>
                      </a:rPr>
                      <m:t>und</m:t>
                    </m:r>
                    <m:r>
                      <a:rPr lang="de-DE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  <m:r>
                      <a:rPr lang="de-DE" i="1">
                        <a:solidFill>
                          <a:srgbClr val="00A9E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>
                  <a:solidFill>
                    <a:schemeClr val="bg1"/>
                  </a:solidFill>
                </a:endParaRPr>
              </a:p>
              <a:p>
                <a:r>
                  <a:rPr lang="de-DE" dirty="0">
                    <a:solidFill>
                      <a:schemeClr val="bg1"/>
                    </a:solidFill>
                  </a:rPr>
                  <a:t>Gehe auf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1AF4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1AF48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1AF48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1AF480"/>
                    </a:solidFill>
                  </a:rPr>
                  <a:t> </a:t>
                </a:r>
                <a:r>
                  <a:rPr lang="de-DE" dirty="0">
                    <a:solidFill>
                      <a:schemeClr val="bg1"/>
                    </a:solidFill>
                  </a:rPr>
                  <a:t>entlang bis eine Einbuchtung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de-DE" i="1">
                        <a:solidFill>
                          <a:srgbClr val="FF64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gefunden wird</a:t>
                </a:r>
              </a:p>
              <a:p>
                <a:r>
                  <a:rPr lang="de-DE" dirty="0">
                    <a:solidFill>
                      <a:schemeClr val="bg1"/>
                    </a:solidFill>
                  </a:rPr>
                  <a:t>Gehe auf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B9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B9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B900FF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entlang bis eine Einbuchtung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gefunden wird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063CF-A153-49FB-9C3C-1C63A508C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6696000" cy="4351338"/>
              </a:xfrm>
              <a:blipFill>
                <a:blip r:embed="rId5"/>
                <a:stretch>
                  <a:fillRect l="-1639" t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162FCCC6-88F5-430B-917C-B9D49A1EA9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3799" y="1995225"/>
            <a:ext cx="3420000" cy="34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05C78E57-48A3-46AE-92DC-F9BF4E36754A}"/>
                  </a:ext>
                </a:extLst>
              </p:cNvPr>
              <p:cNvSpPr txBox="1"/>
              <p:nvPr/>
            </p:nvSpPr>
            <p:spPr>
              <a:xfrm>
                <a:off x="7703633" y="350517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rgbClr val="00A9E5"/>
                  </a:solidFill>
                </a:endParaRP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05C78E57-48A3-46AE-92DC-F9BF4E367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633" y="3505170"/>
                <a:ext cx="93188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5C27603A-3DEC-4956-982A-645606D95A71}"/>
                  </a:ext>
                </a:extLst>
              </p:cNvPr>
              <p:cNvSpPr txBox="1"/>
              <p:nvPr/>
            </p:nvSpPr>
            <p:spPr>
              <a:xfrm>
                <a:off x="8273584" y="350517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FBAA05"/>
                  </a:solidFill>
                </a:endParaRP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5C27603A-3DEC-4956-982A-645606D95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584" y="3505170"/>
                <a:ext cx="93188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18A1DF49-4847-41B9-A25E-920A6CEAFF1F}"/>
                  </a:ext>
                </a:extLst>
              </p:cNvPr>
              <p:cNvSpPr txBox="1"/>
              <p:nvPr/>
            </p:nvSpPr>
            <p:spPr>
              <a:xfrm>
                <a:off x="9177859" y="2159602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FF64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FF64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FF64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FF6400"/>
                  </a:solidFill>
                </a:endParaRPr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18A1DF49-4847-41B9-A25E-920A6CEAF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859" y="2159602"/>
                <a:ext cx="931880" cy="400110"/>
              </a:xfrm>
              <a:prstGeom prst="rect">
                <a:avLst/>
              </a:prstGeom>
              <a:blipFill>
                <a:blip r:embed="rId10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A98CBE56-C992-4140-BFFF-FBBDFEF952F9}"/>
                  </a:ext>
                </a:extLst>
              </p:cNvPr>
              <p:cNvSpPr txBox="1"/>
              <p:nvPr/>
            </p:nvSpPr>
            <p:spPr>
              <a:xfrm>
                <a:off x="9177859" y="5415225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B9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B9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B900FF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B900FF"/>
                  </a:solidFill>
                </a:endParaRPr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A98CBE56-C992-4140-BFFF-FBBDFEF95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859" y="5415225"/>
                <a:ext cx="931880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00798204-D539-44C9-8155-308530F1221E}"/>
                  </a:ext>
                </a:extLst>
              </p:cNvPr>
              <p:cNvSpPr txBox="1"/>
              <p:nvPr/>
            </p:nvSpPr>
            <p:spPr>
              <a:xfrm>
                <a:off x="9177859" y="482683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13F784"/>
                  </a:solidFill>
                </a:endParaRPr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00798204-D539-44C9-8155-308530F122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859" y="4826830"/>
                <a:ext cx="931880" cy="400110"/>
              </a:xfrm>
              <a:prstGeom prst="rect">
                <a:avLst/>
              </a:prstGeom>
              <a:blipFill>
                <a:blip r:embed="rId1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236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8DD9124-6D78-45E1-8F34-33724F14D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551092" cy="7410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A2579-2013-4E23-9CF7-98957850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754062"/>
            <a:ext cx="10515600" cy="808037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</a:t>
            </a:r>
            <a:b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Idee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063CF-A153-49FB-9C3C-1C63A508C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6696000" cy="4351338"/>
              </a:xfrm>
            </p:spPr>
            <p:txBody>
              <a:bodyPr>
                <a:normAutofit/>
              </a:bodyPr>
              <a:lstStyle/>
              <a:p>
                <a:r>
                  <a:rPr lang="de-DE" dirty="0">
                    <a:solidFill>
                      <a:schemeClr val="bg1"/>
                    </a:solidFill>
                  </a:rPr>
                  <a:t>Berechne die konvexen Hüllen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13F78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13F784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13F784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8FFFA2"/>
                    </a:solidFill>
                  </a:rPr>
                  <a:t> </a:t>
                </a:r>
                <a:r>
                  <a:rPr lang="de-DE" dirty="0">
                    <a:solidFill>
                      <a:schemeClr val="bg1"/>
                    </a:solidFill>
                  </a:rPr>
                  <a:t>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FBAA0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BAA05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FBAA05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m:rPr>
                        <m:nor/>
                      </m:rPr>
                      <a:rPr lang="de-DE">
                        <a:solidFill>
                          <a:srgbClr val="FBAA0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dirty="0">
                        <a:solidFill>
                          <a:schemeClr val="bg1"/>
                        </a:solidFill>
                      </a:rPr>
                      <m:t>und</m:t>
                    </m:r>
                    <m:r>
                      <a:rPr lang="de-DE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  <m:r>
                      <a:rPr lang="de-DE" i="1">
                        <a:solidFill>
                          <a:srgbClr val="00A9E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>
                  <a:solidFill>
                    <a:schemeClr val="bg1"/>
                  </a:solidFill>
                </a:endParaRPr>
              </a:p>
              <a:p>
                <a:r>
                  <a:rPr lang="de-DE" dirty="0">
                    <a:solidFill>
                      <a:schemeClr val="bg1"/>
                    </a:solidFill>
                  </a:rPr>
                  <a:t>Gehe auf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1AF4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1AF48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1AF48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1AF480"/>
                    </a:solidFill>
                  </a:rPr>
                  <a:t> </a:t>
                </a:r>
                <a:r>
                  <a:rPr lang="de-DE" dirty="0">
                    <a:solidFill>
                      <a:schemeClr val="bg1"/>
                    </a:solidFill>
                  </a:rPr>
                  <a:t>entlang bis eine Einbuchtung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de-DE" i="1">
                        <a:solidFill>
                          <a:srgbClr val="FF64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gefunden wird</a:t>
                </a:r>
              </a:p>
              <a:p>
                <a:r>
                  <a:rPr lang="de-DE" dirty="0">
                    <a:solidFill>
                      <a:schemeClr val="bg1"/>
                    </a:solidFill>
                  </a:rPr>
                  <a:t>Gehe auf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B9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B9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B900FF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entlang bis eine Einbuchtung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gefunden wird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063CF-A153-49FB-9C3C-1C63A508C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6696000" cy="4351338"/>
              </a:xfrm>
              <a:blipFill>
                <a:blip r:embed="rId5"/>
                <a:stretch>
                  <a:fillRect l="-1639" t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855E2393-919F-4EEE-AC3A-C9F8758075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3799" y="1995225"/>
            <a:ext cx="3420000" cy="34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47A5D54C-B68C-4D31-AE6C-47D9237994A4}"/>
                  </a:ext>
                </a:extLst>
              </p:cNvPr>
              <p:cNvSpPr txBox="1"/>
              <p:nvPr/>
            </p:nvSpPr>
            <p:spPr>
              <a:xfrm>
                <a:off x="7703633" y="350517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rgbClr val="00A9E5"/>
                  </a:solidFill>
                </a:endParaRP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47A5D54C-B68C-4D31-AE6C-47D923799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633" y="3505170"/>
                <a:ext cx="93188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86EB9598-6434-4248-96AB-F0AD1096B847}"/>
                  </a:ext>
                </a:extLst>
              </p:cNvPr>
              <p:cNvSpPr txBox="1"/>
              <p:nvPr/>
            </p:nvSpPr>
            <p:spPr>
              <a:xfrm>
                <a:off x="8273584" y="350517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FBAA05"/>
                  </a:solidFill>
                </a:endParaRP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86EB9598-6434-4248-96AB-F0AD1096B8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584" y="3505170"/>
                <a:ext cx="93188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32014A16-97CD-4975-AB5E-4A5CB3DFAA8B}"/>
                  </a:ext>
                </a:extLst>
              </p:cNvPr>
              <p:cNvSpPr txBox="1"/>
              <p:nvPr/>
            </p:nvSpPr>
            <p:spPr>
              <a:xfrm>
                <a:off x="9177859" y="2159602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FF64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FF64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FF64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FF6400"/>
                  </a:solidFill>
                </a:endParaRPr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32014A16-97CD-4975-AB5E-4A5CB3DFA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859" y="2159602"/>
                <a:ext cx="931880" cy="400110"/>
              </a:xfrm>
              <a:prstGeom prst="rect">
                <a:avLst/>
              </a:prstGeom>
              <a:blipFill>
                <a:blip r:embed="rId10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0E0D8180-7617-4468-9568-0104AC2B32EB}"/>
                  </a:ext>
                </a:extLst>
              </p:cNvPr>
              <p:cNvSpPr txBox="1"/>
              <p:nvPr/>
            </p:nvSpPr>
            <p:spPr>
              <a:xfrm>
                <a:off x="9177859" y="5415225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B9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B9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B900FF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B900FF"/>
                  </a:solidFill>
                </a:endParaRPr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0E0D8180-7617-4468-9568-0104AC2B3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859" y="5415225"/>
                <a:ext cx="931880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83F13100-0FCD-4986-992D-48AC3AEFE865}"/>
                  </a:ext>
                </a:extLst>
              </p:cNvPr>
              <p:cNvSpPr txBox="1"/>
              <p:nvPr/>
            </p:nvSpPr>
            <p:spPr>
              <a:xfrm>
                <a:off x="9177859" y="482683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13F784"/>
                  </a:solidFill>
                </a:endParaRPr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83F13100-0FCD-4986-992D-48AC3AEFE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859" y="4826830"/>
                <a:ext cx="931880" cy="400110"/>
              </a:xfrm>
              <a:prstGeom prst="rect">
                <a:avLst/>
              </a:prstGeom>
              <a:blipFill>
                <a:blip r:embed="rId1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9762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8DD9124-6D78-45E1-8F34-33724F14D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551092" cy="7410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A2579-2013-4E23-9CF7-98957850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754062"/>
            <a:ext cx="10515600" cy="808037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</a:t>
            </a:r>
            <a:b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Idee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063CF-A153-49FB-9C3C-1C63A508C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6697464" cy="4351338"/>
              </a:xfrm>
            </p:spPr>
            <p:txBody>
              <a:bodyPr>
                <a:normAutofit/>
              </a:bodyPr>
              <a:lstStyle/>
              <a:p>
                <a:r>
                  <a:rPr lang="de-DE" dirty="0">
                    <a:solidFill>
                      <a:schemeClr val="bg1"/>
                    </a:solidFill>
                  </a:rPr>
                  <a:t>Berechne die konvexen Hüllen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13F78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13F784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13F784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8FFFA2"/>
                    </a:solidFill>
                  </a:rPr>
                  <a:t> </a:t>
                </a:r>
                <a:r>
                  <a:rPr lang="de-DE" dirty="0">
                    <a:solidFill>
                      <a:schemeClr val="bg1"/>
                    </a:solidFill>
                  </a:rPr>
                  <a:t>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FBAA0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BAA05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FBAA05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m:rPr>
                        <m:nor/>
                      </m:rPr>
                      <a:rPr lang="de-DE">
                        <a:solidFill>
                          <a:srgbClr val="FBAA0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dirty="0">
                        <a:solidFill>
                          <a:schemeClr val="bg1"/>
                        </a:solidFill>
                      </a:rPr>
                      <m:t>und</m:t>
                    </m:r>
                    <m:r>
                      <a:rPr lang="de-DE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  <m:r>
                      <a:rPr lang="de-DE" i="1">
                        <a:solidFill>
                          <a:srgbClr val="00A9E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>
                  <a:solidFill>
                    <a:schemeClr val="bg1"/>
                  </a:solidFill>
                </a:endParaRPr>
              </a:p>
              <a:p>
                <a:r>
                  <a:rPr lang="de-DE" dirty="0">
                    <a:solidFill>
                      <a:schemeClr val="bg1"/>
                    </a:solidFill>
                  </a:rPr>
                  <a:t>Gehe auf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1AF4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1AF48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1AF48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1AF480"/>
                    </a:solidFill>
                  </a:rPr>
                  <a:t> </a:t>
                </a:r>
                <a:r>
                  <a:rPr lang="de-DE" dirty="0">
                    <a:solidFill>
                      <a:schemeClr val="bg1"/>
                    </a:solidFill>
                  </a:rPr>
                  <a:t>entlang bis eine Einbuchtung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de-DE" i="1">
                        <a:solidFill>
                          <a:srgbClr val="FF64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gefunden wird</a:t>
                </a:r>
              </a:p>
              <a:p>
                <a:r>
                  <a:rPr lang="de-DE" dirty="0">
                    <a:solidFill>
                      <a:schemeClr val="bg1"/>
                    </a:solidFill>
                  </a:rPr>
                  <a:t>Gehe auf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B9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B9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B900FF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entlang bis eine Einbuchtung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FF427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F427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FF427F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FF427F"/>
                    </a:solidFill>
                  </a:rPr>
                  <a:t> </a:t>
                </a:r>
                <a:r>
                  <a:rPr lang="de-DE" dirty="0">
                    <a:solidFill>
                      <a:schemeClr val="bg1"/>
                    </a:solidFill>
                  </a:rPr>
                  <a:t>gefunden wird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063CF-A153-49FB-9C3C-1C63A508C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6697464" cy="4351338"/>
              </a:xfrm>
              <a:blipFill>
                <a:blip r:embed="rId5"/>
                <a:stretch>
                  <a:fillRect l="-1639" t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0CDA8AE3-9E4B-4153-8ECE-6AD1F02A9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3799" y="1995225"/>
            <a:ext cx="3420000" cy="34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5DA22C7-4E0C-4292-A2B1-03E50504F675}"/>
                  </a:ext>
                </a:extLst>
              </p:cNvPr>
              <p:cNvSpPr txBox="1"/>
              <p:nvPr/>
            </p:nvSpPr>
            <p:spPr>
              <a:xfrm>
                <a:off x="7703633" y="350517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rgbClr val="00A9E5"/>
                  </a:solidFill>
                </a:endParaRPr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D5DA22C7-4E0C-4292-A2B1-03E50504F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633" y="3505170"/>
                <a:ext cx="93188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FBCC86C-4908-4A4E-AD8A-11982DE3192B}"/>
                  </a:ext>
                </a:extLst>
              </p:cNvPr>
              <p:cNvSpPr txBox="1"/>
              <p:nvPr/>
            </p:nvSpPr>
            <p:spPr>
              <a:xfrm>
                <a:off x="8273584" y="350517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FBAA05"/>
                  </a:solidFill>
                </a:endParaRPr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DFBCC86C-4908-4A4E-AD8A-11982DE31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584" y="3505170"/>
                <a:ext cx="93188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5EB04581-29D5-4752-B97C-FB09FB191F42}"/>
                  </a:ext>
                </a:extLst>
              </p:cNvPr>
              <p:cNvSpPr txBox="1"/>
              <p:nvPr/>
            </p:nvSpPr>
            <p:spPr>
              <a:xfrm>
                <a:off x="9177859" y="2159602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FF64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FF64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FF64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FF6400"/>
                  </a:solidFill>
                </a:endParaRPr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5EB04581-29D5-4752-B97C-FB09FB191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859" y="2159602"/>
                <a:ext cx="931880" cy="400110"/>
              </a:xfrm>
              <a:prstGeom prst="rect">
                <a:avLst/>
              </a:prstGeom>
              <a:blipFill>
                <a:blip r:embed="rId10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2E6E33EE-4FF9-4D2D-8725-99C8B1FA2CF5}"/>
                  </a:ext>
                </a:extLst>
              </p:cNvPr>
              <p:cNvSpPr txBox="1"/>
              <p:nvPr/>
            </p:nvSpPr>
            <p:spPr>
              <a:xfrm>
                <a:off x="9177859" y="1595115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FF42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FF427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FF427F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rgbClr val="FF6400"/>
                  </a:solidFill>
                </a:endParaRP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2E6E33EE-4FF9-4D2D-8725-99C8B1FA2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859" y="1595115"/>
                <a:ext cx="931880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37C42312-CCBF-4E3E-AB21-5E02AF494529}"/>
                  </a:ext>
                </a:extLst>
              </p:cNvPr>
              <p:cNvSpPr txBox="1"/>
              <p:nvPr/>
            </p:nvSpPr>
            <p:spPr>
              <a:xfrm>
                <a:off x="9177859" y="5415225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B9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B9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B900FF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B900FF"/>
                  </a:solidFill>
                </a:endParaRPr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37C42312-CCBF-4E3E-AB21-5E02AF494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859" y="5415225"/>
                <a:ext cx="931880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B5754917-F764-40EE-BBDE-DFE5427D155B}"/>
                  </a:ext>
                </a:extLst>
              </p:cNvPr>
              <p:cNvSpPr txBox="1"/>
              <p:nvPr/>
            </p:nvSpPr>
            <p:spPr>
              <a:xfrm>
                <a:off x="9177859" y="482683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13F784"/>
                  </a:solidFill>
                </a:endParaRPr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B5754917-F764-40EE-BBDE-DFE5427D1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859" y="4826830"/>
                <a:ext cx="931880" cy="400110"/>
              </a:xfrm>
              <a:prstGeom prst="rect">
                <a:avLst/>
              </a:prstGeom>
              <a:blipFill>
                <a:blip r:embed="rId1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651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8DD9124-6D78-45E1-8F34-33724F14D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551092" cy="7410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A2579-2013-4E23-9CF7-98957850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754062"/>
            <a:ext cx="10515600" cy="808037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</a:t>
            </a:r>
            <a:b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Idee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063CF-A153-49FB-9C3C-1C63A508C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6697464" cy="4351338"/>
              </a:xfrm>
            </p:spPr>
            <p:txBody>
              <a:bodyPr>
                <a:normAutofit/>
              </a:bodyPr>
              <a:lstStyle/>
              <a:p>
                <a:r>
                  <a:rPr lang="de-DE" dirty="0">
                    <a:solidFill>
                      <a:schemeClr val="bg1"/>
                    </a:solidFill>
                  </a:rPr>
                  <a:t>Berechne die konvexen Hüllen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13F78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13F784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13F784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8FFFA2"/>
                    </a:solidFill>
                  </a:rPr>
                  <a:t> </a:t>
                </a:r>
                <a:r>
                  <a:rPr lang="de-DE" dirty="0">
                    <a:solidFill>
                      <a:schemeClr val="bg1"/>
                    </a:solidFill>
                  </a:rPr>
                  <a:t>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FBAA0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BAA05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FBAA05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m:rPr>
                        <m:nor/>
                      </m:rPr>
                      <a:rPr lang="de-DE">
                        <a:solidFill>
                          <a:srgbClr val="FBAA0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dirty="0">
                        <a:solidFill>
                          <a:schemeClr val="bg1"/>
                        </a:solidFill>
                      </a:rPr>
                      <m:t>und</m:t>
                    </m:r>
                    <m:r>
                      <a:rPr lang="de-DE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  <m:r>
                      <a:rPr lang="de-DE" i="1">
                        <a:solidFill>
                          <a:srgbClr val="00A9E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de-DE" dirty="0">
                  <a:solidFill>
                    <a:schemeClr val="bg1"/>
                  </a:solidFill>
                </a:endParaRPr>
              </a:p>
              <a:p>
                <a:r>
                  <a:rPr lang="de-DE" dirty="0">
                    <a:solidFill>
                      <a:schemeClr val="bg1"/>
                    </a:solidFill>
                  </a:rPr>
                  <a:t>Gehe auf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1AF4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1AF48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i="0">
                            <a:solidFill>
                              <a:srgbClr val="1AF48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1AF480"/>
                    </a:solidFill>
                  </a:rPr>
                  <a:t> </a:t>
                </a:r>
                <a:r>
                  <a:rPr lang="de-DE" dirty="0">
                    <a:solidFill>
                      <a:schemeClr val="bg1"/>
                    </a:solidFill>
                  </a:rPr>
                  <a:t>entlang bis eine Einbuchtung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de-DE" i="1">
                        <a:solidFill>
                          <a:srgbClr val="FF64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gefunden wird</a:t>
                </a:r>
              </a:p>
              <a:p>
                <a:r>
                  <a:rPr lang="de-DE" dirty="0">
                    <a:solidFill>
                      <a:schemeClr val="bg1"/>
                    </a:solidFill>
                  </a:rPr>
                  <a:t>Gehe auf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B9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B9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i="0">
                            <a:solidFill>
                              <a:srgbClr val="B900FF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entlang bis eine Einbuchtung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FF427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F427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i="0">
                            <a:solidFill>
                              <a:srgbClr val="FF427F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FF427F"/>
                    </a:solidFill>
                  </a:rPr>
                  <a:t> </a:t>
                </a:r>
                <a:r>
                  <a:rPr lang="de-DE" dirty="0">
                    <a:solidFill>
                      <a:schemeClr val="bg1"/>
                    </a:solidFill>
                  </a:rPr>
                  <a:t>gefunden wird</a:t>
                </a:r>
              </a:p>
              <a:p>
                <a:r>
                  <a:rPr lang="de-DE" dirty="0">
                    <a:solidFill>
                      <a:schemeClr val="bg1"/>
                    </a:solidFill>
                  </a:rPr>
                  <a:t>Wenn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i="0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von keiner Kante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i="0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  <m:r>
                      <a:rPr lang="de-DE" i="1">
                        <a:solidFill>
                          <a:srgbClr val="00A9E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geschnitten wird, ist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1AF48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1AF48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i="0">
                            <a:solidFill>
                              <a:srgbClr val="1AF48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1AF480"/>
                    </a:solidFill>
                  </a:rPr>
                  <a:t> </a:t>
                </a:r>
                <a:r>
                  <a:rPr lang="de-DE" dirty="0">
                    <a:solidFill>
                      <a:schemeClr val="bg1"/>
                    </a:solidFill>
                  </a:rPr>
                  <a:t>die Lösung für diese Einbuchtung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063CF-A153-49FB-9C3C-1C63A508C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6697464" cy="4351338"/>
              </a:xfrm>
              <a:blipFill>
                <a:blip r:embed="rId5"/>
                <a:stretch>
                  <a:fillRect l="-1639" t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BF8EEFE0-71B5-4673-9F74-EB176AC2C0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3799" y="1995225"/>
            <a:ext cx="3420000" cy="34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DCDC12C3-FBA8-4338-BEDC-69358F31C2E2}"/>
                  </a:ext>
                </a:extLst>
              </p:cNvPr>
              <p:cNvSpPr txBox="1"/>
              <p:nvPr/>
            </p:nvSpPr>
            <p:spPr>
              <a:xfrm>
                <a:off x="7703633" y="350517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rgbClr val="00A9E5"/>
                  </a:solidFill>
                </a:endParaRP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DCDC12C3-FBA8-4338-BEDC-69358F31C2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633" y="3505170"/>
                <a:ext cx="93188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3360A5E3-C8DD-4827-B36B-F233113E4078}"/>
                  </a:ext>
                </a:extLst>
              </p:cNvPr>
              <p:cNvSpPr txBox="1"/>
              <p:nvPr/>
            </p:nvSpPr>
            <p:spPr>
              <a:xfrm>
                <a:off x="8273584" y="350517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FBAA05"/>
                  </a:solidFill>
                </a:endParaRPr>
              </a:p>
            </p:txBody>
          </p:sp>
        </mc:Choice>
        <mc:Fallback xmlns="">
          <p:sp>
            <p:nvSpPr>
              <p:cNvPr id="14" name="Textfeld 13">
                <a:extLst>
                  <a:ext uri="{FF2B5EF4-FFF2-40B4-BE49-F238E27FC236}">
                    <a16:creationId xmlns:a16="http://schemas.microsoft.com/office/drawing/2014/main" id="{3360A5E3-C8DD-4827-B36B-F233113E4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584" y="3505170"/>
                <a:ext cx="93188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19D8EF31-D09C-476C-8088-6F7EA5F1E87B}"/>
                  </a:ext>
                </a:extLst>
              </p:cNvPr>
              <p:cNvSpPr txBox="1"/>
              <p:nvPr/>
            </p:nvSpPr>
            <p:spPr>
              <a:xfrm>
                <a:off x="9177859" y="2159602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FF64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FF64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FF64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FF6400"/>
                  </a:solidFill>
                </a:endParaRPr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19D8EF31-D09C-476C-8088-6F7EA5F1E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859" y="2159602"/>
                <a:ext cx="931880" cy="400110"/>
              </a:xfrm>
              <a:prstGeom prst="rect">
                <a:avLst/>
              </a:prstGeom>
              <a:blipFill>
                <a:blip r:embed="rId10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AA96AA3E-0309-40B8-8E35-C6ECA228F9DD}"/>
                  </a:ext>
                </a:extLst>
              </p:cNvPr>
              <p:cNvSpPr txBox="1"/>
              <p:nvPr/>
            </p:nvSpPr>
            <p:spPr>
              <a:xfrm>
                <a:off x="9177859" y="1595115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FF42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FF427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FF427F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rgbClr val="FF6400"/>
                  </a:solidFill>
                </a:endParaRPr>
              </a:p>
            </p:txBody>
          </p:sp>
        </mc:Choice>
        <mc:Fallback xmlns=""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AA96AA3E-0309-40B8-8E35-C6ECA228F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859" y="1595115"/>
                <a:ext cx="931880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6726B907-FE1C-4BC5-A00F-F23C61583A1D}"/>
                  </a:ext>
                </a:extLst>
              </p:cNvPr>
              <p:cNvSpPr txBox="1"/>
              <p:nvPr/>
            </p:nvSpPr>
            <p:spPr>
              <a:xfrm>
                <a:off x="9177859" y="5415225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B9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B9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B900FF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B900FF"/>
                  </a:solidFill>
                </a:endParaRPr>
              </a:p>
            </p:txBody>
          </p:sp>
        </mc:Choice>
        <mc:Fallback xmlns=""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6726B907-FE1C-4BC5-A00F-F23C61583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859" y="5415225"/>
                <a:ext cx="931880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215284D9-244B-491B-A957-8F34FB621B27}"/>
                  </a:ext>
                </a:extLst>
              </p:cNvPr>
              <p:cNvSpPr txBox="1"/>
              <p:nvPr/>
            </p:nvSpPr>
            <p:spPr>
              <a:xfrm>
                <a:off x="9177859" y="482683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13F784"/>
                  </a:solidFill>
                </a:endParaRPr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215284D9-244B-491B-A957-8F34FB621B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859" y="4826830"/>
                <a:ext cx="931880" cy="400110"/>
              </a:xfrm>
              <a:prstGeom prst="rect">
                <a:avLst/>
              </a:prstGeom>
              <a:blipFill>
                <a:blip r:embed="rId1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269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8DD9124-6D78-45E1-8F34-33724F14D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551092" cy="7410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A2579-2013-4E23-9CF7-98957850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754062"/>
            <a:ext cx="10515600" cy="808037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</a:t>
            </a:r>
            <a:b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Idee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063CF-A153-49FB-9C3C-1C63A508C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6696000" cy="4351338"/>
              </a:xfrm>
            </p:spPr>
            <p:txBody>
              <a:bodyPr>
                <a:normAutofit/>
              </a:bodyPr>
              <a:lstStyle/>
              <a:p>
                <a:r>
                  <a:rPr lang="de-DE" dirty="0">
                    <a:solidFill>
                      <a:schemeClr val="bg1"/>
                    </a:solidFill>
                  </a:rPr>
                  <a:t>Wenn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i="0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von mindestens einer </a:t>
                </a:r>
                <a:r>
                  <a:rPr lang="de-DE" dirty="0">
                    <a:solidFill>
                      <a:srgbClr val="BB0000"/>
                    </a:solidFill>
                  </a:rPr>
                  <a:t>Kante</a:t>
                </a:r>
                <a:r>
                  <a:rPr lang="de-DE" dirty="0">
                    <a:solidFill>
                      <a:schemeClr val="bg1"/>
                    </a:solidFill>
                  </a:rPr>
                  <a:t> aus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i="0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  <m:r>
                      <a:rPr lang="de-DE" i="1">
                        <a:solidFill>
                          <a:srgbClr val="00A9E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geschnitten wird, erstelle ein Teilproblem und löse dieses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063CF-A153-49FB-9C3C-1C63A508C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6696000" cy="4351338"/>
              </a:xfrm>
              <a:blipFill>
                <a:blip r:embed="rId5"/>
                <a:stretch>
                  <a:fillRect l="-1639" t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9EF896C8-B1DC-41E5-AEE1-21779A092E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3799" y="1995225"/>
            <a:ext cx="3420000" cy="34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4763C538-F406-48AE-A616-4AFD77E082BA}"/>
                  </a:ext>
                </a:extLst>
              </p:cNvPr>
              <p:cNvSpPr txBox="1"/>
              <p:nvPr/>
            </p:nvSpPr>
            <p:spPr>
              <a:xfrm>
                <a:off x="9177859" y="482683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13F784"/>
                  </a:solidFill>
                </a:endParaRP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4763C538-F406-48AE-A616-4AFD77E08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859" y="4826830"/>
                <a:ext cx="931880" cy="400110"/>
              </a:xfrm>
              <a:prstGeom prst="rect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80C18406-4BDA-4AEC-9E78-F54EB8E94D01}"/>
                  </a:ext>
                </a:extLst>
              </p:cNvPr>
              <p:cNvSpPr txBox="1"/>
              <p:nvPr/>
            </p:nvSpPr>
            <p:spPr>
              <a:xfrm>
                <a:off x="7703633" y="350517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rgbClr val="00A9E5"/>
                  </a:solidFill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80C18406-4BDA-4AEC-9E78-F54EB8E94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633" y="3505170"/>
                <a:ext cx="93188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7A1E8539-9401-4D4B-8FB4-D86BF768A5D2}"/>
                  </a:ext>
                </a:extLst>
              </p:cNvPr>
              <p:cNvSpPr txBox="1"/>
              <p:nvPr/>
            </p:nvSpPr>
            <p:spPr>
              <a:xfrm>
                <a:off x="8273584" y="350517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FBAA05"/>
                  </a:solidFill>
                </a:endParaRP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7A1E8539-9401-4D4B-8FB4-D86BF768A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584" y="3505170"/>
                <a:ext cx="93188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C03B8F19-4AB7-42FB-8C1F-A81569C3CE4A}"/>
                  </a:ext>
                </a:extLst>
              </p:cNvPr>
              <p:cNvSpPr txBox="1"/>
              <p:nvPr/>
            </p:nvSpPr>
            <p:spPr>
              <a:xfrm>
                <a:off x="9177859" y="5415225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B9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B9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B900FF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B900FF"/>
                  </a:solidFill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C03B8F19-4AB7-42FB-8C1F-A81569C3C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859" y="5415225"/>
                <a:ext cx="931880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E0B5DF8E-DCC8-4D54-AE7D-303D542C5D2B}"/>
                  </a:ext>
                </a:extLst>
              </p:cNvPr>
              <p:cNvSpPr txBox="1"/>
              <p:nvPr/>
            </p:nvSpPr>
            <p:spPr>
              <a:xfrm>
                <a:off x="9177859" y="2159602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FF64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FF64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FF64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FF6400"/>
                  </a:solidFill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E0B5DF8E-DCC8-4D54-AE7D-303D542C5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859" y="2159602"/>
                <a:ext cx="931880" cy="400110"/>
              </a:xfrm>
              <a:prstGeom prst="rect">
                <a:avLst/>
              </a:prstGeom>
              <a:blipFill>
                <a:blip r:embed="rId1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94A8BBB0-564F-46EF-A217-BC1D2CA64832}"/>
                  </a:ext>
                </a:extLst>
              </p:cNvPr>
              <p:cNvSpPr txBox="1"/>
              <p:nvPr/>
            </p:nvSpPr>
            <p:spPr>
              <a:xfrm>
                <a:off x="9177859" y="1595115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FF42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FF427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FF427F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rgbClr val="FF6400"/>
                  </a:solidFill>
                </a:endParaRP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94A8BBB0-564F-46EF-A217-BC1D2CA64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859" y="1595115"/>
                <a:ext cx="931880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7682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8DD9124-6D78-45E1-8F34-33724F14D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551092" cy="7410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A2579-2013-4E23-9CF7-98957850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754062"/>
            <a:ext cx="10515600" cy="808037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</a:t>
            </a:r>
            <a:b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Idee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063CF-A153-49FB-9C3C-1C63A508C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6696000" cy="4351338"/>
              </a:xfrm>
            </p:spPr>
            <p:txBody>
              <a:bodyPr>
                <a:normAutofit/>
              </a:bodyPr>
              <a:lstStyle/>
              <a:p>
                <a:r>
                  <a:rPr lang="de-DE" dirty="0">
                    <a:solidFill>
                      <a:schemeClr val="bg1"/>
                    </a:solidFill>
                  </a:rPr>
                  <a:t>Wenn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von mindestens einer </a:t>
                </a:r>
                <a:r>
                  <a:rPr lang="de-DE" dirty="0">
                    <a:solidFill>
                      <a:srgbClr val="BB0000"/>
                    </a:solidFill>
                  </a:rPr>
                  <a:t>Kante</a:t>
                </a:r>
                <a:r>
                  <a:rPr lang="de-DE" dirty="0">
                    <a:solidFill>
                      <a:schemeClr val="bg1"/>
                    </a:solidFill>
                  </a:rPr>
                  <a:t> aus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  <m:r>
                      <a:rPr lang="de-DE" i="1">
                        <a:solidFill>
                          <a:srgbClr val="00A9E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geschnitten wird, erstelle ein Teilproblem und löse dieses</a:t>
                </a:r>
              </a:p>
              <a:p>
                <a:r>
                  <a:rPr lang="de-DE" dirty="0">
                    <a:solidFill>
                      <a:schemeClr val="bg1"/>
                    </a:solidFill>
                  </a:rPr>
                  <a:t>Das neue innere Polygon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DE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enthält den Start- und Endpunkt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i="0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sowie alle Punkte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i="0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, die zwischen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FF427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F427F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i="0">
                            <a:solidFill>
                              <a:srgbClr val="FF427F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FF427F"/>
                    </a:solidFill>
                  </a:rPr>
                  <a:t> </a:t>
                </a:r>
                <a:r>
                  <a:rPr lang="de-DE" dirty="0">
                    <a:solidFill>
                      <a:schemeClr val="bg1"/>
                    </a:solidFill>
                  </a:rPr>
                  <a:t>und innerhalb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i="0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liegen</a:t>
                </a:r>
              </a:p>
              <a:p>
                <a:r>
                  <a:rPr lang="de-DE" dirty="0">
                    <a:solidFill>
                      <a:schemeClr val="bg1"/>
                    </a:solidFill>
                  </a:rPr>
                  <a:t>Das neue äußere Polygon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enthält den Start- und Endpunkt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i="0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sowie alle Punkte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FBAA0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BAA05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i="0">
                            <a:solidFill>
                              <a:srgbClr val="FBAA05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, die innerhalb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 i="0">
                            <a:solidFill>
                              <a:srgbClr val="FF64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liegen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063CF-A153-49FB-9C3C-1C63A508C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6696000" cy="4351338"/>
              </a:xfrm>
              <a:blipFill>
                <a:blip r:embed="rId5"/>
                <a:stretch>
                  <a:fillRect l="-1639" t="-2241" b="-56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9EF896C8-B1DC-41E5-AEE1-21779A092E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3799" y="1995225"/>
            <a:ext cx="3420000" cy="34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4763C538-F406-48AE-A616-4AFD77E082BA}"/>
                  </a:ext>
                </a:extLst>
              </p:cNvPr>
              <p:cNvSpPr txBox="1"/>
              <p:nvPr/>
            </p:nvSpPr>
            <p:spPr>
              <a:xfrm>
                <a:off x="9177859" y="482683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13F784"/>
                  </a:solidFill>
                </a:endParaRPr>
              </a:p>
            </p:txBody>
          </p:sp>
        </mc:Choice>
        <mc:Fallback xmlns="">
          <p:sp>
            <p:nvSpPr>
              <p:cNvPr id="6" name="Textfeld 5">
                <a:extLst>
                  <a:ext uri="{FF2B5EF4-FFF2-40B4-BE49-F238E27FC236}">
                    <a16:creationId xmlns:a16="http://schemas.microsoft.com/office/drawing/2014/main" id="{4763C538-F406-48AE-A616-4AFD77E08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859" y="4826830"/>
                <a:ext cx="931880" cy="400110"/>
              </a:xfrm>
              <a:prstGeom prst="rect">
                <a:avLst/>
              </a:prstGeom>
              <a:blipFill>
                <a:blip r:embed="rId8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80C18406-4BDA-4AEC-9E78-F54EB8E94D01}"/>
                  </a:ext>
                </a:extLst>
              </p:cNvPr>
              <p:cNvSpPr txBox="1"/>
              <p:nvPr/>
            </p:nvSpPr>
            <p:spPr>
              <a:xfrm>
                <a:off x="7703633" y="350517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rgbClr val="00A9E5"/>
                  </a:solidFill>
                </a:endParaRPr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80C18406-4BDA-4AEC-9E78-F54EB8E94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633" y="3505170"/>
                <a:ext cx="93188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7A1E8539-9401-4D4B-8FB4-D86BF768A5D2}"/>
                  </a:ext>
                </a:extLst>
              </p:cNvPr>
              <p:cNvSpPr txBox="1"/>
              <p:nvPr/>
            </p:nvSpPr>
            <p:spPr>
              <a:xfrm>
                <a:off x="8273584" y="350517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FBAA05"/>
                  </a:solidFill>
                </a:endParaRP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7A1E8539-9401-4D4B-8FB4-D86BF768A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584" y="3505170"/>
                <a:ext cx="93188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C03B8F19-4AB7-42FB-8C1F-A81569C3CE4A}"/>
                  </a:ext>
                </a:extLst>
              </p:cNvPr>
              <p:cNvSpPr txBox="1"/>
              <p:nvPr/>
            </p:nvSpPr>
            <p:spPr>
              <a:xfrm>
                <a:off x="9177859" y="5415225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B9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B9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B900FF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B900FF"/>
                  </a:solidFill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C03B8F19-4AB7-42FB-8C1F-A81569C3C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859" y="5415225"/>
                <a:ext cx="931880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E0B5DF8E-DCC8-4D54-AE7D-303D542C5D2B}"/>
                  </a:ext>
                </a:extLst>
              </p:cNvPr>
              <p:cNvSpPr txBox="1"/>
              <p:nvPr/>
            </p:nvSpPr>
            <p:spPr>
              <a:xfrm>
                <a:off x="9177859" y="2159602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FF64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FF64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FF64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FF6400"/>
                  </a:solidFill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E0B5DF8E-DCC8-4D54-AE7D-303D542C5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859" y="2159602"/>
                <a:ext cx="931880" cy="400110"/>
              </a:xfrm>
              <a:prstGeom prst="rect">
                <a:avLst/>
              </a:prstGeom>
              <a:blipFill>
                <a:blip r:embed="rId1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94A8BBB0-564F-46EF-A217-BC1D2CA64832}"/>
                  </a:ext>
                </a:extLst>
              </p:cNvPr>
              <p:cNvSpPr txBox="1"/>
              <p:nvPr/>
            </p:nvSpPr>
            <p:spPr>
              <a:xfrm>
                <a:off x="9177859" y="1595115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FF427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FF427F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FF427F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rgbClr val="FF6400"/>
                  </a:solidFill>
                </a:endParaRP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94A8BBB0-564F-46EF-A217-BC1D2CA648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859" y="1595115"/>
                <a:ext cx="931880" cy="4001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5093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8DD9124-6D78-45E1-8F34-33724F14D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551092" cy="7410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A2579-2013-4E23-9CF7-98957850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754062"/>
            <a:ext cx="10515600" cy="808037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</a:t>
            </a:r>
            <a:b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Idee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063CF-A153-49FB-9C3C-1C63A508C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6696000" cy="4351338"/>
              </a:xfrm>
            </p:spPr>
            <p:txBody>
              <a:bodyPr>
                <a:normAutofit/>
              </a:bodyPr>
              <a:lstStyle/>
              <a:p>
                <a:r>
                  <a:rPr lang="de-DE" dirty="0">
                    <a:solidFill>
                      <a:schemeClr val="bg1"/>
                    </a:solidFill>
                  </a:rPr>
                  <a:t>Das neue innere Polygon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E89F0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DE" i="1">
                                <a:solidFill>
                                  <a:srgbClr val="E89F0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solidFill>
                                  <a:srgbClr val="E89F0C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E89F0C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enthält den Start- und Endpunkt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sowie alle Punkte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, die zwischen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und innerhalb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liegen</a:t>
                </a:r>
              </a:p>
              <a:p>
                <a:r>
                  <a:rPr lang="de-DE" dirty="0">
                    <a:solidFill>
                      <a:schemeClr val="bg1"/>
                    </a:solidFill>
                  </a:rPr>
                  <a:t>Das neue äußere Polygon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DE" i="1">
                                <a:solidFill>
                                  <a:srgbClr val="00A9E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solidFill>
                                  <a:srgbClr val="00A9E5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00A9E5"/>
                    </a:solidFill>
                  </a:rPr>
                  <a:t> </a:t>
                </a:r>
                <a:r>
                  <a:rPr lang="de-DE" dirty="0">
                    <a:solidFill>
                      <a:schemeClr val="bg1"/>
                    </a:solidFill>
                  </a:rPr>
                  <a:t>enthält den Start- und Endpunkt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sowie alle Punkte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, die innerhalb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liegen </a:t>
                </a:r>
              </a:p>
              <a:p>
                <a:endParaRPr lang="de-DE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063CF-A153-49FB-9C3C-1C63A508C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6696000" cy="4351338"/>
              </a:xfrm>
              <a:blipFill>
                <a:blip r:embed="rId5"/>
                <a:stretch>
                  <a:fillRect l="-1639" t="-21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09502492-4BBF-4829-B4E2-BFF2F5C6F4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3799" y="1995225"/>
            <a:ext cx="3420000" cy="34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65764640-3CC1-48DA-A7D8-5AC82BFACA97}"/>
                  </a:ext>
                </a:extLst>
              </p:cNvPr>
              <p:cNvSpPr txBox="1"/>
              <p:nvPr/>
            </p:nvSpPr>
            <p:spPr>
              <a:xfrm>
                <a:off x="9475294" y="2562674"/>
                <a:ext cx="337009" cy="4056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solidFill>
                              <a:srgbClr val="FBAA0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DE" sz="2000" b="0" i="1" smtClean="0">
                                <a:solidFill>
                                  <a:srgbClr val="FBAA0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000" b="0" i="1" smtClean="0">
                                <a:solidFill>
                                  <a:srgbClr val="FBAA05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de-DE" sz="2000" b="0" i="0" smtClean="0">
                            <a:solidFill>
                              <a:srgbClr val="FBAA05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sz="2000" dirty="0">
                    <a:solidFill>
                      <a:srgbClr val="FBAA05"/>
                    </a:solidFill>
                  </a:rPr>
                  <a:t> </a:t>
                </a:r>
                <a:endParaRPr lang="de-DE" sz="2000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65764640-3CC1-48DA-A7D8-5AC82BFAC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294" y="2562674"/>
                <a:ext cx="337009" cy="405688"/>
              </a:xfrm>
              <a:prstGeom prst="rect">
                <a:avLst/>
              </a:prstGeom>
              <a:blipFill>
                <a:blip r:embed="rId8"/>
                <a:stretch>
                  <a:fillRect t="-7463" r="-8929" b="-14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2F050365-8DF8-42CB-A608-04ED48ACEEAD}"/>
                  </a:ext>
                </a:extLst>
              </p:cNvPr>
              <p:cNvSpPr txBox="1"/>
              <p:nvPr/>
            </p:nvSpPr>
            <p:spPr>
              <a:xfrm>
                <a:off x="9451726" y="3889639"/>
                <a:ext cx="384143" cy="4056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de-DE" sz="2000" i="1">
                                  <a:solidFill>
                                    <a:srgbClr val="00A9E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000" i="1">
                                  <a:solidFill>
                                    <a:srgbClr val="00A9E5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de-DE" sz="2000" i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2F050365-8DF8-42CB-A608-04ED48ACE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726" y="3889639"/>
                <a:ext cx="384143" cy="405688"/>
              </a:xfrm>
              <a:prstGeom prst="rect">
                <a:avLst/>
              </a:prstGeom>
              <a:blipFill>
                <a:blip r:embed="rId9"/>
                <a:stretch>
                  <a:fillRect t="-7463" r="-95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8879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8DD9124-6D78-45E1-8F34-33724F14D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A2579-2013-4E23-9CF7-98957850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754062"/>
            <a:ext cx="10515600" cy="808037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Problemstellung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063CF-A153-49FB-9C3C-1C63A508C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8720" cy="4351338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Rennstrecke definiert als Raum zwischen einem inneren und einem äußeren Polygon</a:t>
            </a:r>
          </a:p>
          <a:p>
            <a:r>
              <a:rPr lang="de-DE" dirty="0">
                <a:solidFill>
                  <a:schemeClr val="bg1"/>
                </a:solidFill>
              </a:rPr>
              <a:t>Das Äußere enthält das Innere und schneidet dieses nicht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04CD12D-4210-4B87-9F5D-2424B84B4B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515" t="11908" r="12530"/>
          <a:stretch/>
        </p:blipFill>
        <p:spPr>
          <a:xfrm>
            <a:off x="7652106" y="1890780"/>
            <a:ext cx="3701694" cy="36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06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8DD9124-6D78-45E1-8F34-33724F14D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551092" cy="7410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A2579-2013-4E23-9CF7-98957850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754062"/>
            <a:ext cx="10515600" cy="808037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</a:t>
            </a:r>
            <a:b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Idee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063CF-A153-49FB-9C3C-1C63A508C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6696000" cy="4351338"/>
              </a:xfrm>
            </p:spPr>
            <p:txBody>
              <a:bodyPr>
                <a:normAutofit/>
              </a:bodyPr>
              <a:lstStyle/>
              <a:p>
                <a:r>
                  <a:rPr lang="de-DE" dirty="0">
                    <a:solidFill>
                      <a:schemeClr val="bg1"/>
                    </a:solidFill>
                  </a:rPr>
                  <a:t>Das neue innere Polygon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E89F0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DE" i="1">
                                <a:solidFill>
                                  <a:srgbClr val="E89F0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solidFill>
                                  <a:srgbClr val="E89F0C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E89F0C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enthält den Start- und Endpunkt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sowie alle Punkte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, die zwischen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und innerhalb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liegen</a:t>
                </a:r>
              </a:p>
              <a:p>
                <a:r>
                  <a:rPr lang="de-DE" dirty="0">
                    <a:solidFill>
                      <a:schemeClr val="bg1"/>
                    </a:solidFill>
                  </a:rPr>
                  <a:t>Das neue äußere Polygon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DE" i="1">
                                <a:solidFill>
                                  <a:srgbClr val="00A9E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solidFill>
                                  <a:srgbClr val="00A9E5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00A9E5"/>
                    </a:solidFill>
                  </a:rPr>
                  <a:t> </a:t>
                </a:r>
                <a:r>
                  <a:rPr lang="de-DE" dirty="0">
                    <a:solidFill>
                      <a:schemeClr val="bg1"/>
                    </a:solidFill>
                  </a:rPr>
                  <a:t>enthält den Start- und Endpunkt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sowie alle Punkte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, die innerhalb 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liegen </a:t>
                </a:r>
              </a:p>
              <a:p>
                <a:pPr>
                  <a:buClr>
                    <a:schemeClr val="bg1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13F78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DE" b="0" i="1" smtClean="0">
                                <a:solidFill>
                                  <a:srgbClr val="13F78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solidFill>
                                  <a:srgbClr val="13F784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rgbClr val="13F784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ist die Lösung dieses Teilproblems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063CF-A153-49FB-9C3C-1C63A508C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6696000" cy="4351338"/>
              </a:xfrm>
              <a:blipFill>
                <a:blip r:embed="rId5"/>
                <a:stretch>
                  <a:fillRect l="-1639" t="-210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CE1E113C-A59A-4073-8C3D-F57EC24070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3799" y="1995225"/>
            <a:ext cx="3420000" cy="34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7AF3705A-7376-42AA-87CB-A93248F3AF64}"/>
                  </a:ext>
                </a:extLst>
              </p:cNvPr>
              <p:cNvSpPr txBox="1"/>
              <p:nvPr/>
            </p:nvSpPr>
            <p:spPr>
              <a:xfrm>
                <a:off x="8107305" y="2355777"/>
                <a:ext cx="355862" cy="407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de-DE" sz="2000" b="0" i="1" smtClean="0">
                                  <a:solidFill>
                                    <a:srgbClr val="13F78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000" b="0" i="1" smtClean="0">
                                  <a:solidFill>
                                    <a:srgbClr val="13F784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7AF3705A-7376-42AA-87CB-A93248F3A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305" y="2355777"/>
                <a:ext cx="355862" cy="407869"/>
              </a:xfrm>
              <a:prstGeom prst="rect">
                <a:avLst/>
              </a:prstGeom>
              <a:blipFill>
                <a:blip r:embed="rId8"/>
                <a:stretch>
                  <a:fillRect t="-8955" r="-12069" b="-298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E51EF1AB-D2D7-4FAC-9B0C-05636284F379}"/>
                  </a:ext>
                </a:extLst>
              </p:cNvPr>
              <p:cNvSpPr txBox="1"/>
              <p:nvPr/>
            </p:nvSpPr>
            <p:spPr>
              <a:xfrm>
                <a:off x="9475294" y="2562674"/>
                <a:ext cx="337009" cy="4056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000" b="0" i="1" smtClean="0">
                            <a:solidFill>
                              <a:srgbClr val="FBAA0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DE" sz="2000" b="0" i="1" smtClean="0">
                                <a:solidFill>
                                  <a:srgbClr val="FBAA0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000" b="0" i="1" smtClean="0">
                                <a:solidFill>
                                  <a:srgbClr val="FBAA05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de-DE" sz="2000" b="0" i="0" smtClean="0">
                            <a:solidFill>
                              <a:srgbClr val="FBAA05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sz="2000" dirty="0">
                    <a:solidFill>
                      <a:srgbClr val="FBAA05"/>
                    </a:solidFill>
                  </a:rPr>
                  <a:t> </a:t>
                </a:r>
                <a:endParaRPr lang="de-DE" sz="2000" dirty="0"/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E51EF1AB-D2D7-4FAC-9B0C-05636284F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294" y="2562674"/>
                <a:ext cx="337009" cy="405688"/>
              </a:xfrm>
              <a:prstGeom prst="rect">
                <a:avLst/>
              </a:prstGeom>
              <a:blipFill>
                <a:blip r:embed="rId9"/>
                <a:stretch>
                  <a:fillRect t="-7463" r="-8929" b="-14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BB0F4DD0-3544-453E-A3A3-5A5F1E27664E}"/>
                  </a:ext>
                </a:extLst>
              </p:cNvPr>
              <p:cNvSpPr txBox="1"/>
              <p:nvPr/>
            </p:nvSpPr>
            <p:spPr>
              <a:xfrm>
                <a:off x="9451726" y="3889639"/>
                <a:ext cx="384143" cy="4056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i="1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de-DE" sz="2000" i="1">
                                  <a:solidFill>
                                    <a:srgbClr val="00A9E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000" i="1">
                                  <a:solidFill>
                                    <a:srgbClr val="00A9E5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</m:e>
                        <m:sub>
                          <m:r>
                            <m:rPr>
                              <m:sty m:val="p"/>
                            </m:rPr>
                            <a:rPr lang="de-DE" sz="2000" i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BB0F4DD0-3544-453E-A3A3-5A5F1E276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726" y="3889639"/>
                <a:ext cx="384143" cy="405688"/>
              </a:xfrm>
              <a:prstGeom prst="rect">
                <a:avLst/>
              </a:prstGeom>
              <a:blipFill>
                <a:blip r:embed="rId10"/>
                <a:stretch>
                  <a:fillRect t="-7463" r="-95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321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8DD9124-6D78-45E1-8F34-33724F14D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551092" cy="7410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A2579-2013-4E23-9CF7-98957850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754062"/>
            <a:ext cx="10515600" cy="808037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</a:t>
            </a:r>
            <a:b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Idee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063CF-A153-49FB-9C3C-1C63A508C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6696000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DE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ist die Lösung dieses Teilproblems</a:t>
                </a:r>
              </a:p>
              <a:p>
                <a:r>
                  <a:rPr lang="de-DE" dirty="0">
                    <a:solidFill>
                      <a:schemeClr val="bg1"/>
                    </a:solidFill>
                  </a:rPr>
                  <a:t>Füge die Lösung des Teilproblems zum ursprünglichen Problem hinzu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063CF-A153-49FB-9C3C-1C63A508C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6696000" cy="4351338"/>
              </a:xfrm>
              <a:blipFill>
                <a:blip r:embed="rId5"/>
                <a:stretch>
                  <a:fillRect l="-1639" t="-196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Grafik 10">
            <a:extLst>
              <a:ext uri="{FF2B5EF4-FFF2-40B4-BE49-F238E27FC236}">
                <a16:creationId xmlns:a16="http://schemas.microsoft.com/office/drawing/2014/main" id="{9D85995D-7292-40AF-81DC-064A2F094F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3799" y="1995225"/>
            <a:ext cx="3420000" cy="34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FD4B4223-7CFB-4CFC-A361-F0E4A0FBEFF8}"/>
                  </a:ext>
                </a:extLst>
              </p:cNvPr>
              <p:cNvSpPr txBox="1"/>
              <p:nvPr/>
            </p:nvSpPr>
            <p:spPr>
              <a:xfrm>
                <a:off x="7703633" y="350517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rgbClr val="00A9E5"/>
                  </a:solidFill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FD4B4223-7CFB-4CFC-A361-F0E4A0FBE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633" y="3505170"/>
                <a:ext cx="93188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B4B9D731-EB90-4F16-A81F-113E3254BA8D}"/>
                  </a:ext>
                </a:extLst>
              </p:cNvPr>
              <p:cNvSpPr txBox="1"/>
              <p:nvPr/>
            </p:nvSpPr>
            <p:spPr>
              <a:xfrm>
                <a:off x="8273584" y="350517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FBAA05"/>
                  </a:solidFill>
                </a:endParaRP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B4B9D731-EB90-4F16-A81F-113E3254B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584" y="3505170"/>
                <a:ext cx="93188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F0E00149-DE32-4B37-90CD-6CCFE27E89FF}"/>
                  </a:ext>
                </a:extLst>
              </p:cNvPr>
              <p:cNvSpPr txBox="1"/>
              <p:nvPr/>
            </p:nvSpPr>
            <p:spPr>
              <a:xfrm>
                <a:off x="9177859" y="5415225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B9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B9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B900FF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B900FF"/>
                  </a:solidFill>
                </a:endParaRPr>
              </a:p>
            </p:txBody>
          </p:sp>
        </mc:Choice>
        <mc:Fallback xmlns="">
          <p:sp>
            <p:nvSpPr>
              <p:cNvPr id="13" name="Textfeld 12">
                <a:extLst>
                  <a:ext uri="{FF2B5EF4-FFF2-40B4-BE49-F238E27FC236}">
                    <a16:creationId xmlns:a16="http://schemas.microsoft.com/office/drawing/2014/main" id="{F0E00149-DE32-4B37-90CD-6CCFE27E89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859" y="5415225"/>
                <a:ext cx="931880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60C7B7CE-A9E5-4DE9-830D-E16D1C78FE03}"/>
                  </a:ext>
                </a:extLst>
              </p:cNvPr>
              <p:cNvSpPr txBox="1"/>
              <p:nvPr/>
            </p:nvSpPr>
            <p:spPr>
              <a:xfrm>
                <a:off x="9177859" y="482683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13F784"/>
                  </a:solidFill>
                </a:endParaRPr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60C7B7CE-A9E5-4DE9-830D-E16D1C78F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859" y="4826830"/>
                <a:ext cx="931880" cy="400110"/>
              </a:xfrm>
              <a:prstGeom prst="rect">
                <a:avLst/>
              </a:prstGeom>
              <a:blipFill>
                <a:blip r:embed="rId1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0470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8DD9124-6D78-45E1-8F34-33724F14D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551092" cy="7410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A2579-2013-4E23-9CF7-98957850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754062"/>
            <a:ext cx="10515600" cy="808037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</a:t>
            </a:r>
            <a:b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Idee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063CF-A153-49FB-9C3C-1C63A508C1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6696000" cy="4351338"/>
              </a:xfrm>
            </p:spPr>
            <p:txBody>
              <a:bodyPr>
                <a:normAutofit/>
              </a:bodyPr>
              <a:lstStyle/>
              <a:p>
                <a:r>
                  <a:rPr lang="de-DE" dirty="0">
                    <a:solidFill>
                      <a:schemeClr val="bg1"/>
                    </a:solidFill>
                  </a:rPr>
                  <a:t>Die konvexe Hülle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DE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de-DE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des inneren Polygons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e>
                      <m:sub>
                        <m:r>
                          <m:rPr>
                            <m:sty m:val="p"/>
                          </m:rPr>
                          <a:rPr lang="de-DE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bg1"/>
                    </a:solidFill>
                  </a:rPr>
                  <a:t> ist die Lösung dieses Teilproblems</a:t>
                </a:r>
              </a:p>
              <a:p>
                <a:r>
                  <a:rPr lang="de-DE" dirty="0">
                    <a:solidFill>
                      <a:schemeClr val="bg1"/>
                    </a:solidFill>
                  </a:rPr>
                  <a:t>Füge die Lösung des Teilproblems zum ursprünglichen Problem hinzu</a:t>
                </a:r>
              </a:p>
              <a:p>
                <a:r>
                  <a:rPr lang="de-DE" dirty="0">
                    <a:solidFill>
                      <a:schemeClr val="bg1"/>
                    </a:solidFill>
                  </a:rPr>
                  <a:t>Führe die vorherigen Schritte durch, bis alle Punkte abgegangen wurden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063CF-A153-49FB-9C3C-1C63A508C1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6696000" cy="4351338"/>
              </a:xfrm>
              <a:blipFill>
                <a:blip r:embed="rId5"/>
                <a:stretch>
                  <a:fillRect l="-1639" t="-1961" r="-30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Grafik 8">
            <a:extLst>
              <a:ext uri="{FF2B5EF4-FFF2-40B4-BE49-F238E27FC236}">
                <a16:creationId xmlns:a16="http://schemas.microsoft.com/office/drawing/2014/main" id="{8FC76F5F-AF45-466F-8F7D-61F04127F1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3799" y="1995225"/>
            <a:ext cx="3420000" cy="34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1714513C-0572-4686-84E6-2D9D1753A0FE}"/>
                  </a:ext>
                </a:extLst>
              </p:cNvPr>
              <p:cNvSpPr txBox="1"/>
              <p:nvPr/>
            </p:nvSpPr>
            <p:spPr>
              <a:xfrm>
                <a:off x="7703633" y="350517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rgbClr val="00A9E5"/>
                  </a:solidFill>
                </a:endParaRPr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1714513C-0572-4686-84E6-2D9D1753A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633" y="3505170"/>
                <a:ext cx="93188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0B36263D-8940-44AD-9761-31D6FCD75116}"/>
                  </a:ext>
                </a:extLst>
              </p:cNvPr>
              <p:cNvSpPr txBox="1"/>
              <p:nvPr/>
            </p:nvSpPr>
            <p:spPr>
              <a:xfrm>
                <a:off x="8273584" y="350517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FBAA05"/>
                  </a:solidFill>
                </a:endParaRPr>
              </a:p>
            </p:txBody>
          </p:sp>
        </mc:Choice>
        <mc:Fallback xmlns=""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0B36263D-8940-44AD-9761-31D6FCD75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584" y="3505170"/>
                <a:ext cx="93188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A67EA3D1-1A70-4F8F-8E96-73DDAED12A43}"/>
                  </a:ext>
                </a:extLst>
              </p:cNvPr>
              <p:cNvSpPr txBox="1"/>
              <p:nvPr/>
            </p:nvSpPr>
            <p:spPr>
              <a:xfrm>
                <a:off x="9177859" y="482683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13F784"/>
                  </a:solidFill>
                </a:endParaRPr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A67EA3D1-1A70-4F8F-8E96-73DDAED12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859" y="4826830"/>
                <a:ext cx="931880" cy="400110"/>
              </a:xfrm>
              <a:prstGeom prst="rect">
                <a:avLst/>
              </a:prstGeom>
              <a:blipFill>
                <a:blip r:embed="rId1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7905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8DD9124-6D78-45E1-8F34-33724F14D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551092" cy="7410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A2579-2013-4E23-9CF7-98957850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754062"/>
            <a:ext cx="10515600" cy="808037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</a:t>
            </a:r>
            <a:b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Besonderheiten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C5FF787-6A00-4449-AD4A-74B3C3FD2B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21" t="13802" r="13826" b="7304"/>
          <a:stretch/>
        </p:blipFill>
        <p:spPr>
          <a:xfrm>
            <a:off x="866775" y="1911295"/>
            <a:ext cx="5161317" cy="410353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68DDD9B-79E5-4D59-8D43-B98EF42267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821" t="15000" r="13826" b="6107"/>
          <a:stretch/>
        </p:blipFill>
        <p:spPr>
          <a:xfrm>
            <a:off x="6163909" y="1911295"/>
            <a:ext cx="5161316" cy="410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92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8DD9124-6D78-45E1-8F34-33724F14D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551092" cy="7410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A2579-2013-4E23-9CF7-98957850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754062"/>
            <a:ext cx="10515600" cy="808037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</a:t>
            </a:r>
            <a:b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Besonderheiten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1901B08-F111-4FAF-9409-86C059D7E7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194" t="7792" r="29538" b="4849"/>
          <a:stretch/>
        </p:blipFill>
        <p:spPr>
          <a:xfrm>
            <a:off x="1117665" y="1819371"/>
            <a:ext cx="4595076" cy="416003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3B8C8B45-EE0F-490D-B19B-350186C6D01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194" t="7792" r="29538" b="4849"/>
          <a:stretch/>
        </p:blipFill>
        <p:spPr>
          <a:xfrm>
            <a:off x="6479260" y="1819371"/>
            <a:ext cx="4595075" cy="416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434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8DD9124-6D78-45E1-8F34-33724F14D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551092" cy="7410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A2579-2013-4E23-9CF7-98957850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754062"/>
            <a:ext cx="10515600" cy="808037"/>
          </a:xfrm>
        </p:spPr>
        <p:txBody>
          <a:bodyPr>
            <a:normAutofit/>
          </a:bodyPr>
          <a:lstStyle/>
          <a:p>
            <a:pPr algn="ctr"/>
            <a:r>
              <a:rPr lang="de-DE" sz="2400" b="1">
                <a:solidFill>
                  <a:schemeClr val="bg1"/>
                </a:solidFill>
                <a:latin typeface="Ubuntu Light" panose="020B0304030602030204" pitchFamily="34" charset="0"/>
              </a:rPr>
              <a:t>Lösungsvorschlag I</a:t>
            </a:r>
            <a:br>
              <a:rPr lang="de-DE" sz="2400" b="1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de-DE" sz="2400" b="1">
                <a:solidFill>
                  <a:schemeClr val="bg1"/>
                </a:solidFill>
                <a:latin typeface="Ubuntu Light" panose="020B0304030602030204" pitchFamily="34" charset="0"/>
              </a:rPr>
              <a:t>Pseudocode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CAD4DA0-48D7-4403-B413-8D718390F1F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12" t="29111" r="30170" b="25889"/>
          <a:stretch/>
        </p:blipFill>
        <p:spPr>
          <a:xfrm>
            <a:off x="866775" y="1562098"/>
            <a:ext cx="5865140" cy="454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21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8DD9124-6D78-45E1-8F34-33724F14D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2"/>
            <a:ext cx="12551092" cy="7410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A2579-2013-4E23-9CF7-98957850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754062"/>
            <a:ext cx="10515600" cy="808037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</a:t>
            </a:r>
            <a:b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Laufzeit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04A627F-DE71-44F9-BBA2-8A9954B643B3}"/>
              </a:ext>
            </a:extLst>
          </p:cNvPr>
          <p:cNvSpPr txBox="1"/>
          <p:nvPr/>
        </p:nvSpPr>
        <p:spPr>
          <a:xfrm>
            <a:off x="904074" y="2942032"/>
            <a:ext cx="2388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/>
                </a:solidFill>
              </a:rPr>
              <a:t>n = 6, m = 10 </a:t>
            </a:r>
          </a:p>
          <a:p>
            <a:r>
              <a:rPr lang="de-DE" sz="1400">
                <a:solidFill>
                  <a:schemeClr val="bg1"/>
                </a:solidFill>
                <a:sym typeface="Wingdings" panose="05000000000000000000" pitchFamily="2" charset="2"/>
              </a:rPr>
              <a:t> N = 16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A9418EB-19DE-493D-B730-8BE908F9162C}"/>
              </a:ext>
            </a:extLst>
          </p:cNvPr>
          <p:cNvSpPr txBox="1"/>
          <p:nvPr/>
        </p:nvSpPr>
        <p:spPr>
          <a:xfrm>
            <a:off x="904074" y="4845185"/>
            <a:ext cx="2388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n = 10, m = 14 </a:t>
            </a:r>
          </a:p>
          <a:p>
            <a:r>
              <a:rPr lang="de-DE" sz="1400" dirty="0">
                <a:solidFill>
                  <a:schemeClr val="bg1"/>
                </a:solidFill>
                <a:sym typeface="Wingdings" panose="05000000000000000000" pitchFamily="2" charset="2"/>
              </a:rPr>
              <a:t> N = 24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86AEF61-3CFC-4E11-BAAF-6084B33885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184" t="30912" r="44857" b="32561"/>
          <a:stretch/>
        </p:blipFill>
        <p:spPr>
          <a:xfrm rot="16200000">
            <a:off x="9548219" y="2188439"/>
            <a:ext cx="879783" cy="64568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4DA5CC3-E022-4951-8944-D2E2EBB7545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071" t="24714" r="31785" b="27088"/>
          <a:stretch/>
        </p:blipFill>
        <p:spPr>
          <a:xfrm>
            <a:off x="9665266" y="3742695"/>
            <a:ext cx="1790852" cy="879782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9A82AE96-C959-4134-9A19-3B1DA7CA75E0}"/>
              </a:ext>
            </a:extLst>
          </p:cNvPr>
          <p:cNvSpPr txBox="1"/>
          <p:nvPr/>
        </p:nvSpPr>
        <p:spPr>
          <a:xfrm>
            <a:off x="9570022" y="2938236"/>
            <a:ext cx="2388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n = 8, m = 8 </a:t>
            </a:r>
          </a:p>
          <a:p>
            <a:r>
              <a:rPr lang="de-DE" sz="1400" dirty="0">
                <a:solidFill>
                  <a:schemeClr val="bg1"/>
                </a:solidFill>
                <a:sym typeface="Wingdings" panose="05000000000000000000" pitchFamily="2" charset="2"/>
              </a:rPr>
              <a:t> N = 16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5574D65-D935-4174-A216-6EF25DF4B5F2}"/>
              </a:ext>
            </a:extLst>
          </p:cNvPr>
          <p:cNvSpPr txBox="1"/>
          <p:nvPr/>
        </p:nvSpPr>
        <p:spPr>
          <a:xfrm>
            <a:off x="9570021" y="4622477"/>
            <a:ext cx="2388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n = 16, m = 16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400" dirty="0">
                <a:solidFill>
                  <a:schemeClr val="bg1"/>
                </a:solidFill>
                <a:sym typeface="Wingdings" panose="05000000000000000000" pitchFamily="2" charset="2"/>
              </a:rPr>
              <a:t>N = 32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120052B-2BED-45C7-9304-764CB9E314FF}"/>
              </a:ext>
            </a:extLst>
          </p:cNvPr>
          <p:cNvSpPr txBox="1"/>
          <p:nvPr/>
        </p:nvSpPr>
        <p:spPr>
          <a:xfrm>
            <a:off x="904074" y="1750677"/>
            <a:ext cx="2388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Problem 1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9CAAB65-33D4-4A47-A696-030809E50F69}"/>
              </a:ext>
            </a:extLst>
          </p:cNvPr>
          <p:cNvSpPr txBox="1"/>
          <p:nvPr/>
        </p:nvSpPr>
        <p:spPr>
          <a:xfrm>
            <a:off x="9570023" y="1750677"/>
            <a:ext cx="2388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Problem 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1B2475C-47CA-4868-98BF-1CD74B24F9A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429" t="32102" r="44928" b="26494"/>
          <a:stretch/>
        </p:blipFill>
        <p:spPr>
          <a:xfrm>
            <a:off x="1007354" y="3750833"/>
            <a:ext cx="1287627" cy="108386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0B4CAF5-DA66-4B51-A6E3-DD2BE0E9390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8306" t="44099" r="44714" b="26098"/>
          <a:stretch/>
        </p:blipFill>
        <p:spPr>
          <a:xfrm>
            <a:off x="1007354" y="2076944"/>
            <a:ext cx="1453760" cy="869826"/>
          </a:xfrm>
          <a:prstGeom prst="rect">
            <a:avLst/>
          </a:prstGeom>
        </p:spPr>
      </p:pic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EA55314A-CEF8-4072-A057-E3D61807DD88}"/>
              </a:ext>
            </a:extLst>
          </p:cNvPr>
          <p:cNvGraphicFramePr>
            <a:graphicFrameLocks/>
          </p:cNvGraphicFramePr>
          <p:nvPr/>
        </p:nvGraphicFramePr>
        <p:xfrm>
          <a:off x="2685654" y="1544799"/>
          <a:ext cx="6820691" cy="4320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2142911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761F09-622D-4506-B2E7-F59D1A13D9F7}"/>
                  </a:ext>
                </a:extLst>
              </p:cNvPr>
              <p:cNvSpPr txBox="1"/>
              <p:nvPr/>
            </p:nvSpPr>
            <p:spPr>
              <a:xfrm>
                <a:off x="2638727" y="3876199"/>
                <a:ext cx="7273635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solidFill>
                      <a:srgbClr val="69C3FF"/>
                    </a:solidFill>
                    <a:effectLst/>
                    <a:latin typeface=" Ubuntu Mono"/>
                  </a:rPr>
                  <a:t>solve</a:t>
                </a:r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() {</a:t>
                </a:r>
              </a:p>
              <a:p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    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 = </a:t>
                </a:r>
                <a:r>
                  <a:rPr lang="en-US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createGraph</a:t>
                </a:r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()</a:t>
                </a:r>
              </a:p>
              <a:p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    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 = </a:t>
                </a:r>
                <a:r>
                  <a:rPr lang="en-US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createConvexHullOfInnerPolygon</a:t>
                </a:r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)</a:t>
                </a:r>
              </a:p>
              <a:p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    </a:t>
                </a:r>
                <a:r>
                  <a:rPr lang="en-US" b="0" dirty="0">
                    <a:solidFill>
                      <a:srgbClr val="EACD61"/>
                    </a:solidFill>
                    <a:effectLst/>
                    <a:latin typeface=" Ubuntu Mono"/>
                  </a:rPr>
                  <a:t>return</a:t>
                </a:r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 </a:t>
                </a:r>
                <a:r>
                  <a:rPr lang="en-US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findShortestPathBetweenCornersOfConvexHull</a:t>
                </a:r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, 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)</a:t>
                </a:r>
              </a:p>
              <a:p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}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761F09-622D-4506-B2E7-F59D1A13D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727" y="3876199"/>
                <a:ext cx="7273635" cy="1477328"/>
              </a:xfrm>
              <a:prstGeom prst="rect">
                <a:avLst/>
              </a:prstGeom>
              <a:blipFill>
                <a:blip r:embed="rId4"/>
                <a:stretch>
                  <a:fillRect l="-754" t="-2893" b="-5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82A3A31C-A379-48A9-936D-9D8A758E9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820" y="1562099"/>
            <a:ext cx="2247900" cy="1971675"/>
          </a:xfrm>
          <a:prstGeom prst="rect">
            <a:avLst/>
          </a:prstGeom>
          <a:effectLst>
            <a:outerShdw blurRad="63500" algn="ctr" rotWithShape="0">
              <a:prstClr val="black">
                <a:alpha val="25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8A615A-3C9A-47FC-B364-5F57B177D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9477" y="1567373"/>
            <a:ext cx="1798320" cy="1577340"/>
          </a:xfrm>
          <a:prstGeom prst="rect">
            <a:avLst/>
          </a:prstGeom>
          <a:effectLst>
            <a:outerShdw blurRad="63500" algn="ctr" rotWithShape="0">
              <a:prstClr val="black">
                <a:alpha val="25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9F5AE9-47EA-4659-8C3D-9F00E4CD3E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2352" y="2033113"/>
            <a:ext cx="1798320" cy="1577340"/>
          </a:xfrm>
          <a:prstGeom prst="rect">
            <a:avLst/>
          </a:prstGeom>
          <a:effectLst>
            <a:outerShdw blurRad="63500" algn="ctr" rotWithShape="0">
              <a:prstClr val="black">
                <a:alpha val="25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25FD09-44A6-4ECA-88CA-C4F807FA56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842" y="1626393"/>
            <a:ext cx="2247900" cy="1971675"/>
          </a:xfrm>
          <a:prstGeom prst="rect">
            <a:avLst/>
          </a:prstGeom>
          <a:effectLst>
            <a:outerShdw blurRad="63500" algn="ctr" rotWithShape="0">
              <a:prstClr val="black">
                <a:alpha val="25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B779D2-923C-4E65-9DD3-D0922EAB89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01571" y="1626394"/>
            <a:ext cx="2247900" cy="1971675"/>
          </a:xfrm>
          <a:prstGeom prst="rect">
            <a:avLst/>
          </a:prstGeom>
          <a:effectLst>
            <a:outerShdw blurRad="63500" algn="ctr" rotWithShape="0">
              <a:prstClr val="black">
                <a:alpha val="25000"/>
              </a:prstClr>
            </a:outerShdw>
          </a:effectLst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3AA36621-F6F9-46F1-8653-697983106107}"/>
              </a:ext>
            </a:extLst>
          </p:cNvPr>
          <p:cNvSpPr/>
          <p:nvPr/>
        </p:nvSpPr>
        <p:spPr>
          <a:xfrm>
            <a:off x="8695083" y="2574311"/>
            <a:ext cx="156647" cy="113879"/>
          </a:xfrm>
          <a:prstGeom prst="rightArrow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E604E880-C766-4A03-B624-0AD1B25D634C}"/>
              </a:ext>
            </a:extLst>
          </p:cNvPr>
          <p:cNvSpPr/>
          <p:nvPr/>
        </p:nvSpPr>
        <p:spPr>
          <a:xfrm>
            <a:off x="6160542" y="2571532"/>
            <a:ext cx="156647" cy="113879"/>
          </a:xfrm>
          <a:prstGeom prst="rightArrow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A5962A58-5E51-43CC-A314-79F0B090A348}"/>
              </a:ext>
            </a:extLst>
          </p:cNvPr>
          <p:cNvSpPr/>
          <p:nvPr/>
        </p:nvSpPr>
        <p:spPr>
          <a:xfrm>
            <a:off x="3539275" y="2514592"/>
            <a:ext cx="156647" cy="113879"/>
          </a:xfrm>
          <a:prstGeom prst="rightArrow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2DDCD0F-A424-48EF-A9E0-0D8625C50308}"/>
              </a:ext>
            </a:extLst>
          </p:cNvPr>
          <p:cNvSpPr/>
          <p:nvPr/>
        </p:nvSpPr>
        <p:spPr>
          <a:xfrm>
            <a:off x="3539275" y="1385454"/>
            <a:ext cx="7610196" cy="2490745"/>
          </a:xfrm>
          <a:prstGeom prst="rect">
            <a:avLst/>
          </a:prstGeom>
          <a:solidFill>
            <a:srgbClr val="2B3B4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1CE0282-850E-4B69-85BE-188DEB00591E}"/>
              </a:ext>
            </a:extLst>
          </p:cNvPr>
          <p:cNvSpPr/>
          <p:nvPr/>
        </p:nvSpPr>
        <p:spPr>
          <a:xfrm>
            <a:off x="1943076" y="4218624"/>
            <a:ext cx="8226159" cy="1687992"/>
          </a:xfrm>
          <a:prstGeom prst="rect">
            <a:avLst/>
          </a:prstGeom>
          <a:solidFill>
            <a:srgbClr val="2B3B4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181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761F09-622D-4506-B2E7-F59D1A13D9F7}"/>
                  </a:ext>
                </a:extLst>
              </p:cNvPr>
              <p:cNvSpPr txBox="1"/>
              <p:nvPr/>
            </p:nvSpPr>
            <p:spPr>
              <a:xfrm>
                <a:off x="2638727" y="3876199"/>
                <a:ext cx="7273635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solidFill>
                      <a:srgbClr val="69C3FF"/>
                    </a:solidFill>
                    <a:effectLst/>
                    <a:latin typeface=" Ubuntu Mono"/>
                  </a:rPr>
                  <a:t>solve</a:t>
                </a:r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() {</a:t>
                </a:r>
              </a:p>
              <a:p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    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 = </a:t>
                </a:r>
                <a:r>
                  <a:rPr lang="en-US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createGraph</a:t>
                </a:r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()</a:t>
                </a:r>
              </a:p>
              <a:p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    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 = </a:t>
                </a:r>
                <a:r>
                  <a:rPr lang="en-US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createConvexHullOfInnerPolygon</a:t>
                </a:r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)</a:t>
                </a:r>
              </a:p>
              <a:p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    </a:t>
                </a:r>
                <a:r>
                  <a:rPr lang="en-US" b="0" dirty="0">
                    <a:solidFill>
                      <a:srgbClr val="EACD61"/>
                    </a:solidFill>
                    <a:effectLst/>
                    <a:latin typeface=" Ubuntu Mono"/>
                  </a:rPr>
                  <a:t>return</a:t>
                </a:r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 </a:t>
                </a:r>
                <a:r>
                  <a:rPr lang="en-US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findShortestPathBetweenCornersOfConvexHull</a:t>
                </a:r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, 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)</a:t>
                </a:r>
              </a:p>
              <a:p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}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761F09-622D-4506-B2E7-F59D1A13D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727" y="3876199"/>
                <a:ext cx="7273635" cy="1477328"/>
              </a:xfrm>
              <a:prstGeom prst="rect">
                <a:avLst/>
              </a:prstGeom>
              <a:blipFill>
                <a:blip r:embed="rId4"/>
                <a:stretch>
                  <a:fillRect l="-754" t="-2893" b="-5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82A3A31C-A379-48A9-936D-9D8A758E9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820" y="1562099"/>
            <a:ext cx="2247900" cy="1971675"/>
          </a:xfrm>
          <a:prstGeom prst="rect">
            <a:avLst/>
          </a:prstGeom>
          <a:effectLst>
            <a:outerShdw blurRad="63500" algn="ctr" rotWithShape="0">
              <a:prstClr val="black">
                <a:alpha val="25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8A615A-3C9A-47FC-B364-5F57B177D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9477" y="1567373"/>
            <a:ext cx="1798320" cy="1577340"/>
          </a:xfrm>
          <a:prstGeom prst="rect">
            <a:avLst/>
          </a:prstGeom>
          <a:effectLst>
            <a:outerShdw blurRad="63500" algn="ctr" rotWithShape="0">
              <a:prstClr val="black">
                <a:alpha val="25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9F5AE9-47EA-4659-8C3D-9F00E4CD3E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2352" y="2033113"/>
            <a:ext cx="1798320" cy="1577340"/>
          </a:xfrm>
          <a:prstGeom prst="rect">
            <a:avLst/>
          </a:prstGeom>
          <a:effectLst>
            <a:outerShdw blurRad="63500" algn="ctr" rotWithShape="0">
              <a:prstClr val="black">
                <a:alpha val="25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25FD09-44A6-4ECA-88CA-C4F807FA56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842" y="1626393"/>
            <a:ext cx="2247900" cy="1971675"/>
          </a:xfrm>
          <a:prstGeom prst="rect">
            <a:avLst/>
          </a:prstGeom>
          <a:effectLst>
            <a:outerShdw blurRad="63500" algn="ctr" rotWithShape="0">
              <a:prstClr val="black">
                <a:alpha val="25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B779D2-923C-4E65-9DD3-D0922EAB89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01571" y="1626394"/>
            <a:ext cx="2247900" cy="1971675"/>
          </a:xfrm>
          <a:prstGeom prst="rect">
            <a:avLst/>
          </a:prstGeom>
          <a:effectLst>
            <a:outerShdw blurRad="63500" algn="ctr" rotWithShape="0">
              <a:prstClr val="black">
                <a:alpha val="25000"/>
              </a:prstClr>
            </a:outerShdw>
          </a:effectLst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3AA36621-F6F9-46F1-8653-697983106107}"/>
              </a:ext>
            </a:extLst>
          </p:cNvPr>
          <p:cNvSpPr/>
          <p:nvPr/>
        </p:nvSpPr>
        <p:spPr>
          <a:xfrm>
            <a:off x="8695083" y="2574311"/>
            <a:ext cx="156647" cy="113879"/>
          </a:xfrm>
          <a:prstGeom prst="rightArrow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E604E880-C766-4A03-B624-0AD1B25D634C}"/>
              </a:ext>
            </a:extLst>
          </p:cNvPr>
          <p:cNvSpPr/>
          <p:nvPr/>
        </p:nvSpPr>
        <p:spPr>
          <a:xfrm>
            <a:off x="6160542" y="2571532"/>
            <a:ext cx="156647" cy="113879"/>
          </a:xfrm>
          <a:prstGeom prst="rightArrow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A5962A58-5E51-43CC-A314-79F0B090A348}"/>
              </a:ext>
            </a:extLst>
          </p:cNvPr>
          <p:cNvSpPr/>
          <p:nvPr/>
        </p:nvSpPr>
        <p:spPr>
          <a:xfrm>
            <a:off x="3539275" y="2514592"/>
            <a:ext cx="156647" cy="113879"/>
          </a:xfrm>
          <a:prstGeom prst="rightArrow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2DDCD0F-A424-48EF-A9E0-0D8625C50308}"/>
              </a:ext>
            </a:extLst>
          </p:cNvPr>
          <p:cNvSpPr/>
          <p:nvPr/>
        </p:nvSpPr>
        <p:spPr>
          <a:xfrm>
            <a:off x="6160541" y="1385454"/>
            <a:ext cx="4988929" cy="2490745"/>
          </a:xfrm>
          <a:prstGeom prst="rect">
            <a:avLst/>
          </a:prstGeom>
          <a:solidFill>
            <a:srgbClr val="2B3B4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1CE0282-850E-4B69-85BE-188DEB00591E}"/>
              </a:ext>
            </a:extLst>
          </p:cNvPr>
          <p:cNvSpPr/>
          <p:nvPr/>
        </p:nvSpPr>
        <p:spPr>
          <a:xfrm>
            <a:off x="1943077" y="4491296"/>
            <a:ext cx="8096850" cy="1415319"/>
          </a:xfrm>
          <a:prstGeom prst="rect">
            <a:avLst/>
          </a:prstGeom>
          <a:solidFill>
            <a:srgbClr val="2B3B4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396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761F09-622D-4506-B2E7-F59D1A13D9F7}"/>
                  </a:ext>
                </a:extLst>
              </p:cNvPr>
              <p:cNvSpPr txBox="1"/>
              <p:nvPr/>
            </p:nvSpPr>
            <p:spPr>
              <a:xfrm>
                <a:off x="2638727" y="3876199"/>
                <a:ext cx="7273635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solidFill>
                      <a:srgbClr val="69C3FF"/>
                    </a:solidFill>
                    <a:effectLst/>
                    <a:latin typeface=" Ubuntu Mono"/>
                  </a:rPr>
                  <a:t>solve</a:t>
                </a:r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() {</a:t>
                </a:r>
              </a:p>
              <a:p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    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 = </a:t>
                </a:r>
                <a:r>
                  <a:rPr lang="en-US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createGraph</a:t>
                </a:r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()</a:t>
                </a:r>
              </a:p>
              <a:p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    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 = </a:t>
                </a:r>
                <a:r>
                  <a:rPr lang="en-US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createConvexHullOfInnerPolygon</a:t>
                </a:r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)</a:t>
                </a:r>
              </a:p>
              <a:p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    </a:t>
                </a:r>
                <a:r>
                  <a:rPr lang="en-US" b="0" dirty="0">
                    <a:solidFill>
                      <a:srgbClr val="EACD61"/>
                    </a:solidFill>
                    <a:effectLst/>
                    <a:latin typeface=" Ubuntu Mono"/>
                  </a:rPr>
                  <a:t>return</a:t>
                </a:r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 </a:t>
                </a:r>
                <a:r>
                  <a:rPr lang="en-US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findShortestPathBetweenCornersOfConvexHull</a:t>
                </a:r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, 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)</a:t>
                </a:r>
              </a:p>
              <a:p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}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761F09-622D-4506-B2E7-F59D1A13D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727" y="3876199"/>
                <a:ext cx="7273635" cy="1477328"/>
              </a:xfrm>
              <a:prstGeom prst="rect">
                <a:avLst/>
              </a:prstGeom>
              <a:blipFill>
                <a:blip r:embed="rId4"/>
                <a:stretch>
                  <a:fillRect l="-754" t="-2893" b="-5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82A3A31C-A379-48A9-936D-9D8A758E9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820" y="1562099"/>
            <a:ext cx="2247900" cy="1971675"/>
          </a:xfrm>
          <a:prstGeom prst="rect">
            <a:avLst/>
          </a:prstGeom>
          <a:effectLst>
            <a:outerShdw blurRad="63500" algn="ctr" rotWithShape="0">
              <a:prstClr val="black">
                <a:alpha val="25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8A615A-3C9A-47FC-B364-5F57B177D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9477" y="1567373"/>
            <a:ext cx="1798320" cy="1577340"/>
          </a:xfrm>
          <a:prstGeom prst="rect">
            <a:avLst/>
          </a:prstGeom>
          <a:effectLst>
            <a:outerShdw blurRad="63500" algn="ctr" rotWithShape="0">
              <a:prstClr val="black">
                <a:alpha val="25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9F5AE9-47EA-4659-8C3D-9F00E4CD3E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2352" y="2033113"/>
            <a:ext cx="1798320" cy="1577340"/>
          </a:xfrm>
          <a:prstGeom prst="rect">
            <a:avLst/>
          </a:prstGeom>
          <a:effectLst>
            <a:outerShdw blurRad="63500" algn="ctr" rotWithShape="0">
              <a:prstClr val="black">
                <a:alpha val="25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25FD09-44A6-4ECA-88CA-C4F807FA56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842" y="1626393"/>
            <a:ext cx="2247900" cy="1971675"/>
          </a:xfrm>
          <a:prstGeom prst="rect">
            <a:avLst/>
          </a:prstGeom>
          <a:effectLst>
            <a:outerShdw blurRad="63500" algn="ctr" rotWithShape="0">
              <a:prstClr val="black">
                <a:alpha val="25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B779D2-923C-4E65-9DD3-D0922EAB89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01571" y="1626394"/>
            <a:ext cx="2247900" cy="1971675"/>
          </a:xfrm>
          <a:prstGeom prst="rect">
            <a:avLst/>
          </a:prstGeom>
          <a:effectLst>
            <a:outerShdw blurRad="63500" algn="ctr" rotWithShape="0">
              <a:prstClr val="black">
                <a:alpha val="25000"/>
              </a:prstClr>
            </a:outerShdw>
          </a:effectLst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3AA36621-F6F9-46F1-8653-697983106107}"/>
              </a:ext>
            </a:extLst>
          </p:cNvPr>
          <p:cNvSpPr/>
          <p:nvPr/>
        </p:nvSpPr>
        <p:spPr>
          <a:xfrm>
            <a:off x="8695083" y="2574311"/>
            <a:ext cx="156647" cy="113879"/>
          </a:xfrm>
          <a:prstGeom prst="rightArrow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E604E880-C766-4A03-B624-0AD1B25D634C}"/>
              </a:ext>
            </a:extLst>
          </p:cNvPr>
          <p:cNvSpPr/>
          <p:nvPr/>
        </p:nvSpPr>
        <p:spPr>
          <a:xfrm>
            <a:off x="6160542" y="2571532"/>
            <a:ext cx="156647" cy="113879"/>
          </a:xfrm>
          <a:prstGeom prst="rightArrow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A5962A58-5E51-43CC-A314-79F0B090A348}"/>
              </a:ext>
            </a:extLst>
          </p:cNvPr>
          <p:cNvSpPr/>
          <p:nvPr/>
        </p:nvSpPr>
        <p:spPr>
          <a:xfrm>
            <a:off x="3539275" y="2514592"/>
            <a:ext cx="156647" cy="113879"/>
          </a:xfrm>
          <a:prstGeom prst="rightArrow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2DDCD0F-A424-48EF-A9E0-0D8625C50308}"/>
              </a:ext>
            </a:extLst>
          </p:cNvPr>
          <p:cNvSpPr/>
          <p:nvPr/>
        </p:nvSpPr>
        <p:spPr>
          <a:xfrm>
            <a:off x="8671583" y="1385454"/>
            <a:ext cx="2477887" cy="2490745"/>
          </a:xfrm>
          <a:prstGeom prst="rect">
            <a:avLst/>
          </a:prstGeom>
          <a:solidFill>
            <a:srgbClr val="2B3B4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1CE0282-850E-4B69-85BE-188DEB00591E}"/>
              </a:ext>
            </a:extLst>
          </p:cNvPr>
          <p:cNvSpPr/>
          <p:nvPr/>
        </p:nvSpPr>
        <p:spPr>
          <a:xfrm>
            <a:off x="1943077" y="4757043"/>
            <a:ext cx="8096850" cy="1149572"/>
          </a:xfrm>
          <a:prstGeom prst="rect">
            <a:avLst/>
          </a:prstGeom>
          <a:solidFill>
            <a:srgbClr val="2B3B4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64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8DD9124-6D78-45E1-8F34-33724F14D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A2579-2013-4E23-9CF7-98957850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754062"/>
            <a:ext cx="10515600" cy="808037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Problemstellung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063CF-A153-49FB-9C3C-1C63A508C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8720" cy="4351338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Rennstrecke definiert als Raum zwischen einem inneren und einem äußeren Polygon</a:t>
            </a:r>
          </a:p>
          <a:p>
            <a:r>
              <a:rPr lang="de-DE" dirty="0">
                <a:solidFill>
                  <a:schemeClr val="bg1"/>
                </a:solidFill>
              </a:rPr>
              <a:t>Das Äußere enthält das Innere und schneidet dieses nicht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8652CEA-4034-4CE3-839D-104EEA384E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49" t="11908" r="12398"/>
          <a:stretch/>
        </p:blipFill>
        <p:spPr>
          <a:xfrm>
            <a:off x="7652106" y="1890782"/>
            <a:ext cx="3701694" cy="362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664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761F09-622D-4506-B2E7-F59D1A13D9F7}"/>
                  </a:ext>
                </a:extLst>
              </p:cNvPr>
              <p:cNvSpPr txBox="1"/>
              <p:nvPr/>
            </p:nvSpPr>
            <p:spPr>
              <a:xfrm>
                <a:off x="2638727" y="3876199"/>
                <a:ext cx="7273635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0" dirty="0">
                    <a:solidFill>
                      <a:srgbClr val="69C3FF"/>
                    </a:solidFill>
                    <a:effectLst/>
                    <a:latin typeface=" Ubuntu Mono"/>
                  </a:rPr>
                  <a:t>solve</a:t>
                </a:r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() {</a:t>
                </a:r>
              </a:p>
              <a:p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    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 = </a:t>
                </a:r>
                <a:r>
                  <a:rPr lang="en-US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createGraph</a:t>
                </a:r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()</a:t>
                </a:r>
              </a:p>
              <a:p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    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 = </a:t>
                </a:r>
                <a:r>
                  <a:rPr lang="en-US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createConvexHullOfInnerPolygon</a:t>
                </a:r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)</a:t>
                </a:r>
              </a:p>
              <a:p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    </a:t>
                </a:r>
                <a:r>
                  <a:rPr lang="en-US" b="0" dirty="0">
                    <a:solidFill>
                      <a:srgbClr val="EACD61"/>
                    </a:solidFill>
                    <a:effectLst/>
                    <a:latin typeface=" Ubuntu Mono"/>
                  </a:rPr>
                  <a:t>return</a:t>
                </a:r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 </a:t>
                </a:r>
                <a:r>
                  <a:rPr lang="en-US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findShortestPathBetweenCornersOfConvexHull</a:t>
                </a:r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(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, 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FFFF"/>
                        </a:solidFill>
                        <a:effectLst/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)</a:t>
                </a:r>
              </a:p>
              <a:p>
                <a:r>
                  <a:rPr lang="en-US" b="0" dirty="0">
                    <a:solidFill>
                      <a:srgbClr val="FFFFFF"/>
                    </a:solidFill>
                    <a:effectLst/>
                    <a:latin typeface=" Ubuntu Mono"/>
                  </a:rPr>
                  <a:t>}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A761F09-622D-4506-B2E7-F59D1A13D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727" y="3876199"/>
                <a:ext cx="7273635" cy="1477328"/>
              </a:xfrm>
              <a:prstGeom prst="rect">
                <a:avLst/>
              </a:prstGeom>
              <a:blipFill>
                <a:blip r:embed="rId4"/>
                <a:stretch>
                  <a:fillRect l="-754" t="-2893" b="-5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82A3A31C-A379-48A9-936D-9D8A758E9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820" y="1562099"/>
            <a:ext cx="2247900" cy="1971675"/>
          </a:xfrm>
          <a:prstGeom prst="rect">
            <a:avLst/>
          </a:prstGeom>
          <a:effectLst>
            <a:outerShdw blurRad="63500" algn="ctr" rotWithShape="0">
              <a:prstClr val="black">
                <a:alpha val="25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D8A615A-3C9A-47FC-B364-5F57B177D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9477" y="1567373"/>
            <a:ext cx="1798320" cy="1577340"/>
          </a:xfrm>
          <a:prstGeom prst="rect">
            <a:avLst/>
          </a:prstGeom>
          <a:effectLst>
            <a:outerShdw blurRad="63500" algn="ctr" rotWithShape="0">
              <a:prstClr val="black">
                <a:alpha val="25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9F5AE9-47EA-4659-8C3D-9F00E4CD3E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2352" y="2033113"/>
            <a:ext cx="1798320" cy="1577340"/>
          </a:xfrm>
          <a:prstGeom prst="rect">
            <a:avLst/>
          </a:prstGeom>
          <a:effectLst>
            <a:outerShdw blurRad="63500" algn="ctr" rotWithShape="0">
              <a:prstClr val="black">
                <a:alpha val="25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25FD09-44A6-4ECA-88CA-C4F807FA56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842" y="1626393"/>
            <a:ext cx="2247900" cy="1971675"/>
          </a:xfrm>
          <a:prstGeom prst="rect">
            <a:avLst/>
          </a:prstGeom>
          <a:effectLst>
            <a:outerShdw blurRad="63500" algn="ctr" rotWithShape="0">
              <a:prstClr val="black">
                <a:alpha val="25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9B779D2-923C-4E65-9DD3-D0922EAB89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01571" y="1626394"/>
            <a:ext cx="2247900" cy="1971675"/>
          </a:xfrm>
          <a:prstGeom prst="rect">
            <a:avLst/>
          </a:prstGeom>
          <a:effectLst>
            <a:outerShdw blurRad="63500" algn="ctr" rotWithShape="0">
              <a:prstClr val="black">
                <a:alpha val="25000"/>
              </a:prstClr>
            </a:outerShdw>
          </a:effectLst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3AA36621-F6F9-46F1-8653-697983106107}"/>
              </a:ext>
            </a:extLst>
          </p:cNvPr>
          <p:cNvSpPr/>
          <p:nvPr/>
        </p:nvSpPr>
        <p:spPr>
          <a:xfrm>
            <a:off x="8695083" y="2574311"/>
            <a:ext cx="156647" cy="113879"/>
          </a:xfrm>
          <a:prstGeom prst="rightArrow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E604E880-C766-4A03-B624-0AD1B25D634C}"/>
              </a:ext>
            </a:extLst>
          </p:cNvPr>
          <p:cNvSpPr/>
          <p:nvPr/>
        </p:nvSpPr>
        <p:spPr>
          <a:xfrm>
            <a:off x="6160542" y="2571532"/>
            <a:ext cx="156647" cy="113879"/>
          </a:xfrm>
          <a:prstGeom prst="rightArrow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A5962A58-5E51-43CC-A314-79F0B090A348}"/>
              </a:ext>
            </a:extLst>
          </p:cNvPr>
          <p:cNvSpPr/>
          <p:nvPr/>
        </p:nvSpPr>
        <p:spPr>
          <a:xfrm>
            <a:off x="3539275" y="2514592"/>
            <a:ext cx="156647" cy="113879"/>
          </a:xfrm>
          <a:prstGeom prst="rightArrow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64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Erzeugung des Graphen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0189D-251D-4834-B64E-514EB7AD9CA1}"/>
              </a:ext>
            </a:extLst>
          </p:cNvPr>
          <p:cNvSpPr/>
          <p:nvPr/>
        </p:nvSpPr>
        <p:spPr>
          <a:xfrm>
            <a:off x="866775" y="771525"/>
            <a:ext cx="2050992" cy="535622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63999-2BFA-4A0A-9D7A-2B463A63DE3D}"/>
              </a:ext>
            </a:extLst>
          </p:cNvPr>
          <p:cNvSpPr/>
          <p:nvPr/>
        </p:nvSpPr>
        <p:spPr>
          <a:xfrm>
            <a:off x="868145" y="2668198"/>
            <a:ext cx="2050992" cy="455372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61F09-622D-4506-B2E7-F59D1A13D9F7}"/>
              </a:ext>
            </a:extLst>
          </p:cNvPr>
          <p:cNvSpPr txBox="1"/>
          <p:nvPr/>
        </p:nvSpPr>
        <p:spPr>
          <a:xfrm>
            <a:off x="866777" y="2724951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createGraph</a:t>
            </a:r>
            <a:endParaRPr lang="en-US" sz="1600" b="1" dirty="0">
              <a:solidFill>
                <a:schemeClr val="bg1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4C6BD-F5E8-4615-8DAB-536E188715CF}"/>
              </a:ext>
            </a:extLst>
          </p:cNvPr>
          <p:cNvSpPr/>
          <p:nvPr/>
        </p:nvSpPr>
        <p:spPr>
          <a:xfrm>
            <a:off x="871894" y="3122661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7309-6404-483F-970D-36EACB7AC9E7}"/>
              </a:ext>
            </a:extLst>
          </p:cNvPr>
          <p:cNvSpPr txBox="1"/>
          <p:nvPr/>
        </p:nvSpPr>
        <p:spPr>
          <a:xfrm>
            <a:off x="866775" y="3181373"/>
            <a:ext cx="2193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createConvexHull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A14F3-2C0A-40BE-9088-9F842036D1B8}"/>
              </a:ext>
            </a:extLst>
          </p:cNvPr>
          <p:cNvSpPr/>
          <p:nvPr/>
        </p:nvSpPr>
        <p:spPr>
          <a:xfrm>
            <a:off x="868145" y="3578336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95493-68DE-4CF3-BC83-912EC876680A}"/>
              </a:ext>
            </a:extLst>
          </p:cNvPr>
          <p:cNvSpPr txBox="1"/>
          <p:nvPr/>
        </p:nvSpPr>
        <p:spPr>
          <a:xfrm>
            <a:off x="863025" y="3636139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findShortestPath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7578949-8995-4F82-85C2-50D9B866B378}"/>
              </a:ext>
            </a:extLst>
          </p:cNvPr>
          <p:cNvSpPr txBox="1">
            <a:spLocks/>
          </p:cNvSpPr>
          <p:nvPr/>
        </p:nvSpPr>
        <p:spPr>
          <a:xfrm>
            <a:off x="2946342" y="1752600"/>
            <a:ext cx="84322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Der Graph besteht aus einer Knotenmenge und </a:t>
            </a:r>
            <a:r>
              <a:rPr lang="de-DE" b="1" dirty="0">
                <a:solidFill>
                  <a:srgbClr val="FC9204"/>
                </a:solidFill>
              </a:rPr>
              <a:t>zwei</a:t>
            </a:r>
            <a:r>
              <a:rPr lang="de-DE" dirty="0">
                <a:solidFill>
                  <a:schemeClr val="bg1"/>
                </a:solidFill>
              </a:rPr>
              <a:t> Kantenmengen: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29AA7A4-1F7B-44BE-AECC-FD51E2827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415" y="2673207"/>
            <a:ext cx="2193608" cy="2233613"/>
          </a:xfrm>
          <a:prstGeom prst="rect">
            <a:avLst/>
          </a:prstGeom>
          <a:effectLst>
            <a:outerShdw blurRad="1016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F7D41E5-BD2A-469B-B5CF-8A43B95E7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1781" y="2673207"/>
            <a:ext cx="2193608" cy="2233613"/>
          </a:xfrm>
          <a:prstGeom prst="rect">
            <a:avLst/>
          </a:prstGeom>
          <a:effectLst>
            <a:outerShdw blurRad="101600" sx="102000" sy="102000" algn="ctr" rotWithShape="0">
              <a:prstClr val="black">
                <a:alpha val="10000"/>
              </a:prstClr>
            </a:outerShdw>
          </a:effec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00BBEB5-DA89-4C04-8FCF-3B9D31021E1F}"/>
              </a:ext>
            </a:extLst>
          </p:cNvPr>
          <p:cNvSpPr txBox="1">
            <a:spLocks/>
          </p:cNvSpPr>
          <p:nvPr/>
        </p:nvSpPr>
        <p:spPr>
          <a:xfrm>
            <a:off x="3056632" y="5168814"/>
            <a:ext cx="3853007" cy="1444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600" dirty="0">
                <a:solidFill>
                  <a:schemeClr val="bg1"/>
                </a:solidFill>
              </a:rPr>
              <a:t>Respektiert beide Polygone.</a:t>
            </a:r>
          </a:p>
          <a:p>
            <a:pPr marL="0" indent="0" algn="ctr">
              <a:buNone/>
            </a:pPr>
            <a:r>
              <a:rPr lang="de-DE" sz="1600" dirty="0">
                <a:solidFill>
                  <a:schemeClr val="bg1"/>
                </a:solidFill>
                <a:sym typeface="Wingdings" panose="05000000000000000000" pitchFamily="2" charset="2"/>
              </a:rPr>
              <a:t>Dient der Suche nach kürzesten Wegen.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0A6E796-CDA0-47DA-8BE1-96EF2A05E742}"/>
              </a:ext>
            </a:extLst>
          </p:cNvPr>
          <p:cNvSpPr txBox="1">
            <a:spLocks/>
          </p:cNvSpPr>
          <p:nvPr/>
        </p:nvSpPr>
        <p:spPr>
          <a:xfrm>
            <a:off x="7472218" y="5160645"/>
            <a:ext cx="3853007" cy="1697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1600" dirty="0">
                <a:solidFill>
                  <a:schemeClr val="bg1"/>
                </a:solidFill>
              </a:rPr>
              <a:t>Respektiert nur das innere Polygon.</a:t>
            </a:r>
          </a:p>
          <a:p>
            <a:pPr marL="0" indent="0" algn="ctr">
              <a:buNone/>
            </a:pPr>
            <a:r>
              <a:rPr lang="de-DE" sz="1600" dirty="0">
                <a:solidFill>
                  <a:schemeClr val="bg1"/>
                </a:solidFill>
              </a:rPr>
              <a:t>Erleichtert das Generieren der konvexen Hülle des inneren Polygons.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D0D3CA9-E034-41D4-8573-C3CE3A39BE95}"/>
              </a:ext>
            </a:extLst>
          </p:cNvPr>
          <p:cNvSpPr txBox="1">
            <a:spLocks/>
          </p:cNvSpPr>
          <p:nvPr/>
        </p:nvSpPr>
        <p:spPr>
          <a:xfrm>
            <a:off x="3880167" y="2668198"/>
            <a:ext cx="2189856" cy="223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dirty="0">
                <a:solidFill>
                  <a:schemeClr val="bg1"/>
                </a:solidFill>
              </a:rPr>
              <a:t>E</a:t>
            </a:r>
            <a:r>
              <a:rPr lang="de-DE" sz="1600" baseline="-250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BB6EFCF-4E4E-46C5-8FC6-FC6B78C77BBB}"/>
              </a:ext>
            </a:extLst>
          </p:cNvPr>
          <p:cNvSpPr txBox="1">
            <a:spLocks/>
          </p:cNvSpPr>
          <p:nvPr/>
        </p:nvSpPr>
        <p:spPr>
          <a:xfrm>
            <a:off x="8497945" y="2673207"/>
            <a:ext cx="2189856" cy="223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dirty="0">
                <a:solidFill>
                  <a:schemeClr val="bg1"/>
                </a:solidFill>
              </a:rPr>
              <a:t>E</a:t>
            </a:r>
            <a:r>
              <a:rPr lang="de-DE" sz="1600" baseline="-25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A36E85-51EA-4CF6-B44B-76D52DF21437}"/>
              </a:ext>
            </a:extLst>
          </p:cNvPr>
          <p:cNvSpPr/>
          <p:nvPr/>
        </p:nvSpPr>
        <p:spPr>
          <a:xfrm>
            <a:off x="7724389" y="6231516"/>
            <a:ext cx="3322302" cy="577670"/>
          </a:xfrm>
          <a:prstGeom prst="rect">
            <a:avLst/>
          </a:prstGeom>
          <a:solidFill>
            <a:srgbClr val="35475D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Nur notwendig, wenn ihr den Bonusalgorithmus implementiert.</a:t>
            </a:r>
            <a:endParaRPr lang="en-US" sz="16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DBB358-168E-446C-B322-64F0D22ACAFA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9385540" y="6127749"/>
            <a:ext cx="0" cy="10376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3420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Erzeugung des Graphen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0189D-251D-4834-B64E-514EB7AD9CA1}"/>
              </a:ext>
            </a:extLst>
          </p:cNvPr>
          <p:cNvSpPr/>
          <p:nvPr/>
        </p:nvSpPr>
        <p:spPr>
          <a:xfrm>
            <a:off x="866775" y="771525"/>
            <a:ext cx="2050992" cy="535622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63999-2BFA-4A0A-9D7A-2B463A63DE3D}"/>
              </a:ext>
            </a:extLst>
          </p:cNvPr>
          <p:cNvSpPr/>
          <p:nvPr/>
        </p:nvSpPr>
        <p:spPr>
          <a:xfrm>
            <a:off x="868145" y="2668198"/>
            <a:ext cx="2050992" cy="455372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61F09-622D-4506-B2E7-F59D1A13D9F7}"/>
              </a:ext>
            </a:extLst>
          </p:cNvPr>
          <p:cNvSpPr txBox="1"/>
          <p:nvPr/>
        </p:nvSpPr>
        <p:spPr>
          <a:xfrm>
            <a:off x="866777" y="2724951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createGraph</a:t>
            </a:r>
            <a:endParaRPr lang="en-US" sz="1600" b="1" dirty="0">
              <a:solidFill>
                <a:schemeClr val="bg1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4C6BD-F5E8-4615-8DAB-536E188715CF}"/>
              </a:ext>
            </a:extLst>
          </p:cNvPr>
          <p:cNvSpPr/>
          <p:nvPr/>
        </p:nvSpPr>
        <p:spPr>
          <a:xfrm>
            <a:off x="871894" y="3122661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7309-6404-483F-970D-36EACB7AC9E7}"/>
              </a:ext>
            </a:extLst>
          </p:cNvPr>
          <p:cNvSpPr txBox="1"/>
          <p:nvPr/>
        </p:nvSpPr>
        <p:spPr>
          <a:xfrm>
            <a:off x="866775" y="3181373"/>
            <a:ext cx="2193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createConvexHull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A14F3-2C0A-40BE-9088-9F842036D1B8}"/>
              </a:ext>
            </a:extLst>
          </p:cNvPr>
          <p:cNvSpPr/>
          <p:nvPr/>
        </p:nvSpPr>
        <p:spPr>
          <a:xfrm>
            <a:off x="868145" y="3578336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95493-68DE-4CF3-BC83-912EC876680A}"/>
              </a:ext>
            </a:extLst>
          </p:cNvPr>
          <p:cNvSpPr txBox="1"/>
          <p:nvPr/>
        </p:nvSpPr>
        <p:spPr>
          <a:xfrm>
            <a:off x="863025" y="3636139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findShortestPath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7578949-8995-4F82-85C2-50D9B866B378}"/>
              </a:ext>
            </a:extLst>
          </p:cNvPr>
          <p:cNvSpPr txBox="1">
            <a:spLocks/>
          </p:cNvSpPr>
          <p:nvPr/>
        </p:nvSpPr>
        <p:spPr>
          <a:xfrm>
            <a:off x="7531416" y="4067175"/>
            <a:ext cx="3847208" cy="109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Welche Kanten sollen entfernt werden?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06FC9B3-1EDD-47F3-8592-CDBAD4F4F251}"/>
              </a:ext>
            </a:extLst>
          </p:cNvPr>
          <p:cNvSpPr txBox="1">
            <a:spLocks/>
          </p:cNvSpPr>
          <p:nvPr/>
        </p:nvSpPr>
        <p:spPr>
          <a:xfrm>
            <a:off x="7531416" y="3495675"/>
            <a:ext cx="3847208" cy="109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 Alle potentiellen Kanten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20B4766-2E9E-4B69-B080-6D244FFDCA27}"/>
              </a:ext>
            </a:extLst>
          </p:cNvPr>
          <p:cNvSpPr txBox="1">
            <a:spLocks/>
          </p:cNvSpPr>
          <p:nvPr/>
        </p:nvSpPr>
        <p:spPr>
          <a:xfrm>
            <a:off x="7519004" y="5160963"/>
            <a:ext cx="3847208" cy="109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b="1" dirty="0">
                <a:solidFill>
                  <a:schemeClr val="bg1"/>
                </a:solidFill>
                <a:sym typeface="Wingdings" panose="05000000000000000000" pitchFamily="2" charset="2"/>
              </a:rPr>
              <a:t>Idee:</a:t>
            </a:r>
            <a:r>
              <a:rPr lang="de-DE" sz="2400" dirty="0">
                <a:solidFill>
                  <a:schemeClr val="bg1"/>
                </a:solidFill>
                <a:sym typeface="Wingdings" panose="05000000000000000000" pitchFamily="2" charset="2"/>
              </a:rPr>
              <a:t> Entferne Kanten, die die Polygone schneiden.</a:t>
            </a:r>
            <a:endParaRPr lang="de-DE" sz="24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AD19854-FF70-44FC-8327-5855C3784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842" y="1679676"/>
            <a:ext cx="4327816" cy="433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5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BA63676-03C2-4DF1-8C2C-5DAC7AE0E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769" y="1699261"/>
            <a:ext cx="4284250" cy="429768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Erzeugung des Graphen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0189D-251D-4834-B64E-514EB7AD9CA1}"/>
              </a:ext>
            </a:extLst>
          </p:cNvPr>
          <p:cNvSpPr/>
          <p:nvPr/>
        </p:nvSpPr>
        <p:spPr>
          <a:xfrm>
            <a:off x="866775" y="771525"/>
            <a:ext cx="2050992" cy="535622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63999-2BFA-4A0A-9D7A-2B463A63DE3D}"/>
              </a:ext>
            </a:extLst>
          </p:cNvPr>
          <p:cNvSpPr/>
          <p:nvPr/>
        </p:nvSpPr>
        <p:spPr>
          <a:xfrm>
            <a:off x="868145" y="2668198"/>
            <a:ext cx="2050992" cy="455372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61F09-622D-4506-B2E7-F59D1A13D9F7}"/>
              </a:ext>
            </a:extLst>
          </p:cNvPr>
          <p:cNvSpPr txBox="1"/>
          <p:nvPr/>
        </p:nvSpPr>
        <p:spPr>
          <a:xfrm>
            <a:off x="866777" y="2724951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createGraph</a:t>
            </a:r>
            <a:endParaRPr lang="en-US" sz="1600" b="1" dirty="0">
              <a:solidFill>
                <a:schemeClr val="bg1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4C6BD-F5E8-4615-8DAB-536E188715CF}"/>
              </a:ext>
            </a:extLst>
          </p:cNvPr>
          <p:cNvSpPr/>
          <p:nvPr/>
        </p:nvSpPr>
        <p:spPr>
          <a:xfrm>
            <a:off x="871894" y="3122661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7309-6404-483F-970D-36EACB7AC9E7}"/>
              </a:ext>
            </a:extLst>
          </p:cNvPr>
          <p:cNvSpPr txBox="1"/>
          <p:nvPr/>
        </p:nvSpPr>
        <p:spPr>
          <a:xfrm>
            <a:off x="866775" y="3181373"/>
            <a:ext cx="2193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createConvexHull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A14F3-2C0A-40BE-9088-9F842036D1B8}"/>
              </a:ext>
            </a:extLst>
          </p:cNvPr>
          <p:cNvSpPr/>
          <p:nvPr/>
        </p:nvSpPr>
        <p:spPr>
          <a:xfrm>
            <a:off x="868145" y="3578336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95493-68DE-4CF3-BC83-912EC876680A}"/>
              </a:ext>
            </a:extLst>
          </p:cNvPr>
          <p:cNvSpPr txBox="1"/>
          <p:nvPr/>
        </p:nvSpPr>
        <p:spPr>
          <a:xfrm>
            <a:off x="863025" y="3636139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findShortestPath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339FA0D8-91AF-4011-A878-1E8EE95F1E0C}"/>
              </a:ext>
            </a:extLst>
          </p:cNvPr>
          <p:cNvSpPr txBox="1">
            <a:spLocks/>
          </p:cNvSpPr>
          <p:nvPr/>
        </p:nvSpPr>
        <p:spPr>
          <a:xfrm>
            <a:off x="7531416" y="4943475"/>
            <a:ext cx="3847208" cy="11001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Verläuft eine Kante innerhalb oder außerhalb eines Polygons?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C7E6789-31C2-481A-8A99-DF16D7DD9937}"/>
              </a:ext>
            </a:extLst>
          </p:cNvPr>
          <p:cNvCxnSpPr>
            <a:cxnSpLocks/>
          </p:cNvCxnSpPr>
          <p:nvPr/>
        </p:nvCxnSpPr>
        <p:spPr>
          <a:xfrm flipV="1">
            <a:off x="4186238" y="3848101"/>
            <a:ext cx="1052512" cy="1057274"/>
          </a:xfrm>
          <a:prstGeom prst="line">
            <a:avLst/>
          </a:prstGeom>
          <a:ln w="47625" cap="rnd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FAF46A-2E21-4475-90C3-98FD5002AE4C}"/>
              </a:ext>
            </a:extLst>
          </p:cNvPr>
          <p:cNvCxnSpPr>
            <a:cxnSpLocks/>
          </p:cNvCxnSpPr>
          <p:nvPr/>
        </p:nvCxnSpPr>
        <p:spPr>
          <a:xfrm flipH="1" flipV="1">
            <a:off x="5238750" y="3848101"/>
            <a:ext cx="1066800" cy="1057274"/>
          </a:xfrm>
          <a:prstGeom prst="line">
            <a:avLst/>
          </a:prstGeom>
          <a:ln w="47625" cap="rnd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CA5BFF3-D25E-40CB-A982-4AA5273C2083}"/>
              </a:ext>
            </a:extLst>
          </p:cNvPr>
          <p:cNvCxnSpPr>
            <a:cxnSpLocks/>
          </p:cNvCxnSpPr>
          <p:nvPr/>
        </p:nvCxnSpPr>
        <p:spPr>
          <a:xfrm flipH="1">
            <a:off x="3648076" y="2257425"/>
            <a:ext cx="3181349" cy="0"/>
          </a:xfrm>
          <a:prstGeom prst="line">
            <a:avLst/>
          </a:prstGeom>
          <a:ln w="47625" cap="rnd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CBB37456-4ECA-4BC3-8EC3-312467B3283F}"/>
              </a:ext>
            </a:extLst>
          </p:cNvPr>
          <p:cNvCxnSpPr>
            <a:cxnSpLocks/>
          </p:cNvCxnSpPr>
          <p:nvPr/>
        </p:nvCxnSpPr>
        <p:spPr>
          <a:xfrm flipH="1" flipV="1">
            <a:off x="4186238" y="2794000"/>
            <a:ext cx="2119312" cy="2111375"/>
          </a:xfrm>
          <a:prstGeom prst="line">
            <a:avLst/>
          </a:prstGeom>
          <a:ln w="47625" cap="rnd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5FADE1E-B738-4C19-8C22-D4AE154890AD}"/>
              </a:ext>
            </a:extLst>
          </p:cNvPr>
          <p:cNvCxnSpPr>
            <a:cxnSpLocks/>
          </p:cNvCxnSpPr>
          <p:nvPr/>
        </p:nvCxnSpPr>
        <p:spPr>
          <a:xfrm flipV="1">
            <a:off x="4186238" y="2794000"/>
            <a:ext cx="2119312" cy="2111375"/>
          </a:xfrm>
          <a:prstGeom prst="line">
            <a:avLst/>
          </a:prstGeom>
          <a:ln w="47625" cap="rnd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96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Erzeugung des Graphen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0189D-251D-4834-B64E-514EB7AD9CA1}"/>
              </a:ext>
            </a:extLst>
          </p:cNvPr>
          <p:cNvSpPr/>
          <p:nvPr/>
        </p:nvSpPr>
        <p:spPr>
          <a:xfrm>
            <a:off x="866775" y="771525"/>
            <a:ext cx="2050992" cy="535622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63999-2BFA-4A0A-9D7A-2B463A63DE3D}"/>
              </a:ext>
            </a:extLst>
          </p:cNvPr>
          <p:cNvSpPr/>
          <p:nvPr/>
        </p:nvSpPr>
        <p:spPr>
          <a:xfrm>
            <a:off x="868145" y="2668198"/>
            <a:ext cx="2050992" cy="455372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61F09-622D-4506-B2E7-F59D1A13D9F7}"/>
              </a:ext>
            </a:extLst>
          </p:cNvPr>
          <p:cNvSpPr txBox="1"/>
          <p:nvPr/>
        </p:nvSpPr>
        <p:spPr>
          <a:xfrm>
            <a:off x="866777" y="2724951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createGraph</a:t>
            </a:r>
            <a:endParaRPr lang="en-US" sz="1600" b="1" dirty="0">
              <a:solidFill>
                <a:schemeClr val="bg1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4C6BD-F5E8-4615-8DAB-536E188715CF}"/>
              </a:ext>
            </a:extLst>
          </p:cNvPr>
          <p:cNvSpPr/>
          <p:nvPr/>
        </p:nvSpPr>
        <p:spPr>
          <a:xfrm>
            <a:off x="871894" y="3122661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7309-6404-483F-970D-36EACB7AC9E7}"/>
              </a:ext>
            </a:extLst>
          </p:cNvPr>
          <p:cNvSpPr txBox="1"/>
          <p:nvPr/>
        </p:nvSpPr>
        <p:spPr>
          <a:xfrm>
            <a:off x="866775" y="3181373"/>
            <a:ext cx="2193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createConvexHull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A14F3-2C0A-40BE-9088-9F842036D1B8}"/>
              </a:ext>
            </a:extLst>
          </p:cNvPr>
          <p:cNvSpPr/>
          <p:nvPr/>
        </p:nvSpPr>
        <p:spPr>
          <a:xfrm>
            <a:off x="868145" y="3578336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95493-68DE-4CF3-BC83-912EC876680A}"/>
              </a:ext>
            </a:extLst>
          </p:cNvPr>
          <p:cNvSpPr txBox="1"/>
          <p:nvPr/>
        </p:nvSpPr>
        <p:spPr>
          <a:xfrm>
            <a:off x="863025" y="3636139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findShortestPath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87035E-1886-4B88-A18D-7D580E73710C}"/>
              </a:ext>
            </a:extLst>
          </p:cNvPr>
          <p:cNvSpPr txBox="1">
            <a:spLocks/>
          </p:cNvSpPr>
          <p:nvPr/>
        </p:nvSpPr>
        <p:spPr>
          <a:xfrm>
            <a:off x="3351124" y="1753503"/>
            <a:ext cx="3847208" cy="2198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chemeClr val="bg1"/>
                </a:solidFill>
              </a:rPr>
              <a:t>Beobachtung: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F5C9C369-BDB7-41A9-894C-8448141A62A4}"/>
              </a:ext>
            </a:extLst>
          </p:cNvPr>
          <p:cNvSpPr txBox="1">
            <a:spLocks/>
          </p:cNvSpPr>
          <p:nvPr/>
        </p:nvSpPr>
        <p:spPr>
          <a:xfrm>
            <a:off x="7089334" y="2293860"/>
            <a:ext cx="3847208" cy="3440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Eine Kante verläuft </a:t>
            </a:r>
            <a:r>
              <a:rPr lang="de-DE" dirty="0">
                <a:solidFill>
                  <a:srgbClr val="00FF00"/>
                </a:solidFill>
              </a:rPr>
              <a:t>innerhalb</a:t>
            </a:r>
            <a:r>
              <a:rPr lang="de-DE" dirty="0">
                <a:solidFill>
                  <a:schemeClr val="bg1"/>
                </a:solidFill>
              </a:rPr>
              <a:t>/</a:t>
            </a:r>
            <a:r>
              <a:rPr lang="de-DE" dirty="0">
                <a:solidFill>
                  <a:srgbClr val="FF0000"/>
                </a:solidFill>
              </a:rPr>
              <a:t>außerhalb</a:t>
            </a:r>
            <a:r>
              <a:rPr lang="de-DE" dirty="0">
                <a:solidFill>
                  <a:schemeClr val="bg1"/>
                </a:solidFill>
              </a:rPr>
              <a:t> eines Polygons, wenn es </a:t>
            </a:r>
            <a:r>
              <a:rPr lang="de-DE" dirty="0">
                <a:solidFill>
                  <a:srgbClr val="FC9204"/>
                </a:solidFill>
              </a:rPr>
              <a:t>einen oder mehr </a:t>
            </a:r>
            <a:r>
              <a:rPr lang="de-DE" dirty="0">
                <a:solidFill>
                  <a:schemeClr val="bg1"/>
                </a:solidFill>
              </a:rPr>
              <a:t>Punkte auf der Kante gibt, die sich </a:t>
            </a:r>
            <a:r>
              <a:rPr lang="de-DE" dirty="0">
                <a:solidFill>
                  <a:srgbClr val="00FF00"/>
                </a:solidFill>
              </a:rPr>
              <a:t>innerhalb</a:t>
            </a:r>
            <a:r>
              <a:rPr lang="de-DE" dirty="0">
                <a:solidFill>
                  <a:schemeClr val="bg1"/>
                </a:solidFill>
              </a:rPr>
              <a:t>/</a:t>
            </a:r>
            <a:r>
              <a:rPr lang="de-DE" dirty="0">
                <a:solidFill>
                  <a:srgbClr val="FF0000"/>
                </a:solidFill>
              </a:rPr>
              <a:t>außerhalb</a:t>
            </a:r>
            <a:r>
              <a:rPr lang="de-DE" dirty="0">
                <a:solidFill>
                  <a:schemeClr val="bg1"/>
                </a:solidFill>
              </a:rPr>
              <a:t> des Polygons befinden.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BCD14B2-18CD-4002-B01F-66533821B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6005" y="2265240"/>
            <a:ext cx="3440978" cy="344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7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Erzeugung des Graphen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0189D-251D-4834-B64E-514EB7AD9CA1}"/>
              </a:ext>
            </a:extLst>
          </p:cNvPr>
          <p:cNvSpPr/>
          <p:nvPr/>
        </p:nvSpPr>
        <p:spPr>
          <a:xfrm>
            <a:off x="866775" y="771525"/>
            <a:ext cx="2050992" cy="535622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63999-2BFA-4A0A-9D7A-2B463A63DE3D}"/>
              </a:ext>
            </a:extLst>
          </p:cNvPr>
          <p:cNvSpPr/>
          <p:nvPr/>
        </p:nvSpPr>
        <p:spPr>
          <a:xfrm>
            <a:off x="868145" y="2668198"/>
            <a:ext cx="2050992" cy="455372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61F09-622D-4506-B2E7-F59D1A13D9F7}"/>
              </a:ext>
            </a:extLst>
          </p:cNvPr>
          <p:cNvSpPr txBox="1"/>
          <p:nvPr/>
        </p:nvSpPr>
        <p:spPr>
          <a:xfrm>
            <a:off x="866777" y="2724951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createGraph</a:t>
            </a:r>
            <a:endParaRPr lang="en-US" sz="1600" b="1" dirty="0">
              <a:solidFill>
                <a:schemeClr val="bg1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4C6BD-F5E8-4615-8DAB-536E188715CF}"/>
              </a:ext>
            </a:extLst>
          </p:cNvPr>
          <p:cNvSpPr/>
          <p:nvPr/>
        </p:nvSpPr>
        <p:spPr>
          <a:xfrm>
            <a:off x="871894" y="3122661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7309-6404-483F-970D-36EACB7AC9E7}"/>
              </a:ext>
            </a:extLst>
          </p:cNvPr>
          <p:cNvSpPr txBox="1"/>
          <p:nvPr/>
        </p:nvSpPr>
        <p:spPr>
          <a:xfrm>
            <a:off x="866775" y="3181373"/>
            <a:ext cx="2193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createConvexHull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A14F3-2C0A-40BE-9088-9F842036D1B8}"/>
              </a:ext>
            </a:extLst>
          </p:cNvPr>
          <p:cNvSpPr/>
          <p:nvPr/>
        </p:nvSpPr>
        <p:spPr>
          <a:xfrm>
            <a:off x="868145" y="3578336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95493-68DE-4CF3-BC83-912EC876680A}"/>
              </a:ext>
            </a:extLst>
          </p:cNvPr>
          <p:cNvSpPr txBox="1"/>
          <p:nvPr/>
        </p:nvSpPr>
        <p:spPr>
          <a:xfrm>
            <a:off x="863025" y="3636139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findShortestPath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51B5C3A-DA77-4175-B34C-7AA9C8D33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42272" y="1970085"/>
            <a:ext cx="3790952" cy="3790952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D7A8421-2F5B-4CBD-B248-20B74C039B60}"/>
              </a:ext>
            </a:extLst>
          </p:cNvPr>
          <p:cNvSpPr txBox="1">
            <a:spLocks/>
          </p:cNvSpPr>
          <p:nvPr/>
        </p:nvSpPr>
        <p:spPr>
          <a:xfrm>
            <a:off x="7319908" y="5372099"/>
            <a:ext cx="3847208" cy="3889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</a:rPr>
              <a:t>Welchen Punkt wählen wir?</a:t>
            </a:r>
          </a:p>
        </p:txBody>
      </p:sp>
    </p:spTree>
    <p:extLst>
      <p:ext uri="{BB962C8B-B14F-4D97-AF65-F5344CB8AC3E}">
        <p14:creationId xmlns:p14="http://schemas.microsoft.com/office/powerpoint/2010/main" val="47300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Erzeugung des Graphen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0189D-251D-4834-B64E-514EB7AD9CA1}"/>
              </a:ext>
            </a:extLst>
          </p:cNvPr>
          <p:cNvSpPr/>
          <p:nvPr/>
        </p:nvSpPr>
        <p:spPr>
          <a:xfrm>
            <a:off x="866775" y="771525"/>
            <a:ext cx="2050992" cy="535622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63999-2BFA-4A0A-9D7A-2B463A63DE3D}"/>
              </a:ext>
            </a:extLst>
          </p:cNvPr>
          <p:cNvSpPr/>
          <p:nvPr/>
        </p:nvSpPr>
        <p:spPr>
          <a:xfrm>
            <a:off x="868145" y="2668198"/>
            <a:ext cx="2050992" cy="455372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61F09-622D-4506-B2E7-F59D1A13D9F7}"/>
              </a:ext>
            </a:extLst>
          </p:cNvPr>
          <p:cNvSpPr txBox="1"/>
          <p:nvPr/>
        </p:nvSpPr>
        <p:spPr>
          <a:xfrm>
            <a:off x="866777" y="2724951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createGraph</a:t>
            </a:r>
            <a:endParaRPr lang="en-US" sz="1600" b="1" dirty="0">
              <a:solidFill>
                <a:schemeClr val="bg1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4C6BD-F5E8-4615-8DAB-536E188715CF}"/>
              </a:ext>
            </a:extLst>
          </p:cNvPr>
          <p:cNvSpPr/>
          <p:nvPr/>
        </p:nvSpPr>
        <p:spPr>
          <a:xfrm>
            <a:off x="871894" y="3122661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7309-6404-483F-970D-36EACB7AC9E7}"/>
              </a:ext>
            </a:extLst>
          </p:cNvPr>
          <p:cNvSpPr txBox="1"/>
          <p:nvPr/>
        </p:nvSpPr>
        <p:spPr>
          <a:xfrm>
            <a:off x="866775" y="3181373"/>
            <a:ext cx="2193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createConvexHull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A14F3-2C0A-40BE-9088-9F842036D1B8}"/>
              </a:ext>
            </a:extLst>
          </p:cNvPr>
          <p:cNvSpPr/>
          <p:nvPr/>
        </p:nvSpPr>
        <p:spPr>
          <a:xfrm>
            <a:off x="868145" y="3578336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95493-68DE-4CF3-BC83-912EC876680A}"/>
              </a:ext>
            </a:extLst>
          </p:cNvPr>
          <p:cNvSpPr txBox="1"/>
          <p:nvPr/>
        </p:nvSpPr>
        <p:spPr>
          <a:xfrm>
            <a:off x="863025" y="3636139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findShortestPath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C2B2A1A-61AB-401A-921C-78FAE141A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67068" y="2137376"/>
            <a:ext cx="2881313" cy="288131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30C5D26-3270-426E-B193-418D6F9B2D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18067" y="2137376"/>
            <a:ext cx="2881313" cy="288131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0CAC5006-F6C5-404A-8AE5-A925C36BD78C}"/>
              </a:ext>
            </a:extLst>
          </p:cNvPr>
          <p:cNvSpPr/>
          <p:nvPr/>
        </p:nvSpPr>
        <p:spPr>
          <a:xfrm>
            <a:off x="7111779" y="1899315"/>
            <a:ext cx="3099021" cy="3320385"/>
          </a:xfrm>
          <a:prstGeom prst="rect">
            <a:avLst/>
          </a:prstGeom>
          <a:solidFill>
            <a:srgbClr val="2B3B4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AB3D268-DB3C-4A2E-AF63-2F0FCBF7DD8F}"/>
              </a:ext>
            </a:extLst>
          </p:cNvPr>
          <p:cNvSpPr txBox="1">
            <a:spLocks/>
          </p:cNvSpPr>
          <p:nvPr/>
        </p:nvSpPr>
        <p:spPr>
          <a:xfrm>
            <a:off x="2946342" y="5330440"/>
            <a:ext cx="8550333" cy="1282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</a:rPr>
              <a:t>1. Finde alle Punkte, die auf der Kante liegen.</a:t>
            </a:r>
          </a:p>
        </p:txBody>
      </p:sp>
    </p:spTree>
    <p:extLst>
      <p:ext uri="{BB962C8B-B14F-4D97-AF65-F5344CB8AC3E}">
        <p14:creationId xmlns:p14="http://schemas.microsoft.com/office/powerpoint/2010/main" val="15901709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Erzeugung des Graphen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0189D-251D-4834-B64E-514EB7AD9CA1}"/>
              </a:ext>
            </a:extLst>
          </p:cNvPr>
          <p:cNvSpPr/>
          <p:nvPr/>
        </p:nvSpPr>
        <p:spPr>
          <a:xfrm>
            <a:off x="866775" y="771525"/>
            <a:ext cx="2050992" cy="535622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63999-2BFA-4A0A-9D7A-2B463A63DE3D}"/>
              </a:ext>
            </a:extLst>
          </p:cNvPr>
          <p:cNvSpPr/>
          <p:nvPr/>
        </p:nvSpPr>
        <p:spPr>
          <a:xfrm>
            <a:off x="868145" y="2668198"/>
            <a:ext cx="2050992" cy="455372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61F09-622D-4506-B2E7-F59D1A13D9F7}"/>
              </a:ext>
            </a:extLst>
          </p:cNvPr>
          <p:cNvSpPr txBox="1"/>
          <p:nvPr/>
        </p:nvSpPr>
        <p:spPr>
          <a:xfrm>
            <a:off x="866777" y="2724951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createGraph</a:t>
            </a:r>
            <a:endParaRPr lang="en-US" sz="1600" b="1" dirty="0">
              <a:solidFill>
                <a:schemeClr val="bg1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4C6BD-F5E8-4615-8DAB-536E188715CF}"/>
              </a:ext>
            </a:extLst>
          </p:cNvPr>
          <p:cNvSpPr/>
          <p:nvPr/>
        </p:nvSpPr>
        <p:spPr>
          <a:xfrm>
            <a:off x="871894" y="3122661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7309-6404-483F-970D-36EACB7AC9E7}"/>
              </a:ext>
            </a:extLst>
          </p:cNvPr>
          <p:cNvSpPr txBox="1"/>
          <p:nvPr/>
        </p:nvSpPr>
        <p:spPr>
          <a:xfrm>
            <a:off x="866775" y="3181373"/>
            <a:ext cx="2193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createConvexHull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A14F3-2C0A-40BE-9088-9F842036D1B8}"/>
              </a:ext>
            </a:extLst>
          </p:cNvPr>
          <p:cNvSpPr/>
          <p:nvPr/>
        </p:nvSpPr>
        <p:spPr>
          <a:xfrm>
            <a:off x="868145" y="3578336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95493-68DE-4CF3-BC83-912EC876680A}"/>
              </a:ext>
            </a:extLst>
          </p:cNvPr>
          <p:cNvSpPr txBox="1"/>
          <p:nvPr/>
        </p:nvSpPr>
        <p:spPr>
          <a:xfrm>
            <a:off x="863025" y="3636139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findShortestPath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C2B2A1A-61AB-401A-921C-78FAE141A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67068" y="2137376"/>
            <a:ext cx="2881313" cy="288131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30C5D26-3270-426E-B193-418D6F9B2D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18067" y="2137376"/>
            <a:ext cx="2881313" cy="2881313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61E4028-6F53-40E0-AAED-44A671700AC8}"/>
              </a:ext>
            </a:extLst>
          </p:cNvPr>
          <p:cNvSpPr txBox="1">
            <a:spLocks/>
          </p:cNvSpPr>
          <p:nvPr/>
        </p:nvSpPr>
        <p:spPr>
          <a:xfrm>
            <a:off x="2946342" y="5330440"/>
            <a:ext cx="8550333" cy="1282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</a:rPr>
              <a:t>2. Überprüfe die entstandenen Liniensegmente.</a:t>
            </a:r>
          </a:p>
        </p:txBody>
      </p:sp>
    </p:spTree>
    <p:extLst>
      <p:ext uri="{BB962C8B-B14F-4D97-AF65-F5344CB8AC3E}">
        <p14:creationId xmlns:p14="http://schemas.microsoft.com/office/powerpoint/2010/main" val="7780325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Erzeugung des Graphen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0189D-251D-4834-B64E-514EB7AD9CA1}"/>
              </a:ext>
            </a:extLst>
          </p:cNvPr>
          <p:cNvSpPr/>
          <p:nvPr/>
        </p:nvSpPr>
        <p:spPr>
          <a:xfrm>
            <a:off x="866775" y="771525"/>
            <a:ext cx="2050992" cy="535622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63999-2BFA-4A0A-9D7A-2B463A63DE3D}"/>
              </a:ext>
            </a:extLst>
          </p:cNvPr>
          <p:cNvSpPr/>
          <p:nvPr/>
        </p:nvSpPr>
        <p:spPr>
          <a:xfrm>
            <a:off x="868145" y="2668198"/>
            <a:ext cx="2050992" cy="455372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61F09-622D-4506-B2E7-F59D1A13D9F7}"/>
              </a:ext>
            </a:extLst>
          </p:cNvPr>
          <p:cNvSpPr txBox="1"/>
          <p:nvPr/>
        </p:nvSpPr>
        <p:spPr>
          <a:xfrm>
            <a:off x="866777" y="2724951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createGraph</a:t>
            </a:r>
            <a:endParaRPr lang="en-US" sz="1600" b="1" dirty="0">
              <a:solidFill>
                <a:schemeClr val="bg1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4C6BD-F5E8-4615-8DAB-536E188715CF}"/>
              </a:ext>
            </a:extLst>
          </p:cNvPr>
          <p:cNvSpPr/>
          <p:nvPr/>
        </p:nvSpPr>
        <p:spPr>
          <a:xfrm>
            <a:off x="871894" y="3122661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7309-6404-483F-970D-36EACB7AC9E7}"/>
              </a:ext>
            </a:extLst>
          </p:cNvPr>
          <p:cNvSpPr txBox="1"/>
          <p:nvPr/>
        </p:nvSpPr>
        <p:spPr>
          <a:xfrm>
            <a:off x="866775" y="3181373"/>
            <a:ext cx="2193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createConvexHull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A14F3-2C0A-40BE-9088-9F842036D1B8}"/>
              </a:ext>
            </a:extLst>
          </p:cNvPr>
          <p:cNvSpPr/>
          <p:nvPr/>
        </p:nvSpPr>
        <p:spPr>
          <a:xfrm>
            <a:off x="868145" y="3578336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95493-68DE-4CF3-BC83-912EC876680A}"/>
              </a:ext>
            </a:extLst>
          </p:cNvPr>
          <p:cNvSpPr txBox="1"/>
          <p:nvPr/>
        </p:nvSpPr>
        <p:spPr>
          <a:xfrm>
            <a:off x="863025" y="3636139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findShortestPath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8B0E0A-2420-42DE-AEE8-11F884FFDD6A}"/>
              </a:ext>
            </a:extLst>
          </p:cNvPr>
          <p:cNvSpPr txBox="1"/>
          <p:nvPr/>
        </p:nvSpPr>
        <p:spPr>
          <a:xfrm>
            <a:off x="3011753" y="1890730"/>
            <a:ext cx="766274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66FF99"/>
                </a:solidFill>
                <a:effectLst/>
                <a:latin typeface=" Ubuntu Mono"/>
              </a:rPr>
              <a:t>Polygon</a:t>
            </a:r>
            <a:r>
              <a:rPr lang="en-US" sz="1200" b="0" dirty="0">
                <a:solidFill>
                  <a:schemeClr val="bg1"/>
                </a:solidFill>
                <a:effectLst/>
                <a:latin typeface=" Ubuntu Mono"/>
              </a:rPr>
              <a:t>::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isViolatedByLineSegment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(</a:t>
            </a:r>
            <a:r>
              <a:rPr lang="en-US" sz="1200" b="0" dirty="0" err="1">
                <a:solidFill>
                  <a:srgbClr val="B78AFF"/>
                </a:solidFill>
                <a:effectLst/>
                <a:latin typeface=" Ubuntu Mono"/>
              </a:rPr>
              <a:t>LineSegment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738A"/>
                </a:solidFill>
                <a:effectLst/>
                <a:latin typeface=" Ubuntu Mono"/>
              </a:rPr>
              <a:t>s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,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i="1" dirty="0">
                <a:solidFill>
                  <a:srgbClr val="B78AFF"/>
                </a:solidFill>
                <a:effectLst/>
                <a:latin typeface=" Ubuntu Mono"/>
              </a:rPr>
              <a:t>bool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 err="1">
                <a:solidFill>
                  <a:srgbClr val="FF738A"/>
                </a:solidFill>
                <a:effectLst/>
                <a:latin typeface=" Ubuntu Mono"/>
              </a:rPr>
              <a:t>doProhibidOutside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)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{</a:t>
            </a: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if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66FF99"/>
                </a:solidFill>
                <a:latin typeface=" Ubuntu Mono"/>
              </a:rPr>
              <a:t>Polygon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 intersects with 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s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return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35535"/>
                </a:solidFill>
                <a:effectLst/>
                <a:latin typeface=" Ubuntu Mono"/>
              </a:rPr>
              <a:t>true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b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</a:b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b="0" i="1" dirty="0">
                <a:solidFill>
                  <a:srgbClr val="9DACC3"/>
                </a:solidFill>
                <a:effectLst/>
                <a:latin typeface=" Ubuntu Mono"/>
              </a:rPr>
              <a:t> // little optimization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p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=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any point on 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s 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that is not </a:t>
            </a:r>
            <a:r>
              <a:rPr lang="en-US" sz="1200" i="1" dirty="0">
                <a:solidFill>
                  <a:srgbClr val="FF955C"/>
                </a:solidFill>
                <a:latin typeface=" Ubuntu Mono"/>
              </a:rPr>
              <a:t>s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.</a:t>
            </a:r>
            <a:r>
              <a:rPr lang="en-US" sz="1200" dirty="0">
                <a:solidFill>
                  <a:srgbClr val="FF738A"/>
                </a:solidFill>
                <a:latin typeface=" Ubuntu Mono"/>
              </a:rPr>
              <a:t>p1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or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 </a:t>
            </a:r>
            <a:r>
              <a:rPr lang="en-US" sz="1200" i="1" dirty="0">
                <a:solidFill>
                  <a:srgbClr val="FF955C"/>
                </a:solidFill>
                <a:latin typeface=" Ubuntu Mono"/>
              </a:rPr>
              <a:t>s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.</a:t>
            </a:r>
            <a:r>
              <a:rPr lang="en-US" sz="1200" dirty="0">
                <a:solidFill>
                  <a:srgbClr val="FF738A"/>
                </a:solidFill>
                <a:latin typeface=" Ubuntu Mono"/>
              </a:rPr>
              <a:t>p2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if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p 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is not on perimeter of </a:t>
            </a:r>
            <a:r>
              <a:rPr lang="en-US" sz="1200" dirty="0">
                <a:solidFill>
                  <a:srgbClr val="66FF99"/>
                </a:solidFill>
                <a:latin typeface=" Ubuntu Mono"/>
              </a:rPr>
              <a:t>Polygon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EACD61"/>
                </a:solidFill>
                <a:latin typeface=" Ubuntu Mono"/>
              </a:rPr>
              <a:t>then</a:t>
            </a: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    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return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p 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is within perimeter of </a:t>
            </a:r>
            <a:r>
              <a:rPr lang="en-US" sz="1200" dirty="0">
                <a:solidFill>
                  <a:srgbClr val="66FF99"/>
                </a:solidFill>
                <a:latin typeface=" Ubuntu Mono"/>
              </a:rPr>
              <a:t>Polygon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==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 err="1">
                <a:solidFill>
                  <a:srgbClr val="69C3FF"/>
                </a:solidFill>
                <a:latin typeface=" Ubuntu Mono"/>
              </a:rPr>
              <a:t>doProhibidInside</a:t>
            </a:r>
            <a:endParaRPr lang="en-US" sz="1200" dirty="0">
              <a:solidFill>
                <a:srgbClr val="69C3FF"/>
              </a:solidFill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pointsOnLineSegment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= list of all points on 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s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 including </a:t>
            </a:r>
            <a:r>
              <a:rPr lang="en-US" sz="1200" i="1" dirty="0">
                <a:solidFill>
                  <a:srgbClr val="FF955C"/>
                </a:solidFill>
                <a:latin typeface=" Ubuntu Mono"/>
              </a:rPr>
              <a:t>s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.</a:t>
            </a:r>
            <a:r>
              <a:rPr lang="en-US" sz="1200" dirty="0">
                <a:solidFill>
                  <a:srgbClr val="FF738A"/>
                </a:solidFill>
                <a:latin typeface=" Ubuntu Mono"/>
              </a:rPr>
              <a:t>p1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and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 </a:t>
            </a:r>
            <a:r>
              <a:rPr lang="en-US" sz="1200" i="1" dirty="0">
                <a:solidFill>
                  <a:srgbClr val="FF955C"/>
                </a:solidFill>
                <a:latin typeface=" Ubuntu Mono"/>
              </a:rPr>
              <a:t>s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.</a:t>
            </a:r>
            <a:r>
              <a:rPr lang="en-US" sz="1200" dirty="0">
                <a:solidFill>
                  <a:srgbClr val="FF738A"/>
                </a:solidFill>
                <a:latin typeface=" Ubuntu Mono"/>
              </a:rPr>
              <a:t>p2</a:t>
            </a:r>
          </a:p>
          <a:p>
            <a:endParaRPr lang="en-US" sz="1200" b="0" dirty="0">
              <a:solidFill>
                <a:srgbClr val="69C3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sort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 </a:t>
            </a:r>
            <a:r>
              <a:rPr lang="en-US" sz="1200" dirty="0" err="1">
                <a:solidFill>
                  <a:srgbClr val="69C3FF"/>
                </a:solidFill>
                <a:latin typeface=" Ubuntu Mono"/>
              </a:rPr>
              <a:t>pointsOnLineSegment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 by distance to </a:t>
            </a:r>
            <a:r>
              <a:rPr lang="en-US" sz="1200" b="0" i="1" dirty="0">
                <a:solidFill>
                  <a:srgbClr val="FF955C"/>
                </a:solidFill>
                <a:effectLst/>
                <a:latin typeface=" Ubuntu Mono"/>
              </a:rPr>
              <a:t>s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200" b="0" dirty="0">
                <a:solidFill>
                  <a:srgbClr val="FF738A"/>
                </a:solidFill>
                <a:effectLst/>
                <a:latin typeface=" Ubuntu Mono"/>
              </a:rPr>
              <a:t>p1</a:t>
            </a:r>
          </a:p>
          <a:p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for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i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=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955C"/>
                </a:solidFill>
                <a:effectLst/>
                <a:latin typeface=" Ubuntu Mono"/>
              </a:rPr>
              <a:t>1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to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#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pointsOnLineSegment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(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exclusive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)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EACD61"/>
                </a:solidFill>
                <a:latin typeface=" Ubuntu Mono"/>
              </a:rPr>
              <a:t>do</a:t>
            </a: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   seg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=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new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LineSegment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(</a:t>
            </a:r>
            <a:r>
              <a:rPr lang="en-US" sz="1200" b="0" i="1" dirty="0" err="1">
                <a:solidFill>
                  <a:srgbClr val="FF955C"/>
                </a:solidFill>
                <a:effectLst/>
                <a:latin typeface=" Ubuntu Mono"/>
              </a:rPr>
              <a:t>pointsOnLineSegment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[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i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-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955C"/>
                </a:solidFill>
                <a:effectLst/>
                <a:latin typeface=" Ubuntu Mono"/>
              </a:rPr>
              <a:t>1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],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i="1" dirty="0" err="1">
                <a:solidFill>
                  <a:srgbClr val="FF955C"/>
                </a:solidFill>
                <a:effectLst/>
                <a:latin typeface=" Ubuntu Mono"/>
              </a:rPr>
              <a:t>pointsOnLineSegment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[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i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])</a:t>
            </a: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   midpoint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=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de-DE" sz="1200" dirty="0" err="1">
                <a:solidFill>
                  <a:srgbClr val="FFFFFF"/>
                </a:solidFill>
                <a:latin typeface=" Ubuntu Mono"/>
              </a:rPr>
              <a:t>middle</a:t>
            </a:r>
            <a:r>
              <a:rPr lang="de-DE" sz="1200" dirty="0">
                <a:solidFill>
                  <a:srgbClr val="FFFFFF"/>
                </a:solidFill>
                <a:latin typeface=" Ubuntu Mono"/>
              </a:rPr>
              <a:t> </a:t>
            </a:r>
            <a:r>
              <a:rPr lang="de-DE" sz="1200" dirty="0" err="1">
                <a:solidFill>
                  <a:srgbClr val="FFFFFF"/>
                </a:solidFill>
                <a:latin typeface=" Ubuntu Mono"/>
              </a:rPr>
              <a:t>point</a:t>
            </a:r>
            <a:r>
              <a:rPr lang="de-DE" sz="1200" dirty="0">
                <a:solidFill>
                  <a:srgbClr val="FFFFFF"/>
                </a:solidFill>
                <a:latin typeface=" Ubuntu Mono"/>
              </a:rPr>
              <a:t> </a:t>
            </a:r>
            <a:r>
              <a:rPr lang="de-DE" sz="1200" dirty="0" err="1">
                <a:solidFill>
                  <a:srgbClr val="FFFFFF"/>
                </a:solidFill>
                <a:latin typeface=" Ubuntu Mono"/>
              </a:rPr>
              <a:t>of</a:t>
            </a:r>
            <a:r>
              <a:rPr lang="de-DE" sz="1200" dirty="0">
                <a:solidFill>
                  <a:srgbClr val="FFFFFF"/>
                </a:solidFill>
                <a:latin typeface=" Ubuntu Mono"/>
              </a:rPr>
              <a:t> </a:t>
            </a:r>
            <a:r>
              <a:rPr lang="de-DE" sz="1200" dirty="0" err="1">
                <a:solidFill>
                  <a:srgbClr val="69C3FF"/>
                </a:solidFill>
                <a:latin typeface=" Ubuntu Mono"/>
              </a:rPr>
              <a:t>seg</a:t>
            </a:r>
            <a:endParaRPr lang="de-DE" sz="1200" dirty="0">
              <a:solidFill>
                <a:srgbClr val="69C3FF"/>
              </a:solidFill>
              <a:latin typeface=" Ubuntu Mono"/>
            </a:endParaRPr>
          </a:p>
          <a:p>
            <a:endParaRPr lang="en-US" sz="1200" dirty="0">
              <a:solidFill>
                <a:srgbClr val="69C3FF"/>
              </a:solidFill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  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if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midpoint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 lies on perimeter of </a:t>
            </a:r>
            <a:r>
              <a:rPr lang="en-US" sz="1200" dirty="0">
                <a:solidFill>
                  <a:srgbClr val="66FF99"/>
                </a:solidFill>
                <a:latin typeface=" Ubuntu Mono"/>
              </a:rPr>
              <a:t>Polygon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EACD61"/>
                </a:solidFill>
                <a:latin typeface=" Ubuntu Mono"/>
              </a:rPr>
              <a:t>then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 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continue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  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if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midpoint</a:t>
            </a:r>
            <a:r>
              <a:rPr lang="en-US" sz="1200" b="0" i="1" dirty="0">
                <a:solidFill>
                  <a:srgbClr val="FF955C"/>
                </a:solidFill>
                <a:effectLst/>
                <a:latin typeface=" Ubuntu Mono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is within perimeter of </a:t>
            </a:r>
            <a:r>
              <a:rPr lang="en-US" sz="1200" dirty="0">
                <a:solidFill>
                  <a:srgbClr val="66FF99"/>
                </a:solidFill>
                <a:latin typeface=" Ubuntu Mono"/>
              </a:rPr>
              <a:t>Polygon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==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doProhibidOutside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 </a:t>
            </a:r>
            <a:r>
              <a:rPr lang="en-US" sz="1200" dirty="0">
                <a:solidFill>
                  <a:srgbClr val="EACD61"/>
                </a:solidFill>
                <a:latin typeface=" Ubuntu Mono"/>
              </a:rPr>
              <a:t>then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 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return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35535"/>
                </a:solidFill>
                <a:effectLst/>
                <a:latin typeface=" Ubuntu Mono"/>
              </a:rPr>
              <a:t>true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b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</a:b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return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35535"/>
                </a:solidFill>
                <a:effectLst/>
                <a:latin typeface=" Ubuntu Mono"/>
              </a:rPr>
              <a:t>false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}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32634DB-0ADB-48B4-8FF8-93EFA59B87E7}"/>
              </a:ext>
            </a:extLst>
          </p:cNvPr>
          <p:cNvSpPr txBox="1">
            <a:spLocks/>
          </p:cNvSpPr>
          <p:nvPr/>
        </p:nvSpPr>
        <p:spPr>
          <a:xfrm>
            <a:off x="5136199" y="5811319"/>
            <a:ext cx="6351347" cy="316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100" b="1" dirty="0">
                <a:solidFill>
                  <a:schemeClr val="bg1"/>
                </a:solidFill>
              </a:rPr>
              <a:t>Warnung: </a:t>
            </a:r>
            <a:r>
              <a:rPr lang="de-DE" sz="1100" dirty="0">
                <a:solidFill>
                  <a:schemeClr val="bg1"/>
                </a:solidFill>
              </a:rPr>
              <a:t>Array-Indizes fangen mit 0 an. ;)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12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Erzeugung des Graphen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0189D-251D-4834-B64E-514EB7AD9CA1}"/>
              </a:ext>
            </a:extLst>
          </p:cNvPr>
          <p:cNvSpPr/>
          <p:nvPr/>
        </p:nvSpPr>
        <p:spPr>
          <a:xfrm>
            <a:off x="866775" y="771525"/>
            <a:ext cx="2050992" cy="535622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63999-2BFA-4A0A-9D7A-2B463A63DE3D}"/>
              </a:ext>
            </a:extLst>
          </p:cNvPr>
          <p:cNvSpPr/>
          <p:nvPr/>
        </p:nvSpPr>
        <p:spPr>
          <a:xfrm>
            <a:off x="868145" y="2668198"/>
            <a:ext cx="2050992" cy="455372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61F09-622D-4506-B2E7-F59D1A13D9F7}"/>
              </a:ext>
            </a:extLst>
          </p:cNvPr>
          <p:cNvSpPr txBox="1"/>
          <p:nvPr/>
        </p:nvSpPr>
        <p:spPr>
          <a:xfrm>
            <a:off x="866777" y="2724951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createGraph</a:t>
            </a:r>
            <a:endParaRPr lang="en-US" sz="1600" b="1" dirty="0">
              <a:solidFill>
                <a:schemeClr val="bg1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4C6BD-F5E8-4615-8DAB-536E188715CF}"/>
              </a:ext>
            </a:extLst>
          </p:cNvPr>
          <p:cNvSpPr/>
          <p:nvPr/>
        </p:nvSpPr>
        <p:spPr>
          <a:xfrm>
            <a:off x="871894" y="3122661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7309-6404-483F-970D-36EACB7AC9E7}"/>
              </a:ext>
            </a:extLst>
          </p:cNvPr>
          <p:cNvSpPr txBox="1"/>
          <p:nvPr/>
        </p:nvSpPr>
        <p:spPr>
          <a:xfrm>
            <a:off x="866775" y="3181373"/>
            <a:ext cx="2193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createConvexHull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A14F3-2C0A-40BE-9088-9F842036D1B8}"/>
              </a:ext>
            </a:extLst>
          </p:cNvPr>
          <p:cNvSpPr/>
          <p:nvPr/>
        </p:nvSpPr>
        <p:spPr>
          <a:xfrm>
            <a:off x="868145" y="3578336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95493-68DE-4CF3-BC83-912EC876680A}"/>
              </a:ext>
            </a:extLst>
          </p:cNvPr>
          <p:cNvSpPr txBox="1"/>
          <p:nvPr/>
        </p:nvSpPr>
        <p:spPr>
          <a:xfrm>
            <a:off x="863025" y="3636139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findShortestPath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8B0E0A-2420-42DE-AEE8-11F884FFDD6A}"/>
              </a:ext>
            </a:extLst>
          </p:cNvPr>
          <p:cNvSpPr txBox="1"/>
          <p:nvPr/>
        </p:nvSpPr>
        <p:spPr>
          <a:xfrm>
            <a:off x="3011753" y="1890730"/>
            <a:ext cx="766274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66FF99"/>
                </a:solidFill>
                <a:effectLst/>
                <a:latin typeface=" Ubuntu Mono"/>
              </a:rPr>
              <a:t>Polygon</a:t>
            </a:r>
            <a:r>
              <a:rPr lang="en-US" sz="1200" b="0" dirty="0">
                <a:solidFill>
                  <a:schemeClr val="bg1"/>
                </a:solidFill>
                <a:effectLst/>
                <a:latin typeface=" Ubuntu Mono"/>
              </a:rPr>
              <a:t>::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isViolatedByLineSegment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(</a:t>
            </a:r>
            <a:r>
              <a:rPr lang="en-US" sz="1200" b="0" dirty="0" err="1">
                <a:solidFill>
                  <a:srgbClr val="B78AFF"/>
                </a:solidFill>
                <a:effectLst/>
                <a:latin typeface=" Ubuntu Mono"/>
              </a:rPr>
              <a:t>LineSegment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738A"/>
                </a:solidFill>
                <a:effectLst/>
                <a:latin typeface=" Ubuntu Mono"/>
              </a:rPr>
              <a:t>s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,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i="1" dirty="0">
                <a:solidFill>
                  <a:srgbClr val="B78AFF"/>
                </a:solidFill>
                <a:effectLst/>
                <a:latin typeface=" Ubuntu Mono"/>
              </a:rPr>
              <a:t>bool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 err="1">
                <a:solidFill>
                  <a:srgbClr val="FF738A"/>
                </a:solidFill>
                <a:effectLst/>
                <a:latin typeface=" Ubuntu Mono"/>
              </a:rPr>
              <a:t>doProhibidOutside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)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{</a:t>
            </a: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b="0" dirty="0">
                <a:solidFill>
                  <a:srgbClr val="EACD61"/>
                </a:solidFill>
                <a:effectLst/>
                <a:highlight>
                  <a:srgbClr val="414F5E"/>
                </a:highlight>
                <a:latin typeface=" Ubuntu Mono"/>
              </a:rPr>
              <a:t>if</a:t>
            </a:r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 </a:t>
            </a:r>
            <a:r>
              <a:rPr lang="en-US" sz="1200" dirty="0">
                <a:solidFill>
                  <a:srgbClr val="66FF99"/>
                </a:solidFill>
                <a:highlight>
                  <a:srgbClr val="414F5E"/>
                </a:highlight>
                <a:latin typeface=" Ubuntu Mono"/>
              </a:rPr>
              <a:t>Polygon</a:t>
            </a:r>
            <a:r>
              <a:rPr lang="en-US" sz="1200" b="0" dirty="0">
                <a:solidFill>
                  <a:srgbClr val="FFFFFF"/>
                </a:solidFill>
                <a:effectLst/>
                <a:highlight>
                  <a:srgbClr val="414F5E"/>
                </a:highlight>
                <a:latin typeface=" Ubuntu Mono"/>
              </a:rPr>
              <a:t> intersects with </a:t>
            </a:r>
            <a:r>
              <a:rPr lang="en-US" sz="1200" dirty="0">
                <a:solidFill>
                  <a:srgbClr val="69C3FF"/>
                </a:solidFill>
                <a:highlight>
                  <a:srgbClr val="414F5E"/>
                </a:highlight>
                <a:latin typeface=" Ubuntu Mono"/>
              </a:rPr>
              <a:t>s</a:t>
            </a:r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 </a:t>
            </a:r>
            <a:r>
              <a:rPr lang="en-US" sz="1200" b="0" dirty="0">
                <a:solidFill>
                  <a:srgbClr val="EACD61"/>
                </a:solidFill>
                <a:effectLst/>
                <a:highlight>
                  <a:srgbClr val="414F5E"/>
                </a:highlight>
                <a:latin typeface=" Ubuntu Mono"/>
              </a:rPr>
              <a:t>return</a:t>
            </a:r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 </a:t>
            </a:r>
            <a:r>
              <a:rPr lang="en-US" sz="1200" b="0" dirty="0">
                <a:solidFill>
                  <a:srgbClr val="E35535"/>
                </a:solidFill>
                <a:effectLst/>
                <a:highlight>
                  <a:srgbClr val="414F5E"/>
                </a:highlight>
                <a:latin typeface=" Ubuntu Mono"/>
              </a:rPr>
              <a:t>true</a:t>
            </a:r>
            <a:endParaRPr lang="en-US" sz="1200" b="0" dirty="0">
              <a:solidFill>
                <a:srgbClr val="FFFFFF"/>
              </a:solidFill>
              <a:effectLst/>
              <a:highlight>
                <a:srgbClr val="414F5E"/>
              </a:highlight>
              <a:latin typeface=" Ubuntu Mono"/>
            </a:endParaRPr>
          </a:p>
          <a:p>
            <a:b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</a:b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b="0" i="1" dirty="0">
                <a:solidFill>
                  <a:srgbClr val="9DACC3"/>
                </a:solidFill>
                <a:effectLst/>
                <a:latin typeface=" Ubuntu Mono"/>
              </a:rPr>
              <a:t> // little optimization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p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=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any point on 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s 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that is not </a:t>
            </a:r>
            <a:r>
              <a:rPr lang="en-US" sz="1200" i="1" dirty="0">
                <a:solidFill>
                  <a:srgbClr val="FF955C"/>
                </a:solidFill>
                <a:latin typeface=" Ubuntu Mono"/>
              </a:rPr>
              <a:t>s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.</a:t>
            </a:r>
            <a:r>
              <a:rPr lang="en-US" sz="1200" dirty="0">
                <a:solidFill>
                  <a:srgbClr val="FF738A"/>
                </a:solidFill>
                <a:latin typeface=" Ubuntu Mono"/>
              </a:rPr>
              <a:t>p1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or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 </a:t>
            </a:r>
            <a:r>
              <a:rPr lang="en-US" sz="1200" i="1" dirty="0">
                <a:solidFill>
                  <a:srgbClr val="FF955C"/>
                </a:solidFill>
                <a:latin typeface=" Ubuntu Mono"/>
              </a:rPr>
              <a:t>s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.</a:t>
            </a:r>
            <a:r>
              <a:rPr lang="en-US" sz="1200" dirty="0">
                <a:solidFill>
                  <a:srgbClr val="FF738A"/>
                </a:solidFill>
                <a:latin typeface=" Ubuntu Mono"/>
              </a:rPr>
              <a:t>p2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if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p 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is not on perimeter of </a:t>
            </a:r>
            <a:r>
              <a:rPr lang="en-US" sz="1200" dirty="0">
                <a:solidFill>
                  <a:srgbClr val="66FF99"/>
                </a:solidFill>
                <a:latin typeface=" Ubuntu Mono"/>
              </a:rPr>
              <a:t>Polygon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EACD61"/>
                </a:solidFill>
                <a:latin typeface=" Ubuntu Mono"/>
              </a:rPr>
              <a:t>then</a:t>
            </a: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    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return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p 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is within perimeter of </a:t>
            </a:r>
            <a:r>
              <a:rPr lang="en-US" sz="1200" dirty="0">
                <a:solidFill>
                  <a:srgbClr val="66FF99"/>
                </a:solidFill>
                <a:latin typeface=" Ubuntu Mono"/>
              </a:rPr>
              <a:t>Polygon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==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 err="1">
                <a:solidFill>
                  <a:srgbClr val="69C3FF"/>
                </a:solidFill>
                <a:latin typeface=" Ubuntu Mono"/>
              </a:rPr>
              <a:t>doProhibidInside</a:t>
            </a:r>
            <a:endParaRPr lang="en-US" sz="1200" dirty="0">
              <a:solidFill>
                <a:srgbClr val="69C3FF"/>
              </a:solidFill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pointsOnLineSegment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= list of all points on 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s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 including </a:t>
            </a:r>
            <a:r>
              <a:rPr lang="en-US" sz="1200" i="1" dirty="0">
                <a:solidFill>
                  <a:srgbClr val="FF955C"/>
                </a:solidFill>
                <a:latin typeface=" Ubuntu Mono"/>
              </a:rPr>
              <a:t>s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.</a:t>
            </a:r>
            <a:r>
              <a:rPr lang="en-US" sz="1200" dirty="0">
                <a:solidFill>
                  <a:srgbClr val="FF738A"/>
                </a:solidFill>
                <a:latin typeface=" Ubuntu Mono"/>
              </a:rPr>
              <a:t>p1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and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 </a:t>
            </a:r>
            <a:r>
              <a:rPr lang="en-US" sz="1200" i="1" dirty="0">
                <a:solidFill>
                  <a:srgbClr val="FF955C"/>
                </a:solidFill>
                <a:latin typeface=" Ubuntu Mono"/>
              </a:rPr>
              <a:t>s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.</a:t>
            </a:r>
            <a:r>
              <a:rPr lang="en-US" sz="1200" dirty="0">
                <a:solidFill>
                  <a:srgbClr val="FF738A"/>
                </a:solidFill>
                <a:latin typeface=" Ubuntu Mono"/>
              </a:rPr>
              <a:t>p2</a:t>
            </a:r>
          </a:p>
          <a:p>
            <a:endParaRPr lang="en-US" sz="1200" b="0" dirty="0">
              <a:solidFill>
                <a:srgbClr val="69C3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sort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 </a:t>
            </a:r>
            <a:r>
              <a:rPr lang="en-US" sz="1200" dirty="0" err="1">
                <a:solidFill>
                  <a:srgbClr val="69C3FF"/>
                </a:solidFill>
                <a:latin typeface=" Ubuntu Mono"/>
              </a:rPr>
              <a:t>pointsOnLineSegment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 by distance to </a:t>
            </a:r>
            <a:r>
              <a:rPr lang="en-US" sz="1200" b="0" i="1" dirty="0">
                <a:solidFill>
                  <a:srgbClr val="FF955C"/>
                </a:solidFill>
                <a:effectLst/>
                <a:latin typeface=" Ubuntu Mono"/>
              </a:rPr>
              <a:t>s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200" b="0" dirty="0">
                <a:solidFill>
                  <a:srgbClr val="FF738A"/>
                </a:solidFill>
                <a:effectLst/>
                <a:latin typeface=" Ubuntu Mono"/>
              </a:rPr>
              <a:t>p1</a:t>
            </a:r>
          </a:p>
          <a:p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for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i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=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955C"/>
                </a:solidFill>
                <a:effectLst/>
                <a:latin typeface=" Ubuntu Mono"/>
              </a:rPr>
              <a:t>1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to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#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pointsOnLineSegment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(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exclusive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)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EACD61"/>
                </a:solidFill>
                <a:latin typeface=" Ubuntu Mono"/>
              </a:rPr>
              <a:t>do</a:t>
            </a: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   seg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=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new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LineSegment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(</a:t>
            </a:r>
            <a:r>
              <a:rPr lang="en-US" sz="1200" b="0" i="1" dirty="0" err="1">
                <a:solidFill>
                  <a:srgbClr val="FF955C"/>
                </a:solidFill>
                <a:effectLst/>
                <a:latin typeface=" Ubuntu Mono"/>
              </a:rPr>
              <a:t>pointsOnLineSegment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[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i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-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955C"/>
                </a:solidFill>
                <a:effectLst/>
                <a:latin typeface=" Ubuntu Mono"/>
              </a:rPr>
              <a:t>1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],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i="1" dirty="0" err="1">
                <a:solidFill>
                  <a:srgbClr val="FF955C"/>
                </a:solidFill>
                <a:effectLst/>
                <a:latin typeface=" Ubuntu Mono"/>
              </a:rPr>
              <a:t>pointsOnLineSegment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[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i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])</a:t>
            </a: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   midpoint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=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de-DE" sz="1200" dirty="0" err="1">
                <a:solidFill>
                  <a:srgbClr val="FFFFFF"/>
                </a:solidFill>
                <a:latin typeface=" Ubuntu Mono"/>
              </a:rPr>
              <a:t>middle</a:t>
            </a:r>
            <a:r>
              <a:rPr lang="de-DE" sz="1200" dirty="0">
                <a:solidFill>
                  <a:srgbClr val="FFFFFF"/>
                </a:solidFill>
                <a:latin typeface=" Ubuntu Mono"/>
              </a:rPr>
              <a:t> </a:t>
            </a:r>
            <a:r>
              <a:rPr lang="de-DE" sz="1200" dirty="0" err="1">
                <a:solidFill>
                  <a:srgbClr val="FFFFFF"/>
                </a:solidFill>
                <a:latin typeface=" Ubuntu Mono"/>
              </a:rPr>
              <a:t>point</a:t>
            </a:r>
            <a:r>
              <a:rPr lang="de-DE" sz="1200" dirty="0">
                <a:solidFill>
                  <a:srgbClr val="FFFFFF"/>
                </a:solidFill>
                <a:latin typeface=" Ubuntu Mono"/>
              </a:rPr>
              <a:t> </a:t>
            </a:r>
            <a:r>
              <a:rPr lang="de-DE" sz="1200" dirty="0" err="1">
                <a:solidFill>
                  <a:srgbClr val="FFFFFF"/>
                </a:solidFill>
                <a:latin typeface=" Ubuntu Mono"/>
              </a:rPr>
              <a:t>of</a:t>
            </a:r>
            <a:r>
              <a:rPr lang="de-DE" sz="1200" dirty="0">
                <a:solidFill>
                  <a:srgbClr val="FFFFFF"/>
                </a:solidFill>
                <a:latin typeface=" Ubuntu Mono"/>
              </a:rPr>
              <a:t> </a:t>
            </a:r>
            <a:r>
              <a:rPr lang="de-DE" sz="1200" dirty="0" err="1">
                <a:solidFill>
                  <a:srgbClr val="69C3FF"/>
                </a:solidFill>
                <a:latin typeface=" Ubuntu Mono"/>
              </a:rPr>
              <a:t>seg</a:t>
            </a:r>
            <a:endParaRPr lang="de-DE" sz="1200" dirty="0">
              <a:solidFill>
                <a:srgbClr val="69C3FF"/>
              </a:solidFill>
              <a:latin typeface=" Ubuntu Mono"/>
            </a:endParaRPr>
          </a:p>
          <a:p>
            <a:endParaRPr lang="en-US" sz="1200" dirty="0">
              <a:solidFill>
                <a:srgbClr val="69C3FF"/>
              </a:solidFill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  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if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midpoint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 lies on perimeter of </a:t>
            </a:r>
            <a:r>
              <a:rPr lang="en-US" sz="1200" dirty="0">
                <a:solidFill>
                  <a:srgbClr val="66FF99"/>
                </a:solidFill>
                <a:latin typeface=" Ubuntu Mono"/>
              </a:rPr>
              <a:t>Polygon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EACD61"/>
                </a:solidFill>
                <a:latin typeface=" Ubuntu Mono"/>
              </a:rPr>
              <a:t>then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 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continue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  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if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midpoint</a:t>
            </a:r>
            <a:r>
              <a:rPr lang="en-US" sz="1200" b="0" i="1" dirty="0">
                <a:solidFill>
                  <a:srgbClr val="FF955C"/>
                </a:solidFill>
                <a:effectLst/>
                <a:latin typeface=" Ubuntu Mono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is within perimeter of </a:t>
            </a:r>
            <a:r>
              <a:rPr lang="en-US" sz="1200" dirty="0">
                <a:solidFill>
                  <a:srgbClr val="66FF99"/>
                </a:solidFill>
                <a:latin typeface=" Ubuntu Mono"/>
              </a:rPr>
              <a:t>Polygon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==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doProhibidOutside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 </a:t>
            </a:r>
            <a:r>
              <a:rPr lang="en-US" sz="1200" dirty="0">
                <a:solidFill>
                  <a:srgbClr val="EACD61"/>
                </a:solidFill>
                <a:latin typeface=" Ubuntu Mono"/>
              </a:rPr>
              <a:t>then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 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return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35535"/>
                </a:solidFill>
                <a:effectLst/>
                <a:latin typeface=" Ubuntu Mono"/>
              </a:rPr>
              <a:t>true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b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</a:b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return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35535"/>
                </a:solidFill>
                <a:effectLst/>
                <a:latin typeface=" Ubuntu Mono"/>
              </a:rPr>
              <a:t>false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}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32634DB-0ADB-48B4-8FF8-93EFA59B87E7}"/>
              </a:ext>
            </a:extLst>
          </p:cNvPr>
          <p:cNvSpPr txBox="1">
            <a:spLocks/>
          </p:cNvSpPr>
          <p:nvPr/>
        </p:nvSpPr>
        <p:spPr>
          <a:xfrm>
            <a:off x="5136199" y="5811319"/>
            <a:ext cx="6351347" cy="316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100" b="1" dirty="0">
                <a:solidFill>
                  <a:schemeClr val="bg1"/>
                </a:solidFill>
              </a:rPr>
              <a:t>Warnung: </a:t>
            </a:r>
            <a:r>
              <a:rPr lang="de-DE" sz="1100" dirty="0">
                <a:solidFill>
                  <a:schemeClr val="bg1"/>
                </a:solidFill>
              </a:rPr>
              <a:t>Array-Indizes fangen mit 0 an. ;)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E1F2DE-C9A6-40BE-854A-DC6D17207F09}"/>
              </a:ext>
            </a:extLst>
          </p:cNvPr>
          <p:cNvSpPr/>
          <p:nvPr/>
        </p:nvSpPr>
        <p:spPr>
          <a:xfrm>
            <a:off x="8630144" y="2161309"/>
            <a:ext cx="3322302" cy="737864"/>
          </a:xfrm>
          <a:prstGeom prst="rect">
            <a:avLst/>
          </a:prstGeom>
          <a:solidFill>
            <a:srgbClr val="35475D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Kanten, die ein Polygon schneiden, werden direkt aussortiert.</a:t>
            </a:r>
            <a:endParaRPr lang="en-US" sz="160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A117101-3910-4481-B48C-19EB77231C99}"/>
              </a:ext>
            </a:extLst>
          </p:cNvPr>
          <p:cNvSpPr/>
          <p:nvPr/>
        </p:nvSpPr>
        <p:spPr>
          <a:xfrm>
            <a:off x="6585154" y="2240943"/>
            <a:ext cx="2041237" cy="289456"/>
          </a:xfrm>
          <a:custGeom>
            <a:avLst/>
            <a:gdLst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28650"/>
              <a:gd name="connsiteY0" fmla="*/ 1057275 h 1057275"/>
              <a:gd name="connsiteX1" fmla="*/ 390525 w 628650"/>
              <a:gd name="connsiteY1" fmla="*/ 20002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390525 w 628650"/>
              <a:gd name="connsiteY1" fmla="*/ 20002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390525 w 628650"/>
              <a:gd name="connsiteY1" fmla="*/ 20002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390525 w 628650"/>
              <a:gd name="connsiteY1" fmla="*/ 20002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314325 w 628650"/>
              <a:gd name="connsiteY1" fmla="*/ 56197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09600"/>
              <a:gd name="connsiteY0" fmla="*/ 1409700 h 1409700"/>
              <a:gd name="connsiteX1" fmla="*/ 609600 w 609600"/>
              <a:gd name="connsiteY1" fmla="*/ 0 h 1409700"/>
              <a:gd name="connsiteX0" fmla="*/ 0 w 609600"/>
              <a:gd name="connsiteY0" fmla="*/ 1409700 h 1409750"/>
              <a:gd name="connsiteX1" fmla="*/ 609600 w 609600"/>
              <a:gd name="connsiteY1" fmla="*/ 0 h 1409750"/>
              <a:gd name="connsiteX0" fmla="*/ 0 w 2041237"/>
              <a:gd name="connsiteY0" fmla="*/ 0 h 200083"/>
              <a:gd name="connsiteX1" fmla="*/ 2041237 w 2041237"/>
              <a:gd name="connsiteY1" fmla="*/ 185772 h 200083"/>
              <a:gd name="connsiteX0" fmla="*/ 0 w 2041237"/>
              <a:gd name="connsiteY0" fmla="*/ 0 h 185874"/>
              <a:gd name="connsiteX1" fmla="*/ 2041237 w 2041237"/>
              <a:gd name="connsiteY1" fmla="*/ 185772 h 185874"/>
              <a:gd name="connsiteX0" fmla="*/ 0 w 2041237"/>
              <a:gd name="connsiteY0" fmla="*/ 0 h 185874"/>
              <a:gd name="connsiteX1" fmla="*/ 2041237 w 2041237"/>
              <a:gd name="connsiteY1" fmla="*/ 185772 h 18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41237" h="185874">
                <a:moveTo>
                  <a:pt x="0" y="0"/>
                </a:moveTo>
                <a:cubicBezTo>
                  <a:pt x="864754" y="9525"/>
                  <a:pt x="620569" y="190798"/>
                  <a:pt x="2041237" y="185772"/>
                </a:cubicBezTo>
              </a:path>
            </a:pathLst>
          </a:cu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81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8DD9124-6D78-45E1-8F34-33724F14D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A2579-2013-4E23-9CF7-98957850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754062"/>
            <a:ext cx="10515600" cy="808037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Problemstellung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063CF-A153-49FB-9C3C-1C63A508C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48720" cy="4351338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Rennstrecke definiert als Raum zwischen einem inneren und einem äußeren Polygon</a:t>
            </a:r>
          </a:p>
          <a:p>
            <a:r>
              <a:rPr lang="de-DE" dirty="0">
                <a:solidFill>
                  <a:schemeClr val="bg1"/>
                </a:solidFill>
              </a:rPr>
              <a:t>Das Äußere enthält das Innere und schneidet dieses nicht</a:t>
            </a:r>
          </a:p>
          <a:p>
            <a:r>
              <a:rPr lang="de-DE" dirty="0">
                <a:solidFill>
                  <a:schemeClr val="bg1"/>
                </a:solidFill>
              </a:rPr>
              <a:t>Gesucht ist der kürzeste Weg durch die Rennstrecke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5751D76-897A-428D-B345-1E918FBF350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547" t="11908" r="12397"/>
          <a:stretch/>
        </p:blipFill>
        <p:spPr>
          <a:xfrm>
            <a:off x="7652106" y="1890780"/>
            <a:ext cx="3706947" cy="362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324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Erzeugung des Graphen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0189D-251D-4834-B64E-514EB7AD9CA1}"/>
              </a:ext>
            </a:extLst>
          </p:cNvPr>
          <p:cNvSpPr/>
          <p:nvPr/>
        </p:nvSpPr>
        <p:spPr>
          <a:xfrm>
            <a:off x="866775" y="771525"/>
            <a:ext cx="2050992" cy="535622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63999-2BFA-4A0A-9D7A-2B463A63DE3D}"/>
              </a:ext>
            </a:extLst>
          </p:cNvPr>
          <p:cNvSpPr/>
          <p:nvPr/>
        </p:nvSpPr>
        <p:spPr>
          <a:xfrm>
            <a:off x="868145" y="2668198"/>
            <a:ext cx="2050992" cy="455372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61F09-622D-4506-B2E7-F59D1A13D9F7}"/>
              </a:ext>
            </a:extLst>
          </p:cNvPr>
          <p:cNvSpPr txBox="1"/>
          <p:nvPr/>
        </p:nvSpPr>
        <p:spPr>
          <a:xfrm>
            <a:off x="866777" y="2724951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createGraph</a:t>
            </a:r>
            <a:endParaRPr lang="en-US" sz="1600" b="1" dirty="0">
              <a:solidFill>
                <a:schemeClr val="bg1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4C6BD-F5E8-4615-8DAB-536E188715CF}"/>
              </a:ext>
            </a:extLst>
          </p:cNvPr>
          <p:cNvSpPr/>
          <p:nvPr/>
        </p:nvSpPr>
        <p:spPr>
          <a:xfrm>
            <a:off x="871894" y="3122661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7309-6404-483F-970D-36EACB7AC9E7}"/>
              </a:ext>
            </a:extLst>
          </p:cNvPr>
          <p:cNvSpPr txBox="1"/>
          <p:nvPr/>
        </p:nvSpPr>
        <p:spPr>
          <a:xfrm>
            <a:off x="866775" y="3181373"/>
            <a:ext cx="2193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createConvexHull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A14F3-2C0A-40BE-9088-9F842036D1B8}"/>
              </a:ext>
            </a:extLst>
          </p:cNvPr>
          <p:cNvSpPr/>
          <p:nvPr/>
        </p:nvSpPr>
        <p:spPr>
          <a:xfrm>
            <a:off x="868145" y="3578336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95493-68DE-4CF3-BC83-912EC876680A}"/>
              </a:ext>
            </a:extLst>
          </p:cNvPr>
          <p:cNvSpPr txBox="1"/>
          <p:nvPr/>
        </p:nvSpPr>
        <p:spPr>
          <a:xfrm>
            <a:off x="863025" y="3636139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findShortestPath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8B0E0A-2420-42DE-AEE8-11F884FFDD6A}"/>
              </a:ext>
            </a:extLst>
          </p:cNvPr>
          <p:cNvSpPr txBox="1"/>
          <p:nvPr/>
        </p:nvSpPr>
        <p:spPr>
          <a:xfrm>
            <a:off x="3011753" y="1890730"/>
            <a:ext cx="766274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66FF99"/>
                </a:solidFill>
                <a:effectLst/>
                <a:latin typeface=" Ubuntu Mono"/>
              </a:rPr>
              <a:t>Polygon</a:t>
            </a:r>
            <a:r>
              <a:rPr lang="en-US" sz="1200" b="0" dirty="0">
                <a:solidFill>
                  <a:schemeClr val="bg1"/>
                </a:solidFill>
                <a:effectLst/>
                <a:latin typeface=" Ubuntu Mono"/>
              </a:rPr>
              <a:t>::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isViolatedByLineSegment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(</a:t>
            </a:r>
            <a:r>
              <a:rPr lang="en-US" sz="1200" b="0" dirty="0" err="1">
                <a:solidFill>
                  <a:srgbClr val="B78AFF"/>
                </a:solidFill>
                <a:effectLst/>
                <a:latin typeface=" Ubuntu Mono"/>
              </a:rPr>
              <a:t>LineSegment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738A"/>
                </a:solidFill>
                <a:effectLst/>
                <a:latin typeface=" Ubuntu Mono"/>
              </a:rPr>
              <a:t>s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,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i="1" dirty="0">
                <a:solidFill>
                  <a:srgbClr val="B78AFF"/>
                </a:solidFill>
                <a:effectLst/>
                <a:latin typeface=" Ubuntu Mono"/>
              </a:rPr>
              <a:t>bool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 err="1">
                <a:solidFill>
                  <a:srgbClr val="FF738A"/>
                </a:solidFill>
                <a:effectLst/>
                <a:latin typeface=" Ubuntu Mono"/>
              </a:rPr>
              <a:t>doProhibidOutside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)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{</a:t>
            </a: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if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66FF99"/>
                </a:solidFill>
                <a:latin typeface=" Ubuntu Mono"/>
              </a:rPr>
              <a:t>Polygon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 intersects with 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s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return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35535"/>
                </a:solidFill>
                <a:effectLst/>
                <a:latin typeface=" Ubuntu Mono"/>
              </a:rPr>
              <a:t>true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b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</a:b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b="0" i="1" dirty="0">
                <a:solidFill>
                  <a:srgbClr val="9DACC3"/>
                </a:solidFill>
                <a:effectLst/>
                <a:latin typeface=" Ubuntu Mono"/>
              </a:rPr>
              <a:t> </a:t>
            </a:r>
            <a:r>
              <a:rPr lang="en-US" sz="1200" b="0" i="1" dirty="0">
                <a:solidFill>
                  <a:srgbClr val="9DACC3"/>
                </a:solidFill>
                <a:effectLst/>
                <a:highlight>
                  <a:srgbClr val="414F5E"/>
                </a:highlight>
                <a:latin typeface=" Ubuntu Mono"/>
              </a:rPr>
              <a:t>// little optimization</a:t>
            </a:r>
            <a:endParaRPr lang="en-US" sz="1200" b="0" dirty="0">
              <a:solidFill>
                <a:srgbClr val="FFFFFF"/>
              </a:solidFill>
              <a:effectLst/>
              <a:highlight>
                <a:srgbClr val="414F5E"/>
              </a:highlight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     p </a:t>
            </a:r>
            <a:r>
              <a:rPr lang="en-US" sz="1200" b="0" dirty="0">
                <a:solidFill>
                  <a:srgbClr val="FFFFFF"/>
                </a:solidFill>
                <a:effectLst/>
                <a:highlight>
                  <a:srgbClr val="414F5E"/>
                </a:highlight>
                <a:latin typeface=" Ubuntu Mono"/>
              </a:rPr>
              <a:t>=</a:t>
            </a:r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 </a:t>
            </a:r>
            <a:r>
              <a:rPr lang="en-US" sz="1200" dirty="0">
                <a:solidFill>
                  <a:srgbClr val="FFFFFF"/>
                </a:solidFill>
                <a:highlight>
                  <a:srgbClr val="414F5E"/>
                </a:highlight>
                <a:latin typeface=" Ubuntu Mono"/>
              </a:rPr>
              <a:t>any point on </a:t>
            </a:r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s </a:t>
            </a:r>
            <a:r>
              <a:rPr lang="en-US" sz="1200" dirty="0">
                <a:solidFill>
                  <a:srgbClr val="FFFFFF"/>
                </a:solidFill>
                <a:highlight>
                  <a:srgbClr val="414F5E"/>
                </a:highlight>
                <a:latin typeface=" Ubuntu Mono"/>
              </a:rPr>
              <a:t>that is not </a:t>
            </a:r>
            <a:r>
              <a:rPr lang="en-US" sz="1200" i="1" dirty="0">
                <a:solidFill>
                  <a:srgbClr val="FF955C"/>
                </a:solidFill>
                <a:highlight>
                  <a:srgbClr val="414F5E"/>
                </a:highlight>
                <a:latin typeface=" Ubuntu Mono"/>
              </a:rPr>
              <a:t>s</a:t>
            </a:r>
            <a:r>
              <a:rPr lang="en-US" sz="1200" dirty="0">
                <a:solidFill>
                  <a:srgbClr val="FFFFFF"/>
                </a:solidFill>
                <a:highlight>
                  <a:srgbClr val="414F5E"/>
                </a:highlight>
                <a:latin typeface=" Ubuntu Mono"/>
              </a:rPr>
              <a:t>.</a:t>
            </a:r>
            <a:r>
              <a:rPr lang="en-US" sz="1200" dirty="0">
                <a:solidFill>
                  <a:srgbClr val="FF738A"/>
                </a:solidFill>
                <a:highlight>
                  <a:srgbClr val="414F5E"/>
                </a:highlight>
                <a:latin typeface=" Ubuntu Mono"/>
              </a:rPr>
              <a:t>p1</a:t>
            </a:r>
            <a:r>
              <a:rPr lang="en-US" sz="1200" dirty="0">
                <a:solidFill>
                  <a:srgbClr val="69C3FF"/>
                </a:solidFill>
                <a:highlight>
                  <a:srgbClr val="414F5E"/>
                </a:highlight>
                <a:latin typeface=" Ubuntu Mono"/>
              </a:rPr>
              <a:t> </a:t>
            </a:r>
            <a:r>
              <a:rPr lang="en-US" sz="1200" dirty="0">
                <a:solidFill>
                  <a:srgbClr val="FFFFFF"/>
                </a:solidFill>
                <a:highlight>
                  <a:srgbClr val="414F5E"/>
                </a:highlight>
                <a:latin typeface=" Ubuntu Mono"/>
              </a:rPr>
              <a:t>or</a:t>
            </a:r>
            <a:r>
              <a:rPr lang="en-US" sz="1200" dirty="0">
                <a:solidFill>
                  <a:srgbClr val="69C3FF"/>
                </a:solidFill>
                <a:highlight>
                  <a:srgbClr val="414F5E"/>
                </a:highlight>
                <a:latin typeface=" Ubuntu Mono"/>
              </a:rPr>
              <a:t> </a:t>
            </a:r>
            <a:r>
              <a:rPr lang="en-US" sz="1200" i="1" dirty="0">
                <a:solidFill>
                  <a:srgbClr val="FF955C"/>
                </a:solidFill>
                <a:highlight>
                  <a:srgbClr val="414F5E"/>
                </a:highlight>
                <a:latin typeface=" Ubuntu Mono"/>
              </a:rPr>
              <a:t>s</a:t>
            </a:r>
            <a:r>
              <a:rPr lang="en-US" sz="1200" dirty="0">
                <a:solidFill>
                  <a:srgbClr val="FFFFFF"/>
                </a:solidFill>
                <a:highlight>
                  <a:srgbClr val="414F5E"/>
                </a:highlight>
                <a:latin typeface=" Ubuntu Mono"/>
              </a:rPr>
              <a:t>.</a:t>
            </a:r>
            <a:r>
              <a:rPr lang="en-US" sz="1200" dirty="0">
                <a:solidFill>
                  <a:srgbClr val="FF738A"/>
                </a:solidFill>
                <a:highlight>
                  <a:srgbClr val="414F5E"/>
                </a:highlight>
                <a:latin typeface=" Ubuntu Mono"/>
              </a:rPr>
              <a:t>p2</a:t>
            </a:r>
            <a:endParaRPr lang="en-US" sz="1200" b="0" dirty="0">
              <a:solidFill>
                <a:srgbClr val="FFFFFF"/>
              </a:solidFill>
              <a:effectLst/>
              <a:highlight>
                <a:srgbClr val="414F5E"/>
              </a:highlight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     </a:t>
            </a:r>
            <a:r>
              <a:rPr lang="en-US" sz="1200" b="0" dirty="0">
                <a:solidFill>
                  <a:srgbClr val="EACD61"/>
                </a:solidFill>
                <a:effectLst/>
                <a:highlight>
                  <a:srgbClr val="414F5E"/>
                </a:highlight>
                <a:latin typeface=" Ubuntu Mono"/>
              </a:rPr>
              <a:t>if</a:t>
            </a:r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 p </a:t>
            </a:r>
            <a:r>
              <a:rPr lang="en-US" sz="1200" dirty="0">
                <a:solidFill>
                  <a:srgbClr val="FFFFFF"/>
                </a:solidFill>
                <a:highlight>
                  <a:srgbClr val="414F5E"/>
                </a:highlight>
                <a:latin typeface=" Ubuntu Mono"/>
              </a:rPr>
              <a:t>is not on perimeter of </a:t>
            </a:r>
            <a:r>
              <a:rPr lang="en-US" sz="1200" dirty="0">
                <a:solidFill>
                  <a:srgbClr val="66FF99"/>
                </a:solidFill>
                <a:highlight>
                  <a:srgbClr val="414F5E"/>
                </a:highlight>
                <a:latin typeface=" Ubuntu Mono"/>
              </a:rPr>
              <a:t>Polygon</a:t>
            </a:r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 </a:t>
            </a:r>
            <a:r>
              <a:rPr lang="en-US" sz="1200" dirty="0">
                <a:solidFill>
                  <a:srgbClr val="EACD61"/>
                </a:solidFill>
                <a:highlight>
                  <a:srgbClr val="414F5E"/>
                </a:highlight>
                <a:latin typeface=" Ubuntu Mono"/>
              </a:rPr>
              <a:t>then</a:t>
            </a:r>
          </a:p>
          <a:p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         </a:t>
            </a:r>
            <a:r>
              <a:rPr lang="en-US" sz="1200" b="0" dirty="0">
                <a:solidFill>
                  <a:srgbClr val="EACD61"/>
                </a:solidFill>
                <a:effectLst/>
                <a:highlight>
                  <a:srgbClr val="414F5E"/>
                </a:highlight>
                <a:latin typeface=" Ubuntu Mono"/>
              </a:rPr>
              <a:t>return</a:t>
            </a:r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 p </a:t>
            </a:r>
            <a:r>
              <a:rPr lang="en-US" sz="1200" dirty="0">
                <a:solidFill>
                  <a:srgbClr val="FFFFFF"/>
                </a:solidFill>
                <a:highlight>
                  <a:srgbClr val="414F5E"/>
                </a:highlight>
                <a:latin typeface=" Ubuntu Mono"/>
              </a:rPr>
              <a:t>is within perimeter of </a:t>
            </a:r>
            <a:r>
              <a:rPr lang="en-US" sz="1200" dirty="0">
                <a:solidFill>
                  <a:srgbClr val="66FF99"/>
                </a:solidFill>
                <a:highlight>
                  <a:srgbClr val="414F5E"/>
                </a:highlight>
                <a:latin typeface=" Ubuntu Mono"/>
              </a:rPr>
              <a:t>Polygon</a:t>
            </a:r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 </a:t>
            </a:r>
            <a:r>
              <a:rPr lang="en-US" sz="1200" b="0" dirty="0">
                <a:solidFill>
                  <a:srgbClr val="EACD61"/>
                </a:solidFill>
                <a:effectLst/>
                <a:highlight>
                  <a:srgbClr val="414F5E"/>
                </a:highlight>
                <a:latin typeface=" Ubuntu Mono"/>
              </a:rPr>
              <a:t>==</a:t>
            </a:r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 </a:t>
            </a:r>
            <a:r>
              <a:rPr lang="en-US" sz="1200" dirty="0" err="1">
                <a:solidFill>
                  <a:srgbClr val="69C3FF"/>
                </a:solidFill>
                <a:highlight>
                  <a:srgbClr val="414F5E"/>
                </a:highlight>
                <a:latin typeface=" Ubuntu Mono"/>
              </a:rPr>
              <a:t>doProhibidInside</a:t>
            </a:r>
            <a:endParaRPr lang="en-US" sz="1200" dirty="0">
              <a:solidFill>
                <a:srgbClr val="69C3FF"/>
              </a:solidFill>
              <a:highlight>
                <a:srgbClr val="414F5E"/>
              </a:highlight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pointsOnLineSegment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= list of all points on 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s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 including </a:t>
            </a:r>
            <a:r>
              <a:rPr lang="en-US" sz="1200" i="1" dirty="0">
                <a:solidFill>
                  <a:srgbClr val="FF955C"/>
                </a:solidFill>
                <a:latin typeface=" Ubuntu Mono"/>
              </a:rPr>
              <a:t>s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.</a:t>
            </a:r>
            <a:r>
              <a:rPr lang="en-US" sz="1200" dirty="0">
                <a:solidFill>
                  <a:srgbClr val="FF738A"/>
                </a:solidFill>
                <a:latin typeface=" Ubuntu Mono"/>
              </a:rPr>
              <a:t>p1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and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 </a:t>
            </a:r>
            <a:r>
              <a:rPr lang="en-US" sz="1200" i="1" dirty="0">
                <a:solidFill>
                  <a:srgbClr val="FF955C"/>
                </a:solidFill>
                <a:latin typeface=" Ubuntu Mono"/>
              </a:rPr>
              <a:t>s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.</a:t>
            </a:r>
            <a:r>
              <a:rPr lang="en-US" sz="1200" dirty="0">
                <a:solidFill>
                  <a:srgbClr val="FF738A"/>
                </a:solidFill>
                <a:latin typeface=" Ubuntu Mono"/>
              </a:rPr>
              <a:t>p2</a:t>
            </a:r>
          </a:p>
          <a:p>
            <a:endParaRPr lang="en-US" sz="1200" b="0" dirty="0">
              <a:solidFill>
                <a:srgbClr val="69C3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sort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 </a:t>
            </a:r>
            <a:r>
              <a:rPr lang="en-US" sz="1200" dirty="0" err="1">
                <a:solidFill>
                  <a:srgbClr val="69C3FF"/>
                </a:solidFill>
                <a:latin typeface=" Ubuntu Mono"/>
              </a:rPr>
              <a:t>pointsOnLineSegment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 by distance to </a:t>
            </a:r>
            <a:r>
              <a:rPr lang="en-US" sz="1200" b="0" i="1" dirty="0">
                <a:solidFill>
                  <a:srgbClr val="FF955C"/>
                </a:solidFill>
                <a:effectLst/>
                <a:latin typeface=" Ubuntu Mono"/>
              </a:rPr>
              <a:t>s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200" b="0" dirty="0">
                <a:solidFill>
                  <a:srgbClr val="FF738A"/>
                </a:solidFill>
                <a:effectLst/>
                <a:latin typeface=" Ubuntu Mono"/>
              </a:rPr>
              <a:t>p1</a:t>
            </a:r>
          </a:p>
          <a:p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for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i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=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955C"/>
                </a:solidFill>
                <a:effectLst/>
                <a:latin typeface=" Ubuntu Mono"/>
              </a:rPr>
              <a:t>1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to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#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pointsOnLineSegment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(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exclusive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)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EACD61"/>
                </a:solidFill>
                <a:latin typeface=" Ubuntu Mono"/>
              </a:rPr>
              <a:t>do</a:t>
            </a: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   seg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=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new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LineSegment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(</a:t>
            </a:r>
            <a:r>
              <a:rPr lang="en-US" sz="1200" b="0" i="1" dirty="0" err="1">
                <a:solidFill>
                  <a:srgbClr val="FF955C"/>
                </a:solidFill>
                <a:effectLst/>
                <a:latin typeface=" Ubuntu Mono"/>
              </a:rPr>
              <a:t>pointsOnLineSegment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[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i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-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955C"/>
                </a:solidFill>
                <a:effectLst/>
                <a:latin typeface=" Ubuntu Mono"/>
              </a:rPr>
              <a:t>1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],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i="1" dirty="0" err="1">
                <a:solidFill>
                  <a:srgbClr val="FF955C"/>
                </a:solidFill>
                <a:effectLst/>
                <a:latin typeface=" Ubuntu Mono"/>
              </a:rPr>
              <a:t>pointsOnLineSegment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[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i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])</a:t>
            </a: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   midpoint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=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de-DE" sz="1200" dirty="0" err="1">
                <a:solidFill>
                  <a:srgbClr val="FFFFFF"/>
                </a:solidFill>
                <a:latin typeface=" Ubuntu Mono"/>
              </a:rPr>
              <a:t>middle</a:t>
            </a:r>
            <a:r>
              <a:rPr lang="de-DE" sz="1200" dirty="0">
                <a:solidFill>
                  <a:srgbClr val="FFFFFF"/>
                </a:solidFill>
                <a:latin typeface=" Ubuntu Mono"/>
              </a:rPr>
              <a:t> </a:t>
            </a:r>
            <a:r>
              <a:rPr lang="de-DE" sz="1200" dirty="0" err="1">
                <a:solidFill>
                  <a:srgbClr val="FFFFFF"/>
                </a:solidFill>
                <a:latin typeface=" Ubuntu Mono"/>
              </a:rPr>
              <a:t>point</a:t>
            </a:r>
            <a:r>
              <a:rPr lang="de-DE" sz="1200" dirty="0">
                <a:solidFill>
                  <a:srgbClr val="FFFFFF"/>
                </a:solidFill>
                <a:latin typeface=" Ubuntu Mono"/>
              </a:rPr>
              <a:t> </a:t>
            </a:r>
            <a:r>
              <a:rPr lang="de-DE" sz="1200" dirty="0" err="1">
                <a:solidFill>
                  <a:srgbClr val="FFFFFF"/>
                </a:solidFill>
                <a:latin typeface=" Ubuntu Mono"/>
              </a:rPr>
              <a:t>of</a:t>
            </a:r>
            <a:r>
              <a:rPr lang="de-DE" sz="1200" dirty="0">
                <a:solidFill>
                  <a:srgbClr val="FFFFFF"/>
                </a:solidFill>
                <a:latin typeface=" Ubuntu Mono"/>
              </a:rPr>
              <a:t> </a:t>
            </a:r>
            <a:r>
              <a:rPr lang="de-DE" sz="1200" dirty="0" err="1">
                <a:solidFill>
                  <a:srgbClr val="69C3FF"/>
                </a:solidFill>
                <a:latin typeface=" Ubuntu Mono"/>
              </a:rPr>
              <a:t>seg</a:t>
            </a:r>
            <a:endParaRPr lang="de-DE" sz="1200" dirty="0">
              <a:solidFill>
                <a:srgbClr val="69C3FF"/>
              </a:solidFill>
              <a:latin typeface=" Ubuntu Mono"/>
            </a:endParaRPr>
          </a:p>
          <a:p>
            <a:endParaRPr lang="en-US" sz="1200" dirty="0">
              <a:solidFill>
                <a:srgbClr val="69C3FF"/>
              </a:solidFill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  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if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midpoint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 lies on perimeter of </a:t>
            </a:r>
            <a:r>
              <a:rPr lang="en-US" sz="1200" dirty="0">
                <a:solidFill>
                  <a:srgbClr val="66FF99"/>
                </a:solidFill>
                <a:latin typeface=" Ubuntu Mono"/>
              </a:rPr>
              <a:t>Polygon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EACD61"/>
                </a:solidFill>
                <a:latin typeface=" Ubuntu Mono"/>
              </a:rPr>
              <a:t>then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 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continue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  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if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midpoint</a:t>
            </a:r>
            <a:r>
              <a:rPr lang="en-US" sz="1200" b="0" i="1" dirty="0">
                <a:solidFill>
                  <a:srgbClr val="FF955C"/>
                </a:solidFill>
                <a:effectLst/>
                <a:latin typeface=" Ubuntu Mono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is within perimeter of </a:t>
            </a:r>
            <a:r>
              <a:rPr lang="en-US" sz="1200" dirty="0">
                <a:solidFill>
                  <a:srgbClr val="66FF99"/>
                </a:solidFill>
                <a:latin typeface=" Ubuntu Mono"/>
              </a:rPr>
              <a:t>Polygon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==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doProhibidOutside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 </a:t>
            </a:r>
            <a:r>
              <a:rPr lang="en-US" sz="1200" dirty="0">
                <a:solidFill>
                  <a:srgbClr val="EACD61"/>
                </a:solidFill>
                <a:latin typeface=" Ubuntu Mono"/>
              </a:rPr>
              <a:t>then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 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return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35535"/>
                </a:solidFill>
                <a:effectLst/>
                <a:latin typeface=" Ubuntu Mono"/>
              </a:rPr>
              <a:t>true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b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</a:b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return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35535"/>
                </a:solidFill>
                <a:effectLst/>
                <a:latin typeface=" Ubuntu Mono"/>
              </a:rPr>
              <a:t>false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}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32634DB-0ADB-48B4-8FF8-93EFA59B87E7}"/>
              </a:ext>
            </a:extLst>
          </p:cNvPr>
          <p:cNvSpPr txBox="1">
            <a:spLocks/>
          </p:cNvSpPr>
          <p:nvPr/>
        </p:nvSpPr>
        <p:spPr>
          <a:xfrm>
            <a:off x="5136199" y="5811319"/>
            <a:ext cx="6351347" cy="316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100" b="1" dirty="0">
                <a:solidFill>
                  <a:schemeClr val="bg1"/>
                </a:solidFill>
              </a:rPr>
              <a:t>Warnung: </a:t>
            </a:r>
            <a:r>
              <a:rPr lang="de-DE" sz="1100" dirty="0">
                <a:solidFill>
                  <a:schemeClr val="bg1"/>
                </a:solidFill>
              </a:rPr>
              <a:t>Array-Indizes fangen mit 0 an. ;)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E1F2DE-C9A6-40BE-854A-DC6D17207F09}"/>
              </a:ext>
            </a:extLst>
          </p:cNvPr>
          <p:cNvSpPr/>
          <p:nvPr/>
        </p:nvSpPr>
        <p:spPr>
          <a:xfrm>
            <a:off x="8630144" y="1690688"/>
            <a:ext cx="3322302" cy="1679106"/>
          </a:xfrm>
          <a:prstGeom prst="rect">
            <a:avLst/>
          </a:prstGeom>
          <a:solidFill>
            <a:srgbClr val="35475D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Wir wählen einen beliebigen Punkt auf </a:t>
            </a:r>
            <a:r>
              <a:rPr lang="de-DE" sz="1200" dirty="0">
                <a:solidFill>
                  <a:srgbClr val="69C3FF"/>
                </a:solidFill>
                <a:latin typeface=" Ubuntu Mono"/>
              </a:rPr>
              <a:t>s</a:t>
            </a:r>
            <a:r>
              <a:rPr lang="de-DE" sz="1600" dirty="0"/>
              <a:t> und überprüfen, ob wir direkt rausfinden können, ob sich die Kante innerhalb/außerhalb des </a:t>
            </a:r>
            <a:r>
              <a:rPr lang="de-DE" sz="1200" dirty="0">
                <a:solidFill>
                  <a:srgbClr val="66FF99"/>
                </a:solidFill>
                <a:latin typeface=" Ubuntu Mono"/>
              </a:rPr>
              <a:t>Polygons</a:t>
            </a:r>
            <a:r>
              <a:rPr lang="de-DE" sz="1600" dirty="0"/>
              <a:t> befindet.</a:t>
            </a:r>
            <a:endParaRPr lang="en-US" sz="160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A117101-3910-4481-B48C-19EB77231C99}"/>
              </a:ext>
            </a:extLst>
          </p:cNvPr>
          <p:cNvSpPr/>
          <p:nvPr/>
        </p:nvSpPr>
        <p:spPr>
          <a:xfrm>
            <a:off x="6612864" y="2530241"/>
            <a:ext cx="2013528" cy="440736"/>
          </a:xfrm>
          <a:custGeom>
            <a:avLst/>
            <a:gdLst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28650"/>
              <a:gd name="connsiteY0" fmla="*/ 1057275 h 1057275"/>
              <a:gd name="connsiteX1" fmla="*/ 390525 w 628650"/>
              <a:gd name="connsiteY1" fmla="*/ 20002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390525 w 628650"/>
              <a:gd name="connsiteY1" fmla="*/ 20002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390525 w 628650"/>
              <a:gd name="connsiteY1" fmla="*/ 20002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390525 w 628650"/>
              <a:gd name="connsiteY1" fmla="*/ 20002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314325 w 628650"/>
              <a:gd name="connsiteY1" fmla="*/ 56197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09600"/>
              <a:gd name="connsiteY0" fmla="*/ 1409700 h 1409700"/>
              <a:gd name="connsiteX1" fmla="*/ 609600 w 609600"/>
              <a:gd name="connsiteY1" fmla="*/ 0 h 1409700"/>
              <a:gd name="connsiteX0" fmla="*/ 0 w 609600"/>
              <a:gd name="connsiteY0" fmla="*/ 1409700 h 1409750"/>
              <a:gd name="connsiteX1" fmla="*/ 609600 w 609600"/>
              <a:gd name="connsiteY1" fmla="*/ 0 h 1409750"/>
              <a:gd name="connsiteX0" fmla="*/ 0 w 2041237"/>
              <a:gd name="connsiteY0" fmla="*/ 0 h 200083"/>
              <a:gd name="connsiteX1" fmla="*/ 2041237 w 2041237"/>
              <a:gd name="connsiteY1" fmla="*/ 185772 h 200083"/>
              <a:gd name="connsiteX0" fmla="*/ 0 w 2041237"/>
              <a:gd name="connsiteY0" fmla="*/ 0 h 185874"/>
              <a:gd name="connsiteX1" fmla="*/ 2041237 w 2041237"/>
              <a:gd name="connsiteY1" fmla="*/ 185772 h 185874"/>
              <a:gd name="connsiteX0" fmla="*/ 0 w 2041237"/>
              <a:gd name="connsiteY0" fmla="*/ 0 h 185874"/>
              <a:gd name="connsiteX1" fmla="*/ 2041237 w 2041237"/>
              <a:gd name="connsiteY1" fmla="*/ 185772 h 185874"/>
              <a:gd name="connsiteX0" fmla="*/ 0 w 2013528"/>
              <a:gd name="connsiteY0" fmla="*/ 282787 h 283018"/>
              <a:gd name="connsiteX1" fmla="*/ 2013528 w 2013528"/>
              <a:gd name="connsiteY1" fmla="*/ 0 h 28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13528" h="283018">
                <a:moveTo>
                  <a:pt x="0" y="282787"/>
                </a:moveTo>
                <a:cubicBezTo>
                  <a:pt x="864754" y="292312"/>
                  <a:pt x="592860" y="5026"/>
                  <a:pt x="2013528" y="0"/>
                </a:cubicBezTo>
              </a:path>
            </a:pathLst>
          </a:cu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559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Erzeugung des Graphen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0189D-251D-4834-B64E-514EB7AD9CA1}"/>
              </a:ext>
            </a:extLst>
          </p:cNvPr>
          <p:cNvSpPr/>
          <p:nvPr/>
        </p:nvSpPr>
        <p:spPr>
          <a:xfrm>
            <a:off x="866775" y="771525"/>
            <a:ext cx="2050992" cy="535622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63999-2BFA-4A0A-9D7A-2B463A63DE3D}"/>
              </a:ext>
            </a:extLst>
          </p:cNvPr>
          <p:cNvSpPr/>
          <p:nvPr/>
        </p:nvSpPr>
        <p:spPr>
          <a:xfrm>
            <a:off x="868145" y="2668198"/>
            <a:ext cx="2050992" cy="455372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61F09-622D-4506-B2E7-F59D1A13D9F7}"/>
              </a:ext>
            </a:extLst>
          </p:cNvPr>
          <p:cNvSpPr txBox="1"/>
          <p:nvPr/>
        </p:nvSpPr>
        <p:spPr>
          <a:xfrm>
            <a:off x="866777" y="2724951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createGraph</a:t>
            </a:r>
            <a:endParaRPr lang="en-US" sz="1600" b="1" dirty="0">
              <a:solidFill>
                <a:schemeClr val="bg1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4C6BD-F5E8-4615-8DAB-536E188715CF}"/>
              </a:ext>
            </a:extLst>
          </p:cNvPr>
          <p:cNvSpPr/>
          <p:nvPr/>
        </p:nvSpPr>
        <p:spPr>
          <a:xfrm>
            <a:off x="871894" y="3122661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7309-6404-483F-970D-36EACB7AC9E7}"/>
              </a:ext>
            </a:extLst>
          </p:cNvPr>
          <p:cNvSpPr txBox="1"/>
          <p:nvPr/>
        </p:nvSpPr>
        <p:spPr>
          <a:xfrm>
            <a:off x="866775" y="3181373"/>
            <a:ext cx="2193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createConvexHull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A14F3-2C0A-40BE-9088-9F842036D1B8}"/>
              </a:ext>
            </a:extLst>
          </p:cNvPr>
          <p:cNvSpPr/>
          <p:nvPr/>
        </p:nvSpPr>
        <p:spPr>
          <a:xfrm>
            <a:off x="868145" y="3578336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95493-68DE-4CF3-BC83-912EC876680A}"/>
              </a:ext>
            </a:extLst>
          </p:cNvPr>
          <p:cNvSpPr txBox="1"/>
          <p:nvPr/>
        </p:nvSpPr>
        <p:spPr>
          <a:xfrm>
            <a:off x="863025" y="3636139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findShortestPath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8B0E0A-2420-42DE-AEE8-11F884FFDD6A}"/>
              </a:ext>
            </a:extLst>
          </p:cNvPr>
          <p:cNvSpPr txBox="1"/>
          <p:nvPr/>
        </p:nvSpPr>
        <p:spPr>
          <a:xfrm>
            <a:off x="3011753" y="1890730"/>
            <a:ext cx="766274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66FF99"/>
                </a:solidFill>
                <a:effectLst/>
                <a:latin typeface=" Ubuntu Mono"/>
              </a:rPr>
              <a:t>Polygon</a:t>
            </a:r>
            <a:r>
              <a:rPr lang="en-US" sz="1200" b="0" dirty="0">
                <a:solidFill>
                  <a:schemeClr val="bg1"/>
                </a:solidFill>
                <a:effectLst/>
                <a:latin typeface=" Ubuntu Mono"/>
              </a:rPr>
              <a:t>::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isViolatedByLineSegment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(</a:t>
            </a:r>
            <a:r>
              <a:rPr lang="en-US" sz="1200" b="0" dirty="0" err="1">
                <a:solidFill>
                  <a:srgbClr val="B78AFF"/>
                </a:solidFill>
                <a:effectLst/>
                <a:latin typeface=" Ubuntu Mono"/>
              </a:rPr>
              <a:t>LineSegment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738A"/>
                </a:solidFill>
                <a:effectLst/>
                <a:latin typeface=" Ubuntu Mono"/>
              </a:rPr>
              <a:t>s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,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i="1" dirty="0">
                <a:solidFill>
                  <a:srgbClr val="B78AFF"/>
                </a:solidFill>
                <a:effectLst/>
                <a:latin typeface=" Ubuntu Mono"/>
              </a:rPr>
              <a:t>bool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 err="1">
                <a:solidFill>
                  <a:srgbClr val="FF738A"/>
                </a:solidFill>
                <a:effectLst/>
                <a:latin typeface=" Ubuntu Mono"/>
              </a:rPr>
              <a:t>doProhibidOutside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)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{</a:t>
            </a: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if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66FF99"/>
                </a:solidFill>
                <a:latin typeface=" Ubuntu Mono"/>
              </a:rPr>
              <a:t>Polygon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 intersects with 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s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return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35535"/>
                </a:solidFill>
                <a:effectLst/>
                <a:latin typeface=" Ubuntu Mono"/>
              </a:rPr>
              <a:t>true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b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</a:b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b="0" i="1" dirty="0">
                <a:solidFill>
                  <a:srgbClr val="9DACC3"/>
                </a:solidFill>
                <a:effectLst/>
                <a:latin typeface=" Ubuntu Mono"/>
              </a:rPr>
              <a:t> // little optimization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p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=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any point on 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s 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that is not </a:t>
            </a:r>
            <a:r>
              <a:rPr lang="en-US" sz="1200" i="1" dirty="0">
                <a:solidFill>
                  <a:srgbClr val="FF955C"/>
                </a:solidFill>
                <a:latin typeface=" Ubuntu Mono"/>
              </a:rPr>
              <a:t>s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.</a:t>
            </a:r>
            <a:r>
              <a:rPr lang="en-US" sz="1200" dirty="0">
                <a:solidFill>
                  <a:srgbClr val="FF738A"/>
                </a:solidFill>
                <a:latin typeface=" Ubuntu Mono"/>
              </a:rPr>
              <a:t>p1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or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 </a:t>
            </a:r>
            <a:r>
              <a:rPr lang="en-US" sz="1200" i="1" dirty="0">
                <a:solidFill>
                  <a:srgbClr val="FF955C"/>
                </a:solidFill>
                <a:latin typeface=" Ubuntu Mono"/>
              </a:rPr>
              <a:t>s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.</a:t>
            </a:r>
            <a:r>
              <a:rPr lang="en-US" sz="1200" dirty="0">
                <a:solidFill>
                  <a:srgbClr val="FF738A"/>
                </a:solidFill>
                <a:latin typeface=" Ubuntu Mono"/>
              </a:rPr>
              <a:t>p2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if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p 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is not on perimeter of </a:t>
            </a:r>
            <a:r>
              <a:rPr lang="en-US" sz="1200" dirty="0">
                <a:solidFill>
                  <a:srgbClr val="66FF99"/>
                </a:solidFill>
                <a:latin typeface=" Ubuntu Mono"/>
              </a:rPr>
              <a:t>Polygon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EACD61"/>
                </a:solidFill>
                <a:latin typeface=" Ubuntu Mono"/>
              </a:rPr>
              <a:t>then</a:t>
            </a: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    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return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p 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is within perimeter of </a:t>
            </a:r>
            <a:r>
              <a:rPr lang="en-US" sz="1200" dirty="0">
                <a:solidFill>
                  <a:srgbClr val="66FF99"/>
                </a:solidFill>
                <a:latin typeface=" Ubuntu Mono"/>
              </a:rPr>
              <a:t>Polygon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==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 err="1">
                <a:solidFill>
                  <a:srgbClr val="69C3FF"/>
                </a:solidFill>
                <a:latin typeface=" Ubuntu Mono"/>
              </a:rPr>
              <a:t>doProhibidInside</a:t>
            </a:r>
            <a:endParaRPr lang="en-US" sz="1200" dirty="0">
              <a:solidFill>
                <a:srgbClr val="69C3FF"/>
              </a:solidFill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b="0" dirty="0" err="1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pointsOnLineSegment</a:t>
            </a:r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 </a:t>
            </a:r>
            <a:r>
              <a:rPr lang="en-US" sz="1200" b="0" dirty="0">
                <a:solidFill>
                  <a:srgbClr val="FFFFFF"/>
                </a:solidFill>
                <a:effectLst/>
                <a:highlight>
                  <a:srgbClr val="414F5E"/>
                </a:highlight>
                <a:latin typeface=" Ubuntu Mono"/>
              </a:rPr>
              <a:t>= list of all points on </a:t>
            </a:r>
            <a:r>
              <a:rPr lang="en-US" sz="1200" dirty="0">
                <a:solidFill>
                  <a:srgbClr val="69C3FF"/>
                </a:solidFill>
                <a:highlight>
                  <a:srgbClr val="414F5E"/>
                </a:highlight>
                <a:latin typeface=" Ubuntu Mono"/>
              </a:rPr>
              <a:t>s</a:t>
            </a:r>
            <a:r>
              <a:rPr lang="en-US" sz="1200" b="0" dirty="0">
                <a:solidFill>
                  <a:srgbClr val="FFFFFF"/>
                </a:solidFill>
                <a:effectLst/>
                <a:highlight>
                  <a:srgbClr val="414F5E"/>
                </a:highlight>
                <a:latin typeface=" Ubuntu Mono"/>
              </a:rPr>
              <a:t> including </a:t>
            </a:r>
            <a:r>
              <a:rPr lang="en-US" sz="1200" i="1" dirty="0">
                <a:solidFill>
                  <a:srgbClr val="FF955C"/>
                </a:solidFill>
                <a:highlight>
                  <a:srgbClr val="414F5E"/>
                </a:highlight>
                <a:latin typeface=" Ubuntu Mono"/>
              </a:rPr>
              <a:t>s</a:t>
            </a:r>
            <a:r>
              <a:rPr lang="en-US" sz="1200" dirty="0">
                <a:solidFill>
                  <a:srgbClr val="FFFFFF"/>
                </a:solidFill>
                <a:highlight>
                  <a:srgbClr val="414F5E"/>
                </a:highlight>
                <a:latin typeface=" Ubuntu Mono"/>
              </a:rPr>
              <a:t>.</a:t>
            </a:r>
            <a:r>
              <a:rPr lang="en-US" sz="1200" dirty="0">
                <a:solidFill>
                  <a:srgbClr val="FF738A"/>
                </a:solidFill>
                <a:highlight>
                  <a:srgbClr val="414F5E"/>
                </a:highlight>
                <a:latin typeface=" Ubuntu Mono"/>
              </a:rPr>
              <a:t>p1</a:t>
            </a:r>
            <a:r>
              <a:rPr lang="en-US" sz="1200" dirty="0">
                <a:solidFill>
                  <a:srgbClr val="69C3FF"/>
                </a:solidFill>
                <a:highlight>
                  <a:srgbClr val="414F5E"/>
                </a:highlight>
                <a:latin typeface=" Ubuntu Mono"/>
              </a:rPr>
              <a:t> </a:t>
            </a:r>
            <a:r>
              <a:rPr lang="en-US" sz="1200" dirty="0">
                <a:solidFill>
                  <a:srgbClr val="FFFFFF"/>
                </a:solidFill>
                <a:highlight>
                  <a:srgbClr val="414F5E"/>
                </a:highlight>
                <a:latin typeface=" Ubuntu Mono"/>
              </a:rPr>
              <a:t>and</a:t>
            </a:r>
            <a:r>
              <a:rPr lang="en-US" sz="1200" dirty="0">
                <a:solidFill>
                  <a:srgbClr val="69C3FF"/>
                </a:solidFill>
                <a:highlight>
                  <a:srgbClr val="414F5E"/>
                </a:highlight>
                <a:latin typeface=" Ubuntu Mono"/>
              </a:rPr>
              <a:t> </a:t>
            </a:r>
            <a:r>
              <a:rPr lang="en-US" sz="1200" i="1" dirty="0">
                <a:solidFill>
                  <a:srgbClr val="FF955C"/>
                </a:solidFill>
                <a:highlight>
                  <a:srgbClr val="414F5E"/>
                </a:highlight>
                <a:latin typeface=" Ubuntu Mono"/>
              </a:rPr>
              <a:t>s</a:t>
            </a:r>
            <a:r>
              <a:rPr lang="en-US" sz="1200" dirty="0">
                <a:solidFill>
                  <a:srgbClr val="FFFFFF"/>
                </a:solidFill>
                <a:highlight>
                  <a:srgbClr val="414F5E"/>
                </a:highlight>
                <a:latin typeface=" Ubuntu Mono"/>
              </a:rPr>
              <a:t>.</a:t>
            </a:r>
            <a:r>
              <a:rPr lang="en-US" sz="1200" dirty="0">
                <a:solidFill>
                  <a:srgbClr val="FF738A"/>
                </a:solidFill>
                <a:highlight>
                  <a:srgbClr val="414F5E"/>
                </a:highlight>
                <a:latin typeface=" Ubuntu Mono"/>
              </a:rPr>
              <a:t>p2</a:t>
            </a:r>
          </a:p>
          <a:p>
            <a:endParaRPr lang="en-US" sz="1200" b="0" dirty="0">
              <a:solidFill>
                <a:srgbClr val="69C3FF"/>
              </a:solidFill>
              <a:effectLst/>
              <a:highlight>
                <a:srgbClr val="414F5E"/>
              </a:highlight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    </a:t>
            </a:r>
            <a:r>
              <a:rPr lang="en-US" sz="1200" dirty="0">
                <a:solidFill>
                  <a:srgbClr val="FFFFFF"/>
                </a:solidFill>
                <a:highlight>
                  <a:srgbClr val="414F5E"/>
                </a:highlight>
                <a:latin typeface=" Ubuntu Mono"/>
              </a:rPr>
              <a:t>sort</a:t>
            </a:r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 </a:t>
            </a:r>
            <a:r>
              <a:rPr lang="en-US" sz="1200" dirty="0" err="1">
                <a:solidFill>
                  <a:srgbClr val="69C3FF"/>
                </a:solidFill>
                <a:highlight>
                  <a:srgbClr val="414F5E"/>
                </a:highlight>
                <a:latin typeface=" Ubuntu Mono"/>
              </a:rPr>
              <a:t>pointsOnLineSegment</a:t>
            </a:r>
            <a:r>
              <a:rPr lang="en-US" sz="1200" b="0" dirty="0">
                <a:solidFill>
                  <a:srgbClr val="FFFFFF"/>
                </a:solidFill>
                <a:effectLst/>
                <a:highlight>
                  <a:srgbClr val="414F5E"/>
                </a:highlight>
                <a:latin typeface=" Ubuntu Mono"/>
              </a:rPr>
              <a:t> by distance to </a:t>
            </a:r>
            <a:r>
              <a:rPr lang="en-US" sz="1200" b="0" i="1" dirty="0">
                <a:solidFill>
                  <a:srgbClr val="FF955C"/>
                </a:solidFill>
                <a:effectLst/>
                <a:highlight>
                  <a:srgbClr val="414F5E"/>
                </a:highlight>
                <a:latin typeface=" Ubuntu Mono"/>
              </a:rPr>
              <a:t>s</a:t>
            </a:r>
            <a:r>
              <a:rPr lang="en-US" sz="1200" b="0" dirty="0">
                <a:solidFill>
                  <a:srgbClr val="FFFFFF"/>
                </a:solidFill>
                <a:effectLst/>
                <a:highlight>
                  <a:srgbClr val="414F5E"/>
                </a:highlight>
                <a:latin typeface=" Ubuntu Mono"/>
              </a:rPr>
              <a:t>.</a:t>
            </a:r>
            <a:r>
              <a:rPr lang="en-US" sz="1200" b="0" dirty="0">
                <a:solidFill>
                  <a:srgbClr val="FF738A"/>
                </a:solidFill>
                <a:effectLst/>
                <a:highlight>
                  <a:srgbClr val="414F5E"/>
                </a:highlight>
                <a:latin typeface=" Ubuntu Mono"/>
              </a:rPr>
              <a:t>p1</a:t>
            </a:r>
          </a:p>
          <a:p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for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i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=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955C"/>
                </a:solidFill>
                <a:effectLst/>
                <a:latin typeface=" Ubuntu Mono"/>
              </a:rPr>
              <a:t>1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to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#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pointsOnLineSegment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(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exclusive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)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EACD61"/>
                </a:solidFill>
                <a:latin typeface=" Ubuntu Mono"/>
              </a:rPr>
              <a:t>do</a:t>
            </a: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   seg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=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new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LineSegment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(</a:t>
            </a:r>
            <a:r>
              <a:rPr lang="en-US" sz="1200" b="0" i="1" dirty="0" err="1">
                <a:solidFill>
                  <a:srgbClr val="FF955C"/>
                </a:solidFill>
                <a:effectLst/>
                <a:latin typeface=" Ubuntu Mono"/>
              </a:rPr>
              <a:t>pointsOnLineSegment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[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i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-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955C"/>
                </a:solidFill>
                <a:effectLst/>
                <a:latin typeface=" Ubuntu Mono"/>
              </a:rPr>
              <a:t>1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],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i="1" dirty="0" err="1">
                <a:solidFill>
                  <a:srgbClr val="FF955C"/>
                </a:solidFill>
                <a:effectLst/>
                <a:latin typeface=" Ubuntu Mono"/>
              </a:rPr>
              <a:t>pointsOnLineSegment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[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i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])</a:t>
            </a: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   midpoint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=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de-DE" sz="1200" dirty="0" err="1">
                <a:solidFill>
                  <a:srgbClr val="FFFFFF"/>
                </a:solidFill>
                <a:latin typeface=" Ubuntu Mono"/>
              </a:rPr>
              <a:t>middle</a:t>
            </a:r>
            <a:r>
              <a:rPr lang="de-DE" sz="1200" dirty="0">
                <a:solidFill>
                  <a:srgbClr val="FFFFFF"/>
                </a:solidFill>
                <a:latin typeface=" Ubuntu Mono"/>
              </a:rPr>
              <a:t> </a:t>
            </a:r>
            <a:r>
              <a:rPr lang="de-DE" sz="1200" dirty="0" err="1">
                <a:solidFill>
                  <a:srgbClr val="FFFFFF"/>
                </a:solidFill>
                <a:latin typeface=" Ubuntu Mono"/>
              </a:rPr>
              <a:t>point</a:t>
            </a:r>
            <a:r>
              <a:rPr lang="de-DE" sz="1200" dirty="0">
                <a:solidFill>
                  <a:srgbClr val="FFFFFF"/>
                </a:solidFill>
                <a:latin typeface=" Ubuntu Mono"/>
              </a:rPr>
              <a:t> </a:t>
            </a:r>
            <a:r>
              <a:rPr lang="de-DE" sz="1200" dirty="0" err="1">
                <a:solidFill>
                  <a:srgbClr val="FFFFFF"/>
                </a:solidFill>
                <a:latin typeface=" Ubuntu Mono"/>
              </a:rPr>
              <a:t>of</a:t>
            </a:r>
            <a:r>
              <a:rPr lang="de-DE" sz="1200" dirty="0">
                <a:solidFill>
                  <a:srgbClr val="FFFFFF"/>
                </a:solidFill>
                <a:latin typeface=" Ubuntu Mono"/>
              </a:rPr>
              <a:t> </a:t>
            </a:r>
            <a:r>
              <a:rPr lang="de-DE" sz="1200" dirty="0" err="1">
                <a:solidFill>
                  <a:srgbClr val="69C3FF"/>
                </a:solidFill>
                <a:latin typeface=" Ubuntu Mono"/>
              </a:rPr>
              <a:t>seg</a:t>
            </a:r>
            <a:endParaRPr lang="de-DE" sz="1200" dirty="0">
              <a:solidFill>
                <a:srgbClr val="69C3FF"/>
              </a:solidFill>
              <a:latin typeface=" Ubuntu Mono"/>
            </a:endParaRPr>
          </a:p>
          <a:p>
            <a:endParaRPr lang="en-US" sz="1200" dirty="0">
              <a:solidFill>
                <a:srgbClr val="69C3FF"/>
              </a:solidFill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  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if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midpoint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 lies on perimeter of </a:t>
            </a:r>
            <a:r>
              <a:rPr lang="en-US" sz="1200" dirty="0">
                <a:solidFill>
                  <a:srgbClr val="66FF99"/>
                </a:solidFill>
                <a:latin typeface=" Ubuntu Mono"/>
              </a:rPr>
              <a:t>Polygon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EACD61"/>
                </a:solidFill>
                <a:latin typeface=" Ubuntu Mono"/>
              </a:rPr>
              <a:t>then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 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continue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  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if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midpoint</a:t>
            </a:r>
            <a:r>
              <a:rPr lang="en-US" sz="1200" b="0" i="1" dirty="0">
                <a:solidFill>
                  <a:srgbClr val="FF955C"/>
                </a:solidFill>
                <a:effectLst/>
                <a:latin typeface=" Ubuntu Mono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is within perimeter of </a:t>
            </a:r>
            <a:r>
              <a:rPr lang="en-US" sz="1200" dirty="0">
                <a:solidFill>
                  <a:srgbClr val="66FF99"/>
                </a:solidFill>
                <a:latin typeface=" Ubuntu Mono"/>
              </a:rPr>
              <a:t>Polygon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==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doProhibidOutside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 </a:t>
            </a:r>
            <a:r>
              <a:rPr lang="en-US" sz="1200" dirty="0">
                <a:solidFill>
                  <a:srgbClr val="EACD61"/>
                </a:solidFill>
                <a:latin typeface=" Ubuntu Mono"/>
              </a:rPr>
              <a:t>then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 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return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35535"/>
                </a:solidFill>
                <a:effectLst/>
                <a:latin typeface=" Ubuntu Mono"/>
              </a:rPr>
              <a:t>true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b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</a:b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return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35535"/>
                </a:solidFill>
                <a:effectLst/>
                <a:latin typeface=" Ubuntu Mono"/>
              </a:rPr>
              <a:t>false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}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32634DB-0ADB-48B4-8FF8-93EFA59B87E7}"/>
              </a:ext>
            </a:extLst>
          </p:cNvPr>
          <p:cNvSpPr txBox="1">
            <a:spLocks/>
          </p:cNvSpPr>
          <p:nvPr/>
        </p:nvSpPr>
        <p:spPr>
          <a:xfrm>
            <a:off x="5136199" y="5811319"/>
            <a:ext cx="6351347" cy="316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100" b="1" dirty="0">
                <a:solidFill>
                  <a:schemeClr val="bg1"/>
                </a:solidFill>
              </a:rPr>
              <a:t>Warnung: </a:t>
            </a:r>
            <a:r>
              <a:rPr lang="de-DE" sz="1100" dirty="0">
                <a:solidFill>
                  <a:schemeClr val="bg1"/>
                </a:solidFill>
              </a:rPr>
              <a:t>Array-Indizes fangen mit 0 an. ;)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E1F2DE-C9A6-40BE-854A-DC6D17207F09}"/>
              </a:ext>
            </a:extLst>
          </p:cNvPr>
          <p:cNvSpPr/>
          <p:nvPr/>
        </p:nvSpPr>
        <p:spPr>
          <a:xfrm>
            <a:off x="8630144" y="2316162"/>
            <a:ext cx="3322302" cy="1053632"/>
          </a:xfrm>
          <a:prstGeom prst="rect">
            <a:avLst/>
          </a:prstGeom>
          <a:solidFill>
            <a:srgbClr val="35475D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Falls nicht, erstellen wir eine sortierte Liste mit allen Knoten, die sich auf der Kante </a:t>
            </a:r>
            <a:r>
              <a:rPr lang="de-DE" sz="1200" dirty="0">
                <a:solidFill>
                  <a:srgbClr val="69C3FF"/>
                </a:solidFill>
                <a:latin typeface=" Ubuntu Mono"/>
              </a:rPr>
              <a:t>s</a:t>
            </a:r>
            <a:r>
              <a:rPr lang="de-DE" sz="1600" dirty="0"/>
              <a:t> befinden.</a:t>
            </a:r>
            <a:endParaRPr lang="en-US" sz="160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A117101-3910-4481-B48C-19EB77231C99}"/>
              </a:ext>
            </a:extLst>
          </p:cNvPr>
          <p:cNvSpPr/>
          <p:nvPr/>
        </p:nvSpPr>
        <p:spPr>
          <a:xfrm>
            <a:off x="6899192" y="3370751"/>
            <a:ext cx="3445320" cy="716744"/>
          </a:xfrm>
          <a:custGeom>
            <a:avLst/>
            <a:gdLst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28650"/>
              <a:gd name="connsiteY0" fmla="*/ 1057275 h 1057275"/>
              <a:gd name="connsiteX1" fmla="*/ 390525 w 628650"/>
              <a:gd name="connsiteY1" fmla="*/ 20002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390525 w 628650"/>
              <a:gd name="connsiteY1" fmla="*/ 20002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390525 w 628650"/>
              <a:gd name="connsiteY1" fmla="*/ 20002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390525 w 628650"/>
              <a:gd name="connsiteY1" fmla="*/ 20002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314325 w 628650"/>
              <a:gd name="connsiteY1" fmla="*/ 56197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09600"/>
              <a:gd name="connsiteY0" fmla="*/ 1409700 h 1409700"/>
              <a:gd name="connsiteX1" fmla="*/ 609600 w 609600"/>
              <a:gd name="connsiteY1" fmla="*/ 0 h 1409700"/>
              <a:gd name="connsiteX0" fmla="*/ 0 w 609600"/>
              <a:gd name="connsiteY0" fmla="*/ 1409700 h 1409750"/>
              <a:gd name="connsiteX1" fmla="*/ 609600 w 609600"/>
              <a:gd name="connsiteY1" fmla="*/ 0 h 1409750"/>
              <a:gd name="connsiteX0" fmla="*/ 0 w 2041237"/>
              <a:gd name="connsiteY0" fmla="*/ 0 h 200083"/>
              <a:gd name="connsiteX1" fmla="*/ 2041237 w 2041237"/>
              <a:gd name="connsiteY1" fmla="*/ 185772 h 200083"/>
              <a:gd name="connsiteX0" fmla="*/ 0 w 2041237"/>
              <a:gd name="connsiteY0" fmla="*/ 0 h 185874"/>
              <a:gd name="connsiteX1" fmla="*/ 2041237 w 2041237"/>
              <a:gd name="connsiteY1" fmla="*/ 185772 h 185874"/>
              <a:gd name="connsiteX0" fmla="*/ 0 w 2041237"/>
              <a:gd name="connsiteY0" fmla="*/ 0 h 185874"/>
              <a:gd name="connsiteX1" fmla="*/ 2041237 w 2041237"/>
              <a:gd name="connsiteY1" fmla="*/ 185772 h 185874"/>
              <a:gd name="connsiteX0" fmla="*/ 0 w 2013528"/>
              <a:gd name="connsiteY0" fmla="*/ 282787 h 283018"/>
              <a:gd name="connsiteX1" fmla="*/ 2013528 w 2013528"/>
              <a:gd name="connsiteY1" fmla="*/ 0 h 283018"/>
              <a:gd name="connsiteX0" fmla="*/ 0 w 1727201"/>
              <a:gd name="connsiteY0" fmla="*/ 763207 h 763294"/>
              <a:gd name="connsiteX1" fmla="*/ 1727201 w 1727201"/>
              <a:gd name="connsiteY1" fmla="*/ 0 h 763294"/>
              <a:gd name="connsiteX0" fmla="*/ 0 w 3445165"/>
              <a:gd name="connsiteY0" fmla="*/ 223475 h 223765"/>
              <a:gd name="connsiteX1" fmla="*/ 3445165 w 3445165"/>
              <a:gd name="connsiteY1" fmla="*/ 0 h 223765"/>
              <a:gd name="connsiteX0" fmla="*/ 0 w 3445282"/>
              <a:gd name="connsiteY0" fmla="*/ 223475 h 460256"/>
              <a:gd name="connsiteX1" fmla="*/ 3445165 w 3445282"/>
              <a:gd name="connsiteY1" fmla="*/ 0 h 460256"/>
              <a:gd name="connsiteX0" fmla="*/ 0 w 3445320"/>
              <a:gd name="connsiteY0" fmla="*/ 223475 h 460256"/>
              <a:gd name="connsiteX1" fmla="*/ 3445165 w 3445320"/>
              <a:gd name="connsiteY1" fmla="*/ 0 h 46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45320" h="460256">
                <a:moveTo>
                  <a:pt x="0" y="223475"/>
                </a:moveTo>
                <a:cubicBezTo>
                  <a:pt x="1511300" y="233000"/>
                  <a:pt x="3465369" y="876900"/>
                  <a:pt x="3445165" y="0"/>
                </a:cubicBezTo>
              </a:path>
            </a:pathLst>
          </a:cu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15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Erzeugung des Graphen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0189D-251D-4834-B64E-514EB7AD9CA1}"/>
              </a:ext>
            </a:extLst>
          </p:cNvPr>
          <p:cNvSpPr/>
          <p:nvPr/>
        </p:nvSpPr>
        <p:spPr>
          <a:xfrm>
            <a:off x="866775" y="771525"/>
            <a:ext cx="2050992" cy="535622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63999-2BFA-4A0A-9D7A-2B463A63DE3D}"/>
              </a:ext>
            </a:extLst>
          </p:cNvPr>
          <p:cNvSpPr/>
          <p:nvPr/>
        </p:nvSpPr>
        <p:spPr>
          <a:xfrm>
            <a:off x="868145" y="2668198"/>
            <a:ext cx="2050992" cy="455372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61F09-622D-4506-B2E7-F59D1A13D9F7}"/>
              </a:ext>
            </a:extLst>
          </p:cNvPr>
          <p:cNvSpPr txBox="1"/>
          <p:nvPr/>
        </p:nvSpPr>
        <p:spPr>
          <a:xfrm>
            <a:off x="866777" y="2724951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createGraph</a:t>
            </a:r>
            <a:endParaRPr lang="en-US" sz="1600" b="1" dirty="0">
              <a:solidFill>
                <a:schemeClr val="bg1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4C6BD-F5E8-4615-8DAB-536E188715CF}"/>
              </a:ext>
            </a:extLst>
          </p:cNvPr>
          <p:cNvSpPr/>
          <p:nvPr/>
        </p:nvSpPr>
        <p:spPr>
          <a:xfrm>
            <a:off x="871894" y="3122661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7309-6404-483F-970D-36EACB7AC9E7}"/>
              </a:ext>
            </a:extLst>
          </p:cNvPr>
          <p:cNvSpPr txBox="1"/>
          <p:nvPr/>
        </p:nvSpPr>
        <p:spPr>
          <a:xfrm>
            <a:off x="866775" y="3181373"/>
            <a:ext cx="2193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createConvexHull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A14F3-2C0A-40BE-9088-9F842036D1B8}"/>
              </a:ext>
            </a:extLst>
          </p:cNvPr>
          <p:cNvSpPr/>
          <p:nvPr/>
        </p:nvSpPr>
        <p:spPr>
          <a:xfrm>
            <a:off x="868145" y="3578336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95493-68DE-4CF3-BC83-912EC876680A}"/>
              </a:ext>
            </a:extLst>
          </p:cNvPr>
          <p:cNvSpPr txBox="1"/>
          <p:nvPr/>
        </p:nvSpPr>
        <p:spPr>
          <a:xfrm>
            <a:off x="863025" y="3636139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findShortestPath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8B0E0A-2420-42DE-AEE8-11F884FFDD6A}"/>
              </a:ext>
            </a:extLst>
          </p:cNvPr>
          <p:cNvSpPr txBox="1"/>
          <p:nvPr/>
        </p:nvSpPr>
        <p:spPr>
          <a:xfrm>
            <a:off x="3011753" y="1890730"/>
            <a:ext cx="766274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66FF99"/>
                </a:solidFill>
                <a:effectLst/>
                <a:latin typeface=" Ubuntu Mono"/>
              </a:rPr>
              <a:t>Polygon</a:t>
            </a:r>
            <a:r>
              <a:rPr lang="en-US" sz="1200" b="0" dirty="0">
                <a:solidFill>
                  <a:schemeClr val="bg1"/>
                </a:solidFill>
                <a:effectLst/>
                <a:latin typeface=" Ubuntu Mono"/>
              </a:rPr>
              <a:t>::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isViolatedByLineSegment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(</a:t>
            </a:r>
            <a:r>
              <a:rPr lang="en-US" sz="1200" b="0" dirty="0" err="1">
                <a:solidFill>
                  <a:srgbClr val="B78AFF"/>
                </a:solidFill>
                <a:effectLst/>
                <a:latin typeface=" Ubuntu Mono"/>
              </a:rPr>
              <a:t>LineSegment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738A"/>
                </a:solidFill>
                <a:effectLst/>
                <a:latin typeface=" Ubuntu Mono"/>
              </a:rPr>
              <a:t>s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,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i="1" dirty="0">
                <a:solidFill>
                  <a:srgbClr val="B78AFF"/>
                </a:solidFill>
                <a:effectLst/>
                <a:latin typeface=" Ubuntu Mono"/>
              </a:rPr>
              <a:t>bool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 err="1">
                <a:solidFill>
                  <a:srgbClr val="FF738A"/>
                </a:solidFill>
                <a:effectLst/>
                <a:latin typeface=" Ubuntu Mono"/>
              </a:rPr>
              <a:t>doProhibidOutside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)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{</a:t>
            </a: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if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66FF99"/>
                </a:solidFill>
                <a:latin typeface=" Ubuntu Mono"/>
              </a:rPr>
              <a:t>Polygon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 intersects with 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s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return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35535"/>
                </a:solidFill>
                <a:effectLst/>
                <a:latin typeface=" Ubuntu Mono"/>
              </a:rPr>
              <a:t>true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b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</a:b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b="0" i="1" dirty="0">
                <a:solidFill>
                  <a:srgbClr val="9DACC3"/>
                </a:solidFill>
                <a:effectLst/>
                <a:latin typeface=" Ubuntu Mono"/>
              </a:rPr>
              <a:t> // little optimization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p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=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any point on 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s 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that is not </a:t>
            </a:r>
            <a:r>
              <a:rPr lang="en-US" sz="1200" i="1" dirty="0">
                <a:solidFill>
                  <a:srgbClr val="FF955C"/>
                </a:solidFill>
                <a:latin typeface=" Ubuntu Mono"/>
              </a:rPr>
              <a:t>s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.</a:t>
            </a:r>
            <a:r>
              <a:rPr lang="en-US" sz="1200" dirty="0">
                <a:solidFill>
                  <a:srgbClr val="FF738A"/>
                </a:solidFill>
                <a:latin typeface=" Ubuntu Mono"/>
              </a:rPr>
              <a:t>p1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or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 </a:t>
            </a:r>
            <a:r>
              <a:rPr lang="en-US" sz="1200" i="1" dirty="0">
                <a:solidFill>
                  <a:srgbClr val="FF955C"/>
                </a:solidFill>
                <a:latin typeface=" Ubuntu Mono"/>
              </a:rPr>
              <a:t>s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.</a:t>
            </a:r>
            <a:r>
              <a:rPr lang="en-US" sz="1200" dirty="0">
                <a:solidFill>
                  <a:srgbClr val="FF738A"/>
                </a:solidFill>
                <a:latin typeface=" Ubuntu Mono"/>
              </a:rPr>
              <a:t>p2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if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p 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is not on perimeter of </a:t>
            </a:r>
            <a:r>
              <a:rPr lang="en-US" sz="1200" dirty="0">
                <a:solidFill>
                  <a:srgbClr val="66FF99"/>
                </a:solidFill>
                <a:latin typeface=" Ubuntu Mono"/>
              </a:rPr>
              <a:t>Polygon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EACD61"/>
                </a:solidFill>
                <a:latin typeface=" Ubuntu Mono"/>
              </a:rPr>
              <a:t>then</a:t>
            </a: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    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return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p 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is within perimeter of </a:t>
            </a:r>
            <a:r>
              <a:rPr lang="en-US" sz="1200" dirty="0">
                <a:solidFill>
                  <a:srgbClr val="66FF99"/>
                </a:solidFill>
                <a:latin typeface=" Ubuntu Mono"/>
              </a:rPr>
              <a:t>Polygon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==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 err="1">
                <a:solidFill>
                  <a:srgbClr val="69C3FF"/>
                </a:solidFill>
                <a:latin typeface=" Ubuntu Mono"/>
              </a:rPr>
              <a:t>doProhibidInside</a:t>
            </a:r>
            <a:endParaRPr lang="en-US" sz="1200" dirty="0">
              <a:solidFill>
                <a:srgbClr val="69C3FF"/>
              </a:solidFill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pointsOnLineSegment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= list of all points on 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s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 including </a:t>
            </a:r>
            <a:r>
              <a:rPr lang="en-US" sz="1200" i="1" dirty="0">
                <a:solidFill>
                  <a:srgbClr val="FF955C"/>
                </a:solidFill>
                <a:latin typeface=" Ubuntu Mono"/>
              </a:rPr>
              <a:t>s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.</a:t>
            </a:r>
            <a:r>
              <a:rPr lang="en-US" sz="1200" dirty="0">
                <a:solidFill>
                  <a:srgbClr val="FF738A"/>
                </a:solidFill>
                <a:latin typeface=" Ubuntu Mono"/>
              </a:rPr>
              <a:t>p1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and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 </a:t>
            </a:r>
            <a:r>
              <a:rPr lang="en-US" sz="1200" i="1" dirty="0">
                <a:solidFill>
                  <a:srgbClr val="FF955C"/>
                </a:solidFill>
                <a:latin typeface=" Ubuntu Mono"/>
              </a:rPr>
              <a:t>s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.</a:t>
            </a:r>
            <a:r>
              <a:rPr lang="en-US" sz="1200" dirty="0">
                <a:solidFill>
                  <a:srgbClr val="FF738A"/>
                </a:solidFill>
                <a:latin typeface=" Ubuntu Mono"/>
              </a:rPr>
              <a:t>p2</a:t>
            </a:r>
          </a:p>
          <a:p>
            <a:endParaRPr lang="en-US" sz="1200" b="0" dirty="0">
              <a:solidFill>
                <a:srgbClr val="69C3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sort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 </a:t>
            </a:r>
            <a:r>
              <a:rPr lang="en-US" sz="1200" dirty="0" err="1">
                <a:solidFill>
                  <a:srgbClr val="69C3FF"/>
                </a:solidFill>
                <a:latin typeface=" Ubuntu Mono"/>
              </a:rPr>
              <a:t>pointsOnLineSegment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 by distance to </a:t>
            </a:r>
            <a:r>
              <a:rPr lang="en-US" sz="1200" b="0" i="1" dirty="0">
                <a:solidFill>
                  <a:srgbClr val="FF955C"/>
                </a:solidFill>
                <a:effectLst/>
                <a:latin typeface=" Ubuntu Mono"/>
              </a:rPr>
              <a:t>s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200" b="0" dirty="0">
                <a:solidFill>
                  <a:srgbClr val="FF738A"/>
                </a:solidFill>
                <a:effectLst/>
                <a:latin typeface=" Ubuntu Mono"/>
              </a:rPr>
              <a:t>p1</a:t>
            </a:r>
          </a:p>
          <a:p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b="0" dirty="0">
                <a:solidFill>
                  <a:srgbClr val="EACD61"/>
                </a:solidFill>
                <a:effectLst/>
                <a:highlight>
                  <a:srgbClr val="414F5E"/>
                </a:highlight>
                <a:latin typeface=" Ubuntu Mono"/>
              </a:rPr>
              <a:t>for</a:t>
            </a:r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 </a:t>
            </a:r>
            <a:r>
              <a:rPr lang="en-US" sz="1200" b="0" dirty="0" err="1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i</a:t>
            </a:r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 </a:t>
            </a:r>
            <a:r>
              <a:rPr lang="en-US" sz="1200" b="0" dirty="0">
                <a:solidFill>
                  <a:srgbClr val="FFFFFF"/>
                </a:solidFill>
                <a:effectLst/>
                <a:highlight>
                  <a:srgbClr val="414F5E"/>
                </a:highlight>
                <a:latin typeface=" Ubuntu Mono"/>
              </a:rPr>
              <a:t>=</a:t>
            </a:r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 </a:t>
            </a:r>
            <a:r>
              <a:rPr lang="en-US" sz="1200" b="0" dirty="0">
                <a:solidFill>
                  <a:srgbClr val="FF955C"/>
                </a:solidFill>
                <a:effectLst/>
                <a:highlight>
                  <a:srgbClr val="414F5E"/>
                </a:highlight>
                <a:latin typeface=" Ubuntu Mono"/>
              </a:rPr>
              <a:t>1</a:t>
            </a:r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 </a:t>
            </a:r>
            <a:r>
              <a:rPr lang="en-US" sz="1200" dirty="0">
                <a:solidFill>
                  <a:srgbClr val="FFFFFF"/>
                </a:solidFill>
                <a:highlight>
                  <a:srgbClr val="414F5E"/>
                </a:highlight>
                <a:latin typeface=" Ubuntu Mono"/>
              </a:rPr>
              <a:t>to</a:t>
            </a:r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 </a:t>
            </a:r>
            <a:r>
              <a:rPr lang="en-US" sz="1200" dirty="0">
                <a:solidFill>
                  <a:srgbClr val="FFFFFF"/>
                </a:solidFill>
                <a:highlight>
                  <a:srgbClr val="414F5E"/>
                </a:highlight>
                <a:latin typeface=" Ubuntu Mono"/>
              </a:rPr>
              <a:t>#</a:t>
            </a:r>
            <a:r>
              <a:rPr lang="en-US" sz="1200" dirty="0">
                <a:solidFill>
                  <a:srgbClr val="69C3FF"/>
                </a:solidFill>
                <a:highlight>
                  <a:srgbClr val="414F5E"/>
                </a:highlight>
                <a:latin typeface=" Ubuntu Mono"/>
              </a:rPr>
              <a:t>pointsOnLineSegment</a:t>
            </a:r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 </a:t>
            </a:r>
            <a:r>
              <a:rPr lang="en-US" sz="1200" b="0" dirty="0">
                <a:solidFill>
                  <a:srgbClr val="FFFFFF"/>
                </a:solidFill>
                <a:effectLst/>
                <a:highlight>
                  <a:srgbClr val="414F5E"/>
                </a:highlight>
                <a:latin typeface=" Ubuntu Mono"/>
              </a:rPr>
              <a:t>(</a:t>
            </a:r>
            <a:r>
              <a:rPr lang="en-US" sz="1200" dirty="0">
                <a:solidFill>
                  <a:srgbClr val="FFFFFF"/>
                </a:solidFill>
                <a:highlight>
                  <a:srgbClr val="414F5E"/>
                </a:highlight>
                <a:latin typeface=" Ubuntu Mono"/>
              </a:rPr>
              <a:t>exclusive</a:t>
            </a:r>
            <a:r>
              <a:rPr lang="en-US" sz="1200" b="0" dirty="0">
                <a:solidFill>
                  <a:srgbClr val="FFFFFF"/>
                </a:solidFill>
                <a:effectLst/>
                <a:highlight>
                  <a:srgbClr val="414F5E"/>
                </a:highlight>
                <a:latin typeface=" Ubuntu Mono"/>
              </a:rPr>
              <a:t>)</a:t>
            </a:r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 </a:t>
            </a:r>
            <a:r>
              <a:rPr lang="en-US" sz="1200" dirty="0">
                <a:solidFill>
                  <a:srgbClr val="EACD61"/>
                </a:solidFill>
                <a:highlight>
                  <a:srgbClr val="414F5E"/>
                </a:highlight>
                <a:latin typeface=" Ubuntu Mono"/>
              </a:rPr>
              <a:t>do</a:t>
            </a:r>
          </a:p>
          <a:p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        seg </a:t>
            </a:r>
            <a:r>
              <a:rPr lang="en-US" sz="1200" b="0" dirty="0">
                <a:solidFill>
                  <a:srgbClr val="FFFFFF"/>
                </a:solidFill>
                <a:effectLst/>
                <a:highlight>
                  <a:srgbClr val="414F5E"/>
                </a:highlight>
                <a:latin typeface=" Ubuntu Mono"/>
              </a:rPr>
              <a:t>=</a:t>
            </a:r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 </a:t>
            </a:r>
            <a:r>
              <a:rPr lang="en-US" sz="1200" b="0" dirty="0">
                <a:solidFill>
                  <a:srgbClr val="EACD61"/>
                </a:solidFill>
                <a:effectLst/>
                <a:highlight>
                  <a:srgbClr val="414F5E"/>
                </a:highlight>
                <a:latin typeface=" Ubuntu Mono"/>
              </a:rPr>
              <a:t>new</a:t>
            </a:r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 </a:t>
            </a:r>
            <a:r>
              <a:rPr lang="en-US" sz="1200" b="0" dirty="0" err="1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LineSegment</a:t>
            </a:r>
            <a:r>
              <a:rPr lang="en-US" sz="1200" b="0" dirty="0">
                <a:solidFill>
                  <a:srgbClr val="FFFFFF"/>
                </a:solidFill>
                <a:effectLst/>
                <a:highlight>
                  <a:srgbClr val="414F5E"/>
                </a:highlight>
                <a:latin typeface=" Ubuntu Mono"/>
              </a:rPr>
              <a:t>(</a:t>
            </a:r>
            <a:r>
              <a:rPr lang="en-US" sz="1200" b="0" i="1" dirty="0" err="1">
                <a:solidFill>
                  <a:srgbClr val="FF955C"/>
                </a:solidFill>
                <a:effectLst/>
                <a:highlight>
                  <a:srgbClr val="414F5E"/>
                </a:highlight>
                <a:latin typeface=" Ubuntu Mono"/>
              </a:rPr>
              <a:t>pointsOnLineSegment</a:t>
            </a:r>
            <a:r>
              <a:rPr lang="en-US" sz="1200" b="0" dirty="0">
                <a:solidFill>
                  <a:srgbClr val="FFFFFF"/>
                </a:solidFill>
                <a:effectLst/>
                <a:highlight>
                  <a:srgbClr val="414F5E"/>
                </a:highlight>
                <a:latin typeface=" Ubuntu Mono"/>
              </a:rPr>
              <a:t>[</a:t>
            </a:r>
            <a:r>
              <a:rPr lang="en-US" sz="1200" b="0" dirty="0" err="1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i</a:t>
            </a:r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 </a:t>
            </a:r>
            <a:r>
              <a:rPr lang="en-US" sz="1200" b="0" dirty="0">
                <a:solidFill>
                  <a:srgbClr val="FFFFFF"/>
                </a:solidFill>
                <a:effectLst/>
                <a:highlight>
                  <a:srgbClr val="414F5E"/>
                </a:highlight>
                <a:latin typeface=" Ubuntu Mono"/>
              </a:rPr>
              <a:t>-</a:t>
            </a:r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 </a:t>
            </a:r>
            <a:r>
              <a:rPr lang="en-US" sz="1200" b="0" dirty="0">
                <a:solidFill>
                  <a:srgbClr val="FF955C"/>
                </a:solidFill>
                <a:effectLst/>
                <a:highlight>
                  <a:srgbClr val="414F5E"/>
                </a:highlight>
                <a:latin typeface=" Ubuntu Mono"/>
              </a:rPr>
              <a:t>1</a:t>
            </a:r>
            <a:r>
              <a:rPr lang="en-US" sz="1200" b="0" dirty="0">
                <a:solidFill>
                  <a:srgbClr val="FFFFFF"/>
                </a:solidFill>
                <a:effectLst/>
                <a:highlight>
                  <a:srgbClr val="414F5E"/>
                </a:highlight>
                <a:latin typeface=" Ubuntu Mono"/>
              </a:rPr>
              <a:t>],</a:t>
            </a:r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 </a:t>
            </a:r>
            <a:r>
              <a:rPr lang="en-US" sz="1200" b="0" i="1" dirty="0" err="1">
                <a:solidFill>
                  <a:srgbClr val="FF955C"/>
                </a:solidFill>
                <a:effectLst/>
                <a:highlight>
                  <a:srgbClr val="414F5E"/>
                </a:highlight>
                <a:latin typeface=" Ubuntu Mono"/>
              </a:rPr>
              <a:t>pointsOnLineSegment</a:t>
            </a:r>
            <a:r>
              <a:rPr lang="en-US" sz="1200" b="0" dirty="0">
                <a:solidFill>
                  <a:srgbClr val="FFFFFF"/>
                </a:solidFill>
                <a:effectLst/>
                <a:highlight>
                  <a:srgbClr val="414F5E"/>
                </a:highlight>
                <a:latin typeface=" Ubuntu Mono"/>
              </a:rPr>
              <a:t>[</a:t>
            </a:r>
            <a:r>
              <a:rPr lang="en-US" sz="1200" b="0" dirty="0" err="1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i</a:t>
            </a:r>
            <a:r>
              <a:rPr lang="en-US" sz="1200" b="0" dirty="0">
                <a:solidFill>
                  <a:srgbClr val="FFFFFF"/>
                </a:solidFill>
                <a:effectLst/>
                <a:highlight>
                  <a:srgbClr val="414F5E"/>
                </a:highlight>
                <a:latin typeface=" Ubuntu Mono"/>
              </a:rPr>
              <a:t>])</a:t>
            </a:r>
          </a:p>
          <a:p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        midpoint </a:t>
            </a:r>
            <a:r>
              <a:rPr lang="en-US" sz="1200" b="0" dirty="0">
                <a:solidFill>
                  <a:srgbClr val="FFFFFF"/>
                </a:solidFill>
                <a:effectLst/>
                <a:highlight>
                  <a:srgbClr val="414F5E"/>
                </a:highlight>
                <a:latin typeface=" Ubuntu Mono"/>
              </a:rPr>
              <a:t>=</a:t>
            </a:r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 </a:t>
            </a:r>
            <a:r>
              <a:rPr lang="de-DE" sz="1200" dirty="0" err="1">
                <a:solidFill>
                  <a:srgbClr val="FFFFFF"/>
                </a:solidFill>
                <a:highlight>
                  <a:srgbClr val="414F5E"/>
                </a:highlight>
                <a:latin typeface=" Ubuntu Mono"/>
              </a:rPr>
              <a:t>middle</a:t>
            </a:r>
            <a:r>
              <a:rPr lang="de-DE" sz="1200" dirty="0">
                <a:solidFill>
                  <a:srgbClr val="FFFFFF"/>
                </a:solidFill>
                <a:highlight>
                  <a:srgbClr val="414F5E"/>
                </a:highlight>
                <a:latin typeface=" Ubuntu Mono"/>
              </a:rPr>
              <a:t> </a:t>
            </a:r>
            <a:r>
              <a:rPr lang="de-DE" sz="1200" dirty="0" err="1">
                <a:solidFill>
                  <a:srgbClr val="FFFFFF"/>
                </a:solidFill>
                <a:highlight>
                  <a:srgbClr val="414F5E"/>
                </a:highlight>
                <a:latin typeface=" Ubuntu Mono"/>
              </a:rPr>
              <a:t>point</a:t>
            </a:r>
            <a:r>
              <a:rPr lang="de-DE" sz="1200" dirty="0">
                <a:solidFill>
                  <a:srgbClr val="FFFFFF"/>
                </a:solidFill>
                <a:highlight>
                  <a:srgbClr val="414F5E"/>
                </a:highlight>
                <a:latin typeface=" Ubuntu Mono"/>
              </a:rPr>
              <a:t> </a:t>
            </a:r>
            <a:r>
              <a:rPr lang="de-DE" sz="1200" dirty="0" err="1">
                <a:solidFill>
                  <a:srgbClr val="FFFFFF"/>
                </a:solidFill>
                <a:highlight>
                  <a:srgbClr val="414F5E"/>
                </a:highlight>
                <a:latin typeface=" Ubuntu Mono"/>
              </a:rPr>
              <a:t>of</a:t>
            </a:r>
            <a:r>
              <a:rPr lang="de-DE" sz="1200" dirty="0">
                <a:solidFill>
                  <a:srgbClr val="FFFFFF"/>
                </a:solidFill>
                <a:highlight>
                  <a:srgbClr val="414F5E"/>
                </a:highlight>
                <a:latin typeface=" Ubuntu Mono"/>
              </a:rPr>
              <a:t> </a:t>
            </a:r>
            <a:r>
              <a:rPr lang="de-DE" sz="1200" dirty="0" err="1">
                <a:solidFill>
                  <a:srgbClr val="69C3FF"/>
                </a:solidFill>
                <a:highlight>
                  <a:srgbClr val="414F5E"/>
                </a:highlight>
                <a:latin typeface=" Ubuntu Mono"/>
              </a:rPr>
              <a:t>seg</a:t>
            </a:r>
            <a:endParaRPr lang="de-DE" sz="1200" dirty="0">
              <a:solidFill>
                <a:srgbClr val="69C3FF"/>
              </a:solidFill>
              <a:highlight>
                <a:srgbClr val="414F5E"/>
              </a:highlight>
              <a:latin typeface=" Ubuntu Mono"/>
            </a:endParaRPr>
          </a:p>
          <a:p>
            <a:endParaRPr lang="en-US" sz="1200" dirty="0">
              <a:solidFill>
                <a:srgbClr val="69C3FF"/>
              </a:solidFill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  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if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midpoint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 lies on perimeter of </a:t>
            </a:r>
            <a:r>
              <a:rPr lang="en-US" sz="1200" dirty="0">
                <a:solidFill>
                  <a:srgbClr val="66FF99"/>
                </a:solidFill>
                <a:latin typeface=" Ubuntu Mono"/>
              </a:rPr>
              <a:t>Polygon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EACD61"/>
                </a:solidFill>
                <a:latin typeface=" Ubuntu Mono"/>
              </a:rPr>
              <a:t>then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 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continue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  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if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midpoint</a:t>
            </a:r>
            <a:r>
              <a:rPr lang="en-US" sz="1200" b="0" i="1" dirty="0">
                <a:solidFill>
                  <a:srgbClr val="FF955C"/>
                </a:solidFill>
                <a:effectLst/>
                <a:latin typeface=" Ubuntu Mono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is within perimeter of </a:t>
            </a:r>
            <a:r>
              <a:rPr lang="en-US" sz="1200" dirty="0">
                <a:solidFill>
                  <a:srgbClr val="66FF99"/>
                </a:solidFill>
                <a:latin typeface=" Ubuntu Mono"/>
              </a:rPr>
              <a:t>Polygon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==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doProhibidOutside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 </a:t>
            </a:r>
            <a:r>
              <a:rPr lang="en-US" sz="1200" dirty="0">
                <a:solidFill>
                  <a:srgbClr val="EACD61"/>
                </a:solidFill>
                <a:latin typeface=" Ubuntu Mono"/>
              </a:rPr>
              <a:t>then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 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return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35535"/>
                </a:solidFill>
                <a:effectLst/>
                <a:latin typeface=" Ubuntu Mono"/>
              </a:rPr>
              <a:t>true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b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</a:b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return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35535"/>
                </a:solidFill>
                <a:effectLst/>
                <a:latin typeface=" Ubuntu Mono"/>
              </a:rPr>
              <a:t>false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}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32634DB-0ADB-48B4-8FF8-93EFA59B87E7}"/>
              </a:ext>
            </a:extLst>
          </p:cNvPr>
          <p:cNvSpPr txBox="1">
            <a:spLocks/>
          </p:cNvSpPr>
          <p:nvPr/>
        </p:nvSpPr>
        <p:spPr>
          <a:xfrm>
            <a:off x="5136199" y="5811319"/>
            <a:ext cx="6351347" cy="316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100" b="1" dirty="0">
                <a:solidFill>
                  <a:schemeClr val="bg1"/>
                </a:solidFill>
              </a:rPr>
              <a:t>Warnung: </a:t>
            </a:r>
            <a:r>
              <a:rPr lang="de-DE" sz="1100" dirty="0">
                <a:solidFill>
                  <a:schemeClr val="bg1"/>
                </a:solidFill>
              </a:rPr>
              <a:t>Array-Indizes fangen mit 0 an. ;)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E1F2DE-C9A6-40BE-854A-DC6D17207F09}"/>
              </a:ext>
            </a:extLst>
          </p:cNvPr>
          <p:cNvSpPr/>
          <p:nvPr/>
        </p:nvSpPr>
        <p:spPr>
          <a:xfrm>
            <a:off x="8630144" y="2316162"/>
            <a:ext cx="3322302" cy="1053632"/>
          </a:xfrm>
          <a:prstGeom prst="rect">
            <a:avLst/>
          </a:prstGeom>
          <a:solidFill>
            <a:srgbClr val="35475D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Wir generieren alle Untersegmente und deren Mittelpunkte.</a:t>
            </a:r>
            <a:endParaRPr lang="en-US" sz="160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A117101-3910-4481-B48C-19EB77231C99}"/>
              </a:ext>
            </a:extLst>
          </p:cNvPr>
          <p:cNvSpPr/>
          <p:nvPr/>
        </p:nvSpPr>
        <p:spPr>
          <a:xfrm>
            <a:off x="9263701" y="3370751"/>
            <a:ext cx="1080993" cy="1091078"/>
          </a:xfrm>
          <a:custGeom>
            <a:avLst/>
            <a:gdLst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28650"/>
              <a:gd name="connsiteY0" fmla="*/ 1057275 h 1057275"/>
              <a:gd name="connsiteX1" fmla="*/ 390525 w 628650"/>
              <a:gd name="connsiteY1" fmla="*/ 20002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390525 w 628650"/>
              <a:gd name="connsiteY1" fmla="*/ 20002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390525 w 628650"/>
              <a:gd name="connsiteY1" fmla="*/ 20002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390525 w 628650"/>
              <a:gd name="connsiteY1" fmla="*/ 20002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314325 w 628650"/>
              <a:gd name="connsiteY1" fmla="*/ 56197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09600"/>
              <a:gd name="connsiteY0" fmla="*/ 1409700 h 1409700"/>
              <a:gd name="connsiteX1" fmla="*/ 609600 w 609600"/>
              <a:gd name="connsiteY1" fmla="*/ 0 h 1409700"/>
              <a:gd name="connsiteX0" fmla="*/ 0 w 609600"/>
              <a:gd name="connsiteY0" fmla="*/ 1409700 h 1409750"/>
              <a:gd name="connsiteX1" fmla="*/ 609600 w 609600"/>
              <a:gd name="connsiteY1" fmla="*/ 0 h 1409750"/>
              <a:gd name="connsiteX0" fmla="*/ 0 w 2041237"/>
              <a:gd name="connsiteY0" fmla="*/ 0 h 200083"/>
              <a:gd name="connsiteX1" fmla="*/ 2041237 w 2041237"/>
              <a:gd name="connsiteY1" fmla="*/ 185772 h 200083"/>
              <a:gd name="connsiteX0" fmla="*/ 0 w 2041237"/>
              <a:gd name="connsiteY0" fmla="*/ 0 h 185874"/>
              <a:gd name="connsiteX1" fmla="*/ 2041237 w 2041237"/>
              <a:gd name="connsiteY1" fmla="*/ 185772 h 185874"/>
              <a:gd name="connsiteX0" fmla="*/ 0 w 2041237"/>
              <a:gd name="connsiteY0" fmla="*/ 0 h 185874"/>
              <a:gd name="connsiteX1" fmla="*/ 2041237 w 2041237"/>
              <a:gd name="connsiteY1" fmla="*/ 185772 h 185874"/>
              <a:gd name="connsiteX0" fmla="*/ 0 w 2013528"/>
              <a:gd name="connsiteY0" fmla="*/ 282787 h 283018"/>
              <a:gd name="connsiteX1" fmla="*/ 2013528 w 2013528"/>
              <a:gd name="connsiteY1" fmla="*/ 0 h 283018"/>
              <a:gd name="connsiteX0" fmla="*/ 0 w 1727201"/>
              <a:gd name="connsiteY0" fmla="*/ 763207 h 763294"/>
              <a:gd name="connsiteX1" fmla="*/ 1727201 w 1727201"/>
              <a:gd name="connsiteY1" fmla="*/ 0 h 763294"/>
              <a:gd name="connsiteX0" fmla="*/ 0 w 3445165"/>
              <a:gd name="connsiteY0" fmla="*/ 223475 h 223765"/>
              <a:gd name="connsiteX1" fmla="*/ 3445165 w 3445165"/>
              <a:gd name="connsiteY1" fmla="*/ 0 h 223765"/>
              <a:gd name="connsiteX0" fmla="*/ 0 w 3445282"/>
              <a:gd name="connsiteY0" fmla="*/ 223475 h 460256"/>
              <a:gd name="connsiteX1" fmla="*/ 3445165 w 3445282"/>
              <a:gd name="connsiteY1" fmla="*/ 0 h 460256"/>
              <a:gd name="connsiteX0" fmla="*/ 0 w 3445320"/>
              <a:gd name="connsiteY0" fmla="*/ 223475 h 460256"/>
              <a:gd name="connsiteX1" fmla="*/ 3445165 w 3445320"/>
              <a:gd name="connsiteY1" fmla="*/ 0 h 460256"/>
              <a:gd name="connsiteX0" fmla="*/ 0 w 2484885"/>
              <a:gd name="connsiteY0" fmla="*/ 929277 h 930078"/>
              <a:gd name="connsiteX1" fmla="*/ 2484583 w 2484885"/>
              <a:gd name="connsiteY1" fmla="*/ 0 h 930078"/>
              <a:gd name="connsiteX0" fmla="*/ 0 w 1146336"/>
              <a:gd name="connsiteY0" fmla="*/ 680171 h 703260"/>
              <a:gd name="connsiteX1" fmla="*/ 1080656 w 1146336"/>
              <a:gd name="connsiteY1" fmla="*/ 0 h 703260"/>
              <a:gd name="connsiteX0" fmla="*/ 0 w 1080971"/>
              <a:gd name="connsiteY0" fmla="*/ 680171 h 680171"/>
              <a:gd name="connsiteX1" fmla="*/ 1080656 w 1080971"/>
              <a:gd name="connsiteY1" fmla="*/ 0 h 680171"/>
              <a:gd name="connsiteX0" fmla="*/ 0 w 1080993"/>
              <a:gd name="connsiteY0" fmla="*/ 680171 h 700634"/>
              <a:gd name="connsiteX1" fmla="*/ 1080656 w 1080993"/>
              <a:gd name="connsiteY1" fmla="*/ 0 h 70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80993" h="700634">
                <a:moveTo>
                  <a:pt x="0" y="680171"/>
                </a:moveTo>
                <a:cubicBezTo>
                  <a:pt x="208973" y="683765"/>
                  <a:pt x="1100860" y="876900"/>
                  <a:pt x="1080656" y="0"/>
                </a:cubicBezTo>
              </a:path>
            </a:pathLst>
          </a:cu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923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Erzeugung des Graphen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0189D-251D-4834-B64E-514EB7AD9CA1}"/>
              </a:ext>
            </a:extLst>
          </p:cNvPr>
          <p:cNvSpPr/>
          <p:nvPr/>
        </p:nvSpPr>
        <p:spPr>
          <a:xfrm>
            <a:off x="866775" y="771525"/>
            <a:ext cx="2050992" cy="535622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63999-2BFA-4A0A-9D7A-2B463A63DE3D}"/>
              </a:ext>
            </a:extLst>
          </p:cNvPr>
          <p:cNvSpPr/>
          <p:nvPr/>
        </p:nvSpPr>
        <p:spPr>
          <a:xfrm>
            <a:off x="868145" y="2668198"/>
            <a:ext cx="2050992" cy="455372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61F09-622D-4506-B2E7-F59D1A13D9F7}"/>
              </a:ext>
            </a:extLst>
          </p:cNvPr>
          <p:cNvSpPr txBox="1"/>
          <p:nvPr/>
        </p:nvSpPr>
        <p:spPr>
          <a:xfrm>
            <a:off x="866777" y="2724951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createGraph</a:t>
            </a:r>
            <a:endParaRPr lang="en-US" sz="1600" b="1" dirty="0">
              <a:solidFill>
                <a:schemeClr val="bg1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4C6BD-F5E8-4615-8DAB-536E188715CF}"/>
              </a:ext>
            </a:extLst>
          </p:cNvPr>
          <p:cNvSpPr/>
          <p:nvPr/>
        </p:nvSpPr>
        <p:spPr>
          <a:xfrm>
            <a:off x="871894" y="3122661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7309-6404-483F-970D-36EACB7AC9E7}"/>
              </a:ext>
            </a:extLst>
          </p:cNvPr>
          <p:cNvSpPr txBox="1"/>
          <p:nvPr/>
        </p:nvSpPr>
        <p:spPr>
          <a:xfrm>
            <a:off x="866775" y="3181373"/>
            <a:ext cx="2193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createConvexHull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A14F3-2C0A-40BE-9088-9F842036D1B8}"/>
              </a:ext>
            </a:extLst>
          </p:cNvPr>
          <p:cNvSpPr/>
          <p:nvPr/>
        </p:nvSpPr>
        <p:spPr>
          <a:xfrm>
            <a:off x="868145" y="3578336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95493-68DE-4CF3-BC83-912EC876680A}"/>
              </a:ext>
            </a:extLst>
          </p:cNvPr>
          <p:cNvSpPr txBox="1"/>
          <p:nvPr/>
        </p:nvSpPr>
        <p:spPr>
          <a:xfrm>
            <a:off x="863025" y="3636139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findShortestPath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8B0E0A-2420-42DE-AEE8-11F884FFDD6A}"/>
              </a:ext>
            </a:extLst>
          </p:cNvPr>
          <p:cNvSpPr txBox="1"/>
          <p:nvPr/>
        </p:nvSpPr>
        <p:spPr>
          <a:xfrm>
            <a:off x="3011753" y="1890730"/>
            <a:ext cx="766274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66FF99"/>
                </a:solidFill>
                <a:effectLst/>
                <a:latin typeface=" Ubuntu Mono"/>
              </a:rPr>
              <a:t>Polygon</a:t>
            </a:r>
            <a:r>
              <a:rPr lang="en-US" sz="1200" b="0" dirty="0">
                <a:solidFill>
                  <a:schemeClr val="bg1"/>
                </a:solidFill>
                <a:effectLst/>
                <a:latin typeface=" Ubuntu Mono"/>
              </a:rPr>
              <a:t>::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isViolatedByLineSegment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(</a:t>
            </a:r>
            <a:r>
              <a:rPr lang="en-US" sz="1200" b="0" dirty="0" err="1">
                <a:solidFill>
                  <a:srgbClr val="B78AFF"/>
                </a:solidFill>
                <a:effectLst/>
                <a:latin typeface=" Ubuntu Mono"/>
              </a:rPr>
              <a:t>LineSegment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738A"/>
                </a:solidFill>
                <a:effectLst/>
                <a:latin typeface=" Ubuntu Mono"/>
              </a:rPr>
              <a:t>s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,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i="1" dirty="0">
                <a:solidFill>
                  <a:srgbClr val="B78AFF"/>
                </a:solidFill>
                <a:effectLst/>
                <a:latin typeface=" Ubuntu Mono"/>
              </a:rPr>
              <a:t>bool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 err="1">
                <a:solidFill>
                  <a:srgbClr val="FF738A"/>
                </a:solidFill>
                <a:effectLst/>
                <a:latin typeface=" Ubuntu Mono"/>
              </a:rPr>
              <a:t>doProhibidOutside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)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{</a:t>
            </a: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if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66FF99"/>
                </a:solidFill>
                <a:latin typeface=" Ubuntu Mono"/>
              </a:rPr>
              <a:t>Polygon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 intersects with 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s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return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35535"/>
                </a:solidFill>
                <a:effectLst/>
                <a:latin typeface=" Ubuntu Mono"/>
              </a:rPr>
              <a:t>true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b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</a:b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b="0" i="1" dirty="0">
                <a:solidFill>
                  <a:srgbClr val="9DACC3"/>
                </a:solidFill>
                <a:effectLst/>
                <a:latin typeface=" Ubuntu Mono"/>
              </a:rPr>
              <a:t> // little optimization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p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=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any point on 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s 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that is not </a:t>
            </a:r>
            <a:r>
              <a:rPr lang="en-US" sz="1200" i="1" dirty="0">
                <a:solidFill>
                  <a:srgbClr val="FF955C"/>
                </a:solidFill>
                <a:latin typeface=" Ubuntu Mono"/>
              </a:rPr>
              <a:t>s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.</a:t>
            </a:r>
            <a:r>
              <a:rPr lang="en-US" sz="1200" dirty="0">
                <a:solidFill>
                  <a:srgbClr val="FF738A"/>
                </a:solidFill>
                <a:latin typeface=" Ubuntu Mono"/>
              </a:rPr>
              <a:t>p1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or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 </a:t>
            </a:r>
            <a:r>
              <a:rPr lang="en-US" sz="1200" i="1" dirty="0">
                <a:solidFill>
                  <a:srgbClr val="FF955C"/>
                </a:solidFill>
                <a:latin typeface=" Ubuntu Mono"/>
              </a:rPr>
              <a:t>s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.</a:t>
            </a:r>
            <a:r>
              <a:rPr lang="en-US" sz="1200" dirty="0">
                <a:solidFill>
                  <a:srgbClr val="FF738A"/>
                </a:solidFill>
                <a:latin typeface=" Ubuntu Mono"/>
              </a:rPr>
              <a:t>p2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if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p 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is not on perimeter of </a:t>
            </a:r>
            <a:r>
              <a:rPr lang="en-US" sz="1200" dirty="0">
                <a:solidFill>
                  <a:srgbClr val="66FF99"/>
                </a:solidFill>
                <a:latin typeface=" Ubuntu Mono"/>
              </a:rPr>
              <a:t>Polygon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EACD61"/>
                </a:solidFill>
                <a:latin typeface=" Ubuntu Mono"/>
              </a:rPr>
              <a:t>then</a:t>
            </a: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    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return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p 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is within perimeter of </a:t>
            </a:r>
            <a:r>
              <a:rPr lang="en-US" sz="1200" dirty="0">
                <a:solidFill>
                  <a:srgbClr val="66FF99"/>
                </a:solidFill>
                <a:latin typeface=" Ubuntu Mono"/>
              </a:rPr>
              <a:t>Polygon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==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 err="1">
                <a:solidFill>
                  <a:srgbClr val="69C3FF"/>
                </a:solidFill>
                <a:latin typeface=" Ubuntu Mono"/>
              </a:rPr>
              <a:t>doProhibidInside</a:t>
            </a:r>
            <a:endParaRPr lang="en-US" sz="1200" dirty="0">
              <a:solidFill>
                <a:srgbClr val="69C3FF"/>
              </a:solidFill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pointsOnLineSegment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= list of all points on 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s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 including </a:t>
            </a:r>
            <a:r>
              <a:rPr lang="en-US" sz="1200" i="1" dirty="0">
                <a:solidFill>
                  <a:srgbClr val="FF955C"/>
                </a:solidFill>
                <a:latin typeface=" Ubuntu Mono"/>
              </a:rPr>
              <a:t>s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.</a:t>
            </a:r>
            <a:r>
              <a:rPr lang="en-US" sz="1200" dirty="0">
                <a:solidFill>
                  <a:srgbClr val="FF738A"/>
                </a:solidFill>
                <a:latin typeface=" Ubuntu Mono"/>
              </a:rPr>
              <a:t>p1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and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 </a:t>
            </a:r>
            <a:r>
              <a:rPr lang="en-US" sz="1200" i="1" dirty="0">
                <a:solidFill>
                  <a:srgbClr val="FF955C"/>
                </a:solidFill>
                <a:latin typeface=" Ubuntu Mono"/>
              </a:rPr>
              <a:t>s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.</a:t>
            </a:r>
            <a:r>
              <a:rPr lang="en-US" sz="1200" dirty="0">
                <a:solidFill>
                  <a:srgbClr val="FF738A"/>
                </a:solidFill>
                <a:latin typeface=" Ubuntu Mono"/>
              </a:rPr>
              <a:t>p2</a:t>
            </a:r>
          </a:p>
          <a:p>
            <a:endParaRPr lang="en-US" sz="1200" b="0" dirty="0">
              <a:solidFill>
                <a:srgbClr val="69C3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sort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 </a:t>
            </a:r>
            <a:r>
              <a:rPr lang="en-US" sz="1200" dirty="0" err="1">
                <a:solidFill>
                  <a:srgbClr val="69C3FF"/>
                </a:solidFill>
                <a:latin typeface=" Ubuntu Mono"/>
              </a:rPr>
              <a:t>pointsOnLineSegment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 by distance to </a:t>
            </a:r>
            <a:r>
              <a:rPr lang="en-US" sz="1200" b="0" i="1" dirty="0">
                <a:solidFill>
                  <a:srgbClr val="FF955C"/>
                </a:solidFill>
                <a:effectLst/>
                <a:latin typeface=" Ubuntu Mono"/>
              </a:rPr>
              <a:t>s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200" b="0" dirty="0">
                <a:solidFill>
                  <a:srgbClr val="FF738A"/>
                </a:solidFill>
                <a:effectLst/>
                <a:latin typeface=" Ubuntu Mono"/>
              </a:rPr>
              <a:t>p1</a:t>
            </a:r>
          </a:p>
          <a:p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for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i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=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955C"/>
                </a:solidFill>
                <a:effectLst/>
                <a:latin typeface=" Ubuntu Mono"/>
              </a:rPr>
              <a:t>1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to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#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pointsOnLineSegment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(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exclusive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)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EACD61"/>
                </a:solidFill>
                <a:latin typeface=" Ubuntu Mono"/>
              </a:rPr>
              <a:t>do</a:t>
            </a: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   seg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=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new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LineSegment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(</a:t>
            </a:r>
            <a:r>
              <a:rPr lang="en-US" sz="1200" b="0" i="1" dirty="0" err="1">
                <a:solidFill>
                  <a:srgbClr val="FF955C"/>
                </a:solidFill>
                <a:effectLst/>
                <a:latin typeface=" Ubuntu Mono"/>
              </a:rPr>
              <a:t>pointsOnLineSegment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[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i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-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955C"/>
                </a:solidFill>
                <a:effectLst/>
                <a:latin typeface=" Ubuntu Mono"/>
              </a:rPr>
              <a:t>1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],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i="1" dirty="0" err="1">
                <a:solidFill>
                  <a:srgbClr val="FF955C"/>
                </a:solidFill>
                <a:effectLst/>
                <a:latin typeface=" Ubuntu Mono"/>
              </a:rPr>
              <a:t>pointsOnLineSegment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[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i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])</a:t>
            </a: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   midpoint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=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de-DE" sz="1200" dirty="0" err="1">
                <a:solidFill>
                  <a:srgbClr val="FFFFFF"/>
                </a:solidFill>
                <a:latin typeface=" Ubuntu Mono"/>
              </a:rPr>
              <a:t>middle</a:t>
            </a:r>
            <a:r>
              <a:rPr lang="de-DE" sz="1200" dirty="0">
                <a:solidFill>
                  <a:srgbClr val="FFFFFF"/>
                </a:solidFill>
                <a:latin typeface=" Ubuntu Mono"/>
              </a:rPr>
              <a:t> </a:t>
            </a:r>
            <a:r>
              <a:rPr lang="de-DE" sz="1200" dirty="0" err="1">
                <a:solidFill>
                  <a:srgbClr val="FFFFFF"/>
                </a:solidFill>
                <a:latin typeface=" Ubuntu Mono"/>
              </a:rPr>
              <a:t>point</a:t>
            </a:r>
            <a:r>
              <a:rPr lang="de-DE" sz="1200" dirty="0">
                <a:solidFill>
                  <a:srgbClr val="FFFFFF"/>
                </a:solidFill>
                <a:latin typeface=" Ubuntu Mono"/>
              </a:rPr>
              <a:t> </a:t>
            </a:r>
            <a:r>
              <a:rPr lang="de-DE" sz="1200" dirty="0" err="1">
                <a:solidFill>
                  <a:srgbClr val="FFFFFF"/>
                </a:solidFill>
                <a:latin typeface=" Ubuntu Mono"/>
              </a:rPr>
              <a:t>of</a:t>
            </a:r>
            <a:r>
              <a:rPr lang="de-DE" sz="1200" dirty="0">
                <a:solidFill>
                  <a:srgbClr val="FFFFFF"/>
                </a:solidFill>
                <a:latin typeface=" Ubuntu Mono"/>
              </a:rPr>
              <a:t> </a:t>
            </a:r>
            <a:r>
              <a:rPr lang="de-DE" sz="1200" dirty="0" err="1">
                <a:solidFill>
                  <a:srgbClr val="69C3FF"/>
                </a:solidFill>
                <a:latin typeface=" Ubuntu Mono"/>
              </a:rPr>
              <a:t>seg</a:t>
            </a:r>
            <a:endParaRPr lang="de-DE" sz="1200" dirty="0">
              <a:solidFill>
                <a:srgbClr val="69C3FF"/>
              </a:solidFill>
              <a:latin typeface=" Ubuntu Mono"/>
            </a:endParaRPr>
          </a:p>
          <a:p>
            <a:endParaRPr lang="en-US" sz="1200" dirty="0">
              <a:solidFill>
                <a:srgbClr val="69C3FF"/>
              </a:solidFill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   </a:t>
            </a:r>
            <a:r>
              <a:rPr lang="en-US" sz="1200" b="0" dirty="0">
                <a:solidFill>
                  <a:srgbClr val="EACD61"/>
                </a:solidFill>
                <a:effectLst/>
                <a:highlight>
                  <a:srgbClr val="414F5E"/>
                </a:highlight>
                <a:latin typeface=" Ubuntu Mono"/>
              </a:rPr>
              <a:t>if</a:t>
            </a:r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 </a:t>
            </a:r>
            <a:r>
              <a:rPr lang="en-US" sz="1200" dirty="0">
                <a:solidFill>
                  <a:srgbClr val="69C3FF"/>
                </a:solidFill>
                <a:highlight>
                  <a:srgbClr val="414F5E"/>
                </a:highlight>
                <a:latin typeface=" Ubuntu Mono"/>
              </a:rPr>
              <a:t>midpoint</a:t>
            </a:r>
            <a:r>
              <a:rPr lang="en-US" sz="1200" b="0" dirty="0">
                <a:solidFill>
                  <a:srgbClr val="FFFFFF"/>
                </a:solidFill>
                <a:effectLst/>
                <a:highlight>
                  <a:srgbClr val="414F5E"/>
                </a:highlight>
                <a:latin typeface=" Ubuntu Mono"/>
              </a:rPr>
              <a:t> lies on perimeter of </a:t>
            </a:r>
            <a:r>
              <a:rPr lang="en-US" sz="1200" dirty="0">
                <a:solidFill>
                  <a:srgbClr val="66FF99"/>
                </a:solidFill>
                <a:highlight>
                  <a:srgbClr val="414F5E"/>
                </a:highlight>
                <a:latin typeface=" Ubuntu Mono"/>
              </a:rPr>
              <a:t>Polygon</a:t>
            </a:r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 </a:t>
            </a:r>
            <a:r>
              <a:rPr lang="en-US" sz="1200" dirty="0">
                <a:solidFill>
                  <a:srgbClr val="EACD61"/>
                </a:solidFill>
                <a:highlight>
                  <a:srgbClr val="414F5E"/>
                </a:highlight>
                <a:latin typeface=" Ubuntu Mono"/>
              </a:rPr>
              <a:t>then</a:t>
            </a:r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 </a:t>
            </a:r>
            <a:r>
              <a:rPr lang="en-US" sz="1200" b="0" dirty="0">
                <a:solidFill>
                  <a:srgbClr val="EACD61"/>
                </a:solidFill>
                <a:effectLst/>
                <a:highlight>
                  <a:srgbClr val="414F5E"/>
                </a:highlight>
                <a:latin typeface=" Ubuntu Mono"/>
              </a:rPr>
              <a:t>continue</a:t>
            </a:r>
            <a:endParaRPr lang="en-US" sz="1200" b="0" dirty="0">
              <a:solidFill>
                <a:srgbClr val="FFFFFF"/>
              </a:solidFill>
              <a:effectLst/>
              <a:highlight>
                <a:srgbClr val="414F5E"/>
              </a:highlight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        </a:t>
            </a:r>
            <a:r>
              <a:rPr lang="en-US" sz="1200" b="0" dirty="0">
                <a:solidFill>
                  <a:srgbClr val="EACD61"/>
                </a:solidFill>
                <a:effectLst/>
                <a:highlight>
                  <a:srgbClr val="414F5E"/>
                </a:highlight>
                <a:latin typeface=" Ubuntu Mono"/>
              </a:rPr>
              <a:t>if</a:t>
            </a:r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 </a:t>
            </a:r>
            <a:r>
              <a:rPr lang="en-US" sz="1200" dirty="0">
                <a:solidFill>
                  <a:srgbClr val="69C3FF"/>
                </a:solidFill>
                <a:highlight>
                  <a:srgbClr val="414F5E"/>
                </a:highlight>
                <a:latin typeface=" Ubuntu Mono"/>
              </a:rPr>
              <a:t>midpoint</a:t>
            </a:r>
            <a:r>
              <a:rPr lang="en-US" sz="1200" b="0" i="1" dirty="0">
                <a:solidFill>
                  <a:srgbClr val="FF955C"/>
                </a:solidFill>
                <a:effectLst/>
                <a:highlight>
                  <a:srgbClr val="414F5E"/>
                </a:highlight>
                <a:latin typeface=" Ubuntu Mono"/>
              </a:rPr>
              <a:t> </a:t>
            </a:r>
            <a:r>
              <a:rPr lang="en-US" sz="1200" dirty="0">
                <a:solidFill>
                  <a:srgbClr val="FFFFFF"/>
                </a:solidFill>
                <a:highlight>
                  <a:srgbClr val="414F5E"/>
                </a:highlight>
                <a:latin typeface=" Ubuntu Mono"/>
              </a:rPr>
              <a:t>is within perimeter of </a:t>
            </a:r>
            <a:r>
              <a:rPr lang="en-US" sz="1200" dirty="0">
                <a:solidFill>
                  <a:srgbClr val="66FF99"/>
                </a:solidFill>
                <a:highlight>
                  <a:srgbClr val="414F5E"/>
                </a:highlight>
                <a:latin typeface=" Ubuntu Mono"/>
              </a:rPr>
              <a:t>Polygon</a:t>
            </a:r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 </a:t>
            </a:r>
            <a:r>
              <a:rPr lang="en-US" sz="1200" b="0" dirty="0">
                <a:solidFill>
                  <a:srgbClr val="EACD61"/>
                </a:solidFill>
                <a:effectLst/>
                <a:highlight>
                  <a:srgbClr val="414F5E"/>
                </a:highlight>
                <a:latin typeface=" Ubuntu Mono"/>
              </a:rPr>
              <a:t>==</a:t>
            </a:r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 </a:t>
            </a:r>
            <a:r>
              <a:rPr lang="en-US" sz="1200" b="0" dirty="0" err="1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doProhibidOutside</a:t>
            </a:r>
            <a:r>
              <a:rPr lang="en-US" sz="1200" dirty="0">
                <a:solidFill>
                  <a:srgbClr val="FFFFFF"/>
                </a:solidFill>
                <a:highlight>
                  <a:srgbClr val="414F5E"/>
                </a:highlight>
                <a:latin typeface=" Ubuntu Mono"/>
              </a:rPr>
              <a:t> </a:t>
            </a:r>
            <a:r>
              <a:rPr lang="en-US" sz="1200" dirty="0">
                <a:solidFill>
                  <a:srgbClr val="EACD61"/>
                </a:solidFill>
                <a:highlight>
                  <a:srgbClr val="414F5E"/>
                </a:highlight>
                <a:latin typeface=" Ubuntu Mono"/>
              </a:rPr>
              <a:t>then</a:t>
            </a:r>
            <a:r>
              <a:rPr lang="en-US" sz="1200" b="0" dirty="0">
                <a:solidFill>
                  <a:srgbClr val="FFFFFF"/>
                </a:solidFill>
                <a:effectLst/>
                <a:highlight>
                  <a:srgbClr val="414F5E"/>
                </a:highlight>
                <a:latin typeface=" Ubuntu Mono"/>
              </a:rPr>
              <a:t> </a:t>
            </a:r>
            <a:r>
              <a:rPr lang="en-US" sz="1200" b="0" dirty="0">
                <a:solidFill>
                  <a:srgbClr val="EACD61"/>
                </a:solidFill>
                <a:effectLst/>
                <a:highlight>
                  <a:srgbClr val="414F5E"/>
                </a:highlight>
                <a:latin typeface=" Ubuntu Mono"/>
              </a:rPr>
              <a:t>return</a:t>
            </a:r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 </a:t>
            </a:r>
            <a:r>
              <a:rPr lang="en-US" sz="1200" b="0" dirty="0">
                <a:solidFill>
                  <a:srgbClr val="E35535"/>
                </a:solidFill>
                <a:effectLst/>
                <a:highlight>
                  <a:srgbClr val="414F5E"/>
                </a:highlight>
                <a:latin typeface=" Ubuntu Mono"/>
              </a:rPr>
              <a:t>true</a:t>
            </a:r>
            <a:endParaRPr lang="en-US" sz="1200" b="0" dirty="0">
              <a:solidFill>
                <a:srgbClr val="FFFFFF"/>
              </a:solidFill>
              <a:effectLst/>
              <a:highlight>
                <a:srgbClr val="414F5E"/>
              </a:highlight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b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</a:b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return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35535"/>
                </a:solidFill>
                <a:effectLst/>
                <a:latin typeface=" Ubuntu Mono"/>
              </a:rPr>
              <a:t>false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}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32634DB-0ADB-48B4-8FF8-93EFA59B87E7}"/>
              </a:ext>
            </a:extLst>
          </p:cNvPr>
          <p:cNvSpPr txBox="1">
            <a:spLocks/>
          </p:cNvSpPr>
          <p:nvPr/>
        </p:nvSpPr>
        <p:spPr>
          <a:xfrm>
            <a:off x="5136199" y="5811319"/>
            <a:ext cx="6351347" cy="316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100" b="1" dirty="0">
                <a:solidFill>
                  <a:schemeClr val="bg1"/>
                </a:solidFill>
              </a:rPr>
              <a:t>Warnung: </a:t>
            </a:r>
            <a:r>
              <a:rPr lang="de-DE" sz="1100" dirty="0">
                <a:solidFill>
                  <a:schemeClr val="bg1"/>
                </a:solidFill>
              </a:rPr>
              <a:t>Array-Indizes fangen mit 0 an. ;)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E1F2DE-C9A6-40BE-854A-DC6D17207F09}"/>
              </a:ext>
            </a:extLst>
          </p:cNvPr>
          <p:cNvSpPr/>
          <p:nvPr/>
        </p:nvSpPr>
        <p:spPr>
          <a:xfrm>
            <a:off x="8630144" y="1562099"/>
            <a:ext cx="3322302" cy="1807695"/>
          </a:xfrm>
          <a:prstGeom prst="rect">
            <a:avLst/>
          </a:prstGeom>
          <a:solidFill>
            <a:srgbClr val="35475D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Falls wir einen Mittelpunkt finden, der nicht auf dem Umfang des </a:t>
            </a:r>
            <a:r>
              <a:rPr lang="de-DE" sz="1200" dirty="0">
                <a:solidFill>
                  <a:srgbClr val="66FF99"/>
                </a:solidFill>
                <a:latin typeface=" Ubuntu Mono"/>
              </a:rPr>
              <a:t>Polygons</a:t>
            </a:r>
            <a:r>
              <a:rPr lang="de-DE" sz="1600" dirty="0"/>
              <a:t> liegt, so haben wir rausgefunden, ob sich die Kante </a:t>
            </a:r>
            <a:r>
              <a:rPr lang="de-DE" sz="1200" dirty="0">
                <a:solidFill>
                  <a:srgbClr val="69C3FF"/>
                </a:solidFill>
                <a:latin typeface=" Ubuntu Mono"/>
              </a:rPr>
              <a:t>s</a:t>
            </a:r>
            <a:r>
              <a:rPr lang="de-DE" sz="1600" dirty="0"/>
              <a:t> innerhalb oder außerhalb des </a:t>
            </a:r>
            <a:r>
              <a:rPr lang="de-DE" sz="1200" dirty="0">
                <a:solidFill>
                  <a:srgbClr val="66FF99"/>
                </a:solidFill>
                <a:latin typeface=" Ubuntu Mono"/>
              </a:rPr>
              <a:t>Polygons</a:t>
            </a:r>
            <a:r>
              <a:rPr lang="de-DE" sz="1600" dirty="0"/>
              <a:t> befindet.</a:t>
            </a:r>
            <a:endParaRPr lang="en-US" sz="160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A117101-3910-4481-B48C-19EB77231C99}"/>
              </a:ext>
            </a:extLst>
          </p:cNvPr>
          <p:cNvSpPr/>
          <p:nvPr/>
        </p:nvSpPr>
        <p:spPr>
          <a:xfrm>
            <a:off x="7878247" y="3370751"/>
            <a:ext cx="2466707" cy="1678522"/>
          </a:xfrm>
          <a:custGeom>
            <a:avLst/>
            <a:gdLst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28650"/>
              <a:gd name="connsiteY0" fmla="*/ 1057275 h 1057275"/>
              <a:gd name="connsiteX1" fmla="*/ 390525 w 628650"/>
              <a:gd name="connsiteY1" fmla="*/ 20002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390525 w 628650"/>
              <a:gd name="connsiteY1" fmla="*/ 20002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390525 w 628650"/>
              <a:gd name="connsiteY1" fmla="*/ 20002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390525 w 628650"/>
              <a:gd name="connsiteY1" fmla="*/ 20002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314325 w 628650"/>
              <a:gd name="connsiteY1" fmla="*/ 56197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09600"/>
              <a:gd name="connsiteY0" fmla="*/ 1409700 h 1409700"/>
              <a:gd name="connsiteX1" fmla="*/ 609600 w 609600"/>
              <a:gd name="connsiteY1" fmla="*/ 0 h 1409700"/>
              <a:gd name="connsiteX0" fmla="*/ 0 w 609600"/>
              <a:gd name="connsiteY0" fmla="*/ 1409700 h 1409750"/>
              <a:gd name="connsiteX1" fmla="*/ 609600 w 609600"/>
              <a:gd name="connsiteY1" fmla="*/ 0 h 1409750"/>
              <a:gd name="connsiteX0" fmla="*/ 0 w 2041237"/>
              <a:gd name="connsiteY0" fmla="*/ 0 h 200083"/>
              <a:gd name="connsiteX1" fmla="*/ 2041237 w 2041237"/>
              <a:gd name="connsiteY1" fmla="*/ 185772 h 200083"/>
              <a:gd name="connsiteX0" fmla="*/ 0 w 2041237"/>
              <a:gd name="connsiteY0" fmla="*/ 0 h 185874"/>
              <a:gd name="connsiteX1" fmla="*/ 2041237 w 2041237"/>
              <a:gd name="connsiteY1" fmla="*/ 185772 h 185874"/>
              <a:gd name="connsiteX0" fmla="*/ 0 w 2041237"/>
              <a:gd name="connsiteY0" fmla="*/ 0 h 185874"/>
              <a:gd name="connsiteX1" fmla="*/ 2041237 w 2041237"/>
              <a:gd name="connsiteY1" fmla="*/ 185772 h 185874"/>
              <a:gd name="connsiteX0" fmla="*/ 0 w 2013528"/>
              <a:gd name="connsiteY0" fmla="*/ 282787 h 283018"/>
              <a:gd name="connsiteX1" fmla="*/ 2013528 w 2013528"/>
              <a:gd name="connsiteY1" fmla="*/ 0 h 283018"/>
              <a:gd name="connsiteX0" fmla="*/ 0 w 1727201"/>
              <a:gd name="connsiteY0" fmla="*/ 763207 h 763294"/>
              <a:gd name="connsiteX1" fmla="*/ 1727201 w 1727201"/>
              <a:gd name="connsiteY1" fmla="*/ 0 h 763294"/>
              <a:gd name="connsiteX0" fmla="*/ 0 w 3445165"/>
              <a:gd name="connsiteY0" fmla="*/ 223475 h 223765"/>
              <a:gd name="connsiteX1" fmla="*/ 3445165 w 3445165"/>
              <a:gd name="connsiteY1" fmla="*/ 0 h 223765"/>
              <a:gd name="connsiteX0" fmla="*/ 0 w 3445282"/>
              <a:gd name="connsiteY0" fmla="*/ 223475 h 460256"/>
              <a:gd name="connsiteX1" fmla="*/ 3445165 w 3445282"/>
              <a:gd name="connsiteY1" fmla="*/ 0 h 460256"/>
              <a:gd name="connsiteX0" fmla="*/ 0 w 3445320"/>
              <a:gd name="connsiteY0" fmla="*/ 223475 h 460256"/>
              <a:gd name="connsiteX1" fmla="*/ 3445165 w 3445320"/>
              <a:gd name="connsiteY1" fmla="*/ 0 h 460256"/>
              <a:gd name="connsiteX0" fmla="*/ 0 w 2484885"/>
              <a:gd name="connsiteY0" fmla="*/ 929277 h 930078"/>
              <a:gd name="connsiteX1" fmla="*/ 2484583 w 2484885"/>
              <a:gd name="connsiteY1" fmla="*/ 0 h 930078"/>
              <a:gd name="connsiteX0" fmla="*/ 0 w 1146336"/>
              <a:gd name="connsiteY0" fmla="*/ 680171 h 703260"/>
              <a:gd name="connsiteX1" fmla="*/ 1080656 w 1146336"/>
              <a:gd name="connsiteY1" fmla="*/ 0 h 703260"/>
              <a:gd name="connsiteX0" fmla="*/ 0 w 1080971"/>
              <a:gd name="connsiteY0" fmla="*/ 680171 h 680171"/>
              <a:gd name="connsiteX1" fmla="*/ 1080656 w 1080971"/>
              <a:gd name="connsiteY1" fmla="*/ 0 h 680171"/>
              <a:gd name="connsiteX0" fmla="*/ 0 w 1080993"/>
              <a:gd name="connsiteY0" fmla="*/ 680171 h 700634"/>
              <a:gd name="connsiteX1" fmla="*/ 1080656 w 1080993"/>
              <a:gd name="connsiteY1" fmla="*/ 0 h 700634"/>
              <a:gd name="connsiteX0" fmla="*/ 0 w 2466243"/>
              <a:gd name="connsiteY0" fmla="*/ 1083487 h 1083532"/>
              <a:gd name="connsiteX1" fmla="*/ 2466110 w 2466243"/>
              <a:gd name="connsiteY1" fmla="*/ 0 h 1083532"/>
              <a:gd name="connsiteX0" fmla="*/ 0 w 2466707"/>
              <a:gd name="connsiteY0" fmla="*/ 1083487 h 1083784"/>
              <a:gd name="connsiteX1" fmla="*/ 2466110 w 2466707"/>
              <a:gd name="connsiteY1" fmla="*/ 0 h 1083784"/>
              <a:gd name="connsiteX0" fmla="*/ 0 w 2466707"/>
              <a:gd name="connsiteY0" fmla="*/ 1077556 h 1077861"/>
              <a:gd name="connsiteX1" fmla="*/ 2466110 w 2466707"/>
              <a:gd name="connsiteY1" fmla="*/ 0 h 107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66707" h="1077861">
                <a:moveTo>
                  <a:pt x="0" y="1077556"/>
                </a:moveTo>
                <a:cubicBezTo>
                  <a:pt x="2000827" y="1087082"/>
                  <a:pt x="2486314" y="876900"/>
                  <a:pt x="2466110" y="0"/>
                </a:cubicBezTo>
              </a:path>
            </a:pathLst>
          </a:cu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569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Erzeugung des Graphen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0189D-251D-4834-B64E-514EB7AD9CA1}"/>
              </a:ext>
            </a:extLst>
          </p:cNvPr>
          <p:cNvSpPr/>
          <p:nvPr/>
        </p:nvSpPr>
        <p:spPr>
          <a:xfrm>
            <a:off x="866775" y="771525"/>
            <a:ext cx="2050992" cy="535622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63999-2BFA-4A0A-9D7A-2B463A63DE3D}"/>
              </a:ext>
            </a:extLst>
          </p:cNvPr>
          <p:cNvSpPr/>
          <p:nvPr/>
        </p:nvSpPr>
        <p:spPr>
          <a:xfrm>
            <a:off x="868145" y="2668198"/>
            <a:ext cx="2050992" cy="455372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61F09-622D-4506-B2E7-F59D1A13D9F7}"/>
              </a:ext>
            </a:extLst>
          </p:cNvPr>
          <p:cNvSpPr txBox="1"/>
          <p:nvPr/>
        </p:nvSpPr>
        <p:spPr>
          <a:xfrm>
            <a:off x="866777" y="2724951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createGraph</a:t>
            </a:r>
            <a:endParaRPr lang="en-US" sz="1600" b="1" dirty="0">
              <a:solidFill>
                <a:schemeClr val="bg1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4C6BD-F5E8-4615-8DAB-536E188715CF}"/>
              </a:ext>
            </a:extLst>
          </p:cNvPr>
          <p:cNvSpPr/>
          <p:nvPr/>
        </p:nvSpPr>
        <p:spPr>
          <a:xfrm>
            <a:off x="871894" y="3122661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7309-6404-483F-970D-36EACB7AC9E7}"/>
              </a:ext>
            </a:extLst>
          </p:cNvPr>
          <p:cNvSpPr txBox="1"/>
          <p:nvPr/>
        </p:nvSpPr>
        <p:spPr>
          <a:xfrm>
            <a:off x="866775" y="3181373"/>
            <a:ext cx="2193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createConvexHull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A14F3-2C0A-40BE-9088-9F842036D1B8}"/>
              </a:ext>
            </a:extLst>
          </p:cNvPr>
          <p:cNvSpPr/>
          <p:nvPr/>
        </p:nvSpPr>
        <p:spPr>
          <a:xfrm>
            <a:off x="868145" y="3578336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95493-68DE-4CF3-BC83-912EC876680A}"/>
              </a:ext>
            </a:extLst>
          </p:cNvPr>
          <p:cNvSpPr txBox="1"/>
          <p:nvPr/>
        </p:nvSpPr>
        <p:spPr>
          <a:xfrm>
            <a:off x="863025" y="3636139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findShortestPath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8B0E0A-2420-42DE-AEE8-11F884FFDD6A}"/>
              </a:ext>
            </a:extLst>
          </p:cNvPr>
          <p:cNvSpPr txBox="1"/>
          <p:nvPr/>
        </p:nvSpPr>
        <p:spPr>
          <a:xfrm>
            <a:off x="3011753" y="1890730"/>
            <a:ext cx="766274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66FF99"/>
                </a:solidFill>
                <a:effectLst/>
                <a:latin typeface=" Ubuntu Mono"/>
              </a:rPr>
              <a:t>Polygon</a:t>
            </a:r>
            <a:r>
              <a:rPr lang="en-US" sz="1200" b="0" dirty="0">
                <a:solidFill>
                  <a:schemeClr val="bg1"/>
                </a:solidFill>
                <a:effectLst/>
                <a:latin typeface=" Ubuntu Mono"/>
              </a:rPr>
              <a:t>::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isViolatedByLineSegment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(</a:t>
            </a:r>
            <a:r>
              <a:rPr lang="en-US" sz="1200" b="0" dirty="0" err="1">
                <a:solidFill>
                  <a:srgbClr val="B78AFF"/>
                </a:solidFill>
                <a:effectLst/>
                <a:latin typeface=" Ubuntu Mono"/>
              </a:rPr>
              <a:t>LineSegment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738A"/>
                </a:solidFill>
                <a:effectLst/>
                <a:latin typeface=" Ubuntu Mono"/>
              </a:rPr>
              <a:t>s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,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i="1" dirty="0">
                <a:solidFill>
                  <a:srgbClr val="B78AFF"/>
                </a:solidFill>
                <a:effectLst/>
                <a:latin typeface=" Ubuntu Mono"/>
              </a:rPr>
              <a:t>bool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 err="1">
                <a:solidFill>
                  <a:srgbClr val="FF738A"/>
                </a:solidFill>
                <a:effectLst/>
                <a:latin typeface=" Ubuntu Mono"/>
              </a:rPr>
              <a:t>doProhibidOutside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)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{</a:t>
            </a: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if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66FF99"/>
                </a:solidFill>
                <a:latin typeface=" Ubuntu Mono"/>
              </a:rPr>
              <a:t>Polygon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 intersects with 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s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return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35535"/>
                </a:solidFill>
                <a:effectLst/>
                <a:latin typeface=" Ubuntu Mono"/>
              </a:rPr>
              <a:t>true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b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</a:b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b="0" i="1" dirty="0">
                <a:solidFill>
                  <a:srgbClr val="9DACC3"/>
                </a:solidFill>
                <a:effectLst/>
                <a:latin typeface=" Ubuntu Mono"/>
              </a:rPr>
              <a:t> // little optimization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p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=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any point on 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s 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that is not </a:t>
            </a:r>
            <a:r>
              <a:rPr lang="en-US" sz="1200" i="1" dirty="0">
                <a:solidFill>
                  <a:srgbClr val="FF955C"/>
                </a:solidFill>
                <a:latin typeface=" Ubuntu Mono"/>
              </a:rPr>
              <a:t>s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.</a:t>
            </a:r>
            <a:r>
              <a:rPr lang="en-US" sz="1200" dirty="0">
                <a:solidFill>
                  <a:srgbClr val="FF738A"/>
                </a:solidFill>
                <a:latin typeface=" Ubuntu Mono"/>
              </a:rPr>
              <a:t>p1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or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 </a:t>
            </a:r>
            <a:r>
              <a:rPr lang="en-US" sz="1200" i="1" dirty="0">
                <a:solidFill>
                  <a:srgbClr val="FF955C"/>
                </a:solidFill>
                <a:latin typeface=" Ubuntu Mono"/>
              </a:rPr>
              <a:t>s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.</a:t>
            </a:r>
            <a:r>
              <a:rPr lang="en-US" sz="1200" dirty="0">
                <a:solidFill>
                  <a:srgbClr val="FF738A"/>
                </a:solidFill>
                <a:latin typeface=" Ubuntu Mono"/>
              </a:rPr>
              <a:t>p2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if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p 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is not on perimeter of </a:t>
            </a:r>
            <a:r>
              <a:rPr lang="en-US" sz="1200" dirty="0">
                <a:solidFill>
                  <a:srgbClr val="66FF99"/>
                </a:solidFill>
                <a:latin typeface=" Ubuntu Mono"/>
              </a:rPr>
              <a:t>Polygon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EACD61"/>
                </a:solidFill>
                <a:latin typeface=" Ubuntu Mono"/>
              </a:rPr>
              <a:t>then</a:t>
            </a: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    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return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p 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is within perimeter of </a:t>
            </a:r>
            <a:r>
              <a:rPr lang="en-US" sz="1200" dirty="0">
                <a:solidFill>
                  <a:srgbClr val="66FF99"/>
                </a:solidFill>
                <a:latin typeface=" Ubuntu Mono"/>
              </a:rPr>
              <a:t>Polygon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==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 err="1">
                <a:solidFill>
                  <a:srgbClr val="69C3FF"/>
                </a:solidFill>
                <a:latin typeface=" Ubuntu Mono"/>
              </a:rPr>
              <a:t>doProhibidInside</a:t>
            </a:r>
            <a:endParaRPr lang="en-US" sz="1200" dirty="0">
              <a:solidFill>
                <a:srgbClr val="69C3FF"/>
              </a:solidFill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pointsOnLineSegment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= list of all points on 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s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 including </a:t>
            </a:r>
            <a:r>
              <a:rPr lang="en-US" sz="1200" i="1" dirty="0">
                <a:solidFill>
                  <a:srgbClr val="FF955C"/>
                </a:solidFill>
                <a:latin typeface=" Ubuntu Mono"/>
              </a:rPr>
              <a:t>s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.</a:t>
            </a:r>
            <a:r>
              <a:rPr lang="en-US" sz="1200" dirty="0">
                <a:solidFill>
                  <a:srgbClr val="FF738A"/>
                </a:solidFill>
                <a:latin typeface=" Ubuntu Mono"/>
              </a:rPr>
              <a:t>p1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and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 </a:t>
            </a:r>
            <a:r>
              <a:rPr lang="en-US" sz="1200" i="1" dirty="0">
                <a:solidFill>
                  <a:srgbClr val="FF955C"/>
                </a:solidFill>
                <a:latin typeface=" Ubuntu Mono"/>
              </a:rPr>
              <a:t>s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.</a:t>
            </a:r>
            <a:r>
              <a:rPr lang="en-US" sz="1200" dirty="0">
                <a:solidFill>
                  <a:srgbClr val="FF738A"/>
                </a:solidFill>
                <a:latin typeface=" Ubuntu Mono"/>
              </a:rPr>
              <a:t>p2</a:t>
            </a:r>
          </a:p>
          <a:p>
            <a:endParaRPr lang="en-US" sz="1200" b="0" dirty="0">
              <a:solidFill>
                <a:srgbClr val="69C3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sort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 </a:t>
            </a:r>
            <a:r>
              <a:rPr lang="en-US" sz="1200" dirty="0" err="1">
                <a:solidFill>
                  <a:srgbClr val="69C3FF"/>
                </a:solidFill>
                <a:latin typeface=" Ubuntu Mono"/>
              </a:rPr>
              <a:t>pointsOnLineSegment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 by distance to </a:t>
            </a:r>
            <a:r>
              <a:rPr lang="en-US" sz="1200" b="0" i="1" dirty="0">
                <a:solidFill>
                  <a:srgbClr val="FF955C"/>
                </a:solidFill>
                <a:effectLst/>
                <a:latin typeface=" Ubuntu Mono"/>
              </a:rPr>
              <a:t>s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200" b="0" dirty="0">
                <a:solidFill>
                  <a:srgbClr val="FF738A"/>
                </a:solidFill>
                <a:effectLst/>
                <a:latin typeface=" Ubuntu Mono"/>
              </a:rPr>
              <a:t>p1</a:t>
            </a:r>
          </a:p>
          <a:p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for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i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=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955C"/>
                </a:solidFill>
                <a:effectLst/>
                <a:latin typeface=" Ubuntu Mono"/>
              </a:rPr>
              <a:t>1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to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#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pointsOnLineSegment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(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exclusive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)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EACD61"/>
                </a:solidFill>
                <a:latin typeface=" Ubuntu Mono"/>
              </a:rPr>
              <a:t>do</a:t>
            </a: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   seg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=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new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LineSegment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(</a:t>
            </a:r>
            <a:r>
              <a:rPr lang="en-US" sz="1200" b="0" i="1" dirty="0" err="1">
                <a:solidFill>
                  <a:srgbClr val="FF955C"/>
                </a:solidFill>
                <a:effectLst/>
                <a:latin typeface=" Ubuntu Mono"/>
              </a:rPr>
              <a:t>pointsOnLineSegment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[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i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-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FF955C"/>
                </a:solidFill>
                <a:effectLst/>
                <a:latin typeface=" Ubuntu Mono"/>
              </a:rPr>
              <a:t>1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],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i="1" dirty="0" err="1">
                <a:solidFill>
                  <a:srgbClr val="FF955C"/>
                </a:solidFill>
                <a:effectLst/>
                <a:latin typeface=" Ubuntu Mono"/>
              </a:rPr>
              <a:t>pointsOnLineSegment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[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i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])</a:t>
            </a: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   midpoint 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=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de-DE" sz="1200" dirty="0" err="1">
                <a:solidFill>
                  <a:srgbClr val="FFFFFF"/>
                </a:solidFill>
                <a:latin typeface=" Ubuntu Mono"/>
              </a:rPr>
              <a:t>middle</a:t>
            </a:r>
            <a:r>
              <a:rPr lang="de-DE" sz="1200" dirty="0">
                <a:solidFill>
                  <a:srgbClr val="FFFFFF"/>
                </a:solidFill>
                <a:latin typeface=" Ubuntu Mono"/>
              </a:rPr>
              <a:t> </a:t>
            </a:r>
            <a:r>
              <a:rPr lang="de-DE" sz="1200" dirty="0" err="1">
                <a:solidFill>
                  <a:srgbClr val="FFFFFF"/>
                </a:solidFill>
                <a:latin typeface=" Ubuntu Mono"/>
              </a:rPr>
              <a:t>point</a:t>
            </a:r>
            <a:r>
              <a:rPr lang="de-DE" sz="1200" dirty="0">
                <a:solidFill>
                  <a:srgbClr val="FFFFFF"/>
                </a:solidFill>
                <a:latin typeface=" Ubuntu Mono"/>
              </a:rPr>
              <a:t> </a:t>
            </a:r>
            <a:r>
              <a:rPr lang="de-DE" sz="1200" dirty="0" err="1">
                <a:solidFill>
                  <a:srgbClr val="FFFFFF"/>
                </a:solidFill>
                <a:latin typeface=" Ubuntu Mono"/>
              </a:rPr>
              <a:t>of</a:t>
            </a:r>
            <a:r>
              <a:rPr lang="de-DE" sz="1200" dirty="0">
                <a:solidFill>
                  <a:srgbClr val="FFFFFF"/>
                </a:solidFill>
                <a:latin typeface=" Ubuntu Mono"/>
              </a:rPr>
              <a:t> </a:t>
            </a:r>
            <a:r>
              <a:rPr lang="de-DE" sz="1200" dirty="0" err="1">
                <a:solidFill>
                  <a:srgbClr val="69C3FF"/>
                </a:solidFill>
                <a:latin typeface=" Ubuntu Mono"/>
              </a:rPr>
              <a:t>seg</a:t>
            </a:r>
            <a:endParaRPr lang="de-DE" sz="1200" dirty="0">
              <a:solidFill>
                <a:srgbClr val="69C3FF"/>
              </a:solidFill>
              <a:latin typeface=" Ubuntu Mono"/>
            </a:endParaRPr>
          </a:p>
          <a:p>
            <a:endParaRPr lang="en-US" sz="1200" dirty="0">
              <a:solidFill>
                <a:srgbClr val="69C3FF"/>
              </a:solidFill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  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if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midpoint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 lies on perimeter of </a:t>
            </a:r>
            <a:r>
              <a:rPr lang="en-US" sz="1200" dirty="0">
                <a:solidFill>
                  <a:srgbClr val="66FF99"/>
                </a:solidFill>
                <a:latin typeface=" Ubuntu Mono"/>
              </a:rPr>
              <a:t>Polygon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EACD61"/>
                </a:solidFill>
                <a:latin typeface=" Ubuntu Mono"/>
              </a:rPr>
              <a:t>then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 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continue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   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if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dirty="0">
                <a:solidFill>
                  <a:srgbClr val="69C3FF"/>
                </a:solidFill>
                <a:latin typeface=" Ubuntu Mono"/>
              </a:rPr>
              <a:t>midpoint</a:t>
            </a:r>
            <a:r>
              <a:rPr lang="en-US" sz="1200" b="0" i="1" dirty="0">
                <a:solidFill>
                  <a:srgbClr val="FF955C"/>
                </a:solidFill>
                <a:effectLst/>
                <a:latin typeface=" Ubuntu Mono"/>
              </a:rPr>
              <a:t> 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is within perimeter of </a:t>
            </a:r>
            <a:r>
              <a:rPr lang="en-US" sz="1200" dirty="0">
                <a:solidFill>
                  <a:srgbClr val="66FF99"/>
                </a:solidFill>
                <a:latin typeface=" Ubuntu Mono"/>
              </a:rPr>
              <a:t>Polygon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==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 err="1">
                <a:solidFill>
                  <a:srgbClr val="69C3FF"/>
                </a:solidFill>
                <a:effectLst/>
                <a:latin typeface=" Ubuntu Mono"/>
              </a:rPr>
              <a:t>doProhibidOutside</a:t>
            </a:r>
            <a:r>
              <a:rPr lang="en-US" sz="1200" dirty="0">
                <a:solidFill>
                  <a:srgbClr val="FFFFFF"/>
                </a:solidFill>
                <a:latin typeface=" Ubuntu Mono"/>
              </a:rPr>
              <a:t> </a:t>
            </a:r>
            <a:r>
              <a:rPr lang="en-US" sz="1200" dirty="0">
                <a:solidFill>
                  <a:srgbClr val="EACD61"/>
                </a:solidFill>
                <a:latin typeface=" Ubuntu Mono"/>
              </a:rPr>
              <a:t>then</a:t>
            </a:r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 </a:t>
            </a:r>
            <a:r>
              <a:rPr lang="en-US" sz="1200" b="0" dirty="0">
                <a:solidFill>
                  <a:srgbClr val="EACD61"/>
                </a:solidFill>
                <a:effectLst/>
                <a:latin typeface=" Ubuntu Mono"/>
              </a:rPr>
              <a:t>return</a:t>
            </a: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200" b="0" dirty="0">
                <a:solidFill>
                  <a:srgbClr val="E35535"/>
                </a:solidFill>
                <a:effectLst/>
                <a:latin typeface=" Ubuntu Mono"/>
              </a:rPr>
              <a:t>true</a:t>
            </a:r>
            <a:endParaRPr lang="en-US" sz="12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b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</a:br>
            <a:r>
              <a:rPr lang="en-US" sz="12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200" b="0" dirty="0">
                <a:solidFill>
                  <a:srgbClr val="EACD61"/>
                </a:solidFill>
                <a:effectLst/>
                <a:highlight>
                  <a:srgbClr val="414F5E"/>
                </a:highlight>
                <a:latin typeface=" Ubuntu Mono"/>
              </a:rPr>
              <a:t>return</a:t>
            </a:r>
            <a:r>
              <a:rPr lang="en-US" sz="1200" b="0" dirty="0">
                <a:solidFill>
                  <a:srgbClr val="69C3FF"/>
                </a:solidFill>
                <a:effectLst/>
                <a:highlight>
                  <a:srgbClr val="414F5E"/>
                </a:highlight>
                <a:latin typeface=" Ubuntu Mono"/>
              </a:rPr>
              <a:t> </a:t>
            </a:r>
            <a:r>
              <a:rPr lang="en-US" sz="1200" b="0" dirty="0">
                <a:solidFill>
                  <a:srgbClr val="E35535"/>
                </a:solidFill>
                <a:effectLst/>
                <a:highlight>
                  <a:srgbClr val="414F5E"/>
                </a:highlight>
                <a:latin typeface=" Ubuntu Mono"/>
              </a:rPr>
              <a:t>false</a:t>
            </a:r>
            <a:endParaRPr lang="en-US" sz="1200" b="0" dirty="0">
              <a:solidFill>
                <a:srgbClr val="FFFFFF"/>
              </a:solidFill>
              <a:effectLst/>
              <a:highlight>
                <a:srgbClr val="414F5E"/>
              </a:highlight>
              <a:latin typeface=" Ubuntu Mono"/>
            </a:endParaRPr>
          </a:p>
          <a:p>
            <a:r>
              <a:rPr lang="en-US" sz="1200" b="0" dirty="0">
                <a:solidFill>
                  <a:srgbClr val="FFFFFF"/>
                </a:solidFill>
                <a:effectLst/>
                <a:latin typeface=" Ubuntu Mono"/>
              </a:rPr>
              <a:t>}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32634DB-0ADB-48B4-8FF8-93EFA59B87E7}"/>
              </a:ext>
            </a:extLst>
          </p:cNvPr>
          <p:cNvSpPr txBox="1">
            <a:spLocks/>
          </p:cNvSpPr>
          <p:nvPr/>
        </p:nvSpPr>
        <p:spPr>
          <a:xfrm>
            <a:off x="5136199" y="5811319"/>
            <a:ext cx="6351347" cy="316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100" b="1" dirty="0">
                <a:solidFill>
                  <a:schemeClr val="bg1"/>
                </a:solidFill>
              </a:rPr>
              <a:t>Warnung: </a:t>
            </a:r>
            <a:r>
              <a:rPr lang="de-DE" sz="1100" dirty="0">
                <a:solidFill>
                  <a:schemeClr val="bg1"/>
                </a:solidFill>
              </a:rPr>
              <a:t>Array-Indizes fangen mit 0 an. ;)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E1F2DE-C9A6-40BE-854A-DC6D17207F09}"/>
              </a:ext>
            </a:extLst>
          </p:cNvPr>
          <p:cNvSpPr/>
          <p:nvPr/>
        </p:nvSpPr>
        <p:spPr>
          <a:xfrm>
            <a:off x="8630144" y="2216727"/>
            <a:ext cx="3322302" cy="1153067"/>
          </a:xfrm>
          <a:prstGeom prst="rect">
            <a:avLst/>
          </a:prstGeom>
          <a:solidFill>
            <a:srgbClr val="35475D"/>
          </a:solidFill>
          <a:ln>
            <a:noFill/>
          </a:ln>
          <a:effectLst>
            <a:outerShdw blurRad="292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/>
              <a:t>Kanten, die vollständig auf dem Umfang des </a:t>
            </a:r>
            <a:r>
              <a:rPr lang="de-DE" sz="1200" dirty="0">
                <a:solidFill>
                  <a:srgbClr val="66FF99"/>
                </a:solidFill>
                <a:latin typeface=" Ubuntu Mono"/>
              </a:rPr>
              <a:t>Polygons</a:t>
            </a:r>
            <a:r>
              <a:rPr lang="de-DE" sz="1600" dirty="0"/>
              <a:t> liegen, werden grundsätzlich erlaubt.</a:t>
            </a:r>
            <a:endParaRPr lang="en-US" sz="160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A117101-3910-4481-B48C-19EB77231C99}"/>
              </a:ext>
            </a:extLst>
          </p:cNvPr>
          <p:cNvSpPr/>
          <p:nvPr/>
        </p:nvSpPr>
        <p:spPr>
          <a:xfrm>
            <a:off x="4386901" y="3361514"/>
            <a:ext cx="6539347" cy="2176810"/>
          </a:xfrm>
          <a:custGeom>
            <a:avLst/>
            <a:gdLst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28650"/>
              <a:gd name="connsiteY0" fmla="*/ 1057275 h 1057275"/>
              <a:gd name="connsiteX1" fmla="*/ 390525 w 628650"/>
              <a:gd name="connsiteY1" fmla="*/ 20002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390525 w 628650"/>
              <a:gd name="connsiteY1" fmla="*/ 20002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390525 w 628650"/>
              <a:gd name="connsiteY1" fmla="*/ 20002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390525 w 628650"/>
              <a:gd name="connsiteY1" fmla="*/ 20002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314325 w 628650"/>
              <a:gd name="connsiteY1" fmla="*/ 56197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09600"/>
              <a:gd name="connsiteY0" fmla="*/ 1409700 h 1409700"/>
              <a:gd name="connsiteX1" fmla="*/ 609600 w 609600"/>
              <a:gd name="connsiteY1" fmla="*/ 0 h 1409700"/>
              <a:gd name="connsiteX0" fmla="*/ 0 w 609600"/>
              <a:gd name="connsiteY0" fmla="*/ 1409700 h 1409750"/>
              <a:gd name="connsiteX1" fmla="*/ 609600 w 609600"/>
              <a:gd name="connsiteY1" fmla="*/ 0 h 1409750"/>
              <a:gd name="connsiteX0" fmla="*/ 0 w 2041237"/>
              <a:gd name="connsiteY0" fmla="*/ 0 h 200083"/>
              <a:gd name="connsiteX1" fmla="*/ 2041237 w 2041237"/>
              <a:gd name="connsiteY1" fmla="*/ 185772 h 200083"/>
              <a:gd name="connsiteX0" fmla="*/ 0 w 2041237"/>
              <a:gd name="connsiteY0" fmla="*/ 0 h 185874"/>
              <a:gd name="connsiteX1" fmla="*/ 2041237 w 2041237"/>
              <a:gd name="connsiteY1" fmla="*/ 185772 h 185874"/>
              <a:gd name="connsiteX0" fmla="*/ 0 w 2041237"/>
              <a:gd name="connsiteY0" fmla="*/ 0 h 185874"/>
              <a:gd name="connsiteX1" fmla="*/ 2041237 w 2041237"/>
              <a:gd name="connsiteY1" fmla="*/ 185772 h 185874"/>
              <a:gd name="connsiteX0" fmla="*/ 0 w 2013528"/>
              <a:gd name="connsiteY0" fmla="*/ 282787 h 283018"/>
              <a:gd name="connsiteX1" fmla="*/ 2013528 w 2013528"/>
              <a:gd name="connsiteY1" fmla="*/ 0 h 283018"/>
              <a:gd name="connsiteX0" fmla="*/ 0 w 1727201"/>
              <a:gd name="connsiteY0" fmla="*/ 763207 h 763294"/>
              <a:gd name="connsiteX1" fmla="*/ 1727201 w 1727201"/>
              <a:gd name="connsiteY1" fmla="*/ 0 h 763294"/>
              <a:gd name="connsiteX0" fmla="*/ 0 w 3445165"/>
              <a:gd name="connsiteY0" fmla="*/ 223475 h 223765"/>
              <a:gd name="connsiteX1" fmla="*/ 3445165 w 3445165"/>
              <a:gd name="connsiteY1" fmla="*/ 0 h 223765"/>
              <a:gd name="connsiteX0" fmla="*/ 0 w 3445282"/>
              <a:gd name="connsiteY0" fmla="*/ 223475 h 460256"/>
              <a:gd name="connsiteX1" fmla="*/ 3445165 w 3445282"/>
              <a:gd name="connsiteY1" fmla="*/ 0 h 460256"/>
              <a:gd name="connsiteX0" fmla="*/ 0 w 3445320"/>
              <a:gd name="connsiteY0" fmla="*/ 223475 h 460256"/>
              <a:gd name="connsiteX1" fmla="*/ 3445165 w 3445320"/>
              <a:gd name="connsiteY1" fmla="*/ 0 h 460256"/>
              <a:gd name="connsiteX0" fmla="*/ 0 w 2484885"/>
              <a:gd name="connsiteY0" fmla="*/ 929277 h 930078"/>
              <a:gd name="connsiteX1" fmla="*/ 2484583 w 2484885"/>
              <a:gd name="connsiteY1" fmla="*/ 0 h 930078"/>
              <a:gd name="connsiteX0" fmla="*/ 0 w 1146336"/>
              <a:gd name="connsiteY0" fmla="*/ 680171 h 703260"/>
              <a:gd name="connsiteX1" fmla="*/ 1080656 w 1146336"/>
              <a:gd name="connsiteY1" fmla="*/ 0 h 703260"/>
              <a:gd name="connsiteX0" fmla="*/ 0 w 1080971"/>
              <a:gd name="connsiteY0" fmla="*/ 680171 h 680171"/>
              <a:gd name="connsiteX1" fmla="*/ 1080656 w 1080971"/>
              <a:gd name="connsiteY1" fmla="*/ 0 h 680171"/>
              <a:gd name="connsiteX0" fmla="*/ 0 w 1080993"/>
              <a:gd name="connsiteY0" fmla="*/ 680171 h 700634"/>
              <a:gd name="connsiteX1" fmla="*/ 1080656 w 1080993"/>
              <a:gd name="connsiteY1" fmla="*/ 0 h 700634"/>
              <a:gd name="connsiteX0" fmla="*/ 0 w 2466243"/>
              <a:gd name="connsiteY0" fmla="*/ 1083487 h 1083532"/>
              <a:gd name="connsiteX1" fmla="*/ 2466110 w 2466243"/>
              <a:gd name="connsiteY1" fmla="*/ 0 h 1083532"/>
              <a:gd name="connsiteX0" fmla="*/ 0 w 2466707"/>
              <a:gd name="connsiteY0" fmla="*/ 1083487 h 1083784"/>
              <a:gd name="connsiteX1" fmla="*/ 2466110 w 2466707"/>
              <a:gd name="connsiteY1" fmla="*/ 0 h 1083784"/>
              <a:gd name="connsiteX0" fmla="*/ 0 w 2466707"/>
              <a:gd name="connsiteY0" fmla="*/ 1077556 h 1077861"/>
              <a:gd name="connsiteX1" fmla="*/ 2466110 w 2466707"/>
              <a:gd name="connsiteY1" fmla="*/ 0 h 1077861"/>
              <a:gd name="connsiteX0" fmla="*/ 0 w 5957532"/>
              <a:gd name="connsiteY0" fmla="*/ 1391905 h 1392032"/>
              <a:gd name="connsiteX1" fmla="*/ 5957456 w 5957532"/>
              <a:gd name="connsiteY1" fmla="*/ 0 h 1392032"/>
              <a:gd name="connsiteX0" fmla="*/ 0 w 5963317"/>
              <a:gd name="connsiteY0" fmla="*/ 1391905 h 1391905"/>
              <a:gd name="connsiteX1" fmla="*/ 5957456 w 5963317"/>
              <a:gd name="connsiteY1" fmla="*/ 0 h 1391905"/>
              <a:gd name="connsiteX0" fmla="*/ 0 w 6321171"/>
              <a:gd name="connsiteY0" fmla="*/ 1391905 h 1397719"/>
              <a:gd name="connsiteX1" fmla="*/ 5957456 w 6321171"/>
              <a:gd name="connsiteY1" fmla="*/ 0 h 1397719"/>
              <a:gd name="connsiteX0" fmla="*/ 0 w 6604717"/>
              <a:gd name="connsiteY0" fmla="*/ 1409698 h 1413565"/>
              <a:gd name="connsiteX1" fmla="*/ 6280729 w 6604717"/>
              <a:gd name="connsiteY1" fmla="*/ 0 h 1413565"/>
              <a:gd name="connsiteX0" fmla="*/ 0 w 6280729"/>
              <a:gd name="connsiteY0" fmla="*/ 1409698 h 1409698"/>
              <a:gd name="connsiteX1" fmla="*/ 6280729 w 6280729"/>
              <a:gd name="connsiteY1" fmla="*/ 0 h 1409698"/>
              <a:gd name="connsiteX0" fmla="*/ 0 w 6539347"/>
              <a:gd name="connsiteY0" fmla="*/ 1397836 h 1397836"/>
              <a:gd name="connsiteX1" fmla="*/ 6539347 w 6539347"/>
              <a:gd name="connsiteY1" fmla="*/ 0 h 139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539347" h="1397836">
                <a:moveTo>
                  <a:pt x="0" y="1397836"/>
                </a:moveTo>
                <a:cubicBezTo>
                  <a:pt x="6212609" y="1383637"/>
                  <a:pt x="6457951" y="1553048"/>
                  <a:pt x="6539347" y="0"/>
                </a:cubicBezTo>
              </a:path>
            </a:pathLst>
          </a:cu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715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237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Erzeugung des Graphen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0189D-251D-4834-B64E-514EB7AD9CA1}"/>
              </a:ext>
            </a:extLst>
          </p:cNvPr>
          <p:cNvSpPr/>
          <p:nvPr/>
        </p:nvSpPr>
        <p:spPr>
          <a:xfrm>
            <a:off x="866775" y="771525"/>
            <a:ext cx="2050992" cy="535622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63999-2BFA-4A0A-9D7A-2B463A63DE3D}"/>
              </a:ext>
            </a:extLst>
          </p:cNvPr>
          <p:cNvSpPr/>
          <p:nvPr/>
        </p:nvSpPr>
        <p:spPr>
          <a:xfrm>
            <a:off x="868145" y="2668198"/>
            <a:ext cx="2050992" cy="455372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61F09-622D-4506-B2E7-F59D1A13D9F7}"/>
              </a:ext>
            </a:extLst>
          </p:cNvPr>
          <p:cNvSpPr txBox="1"/>
          <p:nvPr/>
        </p:nvSpPr>
        <p:spPr>
          <a:xfrm>
            <a:off x="866777" y="2724951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createGraph</a:t>
            </a:r>
            <a:endParaRPr lang="en-US" sz="1600" b="1" dirty="0">
              <a:solidFill>
                <a:schemeClr val="bg1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4C6BD-F5E8-4615-8DAB-536E188715CF}"/>
              </a:ext>
            </a:extLst>
          </p:cNvPr>
          <p:cNvSpPr/>
          <p:nvPr/>
        </p:nvSpPr>
        <p:spPr>
          <a:xfrm>
            <a:off x="871894" y="3122661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7309-6404-483F-970D-36EACB7AC9E7}"/>
              </a:ext>
            </a:extLst>
          </p:cNvPr>
          <p:cNvSpPr txBox="1"/>
          <p:nvPr/>
        </p:nvSpPr>
        <p:spPr>
          <a:xfrm>
            <a:off x="866775" y="3181373"/>
            <a:ext cx="2193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createConvexHull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A14F3-2C0A-40BE-9088-9F842036D1B8}"/>
              </a:ext>
            </a:extLst>
          </p:cNvPr>
          <p:cNvSpPr/>
          <p:nvPr/>
        </p:nvSpPr>
        <p:spPr>
          <a:xfrm>
            <a:off x="868145" y="3578336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95493-68DE-4CF3-BC83-912EC876680A}"/>
              </a:ext>
            </a:extLst>
          </p:cNvPr>
          <p:cNvSpPr txBox="1"/>
          <p:nvPr/>
        </p:nvSpPr>
        <p:spPr>
          <a:xfrm>
            <a:off x="863025" y="3636139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findShortestPath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8B0E0A-2420-42DE-AEE8-11F884FFDD6A}"/>
                  </a:ext>
                </a:extLst>
              </p:cNvPr>
              <p:cNvSpPr txBox="1"/>
              <p:nvPr/>
            </p:nvSpPr>
            <p:spPr>
              <a:xfrm>
                <a:off x="3371968" y="2079625"/>
                <a:ext cx="7662743" cy="3108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addEdgeIfItIsLegal</a:t>
                </a:r>
                <a:r>
                  <a:rPr lang="en-US" sz="1400" b="0" dirty="0">
                    <a:solidFill>
                      <a:srgbClr val="FFFFFF"/>
                    </a:solidFill>
                    <a:effectLst/>
                    <a:latin typeface=" Ubuntu Mono"/>
                  </a:rPr>
                  <a:t>(</a:t>
                </a:r>
                <a:r>
                  <a:rPr lang="en-US" sz="1400" b="0" dirty="0">
                    <a:solidFill>
                      <a:srgbClr val="B78AFF"/>
                    </a:solidFill>
                    <a:effectLst/>
                    <a:latin typeface=" Ubuntu Mono"/>
                  </a:rPr>
                  <a:t>Graph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400" b="0" dirty="0">
                    <a:solidFill>
                      <a:srgbClr val="FF738A"/>
                    </a:solidFill>
                    <a:effectLst/>
                    <a:latin typeface=" Ubuntu Mono"/>
                  </a:rPr>
                  <a:t>G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400" b="0" dirty="0">
                    <a:solidFill>
                      <a:srgbClr val="FFFFFF"/>
                    </a:solidFill>
                    <a:effectLst/>
                    <a:latin typeface=" Ubuntu Mono"/>
                  </a:rPr>
                  <a:t>=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400" b="0" dirty="0">
                    <a:solidFill>
                      <a:srgbClr val="FFFFFF"/>
                    </a:solidFill>
                    <a:effectLst/>
                    <a:latin typeface=" Ubuntu Mono"/>
                  </a:rPr>
                  <a:t>(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V</a:t>
                </a:r>
                <a:r>
                  <a:rPr lang="en-US" sz="1400" b="0" dirty="0">
                    <a:solidFill>
                      <a:srgbClr val="FFFFFF"/>
                    </a:solidFill>
                    <a:effectLst/>
                    <a:latin typeface=" Ubuntu Mono"/>
                  </a:rPr>
                  <a:t>,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E</a:t>
                </a:r>
                <a:r>
                  <a:rPr lang="en-US" sz="1400" b="0" baseline="-25000" dirty="0">
                    <a:solidFill>
                      <a:srgbClr val="69C3FF"/>
                    </a:solidFill>
                    <a:effectLst/>
                    <a:latin typeface=" Ubuntu Mono"/>
                  </a:rPr>
                  <a:t>1</a:t>
                </a:r>
                <a:r>
                  <a:rPr lang="en-US" sz="1400" b="0" dirty="0">
                    <a:solidFill>
                      <a:srgbClr val="FFFFFF"/>
                    </a:solidFill>
                    <a:effectLst/>
                    <a:latin typeface=" Ubuntu Mono"/>
                  </a:rPr>
                  <a:t>,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E</a:t>
                </a:r>
                <a:r>
                  <a:rPr lang="en-US" sz="1400" b="0" baseline="-25000" dirty="0">
                    <a:solidFill>
                      <a:srgbClr val="69C3FF"/>
                    </a:solidFill>
                    <a:effectLst/>
                    <a:latin typeface=" Ubuntu Mono"/>
                  </a:rPr>
                  <a:t>2</a:t>
                </a:r>
                <a:r>
                  <a:rPr lang="en-US" sz="1400" b="0" dirty="0">
                    <a:solidFill>
                      <a:srgbClr val="FFFFFF"/>
                    </a:solidFill>
                    <a:effectLst/>
                    <a:latin typeface=" Ubuntu Mono"/>
                  </a:rPr>
                  <a:t>),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400" b="0" dirty="0">
                    <a:solidFill>
                      <a:srgbClr val="B78AFF"/>
                    </a:solidFill>
                    <a:effectLst/>
                    <a:latin typeface=" Ubuntu Mono"/>
                  </a:rPr>
                  <a:t>Node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400" b="0" dirty="0">
                    <a:solidFill>
                      <a:srgbClr val="FF738A"/>
                    </a:solidFill>
                    <a:effectLst/>
                    <a:latin typeface=" Ubuntu Mono"/>
                  </a:rPr>
                  <a:t>source </a:t>
                </a:r>
                <a14:m>
                  <m:oMath xmlns:m="http://schemas.openxmlformats.org/officeDocument/2006/math">
                    <m:r>
                      <a:rPr lang="de-DE" sz="140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1400">
                        <a:solidFill>
                          <a:srgbClr val="69C3FF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400" b="0" dirty="0">
                    <a:solidFill>
                      <a:srgbClr val="FFFFFF"/>
                    </a:solidFill>
                    <a:effectLst/>
                    <a:latin typeface=" Ubuntu Mono"/>
                  </a:rPr>
                  <a:t>,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400" b="0" dirty="0">
                    <a:solidFill>
                      <a:srgbClr val="B78AFF"/>
                    </a:solidFill>
                    <a:effectLst/>
                    <a:latin typeface=" Ubuntu Mono"/>
                  </a:rPr>
                  <a:t>Node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400" b="0" dirty="0">
                    <a:solidFill>
                      <a:srgbClr val="FF738A"/>
                    </a:solidFill>
                    <a:effectLst/>
                    <a:latin typeface=" Ubuntu Mono"/>
                  </a:rPr>
                  <a:t>destination</a:t>
                </a:r>
                <a:r>
                  <a:rPr lang="de-DE" sz="1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sz="14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sz="1400">
                        <a:solidFill>
                          <a:srgbClr val="69C3FF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400" b="0" dirty="0">
                    <a:solidFill>
                      <a:srgbClr val="FFFFFF"/>
                    </a:solidFill>
                    <a:effectLst/>
                    <a:latin typeface=" Ubuntu Mono"/>
                  </a:rPr>
                  <a:t>)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400" b="0" dirty="0">
                    <a:solidFill>
                      <a:srgbClr val="FFFFFF"/>
                    </a:solidFill>
                    <a:effectLst/>
                    <a:latin typeface=" Ubuntu Mono"/>
                  </a:rPr>
                  <a:t>{</a:t>
                </a:r>
              </a:p>
              <a:p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s </a:t>
                </a:r>
                <a:r>
                  <a:rPr lang="en-US" sz="1400" b="0" dirty="0">
                    <a:solidFill>
                      <a:srgbClr val="FFFFFF"/>
                    </a:solidFill>
                    <a:effectLst/>
                    <a:latin typeface=" Ubuntu Mono"/>
                  </a:rPr>
                  <a:t>=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400" b="0" i="1" dirty="0" err="1">
                    <a:solidFill>
                      <a:srgbClr val="FF955C"/>
                    </a:solidFill>
                    <a:effectLst/>
                    <a:latin typeface=" Ubuntu Mono"/>
                  </a:rPr>
                  <a:t>source</a:t>
                </a:r>
                <a:r>
                  <a:rPr lang="en-US" sz="1400" b="0" dirty="0" err="1">
                    <a:solidFill>
                      <a:srgbClr val="FFFFFF"/>
                    </a:solidFill>
                    <a:effectLst/>
                    <a:latin typeface=" Ubuntu Mono"/>
                  </a:rPr>
                  <a:t>.</a:t>
                </a:r>
                <a:r>
                  <a:rPr lang="en-US" sz="1400" b="0" dirty="0" err="1">
                    <a:solidFill>
                      <a:srgbClr val="FF738A"/>
                    </a:solidFill>
                    <a:effectLst/>
                    <a:latin typeface=" Ubuntu Mono"/>
                  </a:rPr>
                  <a:t>position</a:t>
                </a:r>
                <a:endParaRPr lang="en-US" sz="1400" b="0" dirty="0">
                  <a:solidFill>
                    <a:srgbClr val="FFFFFF"/>
                  </a:solidFill>
                  <a:effectLst/>
                  <a:latin typeface=" Ubuntu Mono"/>
                </a:endParaRPr>
              </a:p>
              <a:p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d </a:t>
                </a:r>
                <a:r>
                  <a:rPr lang="en-US" sz="1400" b="0" dirty="0">
                    <a:solidFill>
                      <a:srgbClr val="FFFFFF"/>
                    </a:solidFill>
                    <a:effectLst/>
                    <a:latin typeface=" Ubuntu Mono"/>
                  </a:rPr>
                  <a:t>=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400" b="0" i="1" dirty="0" err="1">
                    <a:solidFill>
                      <a:srgbClr val="FF955C"/>
                    </a:solidFill>
                    <a:effectLst/>
                    <a:latin typeface=" Ubuntu Mono"/>
                  </a:rPr>
                  <a:t>destination</a:t>
                </a:r>
                <a:r>
                  <a:rPr lang="en-US" sz="1400" b="0" dirty="0" err="1">
                    <a:solidFill>
                      <a:srgbClr val="FFFFFF"/>
                    </a:solidFill>
                    <a:effectLst/>
                    <a:latin typeface=" Ubuntu Mono"/>
                  </a:rPr>
                  <a:t>.</a:t>
                </a:r>
                <a:r>
                  <a:rPr lang="en-US" sz="1400" b="0" dirty="0" err="1">
                    <a:solidFill>
                      <a:srgbClr val="FF738A"/>
                    </a:solidFill>
                    <a:effectLst/>
                    <a:latin typeface=" Ubuntu Mono"/>
                  </a:rPr>
                  <a:t>position</a:t>
                </a:r>
                <a:endParaRPr lang="en-US" sz="1400" b="0" dirty="0">
                  <a:solidFill>
                    <a:srgbClr val="FFFFFF"/>
                  </a:solidFill>
                  <a:effectLst/>
                  <a:latin typeface=" Ubuntu Mono"/>
                </a:endParaRPr>
              </a:p>
              <a:p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segment </a:t>
                </a:r>
                <a:r>
                  <a:rPr lang="en-US" sz="1400" b="0" dirty="0">
                    <a:solidFill>
                      <a:srgbClr val="FFFFFF"/>
                    </a:solidFill>
                    <a:effectLst/>
                    <a:latin typeface=" Ubuntu Mono"/>
                  </a:rPr>
                  <a:t>=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400" b="0" dirty="0">
                    <a:solidFill>
                      <a:srgbClr val="EACD61"/>
                    </a:solidFill>
                    <a:effectLst/>
                    <a:latin typeface=" Ubuntu Mono"/>
                  </a:rPr>
                  <a:t>new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4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LineSegment</a:t>
                </a:r>
                <a:r>
                  <a:rPr lang="en-US" sz="1400" b="0" dirty="0">
                    <a:solidFill>
                      <a:srgbClr val="FFFFFF"/>
                    </a:solidFill>
                    <a:effectLst/>
                    <a:latin typeface=" Ubuntu Mono"/>
                  </a:rPr>
                  <a:t>(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s</a:t>
                </a:r>
                <a:r>
                  <a:rPr lang="en-US" sz="1400" b="0" dirty="0">
                    <a:solidFill>
                      <a:srgbClr val="FFFFFF"/>
                    </a:solidFill>
                    <a:effectLst/>
                    <a:latin typeface=" Ubuntu Mono"/>
                  </a:rPr>
                  <a:t>,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d</a:t>
                </a:r>
                <a:r>
                  <a:rPr lang="en-US" sz="1400" b="0" dirty="0">
                    <a:solidFill>
                      <a:srgbClr val="FFFFFF"/>
                    </a:solidFill>
                    <a:effectLst/>
                    <a:latin typeface=" Ubuntu Mono"/>
                  </a:rPr>
                  <a:t>)</a:t>
                </a:r>
              </a:p>
              <a:p>
                <a:br>
                  <a:rPr lang="en-US" sz="1400" b="0" dirty="0">
                    <a:solidFill>
                      <a:srgbClr val="FFFFFF"/>
                    </a:solidFill>
                    <a:effectLst/>
                    <a:latin typeface=" Ubuntu Mono"/>
                  </a:rPr>
                </a:b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</a:t>
                </a:r>
                <a:r>
                  <a:rPr lang="en-US" sz="1400" b="0" dirty="0">
                    <a:solidFill>
                      <a:srgbClr val="EACD61"/>
                    </a:solidFill>
                    <a:effectLst/>
                    <a:latin typeface=" Ubuntu Mono"/>
                  </a:rPr>
                  <a:t>if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400" b="0" i="1" dirty="0" err="1">
                    <a:solidFill>
                      <a:srgbClr val="FF955C"/>
                    </a:solidFill>
                    <a:effectLst/>
                    <a:latin typeface=" Ubuntu Mono"/>
                  </a:rPr>
                  <a:t>innerPolygon</a:t>
                </a:r>
                <a:r>
                  <a:rPr lang="en-US" sz="1400" b="0" dirty="0" err="1">
                    <a:solidFill>
                      <a:srgbClr val="FFFFFF"/>
                    </a:solidFill>
                    <a:effectLst/>
                    <a:latin typeface=" Ubuntu Mono"/>
                  </a:rPr>
                  <a:t>.</a:t>
                </a:r>
                <a:r>
                  <a:rPr lang="en-US" sz="14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isViolatedByLineSegment</a:t>
                </a:r>
                <a:r>
                  <a:rPr lang="en-US" sz="1400" b="0" dirty="0">
                    <a:solidFill>
                      <a:srgbClr val="FFFFFF"/>
                    </a:solidFill>
                    <a:effectLst/>
                    <a:latin typeface=" Ubuntu Mono"/>
                  </a:rPr>
                  <a:t>(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segment</a:t>
                </a:r>
                <a:r>
                  <a:rPr lang="en-US" sz="1400" b="0" dirty="0">
                    <a:solidFill>
                      <a:srgbClr val="FFFFFF"/>
                    </a:solidFill>
                    <a:effectLst/>
                    <a:latin typeface=" Ubuntu Mono"/>
                  </a:rPr>
                  <a:t>,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400" b="0" dirty="0">
                    <a:solidFill>
                      <a:srgbClr val="E35535"/>
                    </a:solidFill>
                    <a:effectLst/>
                    <a:latin typeface=" Ubuntu Mono"/>
                  </a:rPr>
                  <a:t>true</a:t>
                </a:r>
                <a:r>
                  <a:rPr lang="en-US" sz="1400" b="0" dirty="0">
                    <a:solidFill>
                      <a:srgbClr val="FFFFFF"/>
                    </a:solidFill>
                    <a:effectLst/>
                    <a:latin typeface=" Ubuntu Mono"/>
                  </a:rPr>
                  <a:t>)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400" dirty="0">
                    <a:solidFill>
                      <a:srgbClr val="EACD61"/>
                    </a:solidFill>
                    <a:latin typeface=" Ubuntu Mono"/>
                  </a:rPr>
                  <a:t>then</a:t>
                </a:r>
              </a:p>
              <a:p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    </a:t>
                </a:r>
                <a:r>
                  <a:rPr lang="en-US" sz="1400" b="0" dirty="0">
                    <a:solidFill>
                      <a:srgbClr val="EACD61"/>
                    </a:solidFill>
                    <a:effectLst/>
                    <a:latin typeface=" Ubuntu Mono"/>
                  </a:rPr>
                  <a:t>return</a:t>
                </a:r>
              </a:p>
              <a:p>
                <a:endParaRPr lang="en-US" sz="1400" b="0" dirty="0">
                  <a:solidFill>
                    <a:srgbClr val="FFFFFF"/>
                  </a:solidFill>
                  <a:effectLst/>
                  <a:latin typeface=" Ubuntu Mono"/>
                </a:endParaRPr>
              </a:p>
              <a:p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</a:t>
                </a:r>
                <a:r>
                  <a:rPr lang="en-US" sz="14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edgeLength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400" b="0" dirty="0">
                    <a:solidFill>
                      <a:srgbClr val="FFFFFF"/>
                    </a:solidFill>
                    <a:effectLst/>
                    <a:latin typeface=" Ubuntu Mono"/>
                  </a:rPr>
                  <a:t>=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400" dirty="0">
                    <a:solidFill>
                      <a:srgbClr val="FFFFFF"/>
                    </a:solidFill>
                    <a:latin typeface=" Ubuntu Mono"/>
                  </a:rPr>
                  <a:t>length of </a:t>
                </a:r>
                <a:r>
                  <a:rPr lang="en-US" sz="1400" dirty="0">
                    <a:solidFill>
                      <a:srgbClr val="69C3FF"/>
                    </a:solidFill>
                    <a:latin typeface=" Ubuntu Mono"/>
                  </a:rPr>
                  <a:t>segment</a:t>
                </a:r>
              </a:p>
              <a:p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E</a:t>
                </a:r>
                <a:r>
                  <a:rPr lang="en-US" sz="1400" b="0" baseline="-25000" dirty="0">
                    <a:solidFill>
                      <a:srgbClr val="69C3FF"/>
                    </a:solidFill>
                    <a:effectLst/>
                    <a:latin typeface=" Ubuntu Mono"/>
                  </a:rPr>
                  <a:t>2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400" b="0" dirty="0">
                    <a:solidFill>
                      <a:srgbClr val="FFFFFF"/>
                    </a:solidFill>
                    <a:effectLst/>
                    <a:latin typeface=" Ubuntu Mono"/>
                  </a:rPr>
                  <a:t>+=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400" b="0" dirty="0">
                    <a:solidFill>
                      <a:srgbClr val="FFFFFF"/>
                    </a:solidFill>
                    <a:effectLst/>
                    <a:latin typeface=" Ubuntu Mono"/>
                  </a:rPr>
                  <a:t>(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source</a:t>
                </a:r>
                <a:r>
                  <a:rPr lang="en-US" sz="1400" b="0" dirty="0">
                    <a:solidFill>
                      <a:srgbClr val="FFFFFF"/>
                    </a:solidFill>
                    <a:effectLst/>
                    <a:latin typeface=" Ubuntu Mono"/>
                  </a:rPr>
                  <a:t>,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destination</a:t>
                </a:r>
                <a:r>
                  <a:rPr lang="en-US" sz="1400" b="0" dirty="0">
                    <a:solidFill>
                      <a:srgbClr val="FFFFFF"/>
                    </a:solidFill>
                    <a:effectLst/>
                    <a:latin typeface=" Ubuntu Mono"/>
                  </a:rPr>
                  <a:t>,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4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edgeLength</a:t>
                </a:r>
                <a:r>
                  <a:rPr lang="en-US" sz="1400" b="0" dirty="0">
                    <a:solidFill>
                      <a:srgbClr val="FFFFFF"/>
                    </a:solidFill>
                    <a:effectLst/>
                    <a:latin typeface=" Ubuntu Mono"/>
                  </a:rPr>
                  <a:t>)</a:t>
                </a:r>
              </a:p>
              <a:p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</a:t>
                </a:r>
                <a:endParaRPr lang="en-US" sz="1400" b="0" dirty="0">
                  <a:solidFill>
                    <a:srgbClr val="FFFFFF"/>
                  </a:solidFill>
                  <a:effectLst/>
                  <a:latin typeface=" Ubuntu Mono"/>
                </a:endParaRPr>
              </a:p>
              <a:p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</a:t>
                </a:r>
                <a:r>
                  <a:rPr lang="en-US" sz="1400" b="0" dirty="0">
                    <a:solidFill>
                      <a:srgbClr val="EACD61"/>
                    </a:solidFill>
                    <a:effectLst/>
                    <a:latin typeface=" Ubuntu Mono"/>
                  </a:rPr>
                  <a:t>if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400" b="0" dirty="0">
                    <a:solidFill>
                      <a:srgbClr val="FFFFFF"/>
                    </a:solidFill>
                    <a:effectLst/>
                    <a:latin typeface=" Ubuntu Mono"/>
                  </a:rPr>
                  <a:t>not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400" b="0" i="1" dirty="0" err="1">
                    <a:solidFill>
                      <a:srgbClr val="FF955C"/>
                    </a:solidFill>
                    <a:effectLst/>
                    <a:latin typeface=" Ubuntu Mono"/>
                  </a:rPr>
                  <a:t>outerPolygon</a:t>
                </a:r>
                <a:r>
                  <a:rPr lang="en-US" sz="1400" b="0" dirty="0" err="1">
                    <a:solidFill>
                      <a:srgbClr val="FFFFFF"/>
                    </a:solidFill>
                    <a:effectLst/>
                    <a:latin typeface=" Ubuntu Mono"/>
                  </a:rPr>
                  <a:t>.</a:t>
                </a:r>
                <a:r>
                  <a:rPr lang="en-US" sz="14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isViolatedByLineSegment</a:t>
                </a:r>
                <a:r>
                  <a:rPr lang="en-US" sz="1400" b="0" dirty="0">
                    <a:solidFill>
                      <a:srgbClr val="FFFFFF"/>
                    </a:solidFill>
                    <a:effectLst/>
                    <a:latin typeface=" Ubuntu Mono"/>
                  </a:rPr>
                  <a:t>(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segment</a:t>
                </a:r>
                <a:r>
                  <a:rPr lang="en-US" sz="1400" b="0" dirty="0">
                    <a:solidFill>
                      <a:srgbClr val="FFFFFF"/>
                    </a:solidFill>
                    <a:effectLst/>
                    <a:latin typeface=" Ubuntu Mono"/>
                  </a:rPr>
                  <a:t>,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400" b="0" dirty="0">
                    <a:solidFill>
                      <a:srgbClr val="E35535"/>
                    </a:solidFill>
                    <a:effectLst/>
                    <a:latin typeface=" Ubuntu Mono"/>
                  </a:rPr>
                  <a:t>false</a:t>
                </a:r>
                <a:r>
                  <a:rPr lang="en-US" sz="1400" b="0" dirty="0">
                    <a:solidFill>
                      <a:srgbClr val="FFFFFF"/>
                    </a:solidFill>
                    <a:effectLst/>
                    <a:latin typeface=" Ubuntu Mono"/>
                  </a:rPr>
                  <a:t>)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400" dirty="0">
                    <a:solidFill>
                      <a:srgbClr val="EACD61"/>
                    </a:solidFill>
                    <a:latin typeface=" Ubuntu Mono"/>
                  </a:rPr>
                  <a:t>then</a:t>
                </a:r>
              </a:p>
              <a:p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    E</a:t>
                </a:r>
                <a:r>
                  <a:rPr lang="en-US" sz="1400" b="0" baseline="-25000" dirty="0">
                    <a:solidFill>
                      <a:srgbClr val="69C3FF"/>
                    </a:solidFill>
                    <a:effectLst/>
                    <a:latin typeface=" Ubuntu Mono"/>
                  </a:rPr>
                  <a:t>1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400" b="0" dirty="0">
                    <a:solidFill>
                      <a:srgbClr val="FFFFFF"/>
                    </a:solidFill>
                    <a:effectLst/>
                    <a:latin typeface=" Ubuntu Mono"/>
                  </a:rPr>
                  <a:t>+=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400" b="0" dirty="0">
                    <a:solidFill>
                      <a:srgbClr val="FFFFFF"/>
                    </a:solidFill>
                    <a:effectLst/>
                    <a:latin typeface=" Ubuntu Mono"/>
                  </a:rPr>
                  <a:t>(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source</a:t>
                </a:r>
                <a:r>
                  <a:rPr lang="en-US" sz="1400" b="0" dirty="0">
                    <a:solidFill>
                      <a:srgbClr val="FFFFFF"/>
                    </a:solidFill>
                    <a:effectLst/>
                    <a:latin typeface=" Ubuntu Mono"/>
                  </a:rPr>
                  <a:t>,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destination</a:t>
                </a:r>
                <a:r>
                  <a:rPr lang="en-US" sz="1400" b="0" dirty="0">
                    <a:solidFill>
                      <a:srgbClr val="FFFFFF"/>
                    </a:solidFill>
                    <a:effectLst/>
                    <a:latin typeface=" Ubuntu Mono"/>
                  </a:rPr>
                  <a:t>,</a:t>
                </a:r>
                <a:r>
                  <a:rPr lang="en-US" sz="14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4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edgeLength</a:t>
                </a:r>
                <a:r>
                  <a:rPr lang="en-US" sz="1400" b="0" dirty="0">
                    <a:solidFill>
                      <a:srgbClr val="FFFFFF"/>
                    </a:solidFill>
                    <a:effectLst/>
                    <a:latin typeface=" Ubuntu Mono"/>
                  </a:rPr>
                  <a:t>)</a:t>
                </a:r>
              </a:p>
              <a:p>
                <a:r>
                  <a:rPr lang="en-US" sz="1400" b="0" dirty="0">
                    <a:solidFill>
                      <a:srgbClr val="FFFFFF"/>
                    </a:solidFill>
                    <a:effectLst/>
                    <a:latin typeface=" Ubuntu Mono"/>
                  </a:rPr>
                  <a:t>}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38B0E0A-2420-42DE-AEE8-11F884FFD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968" y="2079625"/>
                <a:ext cx="7662743" cy="3108543"/>
              </a:xfrm>
              <a:prstGeom prst="rect">
                <a:avLst/>
              </a:prstGeom>
              <a:blipFill>
                <a:blip r:embed="rId4"/>
                <a:stretch>
                  <a:fillRect l="-239" t="-588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32634DB-0ADB-48B4-8FF8-93EFA59B87E7}"/>
              </a:ext>
            </a:extLst>
          </p:cNvPr>
          <p:cNvSpPr txBox="1">
            <a:spLocks/>
          </p:cNvSpPr>
          <p:nvPr/>
        </p:nvSpPr>
        <p:spPr>
          <a:xfrm>
            <a:off x="2917767" y="5844221"/>
            <a:ext cx="8569780" cy="283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e-DE" sz="1100" b="1" dirty="0">
                <a:solidFill>
                  <a:schemeClr val="bg1"/>
                </a:solidFill>
              </a:rPr>
              <a:t>Info: </a:t>
            </a:r>
            <a:r>
              <a:rPr lang="de-DE" sz="1100" dirty="0">
                <a:solidFill>
                  <a:schemeClr val="bg1"/>
                </a:solidFill>
              </a:rPr>
              <a:t>G ist ungerichtet.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329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Erzeugung des Graphen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0189D-251D-4834-B64E-514EB7AD9CA1}"/>
              </a:ext>
            </a:extLst>
          </p:cNvPr>
          <p:cNvSpPr/>
          <p:nvPr/>
        </p:nvSpPr>
        <p:spPr>
          <a:xfrm>
            <a:off x="866775" y="771525"/>
            <a:ext cx="2050992" cy="535622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63999-2BFA-4A0A-9D7A-2B463A63DE3D}"/>
              </a:ext>
            </a:extLst>
          </p:cNvPr>
          <p:cNvSpPr/>
          <p:nvPr/>
        </p:nvSpPr>
        <p:spPr>
          <a:xfrm>
            <a:off x="868145" y="2668198"/>
            <a:ext cx="2050992" cy="455372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61F09-622D-4506-B2E7-F59D1A13D9F7}"/>
              </a:ext>
            </a:extLst>
          </p:cNvPr>
          <p:cNvSpPr txBox="1"/>
          <p:nvPr/>
        </p:nvSpPr>
        <p:spPr>
          <a:xfrm>
            <a:off x="866777" y="2724951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createGraph</a:t>
            </a:r>
            <a:endParaRPr lang="en-US" sz="1600" b="1" dirty="0">
              <a:solidFill>
                <a:schemeClr val="bg1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4C6BD-F5E8-4615-8DAB-536E188715CF}"/>
              </a:ext>
            </a:extLst>
          </p:cNvPr>
          <p:cNvSpPr/>
          <p:nvPr/>
        </p:nvSpPr>
        <p:spPr>
          <a:xfrm>
            <a:off x="871894" y="3122661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7309-6404-483F-970D-36EACB7AC9E7}"/>
              </a:ext>
            </a:extLst>
          </p:cNvPr>
          <p:cNvSpPr txBox="1"/>
          <p:nvPr/>
        </p:nvSpPr>
        <p:spPr>
          <a:xfrm>
            <a:off x="866775" y="3181373"/>
            <a:ext cx="2193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createConvexHull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A14F3-2C0A-40BE-9088-9F842036D1B8}"/>
              </a:ext>
            </a:extLst>
          </p:cNvPr>
          <p:cNvSpPr/>
          <p:nvPr/>
        </p:nvSpPr>
        <p:spPr>
          <a:xfrm>
            <a:off x="868145" y="3578336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95493-68DE-4CF3-BC83-912EC876680A}"/>
              </a:ext>
            </a:extLst>
          </p:cNvPr>
          <p:cNvSpPr txBox="1"/>
          <p:nvPr/>
        </p:nvSpPr>
        <p:spPr>
          <a:xfrm>
            <a:off x="863025" y="3636139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findShortestPath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C0F30E-C7F8-41AC-B0AB-3DAE39F0A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959" y="1655287"/>
            <a:ext cx="4314825" cy="43529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9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420BCD-FDE5-4480-BAA5-03CC9904E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6706" y="1679099"/>
            <a:ext cx="4343400" cy="4305300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035DD87-503D-463A-8102-2AA46CA25EE7}"/>
              </a:ext>
            </a:extLst>
          </p:cNvPr>
          <p:cNvSpPr txBox="1">
            <a:spLocks/>
          </p:cNvSpPr>
          <p:nvPr/>
        </p:nvSpPr>
        <p:spPr>
          <a:xfrm>
            <a:off x="3056632" y="1679099"/>
            <a:ext cx="3847208" cy="3440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E</a:t>
            </a:r>
            <a:r>
              <a:rPr lang="de-DE" baseline="-25000" dirty="0">
                <a:solidFill>
                  <a:schemeClr val="bg1"/>
                </a:solidFill>
              </a:rPr>
              <a:t>1</a:t>
            </a:r>
            <a:r>
              <a:rPr lang="de-DE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74ECA43-85B3-4A24-95E0-F0A5160CBFCF}"/>
              </a:ext>
            </a:extLst>
          </p:cNvPr>
          <p:cNvSpPr txBox="1">
            <a:spLocks/>
          </p:cNvSpPr>
          <p:nvPr/>
        </p:nvSpPr>
        <p:spPr>
          <a:xfrm>
            <a:off x="7224802" y="1690688"/>
            <a:ext cx="3847208" cy="3440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E</a:t>
            </a:r>
            <a:r>
              <a:rPr lang="de-DE" baseline="-25000" dirty="0">
                <a:solidFill>
                  <a:schemeClr val="bg1"/>
                </a:solidFill>
              </a:rPr>
              <a:t>2</a:t>
            </a:r>
            <a:r>
              <a:rPr lang="de-DE" dirty="0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989850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Ermitteln der konvexen Hülle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0189D-251D-4834-B64E-514EB7AD9CA1}"/>
              </a:ext>
            </a:extLst>
          </p:cNvPr>
          <p:cNvSpPr/>
          <p:nvPr/>
        </p:nvSpPr>
        <p:spPr>
          <a:xfrm>
            <a:off x="866775" y="771525"/>
            <a:ext cx="2050992" cy="535622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63999-2BFA-4A0A-9D7A-2B463A63DE3D}"/>
              </a:ext>
            </a:extLst>
          </p:cNvPr>
          <p:cNvSpPr/>
          <p:nvPr/>
        </p:nvSpPr>
        <p:spPr>
          <a:xfrm>
            <a:off x="868145" y="2668198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61F09-622D-4506-B2E7-F59D1A13D9F7}"/>
              </a:ext>
            </a:extLst>
          </p:cNvPr>
          <p:cNvSpPr txBox="1"/>
          <p:nvPr/>
        </p:nvSpPr>
        <p:spPr>
          <a:xfrm>
            <a:off x="866777" y="2724951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8B9CAF"/>
                </a:solidFill>
                <a:latin typeface="Ubuntu" panose="020B0504030602030204" pitchFamily="34" charset="0"/>
              </a:rPr>
              <a:t>createGraph</a:t>
            </a:r>
            <a:endParaRPr lang="en-US" sz="1600" dirty="0">
              <a:solidFill>
                <a:srgbClr val="8B9CAF"/>
              </a:solidFill>
              <a:latin typeface="Ubuntu" panose="020B05040306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4C6BD-F5E8-4615-8DAB-536E188715CF}"/>
              </a:ext>
            </a:extLst>
          </p:cNvPr>
          <p:cNvSpPr/>
          <p:nvPr/>
        </p:nvSpPr>
        <p:spPr>
          <a:xfrm>
            <a:off x="871894" y="3122661"/>
            <a:ext cx="2050992" cy="455372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7309-6404-483F-970D-36EACB7AC9E7}"/>
              </a:ext>
            </a:extLst>
          </p:cNvPr>
          <p:cNvSpPr txBox="1"/>
          <p:nvPr/>
        </p:nvSpPr>
        <p:spPr>
          <a:xfrm>
            <a:off x="866775" y="3181373"/>
            <a:ext cx="2193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Ubuntu" panose="020B0504030602030204" pitchFamily="34" charset="0"/>
              </a:rPr>
              <a:t>createConvexHull</a:t>
            </a:r>
            <a:endParaRPr lang="en-US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A14F3-2C0A-40BE-9088-9F842036D1B8}"/>
              </a:ext>
            </a:extLst>
          </p:cNvPr>
          <p:cNvSpPr/>
          <p:nvPr/>
        </p:nvSpPr>
        <p:spPr>
          <a:xfrm>
            <a:off x="868145" y="3578336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95493-68DE-4CF3-BC83-912EC876680A}"/>
              </a:ext>
            </a:extLst>
          </p:cNvPr>
          <p:cNvSpPr txBox="1"/>
          <p:nvPr/>
        </p:nvSpPr>
        <p:spPr>
          <a:xfrm>
            <a:off x="863025" y="3636139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findShortestPath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8E660E8-F24D-42FB-BFC5-A3FA89077541}"/>
              </a:ext>
            </a:extLst>
          </p:cNvPr>
          <p:cNvSpPr txBox="1">
            <a:spLocks/>
          </p:cNvSpPr>
          <p:nvPr/>
        </p:nvSpPr>
        <p:spPr>
          <a:xfrm>
            <a:off x="2946342" y="1752600"/>
            <a:ext cx="84322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bg1"/>
                </a:solidFill>
              </a:rPr>
              <a:t>Gesucht ist die </a:t>
            </a:r>
            <a:r>
              <a:rPr lang="de-DE" dirty="0">
                <a:solidFill>
                  <a:srgbClr val="FC9204"/>
                </a:solidFill>
              </a:rPr>
              <a:t>konvexe Hülle </a:t>
            </a:r>
            <a:r>
              <a:rPr lang="de-DE" dirty="0">
                <a:solidFill>
                  <a:schemeClr val="bg1"/>
                </a:solidFill>
              </a:rPr>
              <a:t>des inneren Polygons.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47A0C2A-8F8B-437C-BA8B-DC48E9785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7589" y="2509708"/>
            <a:ext cx="3424296" cy="30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4EF3BEA4-127D-4FF7-B45D-3EC1CDFBFF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53132" y="3271708"/>
                <a:ext cx="4877892" cy="15240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dirty="0">
                    <a:solidFill>
                      <a:schemeClr val="bg1"/>
                    </a:solidFill>
                  </a:rPr>
                  <a:t>Melkman </a:t>
                </a:r>
                <a:r>
                  <a:rPr lang="de-DE" dirty="0">
                    <a:solidFill>
                      <a:srgbClr val="FC9204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rgbClr val="FC920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de-DE" i="1" dirty="0" smtClean="0">
                            <a:solidFill>
                              <a:srgbClr val="FC92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 smtClean="0">
                            <a:solidFill>
                              <a:srgbClr val="FC92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de-DE" dirty="0">
                    <a:solidFill>
                      <a:srgbClr val="FC9204"/>
                    </a:solidFill>
                  </a:rPr>
                  <a:t>)</a:t>
                </a:r>
                <a:endParaRPr lang="de-DE" dirty="0">
                  <a:solidFill>
                    <a:schemeClr val="bg1"/>
                  </a:solidFill>
                </a:endParaRPr>
              </a:p>
              <a:p>
                <a:r>
                  <a:rPr lang="de-DE" dirty="0">
                    <a:solidFill>
                      <a:schemeClr val="bg1"/>
                    </a:solidFill>
                  </a:rPr>
                  <a:t>Graham Scan </a:t>
                </a:r>
                <a:r>
                  <a:rPr lang="de-DE" dirty="0">
                    <a:solidFill>
                      <a:srgbClr val="FC9204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C920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de-DE" b="0" i="1" smtClean="0">
                            <a:solidFill>
                              <a:srgbClr val="FC92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FC92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de-DE" b="0" i="1" smtClean="0">
                                <a:solidFill>
                                  <a:srgbClr val="FC92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de-DE" b="0" i="0" smtClean="0">
                                <a:solidFill>
                                  <a:srgbClr val="FC9204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de-DE" b="0" i="1" smtClean="0">
                                <a:solidFill>
                                  <a:srgbClr val="FC9204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de-DE" dirty="0">
                    <a:solidFill>
                      <a:srgbClr val="FC9204"/>
                    </a:solidFill>
                  </a:rPr>
                  <a:t>)</a:t>
                </a:r>
              </a:p>
              <a:p>
                <a:r>
                  <a:rPr lang="de-DE" dirty="0">
                    <a:solidFill>
                      <a:schemeClr val="bg1"/>
                    </a:solidFill>
                  </a:rPr>
                  <a:t>Bonusalgorithmus </a:t>
                </a:r>
                <a:r>
                  <a:rPr lang="de-DE" dirty="0">
                    <a:solidFill>
                      <a:srgbClr val="FC9204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FC9204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de-DE" b="0" i="1" smtClean="0">
                            <a:solidFill>
                              <a:srgbClr val="FC9204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FC9204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de-DE" dirty="0">
                    <a:solidFill>
                      <a:srgbClr val="FC9204"/>
                    </a:solidFill>
                  </a:rPr>
                  <a:t>*)</a:t>
                </a:r>
                <a:endParaRPr lang="de-DE" dirty="0">
                  <a:solidFill>
                    <a:schemeClr val="bg1"/>
                  </a:solidFill>
                </a:endParaRPr>
              </a:p>
              <a:p>
                <a:endParaRPr lang="de-DE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4EF3BEA4-127D-4FF7-B45D-3EC1CDFBF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132" y="3271708"/>
                <a:ext cx="4877892" cy="1524000"/>
              </a:xfrm>
              <a:prstGeom prst="rect">
                <a:avLst/>
              </a:prstGeom>
              <a:blipFill>
                <a:blip r:embed="rId6"/>
                <a:stretch>
                  <a:fillRect l="-2247" t="-6800" b="-9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ADA68D57-1C6B-4331-B96A-1BFEE5950B65}"/>
              </a:ext>
            </a:extLst>
          </p:cNvPr>
          <p:cNvSpPr txBox="1"/>
          <p:nvPr/>
        </p:nvSpPr>
        <p:spPr>
          <a:xfrm>
            <a:off x="5851236" y="5745332"/>
            <a:ext cx="63407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1600" dirty="0">
                <a:solidFill>
                  <a:schemeClr val="bg1"/>
                </a:solidFill>
              </a:rPr>
              <a:t>* Sofern ihr den Graphen mit einer </a:t>
            </a:r>
            <a:r>
              <a:rPr lang="de-DE" sz="1600" dirty="0" err="1">
                <a:solidFill>
                  <a:schemeClr val="bg1"/>
                </a:solidFill>
              </a:rPr>
              <a:t>Adjazenzmatrix</a:t>
            </a:r>
            <a:r>
              <a:rPr lang="de-DE" sz="1600" dirty="0">
                <a:solidFill>
                  <a:schemeClr val="bg1"/>
                </a:solidFill>
              </a:rPr>
              <a:t> implementiert. </a:t>
            </a:r>
          </a:p>
        </p:txBody>
      </p:sp>
    </p:spTree>
    <p:extLst>
      <p:ext uri="{BB962C8B-B14F-4D97-AF65-F5344CB8AC3E}">
        <p14:creationId xmlns:p14="http://schemas.microsoft.com/office/powerpoint/2010/main" val="352704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Finden des kürzesten Pfades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0189D-251D-4834-B64E-514EB7AD9CA1}"/>
              </a:ext>
            </a:extLst>
          </p:cNvPr>
          <p:cNvSpPr/>
          <p:nvPr/>
        </p:nvSpPr>
        <p:spPr>
          <a:xfrm>
            <a:off x="866775" y="771525"/>
            <a:ext cx="2050992" cy="535622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63999-2BFA-4A0A-9D7A-2B463A63DE3D}"/>
              </a:ext>
            </a:extLst>
          </p:cNvPr>
          <p:cNvSpPr/>
          <p:nvPr/>
        </p:nvSpPr>
        <p:spPr>
          <a:xfrm>
            <a:off x="868145" y="2668198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61F09-622D-4506-B2E7-F59D1A13D9F7}"/>
              </a:ext>
            </a:extLst>
          </p:cNvPr>
          <p:cNvSpPr txBox="1"/>
          <p:nvPr/>
        </p:nvSpPr>
        <p:spPr>
          <a:xfrm>
            <a:off x="866777" y="2724951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8B9CAF"/>
                </a:solidFill>
                <a:latin typeface="Ubuntu" panose="020B0504030602030204" pitchFamily="34" charset="0"/>
              </a:rPr>
              <a:t>createGraph</a:t>
            </a:r>
            <a:endParaRPr lang="en-US" sz="1600" dirty="0">
              <a:solidFill>
                <a:srgbClr val="8B9CAF"/>
              </a:solidFill>
              <a:latin typeface="Ubuntu" panose="020B05040306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4C6BD-F5E8-4615-8DAB-536E188715CF}"/>
              </a:ext>
            </a:extLst>
          </p:cNvPr>
          <p:cNvSpPr/>
          <p:nvPr/>
        </p:nvSpPr>
        <p:spPr>
          <a:xfrm>
            <a:off x="871894" y="3122661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7309-6404-483F-970D-36EACB7AC9E7}"/>
              </a:ext>
            </a:extLst>
          </p:cNvPr>
          <p:cNvSpPr txBox="1"/>
          <p:nvPr/>
        </p:nvSpPr>
        <p:spPr>
          <a:xfrm>
            <a:off x="866775" y="3181373"/>
            <a:ext cx="2193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8B9CAF"/>
                </a:solidFill>
                <a:latin typeface="Ubuntu" panose="020B0504030602030204" pitchFamily="34" charset="0"/>
              </a:rPr>
              <a:t>createConvexHull</a:t>
            </a:r>
            <a:endParaRPr lang="en-US" sz="1600" dirty="0">
              <a:solidFill>
                <a:srgbClr val="8B9CAF"/>
              </a:solidFill>
              <a:latin typeface="Ubuntu" panose="020B05040306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A14F3-2C0A-40BE-9088-9F842036D1B8}"/>
              </a:ext>
            </a:extLst>
          </p:cNvPr>
          <p:cNvSpPr/>
          <p:nvPr/>
        </p:nvSpPr>
        <p:spPr>
          <a:xfrm>
            <a:off x="868145" y="3578336"/>
            <a:ext cx="2050992" cy="455372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95493-68DE-4CF3-BC83-912EC876680A}"/>
              </a:ext>
            </a:extLst>
          </p:cNvPr>
          <p:cNvSpPr txBox="1"/>
          <p:nvPr/>
        </p:nvSpPr>
        <p:spPr>
          <a:xfrm>
            <a:off x="863025" y="3636139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Ubuntu" panose="020B0504030602030204" pitchFamily="34" charset="0"/>
              </a:rPr>
              <a:t>findShortestPath</a:t>
            </a:r>
            <a:endParaRPr lang="en-US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168E81B-1640-4750-9C00-2B482B36190C}"/>
              </a:ext>
            </a:extLst>
          </p:cNvPr>
          <p:cNvSpPr/>
          <p:nvPr/>
        </p:nvSpPr>
        <p:spPr>
          <a:xfrm rot="2435747">
            <a:off x="6935392" y="3703362"/>
            <a:ext cx="359310" cy="261211"/>
          </a:xfrm>
          <a:prstGeom prst="rightArrow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46107C6B-F292-478C-9471-564D2832D4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1457" y="1690688"/>
            <a:ext cx="3979987" cy="27884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6F6F97E-31E9-48A0-B181-BB3880A90F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67142" y="3151213"/>
            <a:ext cx="3985927" cy="2792635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46DB8FE-28A6-458F-9CB3-B4CBB0284D37}"/>
              </a:ext>
            </a:extLst>
          </p:cNvPr>
          <p:cNvSpPr txBox="1">
            <a:spLocks/>
          </p:cNvSpPr>
          <p:nvPr/>
        </p:nvSpPr>
        <p:spPr>
          <a:xfrm>
            <a:off x="3042878" y="5562600"/>
            <a:ext cx="4119296" cy="51263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b="1" dirty="0">
                <a:solidFill>
                  <a:schemeClr val="bg1"/>
                </a:solidFill>
              </a:rPr>
              <a:t>Aufgabe:</a:t>
            </a:r>
            <a:r>
              <a:rPr lang="de-DE" dirty="0">
                <a:solidFill>
                  <a:schemeClr val="bg1"/>
                </a:solidFill>
              </a:rPr>
              <a:t> Finde die kürzesten Pfade zw. allen Punkten der konvexen Hülle.</a:t>
            </a:r>
          </a:p>
        </p:txBody>
      </p:sp>
    </p:spTree>
    <p:extLst>
      <p:ext uri="{BB962C8B-B14F-4D97-AF65-F5344CB8AC3E}">
        <p14:creationId xmlns:p14="http://schemas.microsoft.com/office/powerpoint/2010/main" val="13263495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Finden des kürzesten Pfades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0189D-251D-4834-B64E-514EB7AD9CA1}"/>
              </a:ext>
            </a:extLst>
          </p:cNvPr>
          <p:cNvSpPr/>
          <p:nvPr/>
        </p:nvSpPr>
        <p:spPr>
          <a:xfrm>
            <a:off x="866775" y="771525"/>
            <a:ext cx="2050992" cy="535622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63999-2BFA-4A0A-9D7A-2B463A63DE3D}"/>
              </a:ext>
            </a:extLst>
          </p:cNvPr>
          <p:cNvSpPr/>
          <p:nvPr/>
        </p:nvSpPr>
        <p:spPr>
          <a:xfrm>
            <a:off x="868145" y="2668198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61F09-622D-4506-B2E7-F59D1A13D9F7}"/>
              </a:ext>
            </a:extLst>
          </p:cNvPr>
          <p:cNvSpPr txBox="1"/>
          <p:nvPr/>
        </p:nvSpPr>
        <p:spPr>
          <a:xfrm>
            <a:off x="866777" y="2724951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8B9CAF"/>
                </a:solidFill>
                <a:latin typeface="Ubuntu" panose="020B0504030602030204" pitchFamily="34" charset="0"/>
              </a:rPr>
              <a:t>createGraph</a:t>
            </a:r>
            <a:endParaRPr lang="en-US" sz="1600" dirty="0">
              <a:solidFill>
                <a:srgbClr val="8B9CAF"/>
              </a:solidFill>
              <a:latin typeface="Ubuntu" panose="020B05040306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4C6BD-F5E8-4615-8DAB-536E188715CF}"/>
              </a:ext>
            </a:extLst>
          </p:cNvPr>
          <p:cNvSpPr/>
          <p:nvPr/>
        </p:nvSpPr>
        <p:spPr>
          <a:xfrm>
            <a:off x="871894" y="3122661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7309-6404-483F-970D-36EACB7AC9E7}"/>
              </a:ext>
            </a:extLst>
          </p:cNvPr>
          <p:cNvSpPr txBox="1"/>
          <p:nvPr/>
        </p:nvSpPr>
        <p:spPr>
          <a:xfrm>
            <a:off x="866775" y="3181373"/>
            <a:ext cx="2193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8B9CAF"/>
                </a:solidFill>
                <a:latin typeface="Ubuntu" panose="020B0504030602030204" pitchFamily="34" charset="0"/>
              </a:rPr>
              <a:t>createConvexHull</a:t>
            </a:r>
            <a:endParaRPr lang="en-US" sz="1600" dirty="0">
              <a:solidFill>
                <a:srgbClr val="8B9CAF"/>
              </a:solidFill>
              <a:latin typeface="Ubuntu" panose="020B05040306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A14F3-2C0A-40BE-9088-9F842036D1B8}"/>
              </a:ext>
            </a:extLst>
          </p:cNvPr>
          <p:cNvSpPr/>
          <p:nvPr/>
        </p:nvSpPr>
        <p:spPr>
          <a:xfrm>
            <a:off x="868145" y="3578336"/>
            <a:ext cx="2050992" cy="455372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95493-68DE-4CF3-BC83-912EC876680A}"/>
              </a:ext>
            </a:extLst>
          </p:cNvPr>
          <p:cNvSpPr txBox="1"/>
          <p:nvPr/>
        </p:nvSpPr>
        <p:spPr>
          <a:xfrm>
            <a:off x="863025" y="3636139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Ubuntu" panose="020B0504030602030204" pitchFamily="34" charset="0"/>
              </a:rPr>
              <a:t>findShortestPath</a:t>
            </a:r>
            <a:endParaRPr lang="en-US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567CF86-82EF-4594-A269-DB2009A7C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97785" y="3425490"/>
            <a:ext cx="2526648" cy="2526648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51392EE-081D-4C17-91A1-DF0AD6CFFC43}"/>
              </a:ext>
            </a:extLst>
          </p:cNvPr>
          <p:cNvSpPr txBox="1">
            <a:spLocks/>
          </p:cNvSpPr>
          <p:nvPr/>
        </p:nvSpPr>
        <p:spPr>
          <a:xfrm>
            <a:off x="8630825" y="3425490"/>
            <a:ext cx="2758983" cy="2215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>
                <a:solidFill>
                  <a:schemeClr val="bg1"/>
                </a:solidFill>
              </a:rPr>
              <a:t>Pfadsuche nur innerhalb der konvexen Hülle.</a:t>
            </a:r>
          </a:p>
          <a:p>
            <a:r>
              <a:rPr lang="de-DE" sz="2000" dirty="0">
                <a:solidFill>
                  <a:schemeClr val="bg1"/>
                </a:solidFill>
              </a:rPr>
              <a:t>Ecken der konvexen Hülle (außer </a:t>
            </a:r>
            <a:r>
              <a:rPr lang="de-DE" sz="2000" dirty="0">
                <a:solidFill>
                  <a:srgbClr val="00FF00"/>
                </a:solidFill>
              </a:rPr>
              <a:t>b</a:t>
            </a:r>
            <a:r>
              <a:rPr lang="de-DE" sz="2000" dirty="0">
                <a:solidFill>
                  <a:schemeClr val="bg1"/>
                </a:solidFill>
              </a:rPr>
              <a:t>) dürfen nicht besucht werden.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7C161301-B26A-48A1-9998-D7FFA3714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65614" y="3423428"/>
            <a:ext cx="2524030" cy="252403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FFD4DEB-5223-404C-925F-3CB50B403B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67869" y="1642923"/>
            <a:ext cx="5362956" cy="161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0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8DD9124-6D78-45E1-8F34-33724F14D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551092" cy="7410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A2579-2013-4E23-9CF7-98957850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754062"/>
            <a:ext cx="10515600" cy="808037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Eingabe und Ausgabe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063CF-A153-49FB-9C3C-1C63A508C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758" y="1825625"/>
            <a:ext cx="1686886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dirty="0">
                <a:solidFill>
                  <a:srgbClr val="33CC33"/>
                </a:solidFill>
              </a:rPr>
              <a:t>5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>
                <a:solidFill>
                  <a:schemeClr val="accent2"/>
                </a:solidFill>
              </a:rPr>
              <a:t>1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accent4"/>
                </a:solidFill>
              </a:rPr>
              <a:t>1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>
                <a:solidFill>
                  <a:schemeClr val="accent2"/>
                </a:solidFill>
              </a:rPr>
              <a:t>5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accent4"/>
                </a:solidFill>
              </a:rPr>
              <a:t>1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>
                <a:solidFill>
                  <a:schemeClr val="accent2"/>
                </a:solidFill>
              </a:rPr>
              <a:t>5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accent4"/>
                </a:solidFill>
              </a:rPr>
              <a:t>5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>
                <a:solidFill>
                  <a:schemeClr val="accent2"/>
                </a:solidFill>
              </a:rPr>
              <a:t>3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accent4"/>
                </a:solidFill>
              </a:rPr>
              <a:t>3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>
                <a:solidFill>
                  <a:schemeClr val="accent2"/>
                </a:solidFill>
              </a:rPr>
              <a:t>1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chemeClr val="accent4"/>
                </a:solidFill>
              </a:rPr>
              <a:t>5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>
                <a:solidFill>
                  <a:srgbClr val="00B0F0"/>
                </a:solidFill>
              </a:rPr>
              <a:t>5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>
                <a:solidFill>
                  <a:srgbClr val="FC9204"/>
                </a:solidFill>
              </a:rPr>
              <a:t>0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rgbClr val="F9C507"/>
                </a:solidFill>
              </a:rPr>
              <a:t>0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>
                <a:solidFill>
                  <a:srgbClr val="FC9204"/>
                </a:solidFill>
              </a:rPr>
              <a:t>6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rgbClr val="F9C507"/>
                </a:solidFill>
              </a:rPr>
              <a:t>0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>
                <a:solidFill>
                  <a:srgbClr val="FC9204"/>
                </a:solidFill>
              </a:rPr>
              <a:t>6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rgbClr val="F9C507"/>
                </a:solidFill>
              </a:rPr>
              <a:t>6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>
                <a:solidFill>
                  <a:srgbClr val="FC9204"/>
                </a:solidFill>
              </a:rPr>
              <a:t>3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rgbClr val="F9C507"/>
                </a:solidFill>
              </a:rPr>
              <a:t>4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dirty="0">
                <a:solidFill>
                  <a:srgbClr val="FC9204"/>
                </a:solidFill>
              </a:rPr>
              <a:t>0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>
                <a:solidFill>
                  <a:srgbClr val="F9C507"/>
                </a:solidFill>
              </a:rPr>
              <a:t>6</a:t>
            </a:r>
            <a:endParaRPr lang="en-US" dirty="0">
              <a:solidFill>
                <a:srgbClr val="F9C507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7CD3020-B057-4354-B2FC-45B7C9ABF27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28132" y="1825625"/>
                <a:ext cx="9625667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de-DE" b="1" dirty="0">
                    <a:solidFill>
                      <a:schemeClr val="bg1"/>
                    </a:solidFill>
                  </a:rPr>
                  <a:t>Eingabe</a:t>
                </a:r>
              </a:p>
              <a:p>
                <a:pPr marL="0" indent="0">
                  <a:spcBef>
                    <a:spcPts val="0"/>
                  </a:spcBef>
                  <a:buFont typeface="Arial" panose="020B0604020202020204" pitchFamily="34" charset="0"/>
                  <a:buNone/>
                </a:pPr>
                <a:r>
                  <a:rPr lang="de-DE" dirty="0">
                    <a:solidFill>
                      <a:schemeClr val="bg1"/>
                    </a:solidFill>
                  </a:rPr>
                  <a:t>Zwei Polygone (erst innen, dann außen):</a:t>
                </a:r>
              </a:p>
              <a:p>
                <a:pPr>
                  <a:spcBef>
                    <a:spcPts val="0"/>
                  </a:spcBef>
                </a:pPr>
                <a:r>
                  <a:rPr lang="de-DE" dirty="0">
                    <a:solidFill>
                      <a:schemeClr val="bg1"/>
                    </a:solidFill>
                  </a:rPr>
                  <a:t>Anzahl der Punkte </a:t>
                </a:r>
                <a14:m>
                  <m:oMath xmlns:m="http://schemas.openxmlformats.org/officeDocument/2006/math">
                    <m:r>
                      <a:rPr lang="de-DE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3≤</m:t>
                    </m:r>
                    <m:r>
                      <a:rPr lang="de-DE" b="0" i="1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≤50)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>
                  <a:spcBef>
                    <a:spcPts val="0"/>
                  </a:spcBef>
                  <a:buClr>
                    <a:schemeClr val="bg1"/>
                  </a:buClr>
                </a:pPr>
                <a14:m>
                  <m:oMath xmlns:m="http://schemas.openxmlformats.org/officeDocument/2006/math">
                    <m:r>
                      <a:rPr lang="de-DE" i="1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b="0" i="1" smtClean="0">
                        <a:solidFill>
                          <a:srgbClr val="33CC33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bg1"/>
                        </a:solidFill>
                      </a:rPr>
                      <m:t>bzw</m:t>
                    </m:r>
                    <m:r>
                      <m:rPr>
                        <m:nor/>
                      </m:rPr>
                      <a:rPr lang="en-US" dirty="0">
                        <a:solidFill>
                          <a:schemeClr val="bg1"/>
                        </a:solidFill>
                      </a:rPr>
                      <m:t>.</m:t>
                    </m:r>
                    <m:r>
                      <a:rPr lang="de-DE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de-DE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de-DE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solidFill>
                      <a:schemeClr val="bg1"/>
                    </a:solidFill>
                  </a:rPr>
                  <a:t>Zeilen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</a:rPr>
                  <a:t>mit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</a:rPr>
                  <a:t>Koordinaten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>
                    <a:solidFill>
                      <a:schemeClr val="bg1"/>
                    </a:solidFill>
                  </a:rPr>
                  <a:t>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de-DE" i="1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pPr marL="182563" indent="-182563">
                  <a:spcBef>
                    <a:spcPts val="0"/>
                  </a:spcBef>
                  <a:buClr>
                    <a:schemeClr val="bg1"/>
                  </a:buClr>
                  <a:buNone/>
                </a:pPr>
                <a:r>
                  <a:rPr lang="en-US" dirty="0">
                    <a:solidFill>
                      <a:schemeClr val="bg1"/>
                    </a:solidFill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−5000≤</m:t>
                        </m:r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rgbClr val="FC920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solidFill>
                                  <a:srgbClr val="FC9204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rgbClr val="FC9204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dirty="0" smtClean="0">
                                <a:solidFill>
                                  <a:srgbClr val="F9C50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dirty="0" smtClean="0">
                                <a:solidFill>
                                  <a:srgbClr val="F9C507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b="0" i="1" dirty="0" smtClean="0">
                                <a:solidFill>
                                  <a:srgbClr val="F9C507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≤5000</m:t>
                        </m:r>
                      </m:e>
                    </m:d>
                  </m:oMath>
                </a14:m>
                <a:endParaRPr lang="de-DE" dirty="0">
                  <a:solidFill>
                    <a:schemeClr val="bg1"/>
                  </a:solidFill>
                </a:endParaRPr>
              </a:p>
              <a:p>
                <a:pPr>
                  <a:spcBef>
                    <a:spcPts val="0"/>
                  </a:spcBef>
                  <a:buClr>
                    <a:schemeClr val="bg1"/>
                  </a:buClr>
                </a:pPr>
                <a:r>
                  <a:rPr lang="de-DE" b="0" dirty="0">
                    <a:solidFill>
                      <a:schemeClr val="bg1"/>
                    </a:solidFill>
                  </a:rPr>
                  <a:t>Punkte sind gegen den Uhrzeigersinn sortiert</a:t>
                </a:r>
              </a:p>
              <a:p>
                <a:pPr marL="0" indent="0">
                  <a:spcBef>
                    <a:spcPts val="0"/>
                  </a:spcBef>
                  <a:buClr>
                    <a:schemeClr val="bg1"/>
                  </a:buClr>
                  <a:buNone/>
                </a:pPr>
                <a:endParaRPr lang="de-DE" dirty="0">
                  <a:solidFill>
                    <a:schemeClr val="bg1"/>
                  </a:solidFill>
                </a:endParaRPr>
              </a:p>
              <a:p>
                <a:pPr marL="0" indent="0">
                  <a:spcBef>
                    <a:spcPts val="0"/>
                  </a:spcBef>
                  <a:buClr>
                    <a:schemeClr val="bg1"/>
                  </a:buClr>
                  <a:buNone/>
                </a:pPr>
                <a:r>
                  <a:rPr lang="de-DE" b="1" dirty="0">
                    <a:solidFill>
                      <a:schemeClr val="bg1"/>
                    </a:solidFill>
                  </a:rPr>
                  <a:t>Ausgabe</a:t>
                </a:r>
              </a:p>
              <a:p>
                <a:pPr marL="0" indent="0">
                  <a:spcBef>
                    <a:spcPts val="0"/>
                  </a:spcBef>
                  <a:buClr>
                    <a:schemeClr val="bg1"/>
                  </a:buClr>
                  <a:buNone/>
                </a:pPr>
                <a:r>
                  <a:rPr lang="de-DE" dirty="0">
                    <a:solidFill>
                      <a:schemeClr val="bg1"/>
                    </a:solidFill>
                  </a:rPr>
                  <a:t>Die Länge des kürzesten Weges </a:t>
                </a:r>
              </a:p>
              <a:p>
                <a:pPr>
                  <a:spcBef>
                    <a:spcPts val="0"/>
                  </a:spcBef>
                  <a:buClr>
                    <a:schemeClr val="bg1"/>
                  </a:buClr>
                </a:pPr>
                <a:r>
                  <a:rPr lang="de-DE" dirty="0">
                    <a:solidFill>
                      <a:schemeClr val="bg1"/>
                    </a:solidFill>
                  </a:rPr>
                  <a:t>Genauigkeit von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−6</m:t>
                        </m:r>
                      </m:sup>
                    </m:sSup>
                  </m:oMath>
                </a14:m>
                <a:endParaRPr lang="de-DE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F7CD3020-B057-4354-B2FC-45B7C9ABF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132" y="1825625"/>
                <a:ext cx="9625667" cy="4351338"/>
              </a:xfrm>
              <a:prstGeom prst="rect">
                <a:avLst/>
              </a:prstGeom>
              <a:blipFill>
                <a:blip r:embed="rId5"/>
                <a:stretch>
                  <a:fillRect l="-1267" t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9670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8DD9124-6D78-45E1-8F34-33724F14D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2"/>
            <a:ext cx="12551092" cy="7410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A2579-2013-4E23-9CF7-98957850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754062"/>
            <a:ext cx="10515600" cy="808037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  <a:b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Laufzeit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04A627F-DE71-44F9-BBA2-8A9954B643B3}"/>
              </a:ext>
            </a:extLst>
          </p:cNvPr>
          <p:cNvSpPr txBox="1"/>
          <p:nvPr/>
        </p:nvSpPr>
        <p:spPr>
          <a:xfrm>
            <a:off x="904074" y="2942032"/>
            <a:ext cx="2388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/>
                </a:solidFill>
              </a:rPr>
              <a:t>n = 6, m = 10 </a:t>
            </a:r>
          </a:p>
          <a:p>
            <a:r>
              <a:rPr lang="de-DE" sz="1400">
                <a:solidFill>
                  <a:schemeClr val="bg1"/>
                </a:solidFill>
                <a:sym typeface="Wingdings" panose="05000000000000000000" pitchFamily="2" charset="2"/>
              </a:rPr>
              <a:t> N = 16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A9418EB-19DE-493D-B730-8BE908F9162C}"/>
              </a:ext>
            </a:extLst>
          </p:cNvPr>
          <p:cNvSpPr txBox="1"/>
          <p:nvPr/>
        </p:nvSpPr>
        <p:spPr>
          <a:xfrm>
            <a:off x="904074" y="4845185"/>
            <a:ext cx="2388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n = 10, m = 14 </a:t>
            </a:r>
          </a:p>
          <a:p>
            <a:r>
              <a:rPr lang="de-DE" sz="1400" dirty="0">
                <a:solidFill>
                  <a:schemeClr val="bg1"/>
                </a:solidFill>
                <a:sym typeface="Wingdings" panose="05000000000000000000" pitchFamily="2" charset="2"/>
              </a:rPr>
              <a:t> N = 24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86AEF61-3CFC-4E11-BAAF-6084B33885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184" t="30912" r="44857" b="32561"/>
          <a:stretch/>
        </p:blipFill>
        <p:spPr>
          <a:xfrm rot="16200000">
            <a:off x="9548219" y="2188439"/>
            <a:ext cx="879783" cy="64568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4DA5CC3-E022-4951-8944-D2E2EBB754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071" t="24714" r="31785" b="27088"/>
          <a:stretch/>
        </p:blipFill>
        <p:spPr>
          <a:xfrm>
            <a:off x="9665266" y="3742695"/>
            <a:ext cx="1790852" cy="879782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9A82AE96-C959-4134-9A19-3B1DA7CA75E0}"/>
              </a:ext>
            </a:extLst>
          </p:cNvPr>
          <p:cNvSpPr txBox="1"/>
          <p:nvPr/>
        </p:nvSpPr>
        <p:spPr>
          <a:xfrm>
            <a:off x="9570022" y="2938236"/>
            <a:ext cx="2388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n = 8, m = 8 </a:t>
            </a:r>
          </a:p>
          <a:p>
            <a:r>
              <a:rPr lang="de-DE" sz="1400" dirty="0">
                <a:solidFill>
                  <a:schemeClr val="bg1"/>
                </a:solidFill>
                <a:sym typeface="Wingdings" panose="05000000000000000000" pitchFamily="2" charset="2"/>
              </a:rPr>
              <a:t> N = 16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5574D65-D935-4174-A216-6EF25DF4B5F2}"/>
              </a:ext>
            </a:extLst>
          </p:cNvPr>
          <p:cNvSpPr txBox="1"/>
          <p:nvPr/>
        </p:nvSpPr>
        <p:spPr>
          <a:xfrm>
            <a:off x="9570021" y="4622477"/>
            <a:ext cx="2388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n = 16, m = 16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400" dirty="0">
                <a:solidFill>
                  <a:schemeClr val="bg1"/>
                </a:solidFill>
                <a:sym typeface="Wingdings" panose="05000000000000000000" pitchFamily="2" charset="2"/>
              </a:rPr>
              <a:t>N = 32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120052B-2BED-45C7-9304-764CB9E314FF}"/>
              </a:ext>
            </a:extLst>
          </p:cNvPr>
          <p:cNvSpPr txBox="1"/>
          <p:nvPr/>
        </p:nvSpPr>
        <p:spPr>
          <a:xfrm>
            <a:off x="904074" y="1750677"/>
            <a:ext cx="2388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Problem 1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9CAAB65-33D4-4A47-A696-030809E50F69}"/>
              </a:ext>
            </a:extLst>
          </p:cNvPr>
          <p:cNvSpPr txBox="1"/>
          <p:nvPr/>
        </p:nvSpPr>
        <p:spPr>
          <a:xfrm>
            <a:off x="9570023" y="1750677"/>
            <a:ext cx="2388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Problem 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1B2475C-47CA-4868-98BF-1CD74B24F9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429" t="32102" r="44928" b="26494"/>
          <a:stretch/>
        </p:blipFill>
        <p:spPr>
          <a:xfrm>
            <a:off x="1007354" y="3750833"/>
            <a:ext cx="1287627" cy="108386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0B4CAF5-DA66-4B51-A6E3-DD2BE0E9390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306" t="44099" r="44714" b="26098"/>
          <a:stretch/>
        </p:blipFill>
        <p:spPr>
          <a:xfrm>
            <a:off x="1007354" y="2076944"/>
            <a:ext cx="1453760" cy="869826"/>
          </a:xfrm>
          <a:prstGeom prst="rect">
            <a:avLst/>
          </a:prstGeom>
        </p:spPr>
      </p:pic>
      <p:graphicFrame>
        <p:nvGraphicFramePr>
          <p:cNvPr id="18" name="Diagramm 17">
            <a:extLst>
              <a:ext uri="{FF2B5EF4-FFF2-40B4-BE49-F238E27FC236}">
                <a16:creationId xmlns:a16="http://schemas.microsoft.com/office/drawing/2014/main" id="{8315B7E7-8B09-490C-B76F-A42AF0F1077F}"/>
              </a:ext>
            </a:extLst>
          </p:cNvPr>
          <p:cNvGraphicFramePr>
            <a:graphicFrameLocks/>
          </p:cNvGraphicFramePr>
          <p:nvPr/>
        </p:nvGraphicFramePr>
        <p:xfrm>
          <a:off x="2680698" y="1544799"/>
          <a:ext cx="6830604" cy="4320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472583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8DD9124-6D78-45E1-8F34-33724F14D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2"/>
            <a:ext cx="12551092" cy="7410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A2579-2013-4E23-9CF7-98957850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754062"/>
            <a:ext cx="10515600" cy="808037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Vergleich der Laufzeiten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04A627F-DE71-44F9-BBA2-8A9954B643B3}"/>
              </a:ext>
            </a:extLst>
          </p:cNvPr>
          <p:cNvSpPr txBox="1"/>
          <p:nvPr/>
        </p:nvSpPr>
        <p:spPr>
          <a:xfrm>
            <a:off x="904074" y="2942032"/>
            <a:ext cx="2388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>
                <a:solidFill>
                  <a:schemeClr val="bg1"/>
                </a:solidFill>
              </a:rPr>
              <a:t>n = 6, m = 10 </a:t>
            </a:r>
          </a:p>
          <a:p>
            <a:r>
              <a:rPr lang="de-DE" sz="1400">
                <a:solidFill>
                  <a:schemeClr val="bg1"/>
                </a:solidFill>
                <a:sym typeface="Wingdings" panose="05000000000000000000" pitchFamily="2" charset="2"/>
              </a:rPr>
              <a:t> N = 16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A9418EB-19DE-493D-B730-8BE908F9162C}"/>
              </a:ext>
            </a:extLst>
          </p:cNvPr>
          <p:cNvSpPr txBox="1"/>
          <p:nvPr/>
        </p:nvSpPr>
        <p:spPr>
          <a:xfrm>
            <a:off x="904074" y="4845185"/>
            <a:ext cx="2388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n = 10, m = 14 </a:t>
            </a:r>
          </a:p>
          <a:p>
            <a:r>
              <a:rPr lang="de-DE" sz="1400" dirty="0">
                <a:solidFill>
                  <a:schemeClr val="bg1"/>
                </a:solidFill>
                <a:sym typeface="Wingdings" panose="05000000000000000000" pitchFamily="2" charset="2"/>
              </a:rPr>
              <a:t> N = 24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86AEF61-3CFC-4E11-BAAF-6084B33885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184" t="30912" r="44857" b="32561"/>
          <a:stretch/>
        </p:blipFill>
        <p:spPr>
          <a:xfrm rot="16200000">
            <a:off x="9548219" y="2188439"/>
            <a:ext cx="879783" cy="64568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4DA5CC3-E022-4951-8944-D2E2EBB754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071" t="24714" r="31785" b="27088"/>
          <a:stretch/>
        </p:blipFill>
        <p:spPr>
          <a:xfrm>
            <a:off x="9665266" y="3742695"/>
            <a:ext cx="1790852" cy="879782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9A82AE96-C959-4134-9A19-3B1DA7CA75E0}"/>
              </a:ext>
            </a:extLst>
          </p:cNvPr>
          <p:cNvSpPr txBox="1"/>
          <p:nvPr/>
        </p:nvSpPr>
        <p:spPr>
          <a:xfrm>
            <a:off x="9570022" y="2938236"/>
            <a:ext cx="2388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n = 8, m = 8 </a:t>
            </a:r>
          </a:p>
          <a:p>
            <a:r>
              <a:rPr lang="de-DE" sz="1400" dirty="0">
                <a:solidFill>
                  <a:schemeClr val="bg1"/>
                </a:solidFill>
                <a:sym typeface="Wingdings" panose="05000000000000000000" pitchFamily="2" charset="2"/>
              </a:rPr>
              <a:t> N = 16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5574D65-D935-4174-A216-6EF25DF4B5F2}"/>
              </a:ext>
            </a:extLst>
          </p:cNvPr>
          <p:cNvSpPr txBox="1"/>
          <p:nvPr/>
        </p:nvSpPr>
        <p:spPr>
          <a:xfrm>
            <a:off x="9570021" y="4622477"/>
            <a:ext cx="2388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n = 16, m = 16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1400" dirty="0">
                <a:solidFill>
                  <a:schemeClr val="bg1"/>
                </a:solidFill>
                <a:sym typeface="Wingdings" panose="05000000000000000000" pitchFamily="2" charset="2"/>
              </a:rPr>
              <a:t>N = 32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F120052B-2BED-45C7-9304-764CB9E314FF}"/>
              </a:ext>
            </a:extLst>
          </p:cNvPr>
          <p:cNvSpPr txBox="1"/>
          <p:nvPr/>
        </p:nvSpPr>
        <p:spPr>
          <a:xfrm>
            <a:off x="904074" y="1750677"/>
            <a:ext cx="2388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Problem 1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9CAAB65-33D4-4A47-A696-030809E50F69}"/>
              </a:ext>
            </a:extLst>
          </p:cNvPr>
          <p:cNvSpPr txBox="1"/>
          <p:nvPr/>
        </p:nvSpPr>
        <p:spPr>
          <a:xfrm>
            <a:off x="9570023" y="1750677"/>
            <a:ext cx="2388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</a:rPr>
              <a:t>Problem 2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1B2475C-47CA-4868-98BF-1CD74B24F9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429" t="32102" r="44928" b="26494"/>
          <a:stretch/>
        </p:blipFill>
        <p:spPr>
          <a:xfrm>
            <a:off x="1007354" y="3750833"/>
            <a:ext cx="1287627" cy="108386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0B4CAF5-DA66-4B51-A6E3-DD2BE0E9390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8306" t="44099" r="44714" b="26098"/>
          <a:stretch/>
        </p:blipFill>
        <p:spPr>
          <a:xfrm>
            <a:off x="1007354" y="2076944"/>
            <a:ext cx="1453760" cy="869826"/>
          </a:xfrm>
          <a:prstGeom prst="rect">
            <a:avLst/>
          </a:prstGeom>
        </p:spPr>
      </p:pic>
      <p:graphicFrame>
        <p:nvGraphicFramePr>
          <p:cNvPr id="15" name="Diagramm 14">
            <a:extLst>
              <a:ext uri="{FF2B5EF4-FFF2-40B4-BE49-F238E27FC236}">
                <a16:creationId xmlns:a16="http://schemas.microsoft.com/office/drawing/2014/main" id="{ABBA79F9-F75A-4DFF-92B9-1962DD7BA9F9}"/>
              </a:ext>
            </a:extLst>
          </p:cNvPr>
          <p:cNvGraphicFramePr>
            <a:graphicFrameLocks/>
          </p:cNvGraphicFramePr>
          <p:nvPr/>
        </p:nvGraphicFramePr>
        <p:xfrm>
          <a:off x="2707032" y="1544799"/>
          <a:ext cx="6835086" cy="4320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9117239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8DD9124-6D78-45E1-8F34-33724F14D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2"/>
            <a:ext cx="12551092" cy="7410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A2579-2013-4E23-9CF7-98957850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754062"/>
            <a:ext cx="10515600" cy="808037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Hilfstools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9C8C52-F90F-49AB-880B-4CF69F9F32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280" y="1967863"/>
            <a:ext cx="4400550" cy="34747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BA6A46-56F8-4AFD-AB1B-BF21455AD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092" y="1967863"/>
            <a:ext cx="4400550" cy="34747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34649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8DD9124-6D78-45E1-8F34-33724F14D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2"/>
            <a:ext cx="12551092" cy="741045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B4F461E-B149-4973-A8B4-2BF9F48A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49FE2F-0014-40D4-9DDD-5B27EF7A5752}"/>
              </a:ext>
            </a:extLst>
          </p:cNvPr>
          <p:cNvSpPr txBox="1"/>
          <p:nvPr/>
        </p:nvSpPr>
        <p:spPr>
          <a:xfrm>
            <a:off x="4150595" y="2951946"/>
            <a:ext cx="38908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Ubuntu Light" panose="020B0304030602030204" pitchFamily="34" charset="0"/>
              </a:rPr>
              <a:t>Danke</a:t>
            </a:r>
            <a:r>
              <a:rPr lang="en-US" sz="3200" dirty="0">
                <a:solidFill>
                  <a:schemeClr val="bg1"/>
                </a:solidFill>
                <a:latin typeface="Ubuntu Light" panose="020B0304030602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Ubuntu Light" panose="020B0304030602030204" pitchFamily="34" charset="0"/>
              </a:rPr>
              <a:t>für’s</a:t>
            </a:r>
            <a:r>
              <a:rPr lang="en-US" sz="3200" dirty="0">
                <a:solidFill>
                  <a:schemeClr val="bg1"/>
                </a:solidFill>
                <a:latin typeface="Ubuntu Light" panose="020B030403060203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Ubuntu Light" panose="020B0304030602030204" pitchFamily="34" charset="0"/>
              </a:rPr>
              <a:t>Zuhören</a:t>
            </a:r>
            <a:endParaRPr lang="en-US" sz="3200" dirty="0">
              <a:solidFill>
                <a:schemeClr val="bg1"/>
              </a:solidFill>
              <a:latin typeface="Ubuntu Light" panose="020B0304030602030204" pitchFamily="34" charset="0"/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Ubuntu Light" panose="020B0304030602030204" pitchFamily="34" charset="0"/>
              </a:rPr>
              <a:t>und </a:t>
            </a:r>
            <a:r>
              <a:rPr lang="en-US" sz="2400" dirty="0" err="1">
                <a:solidFill>
                  <a:schemeClr val="bg1"/>
                </a:solidFill>
                <a:latin typeface="Ubuntu Light" panose="020B0304030602030204" pitchFamily="34" charset="0"/>
              </a:rPr>
              <a:t>viel</a:t>
            </a:r>
            <a:r>
              <a:rPr lang="en-US" sz="2400" dirty="0">
                <a:solidFill>
                  <a:schemeClr val="bg1"/>
                </a:solidFill>
                <a:latin typeface="Ubuntu Light" panose="020B0304030602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buntu Light" panose="020B0304030602030204" pitchFamily="34" charset="0"/>
              </a:rPr>
              <a:t>Spaß</a:t>
            </a:r>
            <a:r>
              <a:rPr lang="en-US" sz="2400" dirty="0">
                <a:solidFill>
                  <a:schemeClr val="bg1"/>
                </a:solidFill>
                <a:latin typeface="Ubuntu Light" panose="020B0304030602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buntu Light" panose="020B0304030602030204" pitchFamily="34" charset="0"/>
              </a:rPr>
              <a:t>beim</a:t>
            </a:r>
            <a:r>
              <a:rPr lang="en-US" sz="2400" dirty="0">
                <a:solidFill>
                  <a:schemeClr val="bg1"/>
                </a:solidFill>
                <a:latin typeface="Ubuntu Light" panose="020B0304030602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buntu Light" panose="020B0304030602030204" pitchFamily="34" charset="0"/>
              </a:rPr>
              <a:t>Lösen</a:t>
            </a:r>
            <a:r>
              <a:rPr lang="en-US" sz="2400" dirty="0">
                <a:solidFill>
                  <a:schemeClr val="bg1"/>
                </a:solidFill>
                <a:latin typeface="Ubuntu Light" panose="020B0304030602030204" pitchFamily="34" charset="0"/>
              </a:rPr>
              <a:t>!</a:t>
            </a:r>
            <a:endParaRPr lang="en-US" sz="3200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5B463C-5613-47B5-BCF3-D87F1F2F0FF0}"/>
              </a:ext>
            </a:extLst>
          </p:cNvPr>
          <p:cNvSpPr txBox="1"/>
          <p:nvPr/>
        </p:nvSpPr>
        <p:spPr>
          <a:xfrm>
            <a:off x="4261201" y="5288919"/>
            <a:ext cx="3669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Ubuntu Light" panose="020B0304030602030204" pitchFamily="34" charset="0"/>
              </a:rPr>
              <a:t>Und </a:t>
            </a:r>
            <a:r>
              <a:rPr lang="en-US" sz="1600" dirty="0" err="1">
                <a:solidFill>
                  <a:schemeClr val="bg1"/>
                </a:solidFill>
                <a:latin typeface="Ubuntu Light" panose="020B0304030602030204" pitchFamily="34" charset="0"/>
              </a:rPr>
              <a:t>vergesst</a:t>
            </a:r>
            <a:r>
              <a:rPr lang="en-US" sz="1600" dirty="0">
                <a:solidFill>
                  <a:schemeClr val="bg1"/>
                </a:solidFill>
                <a:latin typeface="Ubuntu Light" panose="020B0304030602030204" pitchFamily="34" charset="0"/>
              </a:rPr>
              <a:t> die </a:t>
            </a:r>
            <a:r>
              <a:rPr lang="en-US" sz="1600" dirty="0" err="1">
                <a:solidFill>
                  <a:schemeClr val="bg1"/>
                </a:solidFill>
                <a:latin typeface="Ubuntu Light" panose="020B0304030602030204" pitchFamily="34" charset="0"/>
              </a:rPr>
              <a:t>Bonusinhalte</a:t>
            </a:r>
            <a:r>
              <a:rPr lang="en-US" sz="1600" dirty="0">
                <a:solidFill>
                  <a:schemeClr val="bg1"/>
                </a:solidFill>
                <a:latin typeface="Ubuntu Light" panose="020B030403060203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Ubuntu Light" panose="020B0304030602030204" pitchFamily="34" charset="0"/>
              </a:rPr>
              <a:t>nicht</a:t>
            </a:r>
            <a:r>
              <a:rPr lang="en-US" sz="1600" dirty="0">
                <a:solidFill>
                  <a:schemeClr val="bg1"/>
                </a:solidFill>
                <a:latin typeface="Ubuntu Light" panose="020B0304030602030204" pitchFamily="34" charset="0"/>
              </a:rPr>
              <a:t>. ;)</a:t>
            </a:r>
          </a:p>
        </p:txBody>
      </p:sp>
    </p:spTree>
    <p:extLst>
      <p:ext uri="{BB962C8B-B14F-4D97-AF65-F5344CB8AC3E}">
        <p14:creationId xmlns:p14="http://schemas.microsoft.com/office/powerpoint/2010/main" val="11407417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474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Utilities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EE474D-3AAA-415A-8526-AB6A50A3D343}"/>
              </a:ext>
            </a:extLst>
          </p:cNvPr>
          <p:cNvSpPr/>
          <p:nvPr/>
        </p:nvSpPr>
        <p:spPr>
          <a:xfrm>
            <a:off x="10515600" y="4686300"/>
            <a:ext cx="1390650" cy="2095500"/>
          </a:xfrm>
          <a:prstGeom prst="roundRect">
            <a:avLst/>
          </a:prstGeom>
          <a:solidFill>
            <a:srgbClr val="35475D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EDC50D9-593C-4975-B5AF-538945E8E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36861" y="4763392"/>
            <a:ext cx="989969" cy="190023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79AD694-A0EA-496B-B633-AA109DEFE8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91683" y="2189192"/>
            <a:ext cx="2133542" cy="2133542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5A94FC-1086-423E-A1A5-D835C997F4A5}"/>
              </a:ext>
            </a:extLst>
          </p:cNvPr>
          <p:cNvSpPr/>
          <p:nvPr/>
        </p:nvSpPr>
        <p:spPr>
          <a:xfrm>
            <a:off x="1133474" y="4322734"/>
            <a:ext cx="7418480" cy="744566"/>
          </a:xfrm>
          <a:prstGeom prst="roundRect">
            <a:avLst>
              <a:gd name="adj" fmla="val 0"/>
            </a:avLst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9C72341-A8E0-4B41-833B-C61D065CB109}"/>
              </a:ext>
            </a:extLst>
          </p:cNvPr>
          <p:cNvSpPr/>
          <p:nvPr/>
        </p:nvSpPr>
        <p:spPr>
          <a:xfrm>
            <a:off x="8582025" y="3257551"/>
            <a:ext cx="609600" cy="1409750"/>
          </a:xfrm>
          <a:custGeom>
            <a:avLst/>
            <a:gdLst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28650"/>
              <a:gd name="connsiteY0" fmla="*/ 1057275 h 1057275"/>
              <a:gd name="connsiteX1" fmla="*/ 390525 w 628650"/>
              <a:gd name="connsiteY1" fmla="*/ 20002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390525 w 628650"/>
              <a:gd name="connsiteY1" fmla="*/ 20002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390525 w 628650"/>
              <a:gd name="connsiteY1" fmla="*/ 20002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390525 w 628650"/>
              <a:gd name="connsiteY1" fmla="*/ 20002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314325 w 628650"/>
              <a:gd name="connsiteY1" fmla="*/ 56197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09600"/>
              <a:gd name="connsiteY0" fmla="*/ 1409700 h 1409700"/>
              <a:gd name="connsiteX1" fmla="*/ 609600 w 609600"/>
              <a:gd name="connsiteY1" fmla="*/ 0 h 1409700"/>
              <a:gd name="connsiteX0" fmla="*/ 0 w 609600"/>
              <a:gd name="connsiteY0" fmla="*/ 1409700 h 1409750"/>
              <a:gd name="connsiteX1" fmla="*/ 609600 w 609600"/>
              <a:gd name="connsiteY1" fmla="*/ 0 h 14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9600" h="1409750">
                <a:moveTo>
                  <a:pt x="0" y="1409700"/>
                </a:moveTo>
                <a:cubicBezTo>
                  <a:pt x="495300" y="1419225"/>
                  <a:pt x="57150" y="76200"/>
                  <a:pt x="609600" y="0"/>
                </a:cubicBezTo>
              </a:path>
            </a:pathLst>
          </a:cu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E359F3-4A4F-4692-92EB-578E2A8B822C}"/>
              </a:ext>
            </a:extLst>
          </p:cNvPr>
          <p:cNvSpPr txBox="1"/>
          <p:nvPr/>
        </p:nvSpPr>
        <p:spPr>
          <a:xfrm>
            <a:off x="1133474" y="1087180"/>
            <a:ext cx="1022032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F92672"/>
                </a:solidFill>
                <a:effectLst/>
                <a:latin typeface=" Ubuntu Mono"/>
              </a:rPr>
              <a:t>public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F92672"/>
                </a:solidFill>
                <a:effectLst/>
                <a:latin typeface=" Ubuntu Mono"/>
              </a:rPr>
              <a:t>static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</a:t>
            </a:r>
            <a:r>
              <a:rPr lang="en-US" sz="1600" b="0" i="1" dirty="0">
                <a:solidFill>
                  <a:srgbClr val="66D9EF"/>
                </a:solidFill>
                <a:effectLst/>
                <a:latin typeface=" Ubuntu Mono"/>
              </a:rPr>
              <a:t>Orientation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</a:t>
            </a:r>
            <a:r>
              <a:rPr lang="en-US" sz="1600" b="0" dirty="0" err="1">
                <a:solidFill>
                  <a:srgbClr val="A6E22E"/>
                </a:solidFill>
                <a:effectLst/>
                <a:latin typeface=" Ubuntu Mono"/>
              </a:rPr>
              <a:t>getOrientation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(</a:t>
            </a:r>
            <a:r>
              <a:rPr lang="en-US" sz="1600" b="0" i="1" dirty="0">
                <a:solidFill>
                  <a:srgbClr val="66D9EF"/>
                </a:solidFill>
                <a:effectLst/>
                <a:latin typeface=" Ubuntu Mono"/>
              </a:rPr>
              <a:t>Point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a, </a:t>
            </a:r>
            <a:r>
              <a:rPr lang="en-US" sz="1600" b="0" i="1" dirty="0">
                <a:solidFill>
                  <a:srgbClr val="66D9EF"/>
                </a:solidFill>
                <a:effectLst/>
                <a:latin typeface=" Ubuntu Mono"/>
              </a:rPr>
              <a:t>Point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b, </a:t>
            </a:r>
            <a:r>
              <a:rPr lang="en-US" sz="1600" b="0" i="1" dirty="0">
                <a:solidFill>
                  <a:srgbClr val="66D9EF"/>
                </a:solidFill>
                <a:effectLst/>
                <a:latin typeface=" Ubuntu Mono"/>
              </a:rPr>
              <a:t>Point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c) {</a:t>
            </a:r>
          </a:p>
          <a:p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   </a:t>
            </a:r>
            <a:r>
              <a:rPr lang="en-US" sz="1600" b="0" dirty="0">
                <a:solidFill>
                  <a:srgbClr val="F92672"/>
                </a:solidFill>
                <a:effectLst/>
                <a:latin typeface=" Ubuntu Mono"/>
              </a:rPr>
              <a:t>final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</a:t>
            </a:r>
            <a:r>
              <a:rPr lang="en-US" sz="1600" b="0" i="1" dirty="0">
                <a:solidFill>
                  <a:srgbClr val="66D9EF"/>
                </a:solidFill>
                <a:effectLst/>
                <a:latin typeface=" Ubuntu Mono"/>
              </a:rPr>
              <a:t>long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</a:t>
            </a:r>
            <a:r>
              <a:rPr lang="en-US" sz="1600" b="0" dirty="0" err="1">
                <a:solidFill>
                  <a:srgbClr val="F8F8F2"/>
                </a:solidFill>
                <a:effectLst/>
                <a:latin typeface=" Ubuntu Mono"/>
              </a:rPr>
              <a:t>crossProduct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F92672"/>
                </a:solidFill>
                <a:effectLst/>
                <a:latin typeface=" Ubuntu Mono"/>
              </a:rPr>
              <a:t>=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(((</a:t>
            </a:r>
            <a:r>
              <a:rPr lang="en-US" sz="1600" b="0" i="1" dirty="0">
                <a:solidFill>
                  <a:srgbClr val="66D9EF"/>
                </a:solidFill>
                <a:effectLst/>
                <a:latin typeface=" Ubuntu Mono"/>
              </a:rPr>
              <a:t>long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) </a:t>
            </a:r>
            <a:r>
              <a:rPr lang="en-US" sz="1600" b="0" dirty="0" err="1">
                <a:solidFill>
                  <a:srgbClr val="F8F8F2"/>
                </a:solidFill>
                <a:effectLst/>
                <a:latin typeface=" Ubuntu Mono"/>
              </a:rPr>
              <a:t>b.x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F92672"/>
                </a:solidFill>
                <a:effectLst/>
                <a:latin typeface=" Ubuntu Mono"/>
              </a:rPr>
              <a:t>-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</a:t>
            </a:r>
            <a:r>
              <a:rPr lang="en-US" sz="1600" b="0" dirty="0" err="1">
                <a:solidFill>
                  <a:srgbClr val="F8F8F2"/>
                </a:solidFill>
                <a:effectLst/>
                <a:latin typeface=" Ubuntu Mono"/>
              </a:rPr>
              <a:t>a.x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) </a:t>
            </a:r>
            <a:r>
              <a:rPr lang="en-US" sz="1600" b="0" dirty="0">
                <a:solidFill>
                  <a:srgbClr val="F92672"/>
                </a:solidFill>
                <a:effectLst/>
                <a:latin typeface=" Ubuntu Mono"/>
              </a:rPr>
              <a:t>*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((</a:t>
            </a:r>
            <a:r>
              <a:rPr lang="en-US" sz="1600" b="0" i="1" dirty="0">
                <a:solidFill>
                  <a:srgbClr val="66D9EF"/>
                </a:solidFill>
                <a:effectLst/>
                <a:latin typeface=" Ubuntu Mono"/>
              </a:rPr>
              <a:t>long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) </a:t>
            </a:r>
            <a:r>
              <a:rPr lang="en-US" sz="1600" b="0" dirty="0" err="1">
                <a:solidFill>
                  <a:srgbClr val="F8F8F2"/>
                </a:solidFill>
                <a:effectLst/>
                <a:latin typeface=" Ubuntu Mono"/>
              </a:rPr>
              <a:t>c.y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F92672"/>
                </a:solidFill>
                <a:effectLst/>
                <a:latin typeface=" Ubuntu Mono"/>
              </a:rPr>
              <a:t>-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</a:t>
            </a:r>
            <a:r>
              <a:rPr lang="en-US" sz="1600" b="0" dirty="0" err="1">
                <a:solidFill>
                  <a:srgbClr val="F8F8F2"/>
                </a:solidFill>
                <a:effectLst/>
                <a:latin typeface=" Ubuntu Mono"/>
              </a:rPr>
              <a:t>a.y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)) </a:t>
            </a:r>
            <a:r>
              <a:rPr lang="en-US" sz="1600" b="0" dirty="0">
                <a:solidFill>
                  <a:srgbClr val="F92672"/>
                </a:solidFill>
                <a:effectLst/>
                <a:latin typeface=" Ubuntu Mono"/>
              </a:rPr>
              <a:t>-</a:t>
            </a:r>
            <a:endParaRPr lang="en-US" sz="1600" b="0" dirty="0">
              <a:solidFill>
                <a:srgbClr val="F8F8F2"/>
              </a:solidFill>
              <a:effectLst/>
              <a:latin typeface=" Ubuntu Mono"/>
            </a:endParaRPr>
          </a:p>
          <a:p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       (((</a:t>
            </a:r>
            <a:r>
              <a:rPr lang="en-US" sz="1600" b="0" i="1" dirty="0">
                <a:solidFill>
                  <a:srgbClr val="66D9EF"/>
                </a:solidFill>
                <a:effectLst/>
                <a:latin typeface=" Ubuntu Mono"/>
              </a:rPr>
              <a:t>long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) </a:t>
            </a:r>
            <a:r>
              <a:rPr lang="en-US" sz="1600" b="0" dirty="0" err="1">
                <a:solidFill>
                  <a:srgbClr val="F8F8F2"/>
                </a:solidFill>
                <a:effectLst/>
                <a:latin typeface=" Ubuntu Mono"/>
              </a:rPr>
              <a:t>b.y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F92672"/>
                </a:solidFill>
                <a:effectLst/>
                <a:latin typeface=" Ubuntu Mono"/>
              </a:rPr>
              <a:t>-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</a:t>
            </a:r>
            <a:r>
              <a:rPr lang="en-US" sz="1600" b="0" dirty="0" err="1">
                <a:solidFill>
                  <a:srgbClr val="F8F8F2"/>
                </a:solidFill>
                <a:effectLst/>
                <a:latin typeface=" Ubuntu Mono"/>
              </a:rPr>
              <a:t>a.y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) </a:t>
            </a:r>
            <a:r>
              <a:rPr lang="en-US" sz="1600" b="0" dirty="0">
                <a:solidFill>
                  <a:srgbClr val="F92672"/>
                </a:solidFill>
                <a:effectLst/>
                <a:latin typeface=" Ubuntu Mono"/>
              </a:rPr>
              <a:t>*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((</a:t>
            </a:r>
            <a:r>
              <a:rPr lang="en-US" sz="1600" b="0" i="1" dirty="0">
                <a:solidFill>
                  <a:srgbClr val="66D9EF"/>
                </a:solidFill>
                <a:effectLst/>
                <a:latin typeface=" Ubuntu Mono"/>
              </a:rPr>
              <a:t>long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) </a:t>
            </a:r>
            <a:r>
              <a:rPr lang="en-US" sz="1600" b="0" dirty="0" err="1">
                <a:solidFill>
                  <a:srgbClr val="F8F8F2"/>
                </a:solidFill>
                <a:effectLst/>
                <a:latin typeface=" Ubuntu Mono"/>
              </a:rPr>
              <a:t>c.x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F92672"/>
                </a:solidFill>
                <a:effectLst/>
                <a:latin typeface=" Ubuntu Mono"/>
              </a:rPr>
              <a:t>-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</a:t>
            </a:r>
            <a:r>
              <a:rPr lang="en-US" sz="1600" b="0" dirty="0" err="1">
                <a:solidFill>
                  <a:srgbClr val="F8F8F2"/>
                </a:solidFill>
                <a:effectLst/>
                <a:latin typeface=" Ubuntu Mono"/>
              </a:rPr>
              <a:t>a.x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));</a:t>
            </a:r>
          </a:p>
          <a:p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       </a:t>
            </a:r>
          </a:p>
          <a:p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   </a:t>
            </a:r>
            <a:r>
              <a:rPr lang="en-US" sz="1600" b="0" dirty="0">
                <a:solidFill>
                  <a:srgbClr val="F92672"/>
                </a:solidFill>
                <a:effectLst/>
                <a:latin typeface=" Ubuntu Mono"/>
              </a:rPr>
              <a:t>if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(</a:t>
            </a:r>
            <a:r>
              <a:rPr lang="en-US" sz="1600" b="0" dirty="0" err="1">
                <a:solidFill>
                  <a:srgbClr val="F8F8F2"/>
                </a:solidFill>
                <a:effectLst/>
                <a:latin typeface=" Ubuntu Mono"/>
              </a:rPr>
              <a:t>crossProduct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F92672"/>
                </a:solidFill>
                <a:effectLst/>
                <a:latin typeface=" Ubuntu Mono"/>
              </a:rPr>
              <a:t>&lt;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AE81FF"/>
                </a:solidFill>
                <a:effectLst/>
                <a:latin typeface=" Ubuntu Mono"/>
              </a:rPr>
              <a:t>0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) {</a:t>
            </a:r>
          </a:p>
          <a:p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       </a:t>
            </a:r>
            <a:r>
              <a:rPr lang="en-US" sz="1600" b="0" dirty="0">
                <a:solidFill>
                  <a:srgbClr val="F92672"/>
                </a:solidFill>
                <a:effectLst/>
                <a:latin typeface=" Ubuntu Mono"/>
              </a:rPr>
              <a:t>return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</a:t>
            </a:r>
            <a:r>
              <a:rPr lang="en-US" sz="1600" b="0" dirty="0" err="1">
                <a:solidFill>
                  <a:srgbClr val="F8F8F2"/>
                </a:solidFill>
                <a:effectLst/>
                <a:latin typeface=" Ubuntu Mono"/>
              </a:rPr>
              <a:t>Orientation.CLOCKWISE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;</a:t>
            </a:r>
          </a:p>
          <a:p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   } </a:t>
            </a:r>
            <a:r>
              <a:rPr lang="en-US" sz="1600" b="0" dirty="0">
                <a:solidFill>
                  <a:srgbClr val="F92672"/>
                </a:solidFill>
                <a:effectLst/>
                <a:latin typeface=" Ubuntu Mono"/>
              </a:rPr>
              <a:t>else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F92672"/>
                </a:solidFill>
                <a:effectLst/>
                <a:latin typeface=" Ubuntu Mono"/>
              </a:rPr>
              <a:t>if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(</a:t>
            </a:r>
            <a:r>
              <a:rPr lang="en-US" sz="1600" b="0" dirty="0" err="1">
                <a:solidFill>
                  <a:srgbClr val="F8F8F2"/>
                </a:solidFill>
                <a:effectLst/>
                <a:latin typeface=" Ubuntu Mono"/>
              </a:rPr>
              <a:t>crossProduct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F92672"/>
                </a:solidFill>
                <a:effectLst/>
                <a:latin typeface=" Ubuntu Mono"/>
              </a:rPr>
              <a:t>&gt;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AE81FF"/>
                </a:solidFill>
                <a:effectLst/>
                <a:latin typeface=" Ubuntu Mono"/>
              </a:rPr>
              <a:t>0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) {</a:t>
            </a:r>
          </a:p>
          <a:p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       </a:t>
            </a:r>
            <a:r>
              <a:rPr lang="en-US" sz="1600" b="0" dirty="0">
                <a:solidFill>
                  <a:srgbClr val="F92672"/>
                </a:solidFill>
                <a:effectLst/>
                <a:latin typeface=" Ubuntu Mono"/>
              </a:rPr>
              <a:t>return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</a:t>
            </a:r>
            <a:r>
              <a:rPr lang="en-US" sz="1600" b="0" dirty="0" err="1">
                <a:solidFill>
                  <a:srgbClr val="F8F8F2"/>
                </a:solidFill>
                <a:effectLst/>
                <a:latin typeface=" Ubuntu Mono"/>
              </a:rPr>
              <a:t>Orientation.COUTER_CLOCKWISE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;</a:t>
            </a:r>
          </a:p>
          <a:p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   } </a:t>
            </a:r>
            <a:r>
              <a:rPr lang="en-US" sz="1600" b="0" dirty="0">
                <a:solidFill>
                  <a:srgbClr val="F92672"/>
                </a:solidFill>
                <a:effectLst/>
                <a:latin typeface=" Ubuntu Mono"/>
              </a:rPr>
              <a:t>else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{</a:t>
            </a:r>
          </a:p>
          <a:p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       </a:t>
            </a:r>
            <a:r>
              <a:rPr lang="en-US" sz="1600" b="0" dirty="0">
                <a:solidFill>
                  <a:srgbClr val="F92672"/>
                </a:solidFill>
                <a:effectLst/>
                <a:latin typeface=" Ubuntu Mono"/>
              </a:rPr>
              <a:t>return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</a:t>
            </a:r>
            <a:r>
              <a:rPr lang="en-US" sz="1600" b="0" dirty="0" err="1">
                <a:solidFill>
                  <a:srgbClr val="F8F8F2"/>
                </a:solidFill>
                <a:effectLst/>
                <a:latin typeface=" Ubuntu Mono"/>
              </a:rPr>
              <a:t>Orientation.COLLINEAR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;</a:t>
            </a:r>
          </a:p>
          <a:p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   }</a:t>
            </a:r>
          </a:p>
          <a:p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}</a:t>
            </a:r>
          </a:p>
          <a:p>
            <a:b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</a:br>
            <a:r>
              <a:rPr lang="en-US" sz="1600" b="0" dirty="0">
                <a:solidFill>
                  <a:srgbClr val="F92672"/>
                </a:solidFill>
                <a:effectLst/>
                <a:latin typeface=" Ubuntu Mono"/>
              </a:rPr>
              <a:t>public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</a:t>
            </a:r>
            <a:r>
              <a:rPr lang="en-US" sz="1600" b="0" i="1" dirty="0" err="1">
                <a:solidFill>
                  <a:srgbClr val="66D9EF"/>
                </a:solidFill>
                <a:effectLst/>
                <a:latin typeface=" Ubuntu Mono"/>
              </a:rPr>
              <a:t>boolean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</a:t>
            </a:r>
            <a:r>
              <a:rPr lang="en-US" sz="1600" b="0" dirty="0" err="1">
                <a:solidFill>
                  <a:srgbClr val="A6E22E"/>
                </a:solidFill>
                <a:effectLst/>
                <a:latin typeface=" Ubuntu Mono"/>
              </a:rPr>
              <a:t>isLeft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(</a:t>
            </a:r>
            <a:r>
              <a:rPr lang="en-US" sz="1600" b="0" i="1" dirty="0">
                <a:solidFill>
                  <a:srgbClr val="66D9EF"/>
                </a:solidFill>
                <a:effectLst/>
                <a:latin typeface=" Ubuntu Mono"/>
              </a:rPr>
              <a:t>Point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a, </a:t>
            </a:r>
            <a:r>
              <a:rPr lang="en-US" sz="1600" b="0" i="1" dirty="0">
                <a:solidFill>
                  <a:srgbClr val="66D9EF"/>
                </a:solidFill>
                <a:effectLst/>
                <a:latin typeface=" Ubuntu Mono"/>
              </a:rPr>
              <a:t>Point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b) {</a:t>
            </a:r>
          </a:p>
          <a:p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   </a:t>
            </a:r>
            <a:r>
              <a:rPr lang="en-US" sz="1600" b="0" dirty="0">
                <a:solidFill>
                  <a:srgbClr val="F92672"/>
                </a:solidFill>
                <a:effectLst/>
                <a:latin typeface=" Ubuntu Mono"/>
              </a:rPr>
              <a:t>return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</a:t>
            </a:r>
            <a:r>
              <a:rPr lang="en-US" sz="1600" b="0" dirty="0" err="1">
                <a:solidFill>
                  <a:srgbClr val="A6E22E"/>
                </a:solidFill>
                <a:effectLst/>
                <a:latin typeface=" Ubuntu Mono"/>
              </a:rPr>
              <a:t>getOrientation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(a, b, </a:t>
            </a:r>
            <a:r>
              <a:rPr lang="en-US" sz="1600" b="0" dirty="0">
                <a:solidFill>
                  <a:srgbClr val="FD971F"/>
                </a:solidFill>
                <a:effectLst/>
                <a:latin typeface=" Ubuntu Mono"/>
              </a:rPr>
              <a:t>this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) </a:t>
            </a:r>
            <a:r>
              <a:rPr lang="en-US" sz="1600" b="0" dirty="0">
                <a:solidFill>
                  <a:srgbClr val="F92672"/>
                </a:solidFill>
                <a:effectLst/>
                <a:latin typeface=" Ubuntu Mono"/>
              </a:rPr>
              <a:t>==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</a:t>
            </a:r>
            <a:r>
              <a:rPr lang="en-US" sz="1600" b="0" dirty="0" err="1">
                <a:solidFill>
                  <a:srgbClr val="F8F8F2"/>
                </a:solidFill>
                <a:effectLst/>
                <a:latin typeface=" Ubuntu Mono"/>
              </a:rPr>
              <a:t>Orientation.COUNTER_CLOCKWISE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;</a:t>
            </a:r>
          </a:p>
          <a:p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}</a:t>
            </a:r>
          </a:p>
          <a:p>
            <a:b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</a:br>
            <a:r>
              <a:rPr lang="en-US" sz="1600" b="0" dirty="0">
                <a:solidFill>
                  <a:srgbClr val="F92672"/>
                </a:solidFill>
                <a:effectLst/>
                <a:latin typeface=" Ubuntu Mono"/>
              </a:rPr>
              <a:t>public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</a:t>
            </a:r>
            <a:r>
              <a:rPr lang="en-US" sz="1600" b="0" i="1" dirty="0" err="1">
                <a:solidFill>
                  <a:srgbClr val="66D9EF"/>
                </a:solidFill>
                <a:effectLst/>
                <a:latin typeface=" Ubuntu Mono"/>
              </a:rPr>
              <a:t>boolean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</a:t>
            </a:r>
            <a:r>
              <a:rPr lang="en-US" sz="1600" b="0" dirty="0" err="1">
                <a:solidFill>
                  <a:srgbClr val="A6E22E"/>
                </a:solidFill>
                <a:effectLst/>
                <a:latin typeface=" Ubuntu Mono"/>
              </a:rPr>
              <a:t>isRight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(</a:t>
            </a:r>
            <a:r>
              <a:rPr lang="en-US" sz="1600" b="0" i="1" dirty="0">
                <a:solidFill>
                  <a:srgbClr val="66D9EF"/>
                </a:solidFill>
                <a:effectLst/>
                <a:latin typeface=" Ubuntu Mono"/>
              </a:rPr>
              <a:t>Point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a, </a:t>
            </a:r>
            <a:r>
              <a:rPr lang="en-US" sz="1600" b="0" i="1" dirty="0">
                <a:solidFill>
                  <a:srgbClr val="66D9EF"/>
                </a:solidFill>
                <a:effectLst/>
                <a:latin typeface=" Ubuntu Mono"/>
              </a:rPr>
              <a:t>Point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b) {</a:t>
            </a:r>
          </a:p>
          <a:p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   </a:t>
            </a:r>
            <a:r>
              <a:rPr lang="en-US" sz="1600" b="0" dirty="0">
                <a:solidFill>
                  <a:srgbClr val="F92672"/>
                </a:solidFill>
                <a:effectLst/>
                <a:latin typeface=" Ubuntu Mono"/>
              </a:rPr>
              <a:t>return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</a:t>
            </a:r>
            <a:r>
              <a:rPr lang="en-US" sz="1600" b="0" dirty="0" err="1">
                <a:solidFill>
                  <a:srgbClr val="A6E22E"/>
                </a:solidFill>
                <a:effectLst/>
                <a:latin typeface=" Ubuntu Mono"/>
              </a:rPr>
              <a:t>getOrientation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(a, b, </a:t>
            </a:r>
            <a:r>
              <a:rPr lang="en-US" sz="1600" b="0" dirty="0">
                <a:solidFill>
                  <a:srgbClr val="FD971F"/>
                </a:solidFill>
                <a:effectLst/>
                <a:latin typeface=" Ubuntu Mono"/>
              </a:rPr>
              <a:t>this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) </a:t>
            </a:r>
            <a:r>
              <a:rPr lang="en-US" sz="1600" b="0" dirty="0">
                <a:solidFill>
                  <a:srgbClr val="F92672"/>
                </a:solidFill>
                <a:effectLst/>
                <a:latin typeface=" Ubuntu Mono"/>
              </a:rPr>
              <a:t>==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</a:t>
            </a:r>
            <a:r>
              <a:rPr lang="en-US" sz="1600" b="0" dirty="0" err="1">
                <a:solidFill>
                  <a:srgbClr val="F8F8F2"/>
                </a:solidFill>
                <a:effectLst/>
                <a:latin typeface=" Ubuntu Mono"/>
              </a:rPr>
              <a:t>Orientation.CLOCKWISE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;</a:t>
            </a:r>
          </a:p>
          <a:p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245951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474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Utilities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EE474D-3AAA-415A-8526-AB6A50A3D343}"/>
              </a:ext>
            </a:extLst>
          </p:cNvPr>
          <p:cNvSpPr/>
          <p:nvPr/>
        </p:nvSpPr>
        <p:spPr>
          <a:xfrm>
            <a:off x="10515600" y="4686300"/>
            <a:ext cx="1390650" cy="2095500"/>
          </a:xfrm>
          <a:prstGeom prst="roundRect">
            <a:avLst/>
          </a:prstGeom>
          <a:solidFill>
            <a:srgbClr val="35475D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EDC50D9-593C-4975-B5AF-538945E8E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36861" y="4763392"/>
            <a:ext cx="989969" cy="19002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3E359F3-4A4F-4692-92EB-578E2A8B822C}"/>
              </a:ext>
            </a:extLst>
          </p:cNvPr>
          <p:cNvSpPr txBox="1"/>
          <p:nvPr/>
        </p:nvSpPr>
        <p:spPr>
          <a:xfrm>
            <a:off x="1133474" y="1244198"/>
            <a:ext cx="102203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F92672"/>
                </a:solidFill>
                <a:effectLst/>
                <a:latin typeface=" Ubuntu Mono"/>
              </a:rPr>
              <a:t>public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F92672"/>
                </a:solidFill>
                <a:effectLst/>
                <a:latin typeface=" Ubuntu Mono"/>
              </a:rPr>
              <a:t>static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</a:t>
            </a:r>
            <a:r>
              <a:rPr lang="en-US" sz="1600" b="0" i="1" dirty="0" err="1">
                <a:solidFill>
                  <a:srgbClr val="66D9EF"/>
                </a:solidFill>
                <a:effectLst/>
                <a:latin typeface=" Ubuntu Mono"/>
              </a:rPr>
              <a:t>boolean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</a:t>
            </a:r>
            <a:r>
              <a:rPr lang="en-US" sz="1600" b="0" dirty="0" err="1">
                <a:solidFill>
                  <a:srgbClr val="A6E22E"/>
                </a:solidFill>
                <a:effectLst/>
                <a:latin typeface=" Ubuntu Mono"/>
              </a:rPr>
              <a:t>doIntersect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(</a:t>
            </a:r>
            <a:r>
              <a:rPr lang="en-US" sz="1600" b="0" i="1" dirty="0">
                <a:solidFill>
                  <a:srgbClr val="66D9EF"/>
                </a:solidFill>
                <a:effectLst/>
                <a:latin typeface=" Ubuntu Mono"/>
              </a:rPr>
              <a:t>Point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p1, </a:t>
            </a:r>
            <a:r>
              <a:rPr lang="en-US" sz="1600" b="0" i="1" dirty="0">
                <a:solidFill>
                  <a:srgbClr val="66D9EF"/>
                </a:solidFill>
                <a:effectLst/>
                <a:latin typeface=" Ubuntu Mono"/>
              </a:rPr>
              <a:t>Point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p2, </a:t>
            </a:r>
            <a:r>
              <a:rPr lang="en-US" sz="1600" b="0" i="1" dirty="0">
                <a:solidFill>
                  <a:srgbClr val="66D9EF"/>
                </a:solidFill>
                <a:effectLst/>
                <a:latin typeface=" Ubuntu Mono"/>
              </a:rPr>
              <a:t>Point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q1, </a:t>
            </a:r>
            <a:r>
              <a:rPr lang="en-US" sz="1600" b="0" i="1" dirty="0">
                <a:solidFill>
                  <a:srgbClr val="66D9EF"/>
                </a:solidFill>
                <a:effectLst/>
                <a:latin typeface=" Ubuntu Mono"/>
              </a:rPr>
              <a:t>Point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q2) {</a:t>
            </a:r>
          </a:p>
          <a:p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   </a:t>
            </a:r>
            <a:r>
              <a:rPr lang="en-US" sz="1600" b="0" dirty="0">
                <a:solidFill>
                  <a:srgbClr val="F92672"/>
                </a:solidFill>
                <a:effectLst/>
                <a:latin typeface=" Ubuntu Mono"/>
              </a:rPr>
              <a:t>final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</a:t>
            </a:r>
            <a:r>
              <a:rPr lang="en-US" sz="1600" b="0" i="1" dirty="0">
                <a:solidFill>
                  <a:srgbClr val="66D9EF"/>
                </a:solidFill>
                <a:effectLst/>
                <a:latin typeface=" Ubuntu Mono"/>
              </a:rPr>
              <a:t>Line2D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line1 </a:t>
            </a:r>
            <a:r>
              <a:rPr lang="en-US" sz="1600" b="0" dirty="0">
                <a:solidFill>
                  <a:srgbClr val="F92672"/>
                </a:solidFill>
                <a:effectLst/>
                <a:latin typeface=" Ubuntu Mono"/>
              </a:rPr>
              <a:t>=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F92672"/>
                </a:solidFill>
                <a:effectLst/>
                <a:latin typeface=" Ubuntu Mono"/>
              </a:rPr>
              <a:t>new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Line2D.</a:t>
            </a:r>
            <a:r>
              <a:rPr lang="en-US" sz="1600" b="0" dirty="0">
                <a:solidFill>
                  <a:srgbClr val="A6E22E"/>
                </a:solidFill>
                <a:effectLst/>
                <a:latin typeface=" Ubuntu Mono"/>
              </a:rPr>
              <a:t>Double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(p1, p2);</a:t>
            </a:r>
          </a:p>
          <a:p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   </a:t>
            </a:r>
            <a:r>
              <a:rPr lang="en-US" sz="1600" b="0" dirty="0">
                <a:solidFill>
                  <a:srgbClr val="F92672"/>
                </a:solidFill>
                <a:effectLst/>
                <a:latin typeface=" Ubuntu Mono"/>
              </a:rPr>
              <a:t>final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</a:t>
            </a:r>
            <a:r>
              <a:rPr lang="en-US" sz="1600" b="0" i="1" dirty="0">
                <a:solidFill>
                  <a:srgbClr val="66D9EF"/>
                </a:solidFill>
                <a:effectLst/>
                <a:latin typeface=" Ubuntu Mono"/>
              </a:rPr>
              <a:t>Line2D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line2 </a:t>
            </a:r>
            <a:r>
              <a:rPr lang="en-US" sz="1600" b="0" dirty="0">
                <a:solidFill>
                  <a:srgbClr val="F92672"/>
                </a:solidFill>
                <a:effectLst/>
                <a:latin typeface=" Ubuntu Mono"/>
              </a:rPr>
              <a:t>=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F92672"/>
                </a:solidFill>
                <a:effectLst/>
                <a:latin typeface=" Ubuntu Mono"/>
              </a:rPr>
              <a:t>new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Line2D.</a:t>
            </a:r>
            <a:r>
              <a:rPr lang="en-US" sz="1600" b="0" dirty="0">
                <a:solidFill>
                  <a:srgbClr val="A6E22E"/>
                </a:solidFill>
                <a:effectLst/>
                <a:latin typeface=" Ubuntu Mono"/>
              </a:rPr>
              <a:t>Double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(q1, q2);</a:t>
            </a:r>
          </a:p>
          <a:p>
            <a:endParaRPr lang="en-US" sz="1600" b="0" dirty="0">
              <a:solidFill>
                <a:srgbClr val="F8F8F2"/>
              </a:solidFill>
              <a:effectLst/>
              <a:latin typeface=" Ubuntu Mono"/>
            </a:endParaRPr>
          </a:p>
          <a:p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   </a:t>
            </a:r>
            <a:r>
              <a:rPr lang="en-US" sz="1600" b="0" dirty="0">
                <a:solidFill>
                  <a:srgbClr val="F92672"/>
                </a:solidFill>
                <a:effectLst/>
                <a:latin typeface=" Ubuntu Mono"/>
              </a:rPr>
              <a:t>return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 line1.</a:t>
            </a:r>
            <a:r>
              <a:rPr lang="en-US" sz="1600" b="0" dirty="0">
                <a:solidFill>
                  <a:srgbClr val="A6E22E"/>
                </a:solidFill>
                <a:effectLst/>
                <a:latin typeface=" Ubuntu Mono"/>
              </a:rPr>
              <a:t>intersectsLine</a:t>
            </a:r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(line2);</a:t>
            </a:r>
          </a:p>
          <a:p>
            <a:r>
              <a:rPr lang="en-US" sz="1600" b="0" dirty="0">
                <a:solidFill>
                  <a:srgbClr val="F8F8F2"/>
                </a:solidFill>
                <a:effectLst/>
                <a:latin typeface=" Ubuntu Mono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873866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0B82A62-D49A-4EBF-8304-2FFD88EF512B}"/>
              </a:ext>
            </a:extLst>
          </p:cNvPr>
          <p:cNvSpPr/>
          <p:nvPr/>
        </p:nvSpPr>
        <p:spPr>
          <a:xfrm>
            <a:off x="5125259" y="2881222"/>
            <a:ext cx="3501155" cy="913355"/>
          </a:xfrm>
          <a:prstGeom prst="roundRect">
            <a:avLst>
              <a:gd name="adj" fmla="val 0"/>
            </a:avLst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139DBB-5A27-4404-BE9C-0929696119F3}"/>
              </a:ext>
            </a:extLst>
          </p:cNvPr>
          <p:cNvSpPr txBox="1"/>
          <p:nvPr/>
        </p:nvSpPr>
        <p:spPr>
          <a:xfrm>
            <a:off x="5108006" y="2601786"/>
            <a:ext cx="596004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 err="1">
                <a:solidFill>
                  <a:srgbClr val="69C3FF"/>
                </a:solidFill>
                <a:effectLst/>
                <a:latin typeface=" Ubuntu Mono"/>
              </a:rPr>
              <a:t>doLineSegmentsIntersect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(</a:t>
            </a:r>
            <a:r>
              <a:rPr lang="en-US" sz="1400" b="0" dirty="0" err="1">
                <a:solidFill>
                  <a:srgbClr val="B78AFF"/>
                </a:solidFill>
                <a:effectLst/>
                <a:latin typeface=" Ubuntu Mono"/>
              </a:rPr>
              <a:t>LineSegment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a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,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dirty="0" err="1">
                <a:solidFill>
                  <a:srgbClr val="B78AFF"/>
                </a:solidFill>
                <a:effectLst/>
                <a:latin typeface=" Ubuntu Mono"/>
              </a:rPr>
              <a:t>LineSegment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b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)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{</a:t>
            </a:r>
          </a:p>
          <a:p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400" b="0" dirty="0">
                <a:solidFill>
                  <a:srgbClr val="EACD61"/>
                </a:solidFill>
                <a:effectLst/>
                <a:latin typeface=" Ubuntu Mono"/>
              </a:rPr>
              <a:t>if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a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p1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dirty="0">
                <a:solidFill>
                  <a:srgbClr val="EACD61"/>
                </a:solidFill>
                <a:effectLst/>
                <a:latin typeface=" Ubuntu Mono"/>
              </a:rPr>
              <a:t>==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b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p1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dirty="0">
                <a:solidFill>
                  <a:srgbClr val="FFFFFF"/>
                </a:solidFill>
                <a:latin typeface=" Ubuntu Mono"/>
              </a:rPr>
              <a:t>or</a:t>
            </a:r>
            <a:endParaRPr lang="en-US" sz="14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      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a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p1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dirty="0">
                <a:solidFill>
                  <a:srgbClr val="EACD61"/>
                </a:solidFill>
                <a:effectLst/>
                <a:latin typeface=" Ubuntu Mono"/>
              </a:rPr>
              <a:t>==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b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p2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dirty="0">
                <a:solidFill>
                  <a:srgbClr val="FFFFFF"/>
                </a:solidFill>
                <a:latin typeface=" Ubuntu Mono"/>
              </a:rPr>
              <a:t>or</a:t>
            </a:r>
            <a:endParaRPr lang="en-US" sz="14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      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a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p2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dirty="0">
                <a:solidFill>
                  <a:srgbClr val="EACD61"/>
                </a:solidFill>
                <a:effectLst/>
                <a:latin typeface=" Ubuntu Mono"/>
              </a:rPr>
              <a:t>==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b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p1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dirty="0">
                <a:solidFill>
                  <a:srgbClr val="FFFFFF"/>
                </a:solidFill>
                <a:latin typeface=" Ubuntu Mono"/>
              </a:rPr>
              <a:t>or</a:t>
            </a:r>
            <a:endParaRPr lang="en-US" sz="14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      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a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p2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dirty="0">
                <a:solidFill>
                  <a:srgbClr val="EACD61"/>
                </a:solidFill>
                <a:effectLst/>
                <a:latin typeface=" Ubuntu Mono"/>
              </a:rPr>
              <a:t>==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b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p2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dirty="0">
                <a:solidFill>
                  <a:srgbClr val="EACD61"/>
                </a:solidFill>
                <a:latin typeface=" Ubuntu Mono"/>
              </a:rPr>
              <a:t>then </a:t>
            </a:r>
            <a:r>
              <a:rPr lang="en-US" sz="1400" b="0" dirty="0">
                <a:solidFill>
                  <a:srgbClr val="EACD61"/>
                </a:solidFill>
                <a:effectLst/>
                <a:latin typeface=" Ubuntu Mono"/>
              </a:rPr>
              <a:t>return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dirty="0">
                <a:solidFill>
                  <a:srgbClr val="E35535"/>
                </a:solidFill>
                <a:effectLst/>
                <a:latin typeface=" Ubuntu Mono"/>
              </a:rPr>
              <a:t>false</a:t>
            </a:r>
            <a:endParaRPr lang="en-US" sz="1400" b="0" dirty="0">
              <a:solidFill>
                <a:srgbClr val="FFFFFF"/>
              </a:solidFill>
              <a:effectLst/>
              <a:latin typeface=" Ubuntu Mono"/>
            </a:endParaRPr>
          </a:p>
          <a:p>
            <a:b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</a:b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400" b="0" dirty="0">
                <a:solidFill>
                  <a:srgbClr val="EACD61"/>
                </a:solidFill>
                <a:effectLst/>
                <a:latin typeface=" Ubuntu Mono"/>
              </a:rPr>
              <a:t>return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b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p2</a:t>
            </a:r>
            <a:r>
              <a:rPr lang="en-US" sz="1400" dirty="0">
                <a:solidFill>
                  <a:srgbClr val="FFFFFF"/>
                </a:solidFill>
                <a:latin typeface=" Ubuntu Mono"/>
              </a:rPr>
              <a:t>.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isLeft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(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a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p1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,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b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p1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)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dirty="0">
                <a:solidFill>
                  <a:srgbClr val="EACD61"/>
                </a:solidFill>
                <a:effectLst/>
                <a:latin typeface=" Ubuntu Mono"/>
              </a:rPr>
              <a:t>≠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b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p2</a:t>
            </a:r>
            <a:r>
              <a:rPr lang="en-US" sz="1400" dirty="0">
                <a:solidFill>
                  <a:srgbClr val="FFFFFF"/>
                </a:solidFill>
                <a:latin typeface=" Ubuntu Mono"/>
              </a:rPr>
              <a:t>.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isLeft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(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a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p2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,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b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p1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)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dirty="0">
                <a:solidFill>
                  <a:srgbClr val="FFFFFF"/>
                </a:solidFill>
                <a:latin typeface=" Ubuntu Mono"/>
              </a:rPr>
              <a:t>and</a:t>
            </a:r>
            <a:endParaRPr lang="en-US" sz="14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          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b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p1</a:t>
            </a:r>
            <a:r>
              <a:rPr lang="en-US" sz="1400" dirty="0">
                <a:solidFill>
                  <a:srgbClr val="FFFFFF"/>
                </a:solidFill>
                <a:latin typeface=" Ubuntu Mono"/>
              </a:rPr>
              <a:t>.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isLeft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(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a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p1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,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a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p2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)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dirty="0">
                <a:solidFill>
                  <a:srgbClr val="EACD61"/>
                </a:solidFill>
                <a:effectLst/>
                <a:latin typeface=" Ubuntu Mono"/>
              </a:rPr>
              <a:t>≠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b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p2</a:t>
            </a:r>
            <a:r>
              <a:rPr lang="en-US" sz="1400" dirty="0">
                <a:solidFill>
                  <a:srgbClr val="FFFFFF"/>
                </a:solidFill>
                <a:latin typeface=" Ubuntu Mono"/>
              </a:rPr>
              <a:t>.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isLeft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(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a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p1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,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a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p2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)</a:t>
            </a:r>
          </a:p>
          <a:p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}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B5FA47-EF3A-46FE-9849-644F43395CFB}"/>
              </a:ext>
            </a:extLst>
          </p:cNvPr>
          <p:cNvSpPr/>
          <p:nvPr/>
        </p:nvSpPr>
        <p:spPr>
          <a:xfrm>
            <a:off x="5020265" y="3912263"/>
            <a:ext cx="6047785" cy="720848"/>
          </a:xfrm>
          <a:prstGeom prst="rect">
            <a:avLst/>
          </a:prstGeom>
          <a:solidFill>
            <a:srgbClr val="2B3B4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31E8074-DE63-4843-AC52-F10B43A4A0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00284" y="1745944"/>
            <a:ext cx="2132171" cy="213217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CA04FE7E-BA91-48DE-813F-9CEF58B6545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484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Utilities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057C736-9BE2-49A3-8EDF-46A03097BD90}"/>
              </a:ext>
            </a:extLst>
          </p:cNvPr>
          <p:cNvSpPr/>
          <p:nvPr/>
        </p:nvSpPr>
        <p:spPr>
          <a:xfrm>
            <a:off x="1002921" y="5012790"/>
            <a:ext cx="3501155" cy="913355"/>
          </a:xfrm>
          <a:prstGeom prst="roundRect">
            <a:avLst>
              <a:gd name="adj" fmla="val 0"/>
            </a:avLst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1CBBCA0-0759-42E4-B5A6-9BABE4BF8798}"/>
              </a:ext>
            </a:extLst>
          </p:cNvPr>
          <p:cNvSpPr txBox="1">
            <a:spLocks/>
          </p:cNvSpPr>
          <p:nvPr/>
        </p:nvSpPr>
        <p:spPr>
          <a:xfrm>
            <a:off x="1002921" y="5149970"/>
            <a:ext cx="3489572" cy="776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000" dirty="0">
                <a:solidFill>
                  <a:schemeClr val="bg1"/>
                </a:solidFill>
              </a:rPr>
              <a:t>Wichtig für Lösungsvorschlag II, auch wenn ihr Java verwendet.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FABBCD6-43D0-4706-8EDB-717C5446B7E8}"/>
              </a:ext>
            </a:extLst>
          </p:cNvPr>
          <p:cNvSpPr/>
          <p:nvPr/>
        </p:nvSpPr>
        <p:spPr>
          <a:xfrm>
            <a:off x="4504076" y="3273785"/>
            <a:ext cx="609600" cy="2195362"/>
          </a:xfrm>
          <a:custGeom>
            <a:avLst/>
            <a:gdLst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28650"/>
              <a:gd name="connsiteY0" fmla="*/ 1057275 h 1057275"/>
              <a:gd name="connsiteX1" fmla="*/ 390525 w 628650"/>
              <a:gd name="connsiteY1" fmla="*/ 20002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390525 w 628650"/>
              <a:gd name="connsiteY1" fmla="*/ 20002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390525 w 628650"/>
              <a:gd name="connsiteY1" fmla="*/ 20002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390525 w 628650"/>
              <a:gd name="connsiteY1" fmla="*/ 20002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314325 w 628650"/>
              <a:gd name="connsiteY1" fmla="*/ 561975 h 1057275"/>
              <a:gd name="connsiteX2" fmla="*/ 628650 w 628650"/>
              <a:gd name="connsiteY2" fmla="*/ 0 h 1057275"/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28650"/>
              <a:gd name="connsiteY0" fmla="*/ 1057275 h 1057275"/>
              <a:gd name="connsiteX1" fmla="*/ 628650 w 628650"/>
              <a:gd name="connsiteY1" fmla="*/ 0 h 1057275"/>
              <a:gd name="connsiteX0" fmla="*/ 0 w 609600"/>
              <a:gd name="connsiteY0" fmla="*/ 1409700 h 1409700"/>
              <a:gd name="connsiteX1" fmla="*/ 609600 w 609600"/>
              <a:gd name="connsiteY1" fmla="*/ 0 h 1409700"/>
              <a:gd name="connsiteX0" fmla="*/ 0 w 609600"/>
              <a:gd name="connsiteY0" fmla="*/ 1409700 h 1409750"/>
              <a:gd name="connsiteX1" fmla="*/ 609600 w 609600"/>
              <a:gd name="connsiteY1" fmla="*/ 0 h 14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9600" h="1409750">
                <a:moveTo>
                  <a:pt x="0" y="1409700"/>
                </a:moveTo>
                <a:cubicBezTo>
                  <a:pt x="495300" y="1419225"/>
                  <a:pt x="57150" y="76200"/>
                  <a:pt x="609600" y="0"/>
                </a:cubicBezTo>
              </a:path>
            </a:pathLst>
          </a:cu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76FAFC4-3DBE-4CD1-AE86-515B516B118B}"/>
              </a:ext>
            </a:extLst>
          </p:cNvPr>
          <p:cNvSpPr txBox="1">
            <a:spLocks/>
          </p:cNvSpPr>
          <p:nvPr/>
        </p:nvSpPr>
        <p:spPr>
          <a:xfrm>
            <a:off x="1028460" y="4000614"/>
            <a:ext cx="3489572" cy="7761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200" dirty="0">
                <a:solidFill>
                  <a:schemeClr val="bg1"/>
                </a:solidFill>
              </a:rPr>
              <a:t>Wenn zwei Liniensegmente einen oder beide Endpunkte miteinander teilen, so schneiden sie sich nicht. Wir wollen uns ja entlang der Polygone bewegen können.</a:t>
            </a:r>
          </a:p>
        </p:txBody>
      </p:sp>
    </p:spTree>
    <p:extLst>
      <p:ext uri="{BB962C8B-B14F-4D97-AF65-F5344CB8AC3E}">
        <p14:creationId xmlns:p14="http://schemas.microsoft.com/office/powerpoint/2010/main" val="35861409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A139DBB-5A27-4404-BE9C-0929696119F3}"/>
              </a:ext>
            </a:extLst>
          </p:cNvPr>
          <p:cNvSpPr txBox="1"/>
          <p:nvPr/>
        </p:nvSpPr>
        <p:spPr>
          <a:xfrm>
            <a:off x="5108006" y="2601786"/>
            <a:ext cx="596004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dirty="0" err="1">
                <a:solidFill>
                  <a:srgbClr val="69C3FF"/>
                </a:solidFill>
                <a:effectLst/>
                <a:latin typeface=" Ubuntu Mono"/>
              </a:rPr>
              <a:t>doLineSegmentsIntersect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(</a:t>
            </a:r>
            <a:r>
              <a:rPr lang="en-US" sz="1400" b="0" dirty="0" err="1">
                <a:solidFill>
                  <a:srgbClr val="B78AFF"/>
                </a:solidFill>
                <a:effectLst/>
                <a:latin typeface=" Ubuntu Mono"/>
              </a:rPr>
              <a:t>LineSegment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a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,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dirty="0" err="1">
                <a:solidFill>
                  <a:srgbClr val="B78AFF"/>
                </a:solidFill>
                <a:effectLst/>
                <a:latin typeface=" Ubuntu Mono"/>
              </a:rPr>
              <a:t>LineSegment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b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)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{</a:t>
            </a:r>
          </a:p>
          <a:p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400" b="0" dirty="0">
                <a:solidFill>
                  <a:srgbClr val="EACD61"/>
                </a:solidFill>
                <a:effectLst/>
                <a:latin typeface=" Ubuntu Mono"/>
              </a:rPr>
              <a:t>if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a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p1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dirty="0">
                <a:solidFill>
                  <a:srgbClr val="EACD61"/>
                </a:solidFill>
                <a:effectLst/>
                <a:latin typeface=" Ubuntu Mono"/>
              </a:rPr>
              <a:t>==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b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p1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dirty="0">
                <a:solidFill>
                  <a:srgbClr val="FFFFFF"/>
                </a:solidFill>
                <a:latin typeface=" Ubuntu Mono"/>
              </a:rPr>
              <a:t>or</a:t>
            </a:r>
            <a:endParaRPr lang="en-US" sz="14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      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a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p1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dirty="0">
                <a:solidFill>
                  <a:srgbClr val="EACD61"/>
                </a:solidFill>
                <a:effectLst/>
                <a:latin typeface=" Ubuntu Mono"/>
              </a:rPr>
              <a:t>==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b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p2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dirty="0">
                <a:solidFill>
                  <a:srgbClr val="FFFFFF"/>
                </a:solidFill>
                <a:latin typeface=" Ubuntu Mono"/>
              </a:rPr>
              <a:t>or</a:t>
            </a:r>
            <a:endParaRPr lang="en-US" sz="14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      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a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p2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dirty="0">
                <a:solidFill>
                  <a:srgbClr val="EACD61"/>
                </a:solidFill>
                <a:effectLst/>
                <a:latin typeface=" Ubuntu Mono"/>
              </a:rPr>
              <a:t>==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b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p1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dirty="0">
                <a:solidFill>
                  <a:srgbClr val="FFFFFF"/>
                </a:solidFill>
                <a:latin typeface=" Ubuntu Mono"/>
              </a:rPr>
              <a:t>or</a:t>
            </a:r>
            <a:endParaRPr lang="en-US" sz="14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      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a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p2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dirty="0">
                <a:solidFill>
                  <a:srgbClr val="EACD61"/>
                </a:solidFill>
                <a:effectLst/>
                <a:latin typeface=" Ubuntu Mono"/>
              </a:rPr>
              <a:t>==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b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p2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dirty="0">
                <a:solidFill>
                  <a:srgbClr val="EACD61"/>
                </a:solidFill>
                <a:latin typeface=" Ubuntu Mono"/>
              </a:rPr>
              <a:t>then </a:t>
            </a:r>
            <a:r>
              <a:rPr lang="en-US" sz="1400" b="0" dirty="0">
                <a:solidFill>
                  <a:srgbClr val="EACD61"/>
                </a:solidFill>
                <a:effectLst/>
                <a:latin typeface=" Ubuntu Mono"/>
              </a:rPr>
              <a:t>return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dirty="0">
                <a:solidFill>
                  <a:srgbClr val="E35535"/>
                </a:solidFill>
                <a:effectLst/>
                <a:latin typeface=" Ubuntu Mono"/>
              </a:rPr>
              <a:t>false</a:t>
            </a:r>
            <a:endParaRPr lang="en-US" sz="1400" b="0" dirty="0">
              <a:solidFill>
                <a:srgbClr val="FFFFFF"/>
              </a:solidFill>
              <a:effectLst/>
              <a:latin typeface=" Ubuntu Mono"/>
            </a:endParaRPr>
          </a:p>
          <a:p>
            <a:b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</a:b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400" b="0" dirty="0">
                <a:solidFill>
                  <a:srgbClr val="EACD61"/>
                </a:solidFill>
                <a:effectLst/>
                <a:latin typeface=" Ubuntu Mono"/>
              </a:rPr>
              <a:t>return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b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p2</a:t>
            </a:r>
            <a:r>
              <a:rPr lang="en-US" sz="1400" dirty="0">
                <a:solidFill>
                  <a:srgbClr val="FFFFFF"/>
                </a:solidFill>
                <a:latin typeface=" Ubuntu Mono"/>
              </a:rPr>
              <a:t>.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isLeft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(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a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p1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,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b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p1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)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dirty="0">
                <a:solidFill>
                  <a:srgbClr val="EACD61"/>
                </a:solidFill>
                <a:effectLst/>
                <a:latin typeface=" Ubuntu Mono"/>
              </a:rPr>
              <a:t>≠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b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p2</a:t>
            </a:r>
            <a:r>
              <a:rPr lang="en-US" sz="1400" dirty="0">
                <a:solidFill>
                  <a:srgbClr val="FFFFFF"/>
                </a:solidFill>
                <a:latin typeface=" Ubuntu Mono"/>
              </a:rPr>
              <a:t>.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isLeft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(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a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p2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,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b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p1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)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dirty="0">
                <a:solidFill>
                  <a:srgbClr val="FFFFFF"/>
                </a:solidFill>
                <a:latin typeface=" Ubuntu Mono"/>
              </a:rPr>
              <a:t>and</a:t>
            </a:r>
            <a:endParaRPr lang="en-US" sz="1400" b="0" dirty="0">
              <a:solidFill>
                <a:srgbClr val="FFFFFF"/>
              </a:solidFill>
              <a:effectLst/>
              <a:latin typeface=" Ubuntu Mono"/>
            </a:endParaRPr>
          </a:p>
          <a:p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          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b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p1</a:t>
            </a:r>
            <a:r>
              <a:rPr lang="en-US" sz="1400" dirty="0">
                <a:solidFill>
                  <a:srgbClr val="FFFFFF"/>
                </a:solidFill>
                <a:latin typeface=" Ubuntu Mono"/>
              </a:rPr>
              <a:t>.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isLeft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(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a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p1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,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a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p2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)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dirty="0">
                <a:solidFill>
                  <a:srgbClr val="EACD61"/>
                </a:solidFill>
                <a:effectLst/>
                <a:latin typeface=" Ubuntu Mono"/>
              </a:rPr>
              <a:t>≠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b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p2</a:t>
            </a:r>
            <a:r>
              <a:rPr lang="en-US" sz="1400" dirty="0">
                <a:solidFill>
                  <a:srgbClr val="FFFFFF"/>
                </a:solidFill>
                <a:latin typeface=" Ubuntu Mono"/>
              </a:rPr>
              <a:t>.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isLeft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(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a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p1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,</a:t>
            </a:r>
            <a:r>
              <a:rPr lang="en-US" sz="14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400" b="0" i="1" dirty="0">
                <a:solidFill>
                  <a:srgbClr val="FF955C"/>
                </a:solidFill>
                <a:effectLst/>
                <a:latin typeface=" Ubuntu Mono"/>
              </a:rPr>
              <a:t>a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400" b="0" dirty="0">
                <a:solidFill>
                  <a:srgbClr val="FF738A"/>
                </a:solidFill>
                <a:effectLst/>
                <a:latin typeface=" Ubuntu Mono"/>
              </a:rPr>
              <a:t>p2</a:t>
            </a:r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)</a:t>
            </a:r>
          </a:p>
          <a:p>
            <a:r>
              <a:rPr lang="en-US" sz="1400" b="0" dirty="0">
                <a:solidFill>
                  <a:srgbClr val="FFFFFF"/>
                </a:solidFill>
                <a:effectLst/>
                <a:latin typeface=" Ubuntu Mono"/>
              </a:rPr>
              <a:t>}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A04FE7E-BA91-48DE-813F-9CEF58B6545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484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Utilities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85C7D4C-9F5D-4A1E-B9E4-216695B3A3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20425" y="4187498"/>
            <a:ext cx="190500" cy="1905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BB46026-766E-4124-B59A-B06AED3300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20425" y="3954753"/>
            <a:ext cx="190500" cy="1905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713070-4FE8-43F7-9EA8-7A65CC602151}"/>
              </a:ext>
            </a:extLst>
          </p:cNvPr>
          <p:cNvSpPr/>
          <p:nvPr/>
        </p:nvSpPr>
        <p:spPr>
          <a:xfrm>
            <a:off x="7240409" y="4167464"/>
            <a:ext cx="922515" cy="204511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A6697F-551B-4E45-A722-4AAA1B1E5C94}"/>
              </a:ext>
            </a:extLst>
          </p:cNvPr>
          <p:cNvSpPr/>
          <p:nvPr/>
        </p:nvSpPr>
        <p:spPr>
          <a:xfrm>
            <a:off x="9535934" y="4149398"/>
            <a:ext cx="922515" cy="204511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A3B49C8-E87C-4794-B782-FC0A9B7DF9DA}"/>
              </a:ext>
            </a:extLst>
          </p:cNvPr>
          <p:cNvSpPr/>
          <p:nvPr/>
        </p:nvSpPr>
        <p:spPr>
          <a:xfrm>
            <a:off x="7745150" y="3954752"/>
            <a:ext cx="415041" cy="209135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B8E5DD-E853-40BF-9A6A-ED352E509267}"/>
              </a:ext>
            </a:extLst>
          </p:cNvPr>
          <p:cNvSpPr/>
          <p:nvPr/>
        </p:nvSpPr>
        <p:spPr>
          <a:xfrm>
            <a:off x="6160294" y="3936118"/>
            <a:ext cx="388846" cy="209135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D1A2EE-7697-444A-97A1-49B550E3A4F4}"/>
              </a:ext>
            </a:extLst>
          </p:cNvPr>
          <p:cNvSpPr/>
          <p:nvPr/>
        </p:nvSpPr>
        <p:spPr>
          <a:xfrm>
            <a:off x="8470106" y="3954753"/>
            <a:ext cx="390876" cy="209135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21D815-D946-4A4B-BFB3-3D88760D7EF4}"/>
              </a:ext>
            </a:extLst>
          </p:cNvPr>
          <p:cNvSpPr/>
          <p:nvPr/>
        </p:nvSpPr>
        <p:spPr>
          <a:xfrm>
            <a:off x="10043408" y="3936117"/>
            <a:ext cx="415041" cy="209135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5D886437-2193-46DF-BB9B-3C5BA03BA0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3546" y="2276517"/>
            <a:ext cx="1732698" cy="373747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3D651CBC-58EE-4487-8DDD-C7D4D372C9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83632" y="983818"/>
            <a:ext cx="1152525" cy="1152525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0921FD1-36AF-4552-8E2B-9970A9D031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12934" y="2276517"/>
            <a:ext cx="1728788" cy="3729038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5EFC57E-164F-4D35-B777-876A39B250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01065" y="987787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316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484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Utilities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91A4ABBC-1102-4AF0-BEC4-F2888A75DC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2487465"/>
                <a:ext cx="3847208" cy="21980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de-DE" dirty="0">
                    <a:solidFill>
                      <a:srgbClr val="FC9204"/>
                    </a:solidFill>
                  </a:rPr>
                  <a:t>Ungerade</a:t>
                </a:r>
                <a:r>
                  <a:rPr lang="de-DE" dirty="0">
                    <a:solidFill>
                      <a:schemeClr val="bg1"/>
                    </a:solidFill>
                  </a:rPr>
                  <a:t> Anzahl Schnitte</a:t>
                </a:r>
              </a:p>
              <a:p>
                <a:pPr marL="0" indent="0" algn="ctr">
                  <a:lnSpc>
                    <a:spcPct val="17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⇕</m:t>
                      </m:r>
                    </m:oMath>
                  </m:oMathPara>
                </a14:m>
                <a:endParaRPr lang="de-DE" dirty="0">
                  <a:solidFill>
                    <a:schemeClr val="bg1"/>
                  </a:solidFill>
                </a:endParaRPr>
              </a:p>
              <a:p>
                <a:pPr marL="0" indent="0" algn="ctr">
                  <a:buNone/>
                </a:pPr>
                <a:r>
                  <a:rPr lang="de-DE" dirty="0">
                    <a:solidFill>
                      <a:schemeClr val="bg1"/>
                    </a:solidFill>
                  </a:rPr>
                  <a:t>Punkt befindet sich im Polygon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91A4ABBC-1102-4AF0-BEC4-F2888A75D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487465"/>
                <a:ext cx="3847208" cy="2198031"/>
              </a:xfrm>
              <a:prstGeom prst="rect">
                <a:avLst/>
              </a:prstGeom>
              <a:blipFill>
                <a:blip r:embed="rId4"/>
                <a:stretch>
                  <a:fillRect t="-4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phic 7">
            <a:extLst>
              <a:ext uri="{FF2B5EF4-FFF2-40B4-BE49-F238E27FC236}">
                <a16:creationId xmlns:a16="http://schemas.microsoft.com/office/drawing/2014/main" id="{26D7AD5D-7126-4A04-88D9-69498C532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4637" y="1818328"/>
            <a:ext cx="3649969" cy="364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2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474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Utilities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E359F3-4A4F-4692-92EB-578E2A8B822C}"/>
              </a:ext>
            </a:extLst>
          </p:cNvPr>
          <p:cNvSpPr txBox="1"/>
          <p:nvPr/>
        </p:nvSpPr>
        <p:spPr>
          <a:xfrm>
            <a:off x="1133474" y="1633537"/>
            <a:ext cx="1022032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1" dirty="0">
                <a:solidFill>
                  <a:srgbClr val="B78AFF"/>
                </a:solidFill>
                <a:effectLst/>
                <a:latin typeface=" Ubuntu Mono"/>
              </a:rPr>
              <a:t>bool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Point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::</a:t>
            </a:r>
            <a:r>
              <a:rPr lang="en-US" sz="1600" b="0" dirty="0" err="1">
                <a:solidFill>
                  <a:srgbClr val="69C3FF"/>
                </a:solidFill>
                <a:effectLst/>
                <a:latin typeface=" Ubuntu Mono"/>
              </a:rPr>
              <a:t>isInside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(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std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::</a:t>
            </a:r>
            <a:r>
              <a:rPr lang="en-US" sz="1600" b="0" dirty="0">
                <a:solidFill>
                  <a:srgbClr val="B78AFF"/>
                </a:solidFill>
                <a:effectLst/>
                <a:latin typeface=" Ubuntu Mono"/>
              </a:rPr>
              <a:t>vector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&lt;</a:t>
            </a:r>
            <a:r>
              <a:rPr lang="en-US" sz="1600" b="0" dirty="0">
                <a:solidFill>
                  <a:srgbClr val="B78AFF"/>
                </a:solidFill>
                <a:effectLst/>
                <a:latin typeface=" Ubuntu Mono"/>
              </a:rPr>
              <a:t>Point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&gt;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i="1" dirty="0">
                <a:solidFill>
                  <a:srgbClr val="EACD61"/>
                </a:solidFill>
                <a:effectLst/>
                <a:latin typeface=" Ubuntu Mono"/>
              </a:rPr>
              <a:t>&amp;</a:t>
            </a:r>
            <a:r>
              <a:rPr lang="en-US" sz="1600" b="0" dirty="0">
                <a:solidFill>
                  <a:srgbClr val="FF738A"/>
                </a:solidFill>
                <a:effectLst/>
                <a:latin typeface=" Ubuntu Mono"/>
              </a:rPr>
              <a:t>polygon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)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{</a:t>
            </a:r>
          </a:p>
          <a:p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600" b="0" i="1" dirty="0">
                <a:solidFill>
                  <a:srgbClr val="B78AFF"/>
                </a:solidFill>
                <a:effectLst/>
                <a:latin typeface=" Ubuntu Mono"/>
              </a:rPr>
              <a:t>auto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dirty="0" err="1">
                <a:solidFill>
                  <a:srgbClr val="69C3FF"/>
                </a:solidFill>
                <a:effectLst/>
                <a:latin typeface=" Ubuntu Mono"/>
              </a:rPr>
              <a:t>nvert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=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i="1" dirty="0" err="1">
                <a:solidFill>
                  <a:srgbClr val="FF955C"/>
                </a:solidFill>
                <a:effectLst/>
                <a:latin typeface=" Ubuntu Mono"/>
              </a:rPr>
              <a:t>polygon</a:t>
            </a:r>
            <a:r>
              <a:rPr lang="en-US" sz="1600" b="0" dirty="0" err="1">
                <a:solidFill>
                  <a:srgbClr val="FFFFFF"/>
                </a:solidFill>
                <a:effectLst/>
                <a:latin typeface=" Ubuntu Mono"/>
              </a:rPr>
              <a:t>.</a:t>
            </a:r>
            <a:r>
              <a:rPr lang="en-US" sz="1600" b="0" dirty="0" err="1">
                <a:solidFill>
                  <a:srgbClr val="69C3FF"/>
                </a:solidFill>
                <a:effectLst/>
                <a:latin typeface=" Ubuntu Mono"/>
              </a:rPr>
              <a:t>size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();</a:t>
            </a:r>
          </a:p>
          <a:p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600" b="0" i="1" dirty="0" err="1">
                <a:solidFill>
                  <a:srgbClr val="B78AFF"/>
                </a:solidFill>
                <a:effectLst/>
                <a:latin typeface=" Ubuntu Mono"/>
              </a:rPr>
              <a:t>size_t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dirty="0" err="1">
                <a:solidFill>
                  <a:srgbClr val="69C3FF"/>
                </a:solidFill>
                <a:effectLst/>
                <a:latin typeface=" Ubuntu Mono"/>
              </a:rPr>
              <a:t>i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,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j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;</a:t>
            </a:r>
          </a:p>
          <a:p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600" b="0" i="1" dirty="0">
                <a:solidFill>
                  <a:srgbClr val="B78AFF"/>
                </a:solidFill>
                <a:effectLst/>
                <a:latin typeface=" Ubuntu Mono"/>
              </a:rPr>
              <a:t>bool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c 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=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FF955C"/>
                </a:solidFill>
                <a:effectLst/>
                <a:latin typeface=" Ubuntu Mono"/>
              </a:rPr>
              <a:t>0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;</a:t>
            </a:r>
          </a:p>
          <a:p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600" b="0" dirty="0">
                <a:solidFill>
                  <a:srgbClr val="EACD61"/>
                </a:solidFill>
                <a:effectLst/>
                <a:latin typeface=" Ubuntu Mono"/>
              </a:rPr>
              <a:t>for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(</a:t>
            </a:r>
            <a:r>
              <a:rPr lang="en-US" sz="1600" b="0" dirty="0" err="1">
                <a:solidFill>
                  <a:srgbClr val="69C3FF"/>
                </a:solidFill>
                <a:effectLst/>
                <a:latin typeface=" Ubuntu Mono"/>
              </a:rPr>
              <a:t>i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=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FF955C"/>
                </a:solidFill>
                <a:effectLst/>
                <a:latin typeface=" Ubuntu Mono"/>
              </a:rPr>
              <a:t>0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,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j 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=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dirty="0" err="1">
                <a:solidFill>
                  <a:srgbClr val="69C3FF"/>
                </a:solidFill>
                <a:effectLst/>
                <a:latin typeface=" Ubuntu Mono"/>
              </a:rPr>
              <a:t>nvert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-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FF955C"/>
                </a:solidFill>
                <a:effectLst/>
                <a:latin typeface=" Ubuntu Mono"/>
              </a:rPr>
              <a:t>1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;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dirty="0" err="1">
                <a:solidFill>
                  <a:srgbClr val="69C3FF"/>
                </a:solidFill>
                <a:effectLst/>
                <a:latin typeface=" Ubuntu Mono"/>
              </a:rPr>
              <a:t>i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EACD61"/>
                </a:solidFill>
                <a:effectLst/>
                <a:latin typeface=" Ubuntu Mono"/>
              </a:rPr>
              <a:t>&lt;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dirty="0" err="1">
                <a:solidFill>
                  <a:srgbClr val="69C3FF"/>
                </a:solidFill>
                <a:effectLst/>
                <a:latin typeface=" Ubuntu Mono"/>
              </a:rPr>
              <a:t>nvert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;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j 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=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dirty="0" err="1">
                <a:solidFill>
                  <a:srgbClr val="69C3FF"/>
                </a:solidFill>
                <a:effectLst/>
                <a:latin typeface=" Ubuntu Mono"/>
              </a:rPr>
              <a:t>i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++)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{</a:t>
            </a:r>
          </a:p>
          <a:p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       </a:t>
            </a:r>
            <a:r>
              <a:rPr lang="en-US" sz="1600" b="0" dirty="0">
                <a:solidFill>
                  <a:srgbClr val="EACD61"/>
                </a:solidFill>
                <a:effectLst/>
                <a:latin typeface=" Ubuntu Mono"/>
              </a:rPr>
              <a:t>if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(</a:t>
            </a:r>
            <a:r>
              <a:rPr lang="en-US" sz="1600" b="0" i="1" dirty="0">
                <a:solidFill>
                  <a:srgbClr val="FF955C"/>
                </a:solidFill>
                <a:effectLst/>
                <a:latin typeface=" Ubuntu Mono"/>
              </a:rPr>
              <a:t>polygon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[</a:t>
            </a:r>
            <a:r>
              <a:rPr lang="en-US" sz="1600" b="0" dirty="0" err="1">
                <a:solidFill>
                  <a:srgbClr val="69C3FF"/>
                </a:solidFill>
                <a:effectLst/>
                <a:latin typeface=" Ubuntu Mono"/>
              </a:rPr>
              <a:t>i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]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EACD61"/>
                </a:solidFill>
                <a:effectLst/>
                <a:latin typeface=" Ubuntu Mono"/>
              </a:rPr>
              <a:t>==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*</a:t>
            </a:r>
            <a:r>
              <a:rPr lang="en-US" sz="1600" b="0" i="1" dirty="0">
                <a:solidFill>
                  <a:srgbClr val="FF955C"/>
                </a:solidFill>
                <a:effectLst/>
                <a:latin typeface=" Ubuntu Mono"/>
              </a:rPr>
              <a:t>this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)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{</a:t>
            </a:r>
          </a:p>
          <a:p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           </a:t>
            </a:r>
            <a:r>
              <a:rPr lang="en-US" sz="1600" b="0" dirty="0">
                <a:solidFill>
                  <a:srgbClr val="EACD61"/>
                </a:solidFill>
                <a:effectLst/>
                <a:latin typeface=" Ubuntu Mono"/>
              </a:rPr>
              <a:t>return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E35535"/>
                </a:solidFill>
                <a:effectLst/>
                <a:latin typeface=" Ubuntu Mono"/>
              </a:rPr>
              <a:t>true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;</a:t>
            </a:r>
          </a:p>
          <a:p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       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}</a:t>
            </a:r>
          </a:p>
          <a:p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       </a:t>
            </a:r>
            <a:r>
              <a:rPr lang="en-US" sz="1600" b="0" dirty="0">
                <a:solidFill>
                  <a:srgbClr val="EACD61"/>
                </a:solidFill>
                <a:effectLst/>
                <a:latin typeface=" Ubuntu Mono"/>
              </a:rPr>
              <a:t>if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(((</a:t>
            </a:r>
            <a:r>
              <a:rPr lang="en-US" sz="1600" b="0" i="1" dirty="0">
                <a:solidFill>
                  <a:srgbClr val="FF955C"/>
                </a:solidFill>
                <a:effectLst/>
                <a:latin typeface=" Ubuntu Mono"/>
              </a:rPr>
              <a:t>polygon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[</a:t>
            </a:r>
            <a:r>
              <a:rPr lang="en-US" sz="1600" b="0" dirty="0" err="1">
                <a:solidFill>
                  <a:srgbClr val="69C3FF"/>
                </a:solidFill>
                <a:effectLst/>
                <a:latin typeface=" Ubuntu Mono"/>
              </a:rPr>
              <a:t>i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].</a:t>
            </a:r>
            <a:r>
              <a:rPr lang="en-US" sz="1600" b="0" dirty="0">
                <a:solidFill>
                  <a:srgbClr val="FF738A"/>
                </a:solidFill>
                <a:effectLst/>
                <a:latin typeface=" Ubuntu Mono"/>
              </a:rPr>
              <a:t>y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EACD61"/>
                </a:solidFill>
                <a:effectLst/>
                <a:latin typeface=" Ubuntu Mono"/>
              </a:rPr>
              <a:t>&gt;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i="1" dirty="0">
                <a:solidFill>
                  <a:srgbClr val="FF955C"/>
                </a:solidFill>
                <a:effectLst/>
                <a:latin typeface=" Ubuntu Mono"/>
              </a:rPr>
              <a:t>this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-&gt;</a:t>
            </a:r>
            <a:r>
              <a:rPr lang="en-US" sz="1600" b="0" dirty="0">
                <a:solidFill>
                  <a:srgbClr val="FF738A"/>
                </a:solidFill>
                <a:effectLst/>
                <a:latin typeface=" Ubuntu Mono"/>
              </a:rPr>
              <a:t>y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)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EACD61"/>
                </a:solidFill>
                <a:effectLst/>
                <a:latin typeface=" Ubuntu Mono"/>
              </a:rPr>
              <a:t>!=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(</a:t>
            </a:r>
            <a:r>
              <a:rPr lang="en-US" sz="1600" b="0" i="1" dirty="0">
                <a:solidFill>
                  <a:srgbClr val="FF955C"/>
                </a:solidFill>
                <a:effectLst/>
                <a:latin typeface=" Ubuntu Mono"/>
              </a:rPr>
              <a:t>polygon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[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j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].</a:t>
            </a:r>
            <a:r>
              <a:rPr lang="en-US" sz="1600" b="0" dirty="0">
                <a:solidFill>
                  <a:srgbClr val="FF738A"/>
                </a:solidFill>
                <a:effectLst/>
                <a:latin typeface=" Ubuntu Mono"/>
              </a:rPr>
              <a:t>y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EACD61"/>
                </a:solidFill>
                <a:effectLst/>
                <a:latin typeface=" Ubuntu Mono"/>
              </a:rPr>
              <a:t>&gt;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i="1" dirty="0">
                <a:solidFill>
                  <a:srgbClr val="FF955C"/>
                </a:solidFill>
                <a:effectLst/>
                <a:latin typeface=" Ubuntu Mono"/>
              </a:rPr>
              <a:t>this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-&gt;</a:t>
            </a:r>
            <a:r>
              <a:rPr lang="en-US" sz="1600" b="0" dirty="0">
                <a:solidFill>
                  <a:srgbClr val="FF738A"/>
                </a:solidFill>
                <a:effectLst/>
                <a:latin typeface=" Ubuntu Mono"/>
              </a:rPr>
              <a:t>y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))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&amp;&amp;</a:t>
            </a:r>
          </a:p>
          <a:p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           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(</a:t>
            </a:r>
            <a:r>
              <a:rPr lang="en-US" sz="1600" b="0" i="1" dirty="0">
                <a:solidFill>
                  <a:srgbClr val="FF955C"/>
                </a:solidFill>
                <a:effectLst/>
                <a:latin typeface=" Ubuntu Mono"/>
              </a:rPr>
              <a:t>this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-&gt;</a:t>
            </a:r>
            <a:r>
              <a:rPr lang="en-US" sz="1600" b="0" dirty="0">
                <a:solidFill>
                  <a:srgbClr val="FF738A"/>
                </a:solidFill>
                <a:effectLst/>
                <a:latin typeface=" Ubuntu Mono"/>
              </a:rPr>
              <a:t>x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EACD61"/>
                </a:solidFill>
                <a:effectLst/>
                <a:latin typeface=" Ubuntu Mono"/>
              </a:rPr>
              <a:t>&lt;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(</a:t>
            </a:r>
            <a:r>
              <a:rPr lang="en-US" sz="1600" b="0" i="1" dirty="0">
                <a:solidFill>
                  <a:srgbClr val="FF955C"/>
                </a:solidFill>
                <a:effectLst/>
                <a:latin typeface=" Ubuntu Mono"/>
              </a:rPr>
              <a:t>polygon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[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j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].</a:t>
            </a:r>
            <a:r>
              <a:rPr lang="en-US" sz="1600" b="0" dirty="0">
                <a:solidFill>
                  <a:srgbClr val="FF738A"/>
                </a:solidFill>
                <a:effectLst/>
                <a:latin typeface=" Ubuntu Mono"/>
              </a:rPr>
              <a:t>x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-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i="1" dirty="0">
                <a:solidFill>
                  <a:srgbClr val="FF955C"/>
                </a:solidFill>
                <a:effectLst/>
                <a:latin typeface=" Ubuntu Mono"/>
              </a:rPr>
              <a:t>polygon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[</a:t>
            </a:r>
            <a:r>
              <a:rPr lang="en-US" sz="1600" b="0" dirty="0" err="1">
                <a:solidFill>
                  <a:srgbClr val="69C3FF"/>
                </a:solidFill>
                <a:effectLst/>
                <a:latin typeface=" Ubuntu Mono"/>
              </a:rPr>
              <a:t>i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].</a:t>
            </a:r>
            <a:r>
              <a:rPr lang="en-US" sz="1600" b="0" dirty="0">
                <a:solidFill>
                  <a:srgbClr val="FF738A"/>
                </a:solidFill>
                <a:effectLst/>
                <a:latin typeface=" Ubuntu Mono"/>
              </a:rPr>
              <a:t>x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)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*</a:t>
            </a:r>
          </a:p>
          <a:p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           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(</a:t>
            </a:r>
            <a:r>
              <a:rPr lang="en-US" sz="1600" b="0" i="1" dirty="0">
                <a:solidFill>
                  <a:srgbClr val="FF955C"/>
                </a:solidFill>
                <a:effectLst/>
                <a:latin typeface=" Ubuntu Mono"/>
              </a:rPr>
              <a:t>this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-&gt;</a:t>
            </a:r>
            <a:r>
              <a:rPr lang="en-US" sz="1600" b="0" dirty="0">
                <a:solidFill>
                  <a:srgbClr val="FF738A"/>
                </a:solidFill>
                <a:effectLst/>
                <a:latin typeface=" Ubuntu Mono"/>
              </a:rPr>
              <a:t>y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-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i="1" dirty="0">
                <a:solidFill>
                  <a:srgbClr val="FF955C"/>
                </a:solidFill>
                <a:effectLst/>
                <a:latin typeface=" Ubuntu Mono"/>
              </a:rPr>
              <a:t>polygon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[</a:t>
            </a:r>
            <a:r>
              <a:rPr lang="en-US" sz="1600" b="0" dirty="0" err="1">
                <a:solidFill>
                  <a:srgbClr val="69C3FF"/>
                </a:solidFill>
                <a:effectLst/>
                <a:latin typeface=" Ubuntu Mono"/>
              </a:rPr>
              <a:t>i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].</a:t>
            </a:r>
            <a:r>
              <a:rPr lang="en-US" sz="1600" b="0" dirty="0">
                <a:solidFill>
                  <a:srgbClr val="FF738A"/>
                </a:solidFill>
                <a:effectLst/>
                <a:latin typeface=" Ubuntu Mono"/>
              </a:rPr>
              <a:t>y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)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/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(</a:t>
            </a:r>
            <a:r>
              <a:rPr lang="en-US" sz="1600" b="0" i="1" dirty="0">
                <a:solidFill>
                  <a:srgbClr val="B78AFF"/>
                </a:solidFill>
                <a:effectLst/>
                <a:latin typeface=" Ubuntu Mono"/>
              </a:rPr>
              <a:t>double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) (</a:t>
            </a:r>
            <a:r>
              <a:rPr lang="en-US" sz="1600" b="0" i="1" dirty="0">
                <a:solidFill>
                  <a:srgbClr val="FF955C"/>
                </a:solidFill>
                <a:effectLst/>
                <a:latin typeface=" Ubuntu Mono"/>
              </a:rPr>
              <a:t>polygon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[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j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].</a:t>
            </a:r>
            <a:r>
              <a:rPr lang="en-US" sz="1600" b="0" dirty="0">
                <a:solidFill>
                  <a:srgbClr val="FF738A"/>
                </a:solidFill>
                <a:effectLst/>
                <a:latin typeface=" Ubuntu Mono"/>
              </a:rPr>
              <a:t>y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-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i="1" dirty="0">
                <a:solidFill>
                  <a:srgbClr val="FF955C"/>
                </a:solidFill>
                <a:effectLst/>
                <a:latin typeface=" Ubuntu Mono"/>
              </a:rPr>
              <a:t>polygon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[</a:t>
            </a:r>
            <a:r>
              <a:rPr lang="en-US" sz="1600" b="0" dirty="0" err="1">
                <a:solidFill>
                  <a:srgbClr val="69C3FF"/>
                </a:solidFill>
                <a:effectLst/>
                <a:latin typeface=" Ubuntu Mono"/>
              </a:rPr>
              <a:t>i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].</a:t>
            </a:r>
            <a:r>
              <a:rPr lang="en-US" sz="1600" b="0" dirty="0">
                <a:solidFill>
                  <a:srgbClr val="FF738A"/>
                </a:solidFill>
                <a:effectLst/>
                <a:latin typeface=" Ubuntu Mono"/>
              </a:rPr>
              <a:t>y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)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+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i="1" dirty="0">
                <a:solidFill>
                  <a:srgbClr val="FF955C"/>
                </a:solidFill>
                <a:effectLst/>
                <a:latin typeface=" Ubuntu Mono"/>
              </a:rPr>
              <a:t>polygon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[</a:t>
            </a:r>
            <a:r>
              <a:rPr lang="en-US" sz="1600" b="0" dirty="0" err="1">
                <a:solidFill>
                  <a:srgbClr val="69C3FF"/>
                </a:solidFill>
                <a:effectLst/>
                <a:latin typeface=" Ubuntu Mono"/>
              </a:rPr>
              <a:t>i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].</a:t>
            </a:r>
            <a:r>
              <a:rPr lang="en-US" sz="1600" b="0" dirty="0">
                <a:solidFill>
                  <a:srgbClr val="FF738A"/>
                </a:solidFill>
                <a:effectLst/>
                <a:latin typeface=" Ubuntu Mono"/>
              </a:rPr>
              <a:t>x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))</a:t>
            </a:r>
          </a:p>
          <a:p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           c 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=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!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c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;</a:t>
            </a:r>
          </a:p>
          <a:p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}</a:t>
            </a:r>
          </a:p>
          <a:p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   </a:t>
            </a:r>
            <a:r>
              <a:rPr lang="en-US" sz="1600" b="0" dirty="0">
                <a:solidFill>
                  <a:srgbClr val="EACD61"/>
                </a:solidFill>
                <a:effectLst/>
                <a:latin typeface=" Ubuntu Mono"/>
              </a:rPr>
              <a:t>return</a:t>
            </a:r>
            <a:r>
              <a:rPr lang="en-US" sz="1600" b="0" dirty="0">
                <a:solidFill>
                  <a:srgbClr val="69C3FF"/>
                </a:solidFill>
                <a:effectLst/>
                <a:latin typeface=" Ubuntu Mono"/>
              </a:rPr>
              <a:t> c</a:t>
            </a:r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;</a:t>
            </a:r>
          </a:p>
          <a:p>
            <a: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  <a:t>}</a:t>
            </a:r>
          </a:p>
          <a:p>
            <a:br>
              <a:rPr lang="en-US" sz="1600" b="0" dirty="0">
                <a:solidFill>
                  <a:srgbClr val="FFFFFF"/>
                </a:solidFill>
                <a:effectLst/>
                <a:latin typeface=" Ubuntu Mono"/>
              </a:rPr>
            </a:br>
            <a:endParaRPr lang="en-US" sz="1600" b="0" dirty="0">
              <a:solidFill>
                <a:srgbClr val="FFFFFF"/>
              </a:solidFill>
              <a:effectLst/>
              <a:latin typeface=" Ubuntu Mono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E56677FD-9506-4793-87B3-EE53FE3B21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36861" y="5286128"/>
            <a:ext cx="1025210" cy="115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23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8DD9124-6D78-45E1-8F34-33724F14D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551092" cy="7410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A2579-2013-4E23-9CF7-98957850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754062"/>
            <a:ext cx="10515600" cy="808037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</a:t>
            </a:r>
            <a:b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Beobachtung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063CF-A153-49FB-9C3C-1C63A508C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Der kürzeste Weg um ein Polygon ist dessen konvexe Hülle</a:t>
            </a: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444500" indent="-444500">
              <a:buNone/>
            </a:pPr>
            <a:r>
              <a:rPr lang="de-DE" dirty="0">
                <a:solidFill>
                  <a:schemeClr val="bg1"/>
                </a:solidFill>
                <a:sym typeface="Wingdings" panose="05000000000000000000" pitchFamily="2" charset="2"/>
              </a:rPr>
              <a:t> Wenn das äußere Polygon nicht die konvexe Hülle des Inneren schneidet, ist dies die Lösung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ED4C3C4-B585-4A8A-B5BD-0A4D222D20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92580" y="2420664"/>
            <a:ext cx="2404051" cy="2404051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BDBF049-C1FE-414A-AF16-9DE840A9CB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95371" y="2420663"/>
            <a:ext cx="2404051" cy="240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723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Erzeugung des Graphen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0189D-251D-4834-B64E-514EB7AD9CA1}"/>
              </a:ext>
            </a:extLst>
          </p:cNvPr>
          <p:cNvSpPr/>
          <p:nvPr/>
        </p:nvSpPr>
        <p:spPr>
          <a:xfrm>
            <a:off x="866775" y="771525"/>
            <a:ext cx="2050992" cy="535622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63999-2BFA-4A0A-9D7A-2B463A63DE3D}"/>
              </a:ext>
            </a:extLst>
          </p:cNvPr>
          <p:cNvSpPr/>
          <p:nvPr/>
        </p:nvSpPr>
        <p:spPr>
          <a:xfrm>
            <a:off x="868145" y="2668198"/>
            <a:ext cx="2050992" cy="455372"/>
          </a:xfrm>
          <a:prstGeom prst="rect">
            <a:avLst/>
          </a:prstGeom>
          <a:solidFill>
            <a:srgbClr val="FFFFFF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61F09-622D-4506-B2E7-F59D1A13D9F7}"/>
              </a:ext>
            </a:extLst>
          </p:cNvPr>
          <p:cNvSpPr txBox="1"/>
          <p:nvPr/>
        </p:nvSpPr>
        <p:spPr>
          <a:xfrm>
            <a:off x="866777" y="2724951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effectLst/>
                <a:latin typeface="Ubuntu" panose="020B0504030602030204" pitchFamily="34" charset="0"/>
              </a:rPr>
              <a:t>createGraph</a:t>
            </a:r>
            <a:endParaRPr lang="en-US" sz="1600" b="1" dirty="0">
              <a:solidFill>
                <a:schemeClr val="bg1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4C6BD-F5E8-4615-8DAB-536E188715CF}"/>
              </a:ext>
            </a:extLst>
          </p:cNvPr>
          <p:cNvSpPr/>
          <p:nvPr/>
        </p:nvSpPr>
        <p:spPr>
          <a:xfrm>
            <a:off x="871894" y="3122661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7309-6404-483F-970D-36EACB7AC9E7}"/>
              </a:ext>
            </a:extLst>
          </p:cNvPr>
          <p:cNvSpPr txBox="1"/>
          <p:nvPr/>
        </p:nvSpPr>
        <p:spPr>
          <a:xfrm>
            <a:off x="866775" y="3181373"/>
            <a:ext cx="2193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createConvexHull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A14F3-2C0A-40BE-9088-9F842036D1B8}"/>
              </a:ext>
            </a:extLst>
          </p:cNvPr>
          <p:cNvSpPr/>
          <p:nvPr/>
        </p:nvSpPr>
        <p:spPr>
          <a:xfrm>
            <a:off x="868145" y="3578336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95493-68DE-4CF3-BC83-912EC876680A}"/>
              </a:ext>
            </a:extLst>
          </p:cNvPr>
          <p:cNvSpPr txBox="1"/>
          <p:nvPr/>
        </p:nvSpPr>
        <p:spPr>
          <a:xfrm>
            <a:off x="863025" y="3636139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findShortestPath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A78D7F6-0C1C-4B4F-8754-76C99B03E9CE}"/>
                  </a:ext>
                </a:extLst>
              </p:cNvPr>
              <p:cNvSpPr txBox="1"/>
              <p:nvPr/>
            </p:nvSpPr>
            <p:spPr>
              <a:xfrm>
                <a:off x="6328211" y="2686091"/>
                <a:ext cx="5000764" cy="2386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2400" b="1" dirty="0">
                    <a:solidFill>
                      <a:schemeClr val="bg1"/>
                    </a:solidFill>
                  </a:rPr>
                  <a:t>Distanz zwischen </a:t>
                </a:r>
                <a14:m>
                  <m:oMath xmlns:m="http://schemas.openxmlformats.org/officeDocument/2006/math">
                    <m:r>
                      <a:rPr lang="de-DE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de-DE" sz="2400" b="1" dirty="0">
                    <a:solidFill>
                      <a:schemeClr val="bg1"/>
                    </a:solidFill>
                  </a:rPr>
                  <a:t> und </a:t>
                </a:r>
                <a14:m>
                  <m:oMath xmlns:m="http://schemas.openxmlformats.org/officeDocument/2006/math">
                    <m:r>
                      <a:rPr lang="de-DE" sz="24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de-DE" sz="2400" b="1" dirty="0">
                    <a:solidFill>
                      <a:schemeClr val="bg1"/>
                    </a:solidFill>
                  </a:rPr>
                  <a:t>:</a:t>
                </a:r>
                <a:endParaRPr lang="de-DE" sz="2400" b="0" dirty="0">
                  <a:solidFill>
                    <a:srgbClr val="FFFFFF"/>
                  </a:solidFill>
                  <a:effectLst/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de-DE" sz="2400" b="0" i="1" smtClean="0">
                              <a:solidFill>
                                <a:srgbClr val="FFFFF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sz="2400" i="1" dirty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 err="1">
                                      <a:solidFill>
                                        <a:srgbClr val="FF955C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i="1" dirty="0" err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2400" i="1" dirty="0" err="1">
                                      <a:solidFill>
                                        <a:srgbClr val="FF738A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i="1" dirty="0">
                                      <a:solidFill>
                                        <a:srgbClr val="69C3FF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 dirty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 dirty="0">
                                      <a:solidFill>
                                        <a:srgbClr val="69C3FF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 dirty="0" err="1">
                                      <a:solidFill>
                                        <a:srgbClr val="FF955C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 dirty="0" err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2400" i="1" dirty="0" err="1">
                                      <a:solidFill>
                                        <a:srgbClr val="FF738A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400" i="1" dirty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 dirty="0">
                              <a:solidFill>
                                <a:srgbClr val="69C3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 dirty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 dirty="0">
                              <a:solidFill>
                                <a:srgbClr val="69C3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de-DE" sz="2400" i="1" dirty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 dirty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 err="1">
                                      <a:solidFill>
                                        <a:srgbClr val="FF955C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i="1" dirty="0" err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2400" i="1" dirty="0" err="1">
                                      <a:solidFill>
                                        <a:srgbClr val="FF738A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 dirty="0">
                                      <a:solidFill>
                                        <a:srgbClr val="69C3FF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 dirty="0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 dirty="0">
                                      <a:solidFill>
                                        <a:srgbClr val="69C3FF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 dirty="0" err="1">
                                      <a:solidFill>
                                        <a:srgbClr val="FF955C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400" i="1" dirty="0" err="1">
                                      <a:solidFill>
                                        <a:srgbClr val="FFFFFF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2400" i="1" dirty="0" err="1">
                                      <a:solidFill>
                                        <a:srgbClr val="FF738A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sz="2400" i="1" dirty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b="0" dirty="0">
                  <a:solidFill>
                    <a:srgbClr val="FFFFFF"/>
                  </a:solidFill>
                  <a:effectLst/>
                  <a:latin typeface=" Ubuntu Mono"/>
                </a:endParaRPr>
              </a:p>
              <a:p>
                <a:endParaRPr lang="en-US" sz="2400" dirty="0">
                  <a:solidFill>
                    <a:srgbClr val="FFFFFF"/>
                  </a:solidFill>
                  <a:latin typeface=" Ubuntu Mono"/>
                </a:endParaRPr>
              </a:p>
              <a:p>
                <a:r>
                  <a:rPr lang="de-DE" b="0" dirty="0">
                    <a:solidFill>
                      <a:srgbClr val="FFFFFF"/>
                    </a:solidFill>
                    <a:effectLst/>
                  </a:rPr>
                  <a:t>Der Punkt a liegt </a:t>
                </a:r>
                <a:r>
                  <a:rPr lang="de-DE" dirty="0">
                    <a:solidFill>
                      <a:srgbClr val="FFFFFF"/>
                    </a:solidFill>
                  </a:rPr>
                  <a:t>genau dann auf dem Liniensegment, wenn die Summe der Abstände zwischen a und den beiden Endpunkten gleich der Länge des Liniensegmentes ist.</a:t>
                </a:r>
                <a:r>
                  <a:rPr lang="de-DE" b="0" dirty="0">
                    <a:solidFill>
                      <a:srgbClr val="FFFFFF"/>
                    </a:solidFill>
                    <a:effectLst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A78D7F6-0C1C-4B4F-8754-76C99B03E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211" y="2686091"/>
                <a:ext cx="5000764" cy="2386231"/>
              </a:xfrm>
              <a:prstGeom prst="rect">
                <a:avLst/>
              </a:prstGeom>
              <a:blipFill>
                <a:blip r:embed="rId4"/>
                <a:stretch>
                  <a:fillRect l="-1829" t="-2046" b="-3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phic 5">
            <a:extLst>
              <a:ext uri="{FF2B5EF4-FFF2-40B4-BE49-F238E27FC236}">
                <a16:creationId xmlns:a16="http://schemas.microsoft.com/office/drawing/2014/main" id="{9A9ECB9B-C556-4BBF-BE31-3C82A59014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59288" y="2639368"/>
            <a:ext cx="2479678" cy="247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345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Ermitteln der konvexen Hülle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0189D-251D-4834-B64E-514EB7AD9CA1}"/>
              </a:ext>
            </a:extLst>
          </p:cNvPr>
          <p:cNvSpPr/>
          <p:nvPr/>
        </p:nvSpPr>
        <p:spPr>
          <a:xfrm>
            <a:off x="866775" y="771525"/>
            <a:ext cx="2050992" cy="535622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63999-2BFA-4A0A-9D7A-2B463A63DE3D}"/>
              </a:ext>
            </a:extLst>
          </p:cNvPr>
          <p:cNvSpPr/>
          <p:nvPr/>
        </p:nvSpPr>
        <p:spPr>
          <a:xfrm>
            <a:off x="868145" y="2668198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61F09-622D-4506-B2E7-F59D1A13D9F7}"/>
              </a:ext>
            </a:extLst>
          </p:cNvPr>
          <p:cNvSpPr txBox="1"/>
          <p:nvPr/>
        </p:nvSpPr>
        <p:spPr>
          <a:xfrm>
            <a:off x="866777" y="2724951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8B9CAF"/>
                </a:solidFill>
                <a:latin typeface="Ubuntu" panose="020B0504030602030204" pitchFamily="34" charset="0"/>
              </a:rPr>
              <a:t>createGraph</a:t>
            </a:r>
            <a:endParaRPr lang="en-US" sz="1600" dirty="0">
              <a:solidFill>
                <a:srgbClr val="8B9CAF"/>
              </a:solidFill>
              <a:latin typeface="Ubuntu" panose="020B05040306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4C6BD-F5E8-4615-8DAB-536E188715CF}"/>
              </a:ext>
            </a:extLst>
          </p:cNvPr>
          <p:cNvSpPr/>
          <p:nvPr/>
        </p:nvSpPr>
        <p:spPr>
          <a:xfrm>
            <a:off x="871894" y="3122661"/>
            <a:ext cx="2050992" cy="455372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7309-6404-483F-970D-36EACB7AC9E7}"/>
              </a:ext>
            </a:extLst>
          </p:cNvPr>
          <p:cNvSpPr txBox="1"/>
          <p:nvPr/>
        </p:nvSpPr>
        <p:spPr>
          <a:xfrm>
            <a:off x="866775" y="3181373"/>
            <a:ext cx="2193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Ubuntu" panose="020B0504030602030204" pitchFamily="34" charset="0"/>
              </a:rPr>
              <a:t>createConvexHull</a:t>
            </a:r>
            <a:endParaRPr lang="en-US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A14F3-2C0A-40BE-9088-9F842036D1B8}"/>
              </a:ext>
            </a:extLst>
          </p:cNvPr>
          <p:cNvSpPr/>
          <p:nvPr/>
        </p:nvSpPr>
        <p:spPr>
          <a:xfrm>
            <a:off x="868145" y="3578336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95493-68DE-4CF3-BC83-912EC876680A}"/>
              </a:ext>
            </a:extLst>
          </p:cNvPr>
          <p:cNvSpPr txBox="1"/>
          <p:nvPr/>
        </p:nvSpPr>
        <p:spPr>
          <a:xfrm>
            <a:off x="863025" y="3636139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findShortestPath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39F6CB6-E4A1-4094-AE2C-171D4AFE929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46342" y="1752600"/>
                <a:ext cx="8432282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de-DE" b="1" dirty="0">
                    <a:solidFill>
                      <a:schemeClr val="bg1"/>
                    </a:solidFill>
                  </a:rPr>
                  <a:t>Bonusalgorithmus: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sz="2600" dirty="0">
                    <a:solidFill>
                      <a:schemeClr val="bg1"/>
                    </a:solidFill>
                  </a:rPr>
                  <a:t>Gebe jedem Knoten auf dem Polygon einen Pointer, der auf den jeweils nächsten Knoten zeigt.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sz="2600" dirty="0">
                    <a:solidFill>
                      <a:schemeClr val="bg1"/>
                    </a:solidFill>
                  </a:rPr>
                  <a:t>Fange auf dem linksten Knoten an.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sz="2600" dirty="0">
                    <a:solidFill>
                      <a:schemeClr val="bg1"/>
                    </a:solidFill>
                  </a:rPr>
                  <a:t>Wenn es vom momentanen Knoten </a:t>
                </a:r>
                <a14:m>
                  <m:oMath xmlns:m="http://schemas.openxmlformats.org/officeDocument/2006/math">
                    <m:r>
                      <a:rPr lang="de-DE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e-DE" sz="2600" dirty="0">
                    <a:solidFill>
                      <a:schemeClr val="bg1"/>
                    </a:solidFill>
                  </a:rPr>
                  <a:t> eine nach rechts abbiegende Abkürzung zum übernächsten Knoten </a:t>
                </a:r>
                <a14:m>
                  <m:oMath xmlns:m="http://schemas.openxmlformats.org/officeDocument/2006/math">
                    <m:r>
                      <a:rPr lang="de-DE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sz="2600" dirty="0">
                    <a:solidFill>
                      <a:schemeClr val="bg1"/>
                    </a:solidFill>
                  </a:rPr>
                  <a:t> gibt, lege den Pointer des Knotens </a:t>
                </a:r>
                <a14:m>
                  <m:oMath xmlns:m="http://schemas.openxmlformats.org/officeDocument/2006/math">
                    <m:r>
                      <a:rPr lang="de-DE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e-DE" sz="2600" dirty="0">
                    <a:solidFill>
                      <a:schemeClr val="bg1"/>
                    </a:solidFill>
                  </a:rPr>
                  <a:t> auf </a:t>
                </a:r>
                <a14:m>
                  <m:oMath xmlns:m="http://schemas.openxmlformats.org/officeDocument/2006/math">
                    <m:r>
                      <a:rPr lang="de-DE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de-DE" sz="2600" dirty="0">
                    <a:solidFill>
                      <a:schemeClr val="bg1"/>
                    </a:solidFill>
                  </a:rPr>
                  <a:t> und gehe einen Knoten zurück. Ansonsten, folge dem Pointer von </a:t>
                </a:r>
                <a14:m>
                  <m:oMath xmlns:m="http://schemas.openxmlformats.org/officeDocument/2006/math">
                    <m:r>
                      <a:rPr lang="de-DE" sz="26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e-DE" sz="26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de-DE" sz="2600" dirty="0">
                    <a:solidFill>
                      <a:schemeClr val="bg1"/>
                    </a:solidFill>
                  </a:rPr>
                  <a:t>Wiederhole 3. so lange, bis du wieder am linksten Knoten angekommen bist.</a:t>
                </a:r>
                <a:endParaRPr lang="de-DE" sz="2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39F6CB6-E4A1-4094-AE2C-171D4AFE9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6342" y="1752600"/>
                <a:ext cx="8432282" cy="4351338"/>
              </a:xfrm>
              <a:prstGeom prst="rect">
                <a:avLst/>
              </a:prstGeom>
              <a:blipFill>
                <a:blip r:embed="rId4"/>
                <a:stretch>
                  <a:fillRect l="-1445" t="-2384" r="-1445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0039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Ermitteln der konvexen Hülle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0189D-251D-4834-B64E-514EB7AD9CA1}"/>
              </a:ext>
            </a:extLst>
          </p:cNvPr>
          <p:cNvSpPr/>
          <p:nvPr/>
        </p:nvSpPr>
        <p:spPr>
          <a:xfrm>
            <a:off x="866775" y="771525"/>
            <a:ext cx="2050992" cy="535622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63999-2BFA-4A0A-9D7A-2B463A63DE3D}"/>
              </a:ext>
            </a:extLst>
          </p:cNvPr>
          <p:cNvSpPr/>
          <p:nvPr/>
        </p:nvSpPr>
        <p:spPr>
          <a:xfrm>
            <a:off x="868145" y="2668198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61F09-622D-4506-B2E7-F59D1A13D9F7}"/>
              </a:ext>
            </a:extLst>
          </p:cNvPr>
          <p:cNvSpPr txBox="1"/>
          <p:nvPr/>
        </p:nvSpPr>
        <p:spPr>
          <a:xfrm>
            <a:off x="866777" y="2724951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8B9CAF"/>
                </a:solidFill>
                <a:latin typeface="Ubuntu" panose="020B0504030602030204" pitchFamily="34" charset="0"/>
              </a:rPr>
              <a:t>createGraph</a:t>
            </a:r>
            <a:endParaRPr lang="en-US" sz="1600" dirty="0">
              <a:solidFill>
                <a:srgbClr val="8B9CAF"/>
              </a:solidFill>
              <a:latin typeface="Ubuntu" panose="020B05040306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4C6BD-F5E8-4615-8DAB-536E188715CF}"/>
              </a:ext>
            </a:extLst>
          </p:cNvPr>
          <p:cNvSpPr/>
          <p:nvPr/>
        </p:nvSpPr>
        <p:spPr>
          <a:xfrm>
            <a:off x="871894" y="3122661"/>
            <a:ext cx="2050992" cy="455372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7309-6404-483F-970D-36EACB7AC9E7}"/>
              </a:ext>
            </a:extLst>
          </p:cNvPr>
          <p:cNvSpPr txBox="1"/>
          <p:nvPr/>
        </p:nvSpPr>
        <p:spPr>
          <a:xfrm>
            <a:off x="866775" y="3181373"/>
            <a:ext cx="2193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Ubuntu" panose="020B0504030602030204" pitchFamily="34" charset="0"/>
              </a:rPr>
              <a:t>createConvexHull</a:t>
            </a:r>
            <a:endParaRPr lang="en-US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A14F3-2C0A-40BE-9088-9F842036D1B8}"/>
              </a:ext>
            </a:extLst>
          </p:cNvPr>
          <p:cNvSpPr/>
          <p:nvPr/>
        </p:nvSpPr>
        <p:spPr>
          <a:xfrm>
            <a:off x="868145" y="3578336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95493-68DE-4CF3-BC83-912EC876680A}"/>
              </a:ext>
            </a:extLst>
          </p:cNvPr>
          <p:cNvSpPr txBox="1"/>
          <p:nvPr/>
        </p:nvSpPr>
        <p:spPr>
          <a:xfrm>
            <a:off x="863025" y="3636139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findShortestPath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C0DBB40-09BD-452D-85F6-CF38C6BA9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4133" y="1701164"/>
            <a:ext cx="8275320" cy="400812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876454B-C622-43EC-BA58-4B0DFE8A9C0A}"/>
              </a:ext>
            </a:extLst>
          </p:cNvPr>
          <p:cNvSpPr/>
          <p:nvPr/>
        </p:nvSpPr>
        <p:spPr>
          <a:xfrm>
            <a:off x="5102004" y="1572575"/>
            <a:ext cx="6276621" cy="2180275"/>
          </a:xfrm>
          <a:prstGeom prst="rect">
            <a:avLst/>
          </a:prstGeom>
          <a:solidFill>
            <a:srgbClr val="2B3B4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C604F0-401B-4DB5-81AB-53F26D2BF73F}"/>
              </a:ext>
            </a:extLst>
          </p:cNvPr>
          <p:cNvSpPr/>
          <p:nvPr/>
        </p:nvSpPr>
        <p:spPr>
          <a:xfrm>
            <a:off x="2957689" y="3714109"/>
            <a:ext cx="8396111" cy="2180275"/>
          </a:xfrm>
          <a:prstGeom prst="rect">
            <a:avLst/>
          </a:prstGeom>
          <a:solidFill>
            <a:srgbClr val="2B3B4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945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Ermitteln der konvexen Hülle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0189D-251D-4834-B64E-514EB7AD9CA1}"/>
              </a:ext>
            </a:extLst>
          </p:cNvPr>
          <p:cNvSpPr/>
          <p:nvPr/>
        </p:nvSpPr>
        <p:spPr>
          <a:xfrm>
            <a:off x="866775" y="771525"/>
            <a:ext cx="2050992" cy="535622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63999-2BFA-4A0A-9D7A-2B463A63DE3D}"/>
              </a:ext>
            </a:extLst>
          </p:cNvPr>
          <p:cNvSpPr/>
          <p:nvPr/>
        </p:nvSpPr>
        <p:spPr>
          <a:xfrm>
            <a:off x="868145" y="2668198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61F09-622D-4506-B2E7-F59D1A13D9F7}"/>
              </a:ext>
            </a:extLst>
          </p:cNvPr>
          <p:cNvSpPr txBox="1"/>
          <p:nvPr/>
        </p:nvSpPr>
        <p:spPr>
          <a:xfrm>
            <a:off x="866777" y="2724951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8B9CAF"/>
                </a:solidFill>
                <a:latin typeface="Ubuntu" panose="020B0504030602030204" pitchFamily="34" charset="0"/>
              </a:rPr>
              <a:t>createGraph</a:t>
            </a:r>
            <a:endParaRPr lang="en-US" sz="1600" dirty="0">
              <a:solidFill>
                <a:srgbClr val="8B9CAF"/>
              </a:solidFill>
              <a:latin typeface="Ubuntu" panose="020B05040306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4C6BD-F5E8-4615-8DAB-536E188715CF}"/>
              </a:ext>
            </a:extLst>
          </p:cNvPr>
          <p:cNvSpPr/>
          <p:nvPr/>
        </p:nvSpPr>
        <p:spPr>
          <a:xfrm>
            <a:off x="871894" y="3122661"/>
            <a:ext cx="2050992" cy="455372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7309-6404-483F-970D-36EACB7AC9E7}"/>
              </a:ext>
            </a:extLst>
          </p:cNvPr>
          <p:cNvSpPr txBox="1"/>
          <p:nvPr/>
        </p:nvSpPr>
        <p:spPr>
          <a:xfrm>
            <a:off x="866775" y="3181373"/>
            <a:ext cx="2193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Ubuntu" panose="020B0504030602030204" pitchFamily="34" charset="0"/>
              </a:rPr>
              <a:t>createConvexHull</a:t>
            </a:r>
            <a:endParaRPr lang="en-US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A14F3-2C0A-40BE-9088-9F842036D1B8}"/>
              </a:ext>
            </a:extLst>
          </p:cNvPr>
          <p:cNvSpPr/>
          <p:nvPr/>
        </p:nvSpPr>
        <p:spPr>
          <a:xfrm>
            <a:off x="868145" y="3578336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95493-68DE-4CF3-BC83-912EC876680A}"/>
              </a:ext>
            </a:extLst>
          </p:cNvPr>
          <p:cNvSpPr txBox="1"/>
          <p:nvPr/>
        </p:nvSpPr>
        <p:spPr>
          <a:xfrm>
            <a:off x="863025" y="3636139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findShortestPath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C0DBB40-09BD-452D-85F6-CF38C6BA9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4133" y="1701164"/>
            <a:ext cx="8275320" cy="400812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876454B-C622-43EC-BA58-4B0DFE8A9C0A}"/>
              </a:ext>
            </a:extLst>
          </p:cNvPr>
          <p:cNvSpPr/>
          <p:nvPr/>
        </p:nvSpPr>
        <p:spPr>
          <a:xfrm>
            <a:off x="7210425" y="1572575"/>
            <a:ext cx="4168200" cy="2180275"/>
          </a:xfrm>
          <a:prstGeom prst="rect">
            <a:avLst/>
          </a:prstGeom>
          <a:solidFill>
            <a:srgbClr val="2B3B4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C604F0-401B-4DB5-81AB-53F26D2BF73F}"/>
              </a:ext>
            </a:extLst>
          </p:cNvPr>
          <p:cNvSpPr/>
          <p:nvPr/>
        </p:nvSpPr>
        <p:spPr>
          <a:xfrm>
            <a:off x="2957689" y="3714109"/>
            <a:ext cx="8396111" cy="2180275"/>
          </a:xfrm>
          <a:prstGeom prst="rect">
            <a:avLst/>
          </a:prstGeom>
          <a:solidFill>
            <a:srgbClr val="2B3B4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4958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Ermitteln der konvexen Hülle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0189D-251D-4834-B64E-514EB7AD9CA1}"/>
              </a:ext>
            </a:extLst>
          </p:cNvPr>
          <p:cNvSpPr/>
          <p:nvPr/>
        </p:nvSpPr>
        <p:spPr>
          <a:xfrm>
            <a:off x="866775" y="771525"/>
            <a:ext cx="2050992" cy="535622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63999-2BFA-4A0A-9D7A-2B463A63DE3D}"/>
              </a:ext>
            </a:extLst>
          </p:cNvPr>
          <p:cNvSpPr/>
          <p:nvPr/>
        </p:nvSpPr>
        <p:spPr>
          <a:xfrm>
            <a:off x="868145" y="2668198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61F09-622D-4506-B2E7-F59D1A13D9F7}"/>
              </a:ext>
            </a:extLst>
          </p:cNvPr>
          <p:cNvSpPr txBox="1"/>
          <p:nvPr/>
        </p:nvSpPr>
        <p:spPr>
          <a:xfrm>
            <a:off x="866777" y="2724951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8B9CAF"/>
                </a:solidFill>
                <a:latin typeface="Ubuntu" panose="020B0504030602030204" pitchFamily="34" charset="0"/>
              </a:rPr>
              <a:t>createGraph</a:t>
            </a:r>
            <a:endParaRPr lang="en-US" sz="1600" dirty="0">
              <a:solidFill>
                <a:srgbClr val="8B9CAF"/>
              </a:solidFill>
              <a:latin typeface="Ubuntu" panose="020B05040306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4C6BD-F5E8-4615-8DAB-536E188715CF}"/>
              </a:ext>
            </a:extLst>
          </p:cNvPr>
          <p:cNvSpPr/>
          <p:nvPr/>
        </p:nvSpPr>
        <p:spPr>
          <a:xfrm>
            <a:off x="871894" y="3122661"/>
            <a:ext cx="2050992" cy="455372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7309-6404-483F-970D-36EACB7AC9E7}"/>
              </a:ext>
            </a:extLst>
          </p:cNvPr>
          <p:cNvSpPr txBox="1"/>
          <p:nvPr/>
        </p:nvSpPr>
        <p:spPr>
          <a:xfrm>
            <a:off x="866775" y="3181373"/>
            <a:ext cx="2193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Ubuntu" panose="020B0504030602030204" pitchFamily="34" charset="0"/>
              </a:rPr>
              <a:t>createConvexHull</a:t>
            </a:r>
            <a:endParaRPr lang="en-US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A14F3-2C0A-40BE-9088-9F842036D1B8}"/>
              </a:ext>
            </a:extLst>
          </p:cNvPr>
          <p:cNvSpPr/>
          <p:nvPr/>
        </p:nvSpPr>
        <p:spPr>
          <a:xfrm>
            <a:off x="868145" y="3578336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95493-68DE-4CF3-BC83-912EC876680A}"/>
              </a:ext>
            </a:extLst>
          </p:cNvPr>
          <p:cNvSpPr txBox="1"/>
          <p:nvPr/>
        </p:nvSpPr>
        <p:spPr>
          <a:xfrm>
            <a:off x="863025" y="3636139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findShortestPath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C0DBB40-09BD-452D-85F6-CF38C6BA9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4133" y="1701164"/>
            <a:ext cx="8275320" cy="400812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C876454B-C622-43EC-BA58-4B0DFE8A9C0A}"/>
              </a:ext>
            </a:extLst>
          </p:cNvPr>
          <p:cNvSpPr/>
          <p:nvPr/>
        </p:nvSpPr>
        <p:spPr>
          <a:xfrm>
            <a:off x="9401175" y="1572575"/>
            <a:ext cx="1977450" cy="2180275"/>
          </a:xfrm>
          <a:prstGeom prst="rect">
            <a:avLst/>
          </a:prstGeom>
          <a:solidFill>
            <a:srgbClr val="2B3B4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C604F0-401B-4DB5-81AB-53F26D2BF73F}"/>
              </a:ext>
            </a:extLst>
          </p:cNvPr>
          <p:cNvSpPr/>
          <p:nvPr/>
        </p:nvSpPr>
        <p:spPr>
          <a:xfrm>
            <a:off x="2957689" y="3714109"/>
            <a:ext cx="8396111" cy="2180275"/>
          </a:xfrm>
          <a:prstGeom prst="rect">
            <a:avLst/>
          </a:prstGeom>
          <a:solidFill>
            <a:srgbClr val="2B3B4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4426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Ermitteln der konvexen Hülle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0189D-251D-4834-B64E-514EB7AD9CA1}"/>
              </a:ext>
            </a:extLst>
          </p:cNvPr>
          <p:cNvSpPr/>
          <p:nvPr/>
        </p:nvSpPr>
        <p:spPr>
          <a:xfrm>
            <a:off x="866775" y="771525"/>
            <a:ext cx="2050992" cy="535622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63999-2BFA-4A0A-9D7A-2B463A63DE3D}"/>
              </a:ext>
            </a:extLst>
          </p:cNvPr>
          <p:cNvSpPr/>
          <p:nvPr/>
        </p:nvSpPr>
        <p:spPr>
          <a:xfrm>
            <a:off x="868145" y="2668198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61F09-622D-4506-B2E7-F59D1A13D9F7}"/>
              </a:ext>
            </a:extLst>
          </p:cNvPr>
          <p:cNvSpPr txBox="1"/>
          <p:nvPr/>
        </p:nvSpPr>
        <p:spPr>
          <a:xfrm>
            <a:off x="866777" y="2724951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8B9CAF"/>
                </a:solidFill>
                <a:latin typeface="Ubuntu" panose="020B0504030602030204" pitchFamily="34" charset="0"/>
              </a:rPr>
              <a:t>createGraph</a:t>
            </a:r>
            <a:endParaRPr lang="en-US" sz="1600" dirty="0">
              <a:solidFill>
                <a:srgbClr val="8B9CAF"/>
              </a:solidFill>
              <a:latin typeface="Ubuntu" panose="020B05040306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4C6BD-F5E8-4615-8DAB-536E188715CF}"/>
              </a:ext>
            </a:extLst>
          </p:cNvPr>
          <p:cNvSpPr/>
          <p:nvPr/>
        </p:nvSpPr>
        <p:spPr>
          <a:xfrm>
            <a:off x="871894" y="3122661"/>
            <a:ext cx="2050992" cy="455372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7309-6404-483F-970D-36EACB7AC9E7}"/>
              </a:ext>
            </a:extLst>
          </p:cNvPr>
          <p:cNvSpPr txBox="1"/>
          <p:nvPr/>
        </p:nvSpPr>
        <p:spPr>
          <a:xfrm>
            <a:off x="866775" y="3181373"/>
            <a:ext cx="2193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Ubuntu" panose="020B0504030602030204" pitchFamily="34" charset="0"/>
              </a:rPr>
              <a:t>createConvexHull</a:t>
            </a:r>
            <a:endParaRPr lang="en-US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A14F3-2C0A-40BE-9088-9F842036D1B8}"/>
              </a:ext>
            </a:extLst>
          </p:cNvPr>
          <p:cNvSpPr/>
          <p:nvPr/>
        </p:nvSpPr>
        <p:spPr>
          <a:xfrm>
            <a:off x="868145" y="3578336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95493-68DE-4CF3-BC83-912EC876680A}"/>
              </a:ext>
            </a:extLst>
          </p:cNvPr>
          <p:cNvSpPr txBox="1"/>
          <p:nvPr/>
        </p:nvSpPr>
        <p:spPr>
          <a:xfrm>
            <a:off x="863025" y="3636139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findShortestPath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C0DBB40-09BD-452D-85F6-CF38C6BA9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4133" y="1701164"/>
            <a:ext cx="8275320" cy="40081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AC604F0-401B-4DB5-81AB-53F26D2BF73F}"/>
              </a:ext>
            </a:extLst>
          </p:cNvPr>
          <p:cNvSpPr/>
          <p:nvPr/>
        </p:nvSpPr>
        <p:spPr>
          <a:xfrm>
            <a:off x="2957689" y="3714109"/>
            <a:ext cx="8396111" cy="2180275"/>
          </a:xfrm>
          <a:prstGeom prst="rect">
            <a:avLst/>
          </a:prstGeom>
          <a:solidFill>
            <a:srgbClr val="2B3B4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627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Ermitteln der konvexen Hülle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0189D-251D-4834-B64E-514EB7AD9CA1}"/>
              </a:ext>
            </a:extLst>
          </p:cNvPr>
          <p:cNvSpPr/>
          <p:nvPr/>
        </p:nvSpPr>
        <p:spPr>
          <a:xfrm>
            <a:off x="866775" y="771525"/>
            <a:ext cx="2050992" cy="535622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63999-2BFA-4A0A-9D7A-2B463A63DE3D}"/>
              </a:ext>
            </a:extLst>
          </p:cNvPr>
          <p:cNvSpPr/>
          <p:nvPr/>
        </p:nvSpPr>
        <p:spPr>
          <a:xfrm>
            <a:off x="868145" y="2668198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61F09-622D-4506-B2E7-F59D1A13D9F7}"/>
              </a:ext>
            </a:extLst>
          </p:cNvPr>
          <p:cNvSpPr txBox="1"/>
          <p:nvPr/>
        </p:nvSpPr>
        <p:spPr>
          <a:xfrm>
            <a:off x="866777" y="2724951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8B9CAF"/>
                </a:solidFill>
                <a:latin typeface="Ubuntu" panose="020B0504030602030204" pitchFamily="34" charset="0"/>
              </a:rPr>
              <a:t>createGraph</a:t>
            </a:r>
            <a:endParaRPr lang="en-US" sz="1600" dirty="0">
              <a:solidFill>
                <a:srgbClr val="8B9CAF"/>
              </a:solidFill>
              <a:latin typeface="Ubuntu" panose="020B05040306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4C6BD-F5E8-4615-8DAB-536E188715CF}"/>
              </a:ext>
            </a:extLst>
          </p:cNvPr>
          <p:cNvSpPr/>
          <p:nvPr/>
        </p:nvSpPr>
        <p:spPr>
          <a:xfrm>
            <a:off x="871894" y="3122661"/>
            <a:ext cx="2050992" cy="455372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7309-6404-483F-970D-36EACB7AC9E7}"/>
              </a:ext>
            </a:extLst>
          </p:cNvPr>
          <p:cNvSpPr txBox="1"/>
          <p:nvPr/>
        </p:nvSpPr>
        <p:spPr>
          <a:xfrm>
            <a:off x="866775" y="3181373"/>
            <a:ext cx="2193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Ubuntu" panose="020B0504030602030204" pitchFamily="34" charset="0"/>
              </a:rPr>
              <a:t>createConvexHull</a:t>
            </a:r>
            <a:endParaRPr lang="en-US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A14F3-2C0A-40BE-9088-9F842036D1B8}"/>
              </a:ext>
            </a:extLst>
          </p:cNvPr>
          <p:cNvSpPr/>
          <p:nvPr/>
        </p:nvSpPr>
        <p:spPr>
          <a:xfrm>
            <a:off x="868145" y="3578336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95493-68DE-4CF3-BC83-912EC876680A}"/>
              </a:ext>
            </a:extLst>
          </p:cNvPr>
          <p:cNvSpPr txBox="1"/>
          <p:nvPr/>
        </p:nvSpPr>
        <p:spPr>
          <a:xfrm>
            <a:off x="863025" y="3636139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findShortestPath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C0DBB40-09BD-452D-85F6-CF38C6BA9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4133" y="1701164"/>
            <a:ext cx="8275320" cy="40081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AC604F0-401B-4DB5-81AB-53F26D2BF73F}"/>
              </a:ext>
            </a:extLst>
          </p:cNvPr>
          <p:cNvSpPr/>
          <p:nvPr/>
        </p:nvSpPr>
        <p:spPr>
          <a:xfrm>
            <a:off x="5019675" y="3714109"/>
            <a:ext cx="6334125" cy="2180275"/>
          </a:xfrm>
          <a:prstGeom prst="rect">
            <a:avLst/>
          </a:prstGeom>
          <a:solidFill>
            <a:srgbClr val="2B3B4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9555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Ermitteln der konvexen Hülle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0189D-251D-4834-B64E-514EB7AD9CA1}"/>
              </a:ext>
            </a:extLst>
          </p:cNvPr>
          <p:cNvSpPr/>
          <p:nvPr/>
        </p:nvSpPr>
        <p:spPr>
          <a:xfrm>
            <a:off x="866775" y="771525"/>
            <a:ext cx="2050992" cy="535622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63999-2BFA-4A0A-9D7A-2B463A63DE3D}"/>
              </a:ext>
            </a:extLst>
          </p:cNvPr>
          <p:cNvSpPr/>
          <p:nvPr/>
        </p:nvSpPr>
        <p:spPr>
          <a:xfrm>
            <a:off x="868145" y="2668198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61F09-622D-4506-B2E7-F59D1A13D9F7}"/>
              </a:ext>
            </a:extLst>
          </p:cNvPr>
          <p:cNvSpPr txBox="1"/>
          <p:nvPr/>
        </p:nvSpPr>
        <p:spPr>
          <a:xfrm>
            <a:off x="866777" y="2724951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8B9CAF"/>
                </a:solidFill>
                <a:latin typeface="Ubuntu" panose="020B0504030602030204" pitchFamily="34" charset="0"/>
              </a:rPr>
              <a:t>createGraph</a:t>
            </a:r>
            <a:endParaRPr lang="en-US" sz="1600" dirty="0">
              <a:solidFill>
                <a:srgbClr val="8B9CAF"/>
              </a:solidFill>
              <a:latin typeface="Ubuntu" panose="020B05040306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4C6BD-F5E8-4615-8DAB-536E188715CF}"/>
              </a:ext>
            </a:extLst>
          </p:cNvPr>
          <p:cNvSpPr/>
          <p:nvPr/>
        </p:nvSpPr>
        <p:spPr>
          <a:xfrm>
            <a:off x="871894" y="3122661"/>
            <a:ext cx="2050992" cy="455372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7309-6404-483F-970D-36EACB7AC9E7}"/>
              </a:ext>
            </a:extLst>
          </p:cNvPr>
          <p:cNvSpPr txBox="1"/>
          <p:nvPr/>
        </p:nvSpPr>
        <p:spPr>
          <a:xfrm>
            <a:off x="866775" y="3181373"/>
            <a:ext cx="2193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Ubuntu" panose="020B0504030602030204" pitchFamily="34" charset="0"/>
              </a:rPr>
              <a:t>createConvexHull</a:t>
            </a:r>
            <a:endParaRPr lang="en-US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A14F3-2C0A-40BE-9088-9F842036D1B8}"/>
              </a:ext>
            </a:extLst>
          </p:cNvPr>
          <p:cNvSpPr/>
          <p:nvPr/>
        </p:nvSpPr>
        <p:spPr>
          <a:xfrm>
            <a:off x="868145" y="3578336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95493-68DE-4CF3-BC83-912EC876680A}"/>
              </a:ext>
            </a:extLst>
          </p:cNvPr>
          <p:cNvSpPr txBox="1"/>
          <p:nvPr/>
        </p:nvSpPr>
        <p:spPr>
          <a:xfrm>
            <a:off x="863025" y="3636139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findShortestPath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C0DBB40-09BD-452D-85F6-CF38C6BA9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4133" y="1701164"/>
            <a:ext cx="8275320" cy="40081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AC604F0-401B-4DB5-81AB-53F26D2BF73F}"/>
              </a:ext>
            </a:extLst>
          </p:cNvPr>
          <p:cNvSpPr/>
          <p:nvPr/>
        </p:nvSpPr>
        <p:spPr>
          <a:xfrm>
            <a:off x="7181850" y="3714109"/>
            <a:ext cx="4171950" cy="2180275"/>
          </a:xfrm>
          <a:prstGeom prst="rect">
            <a:avLst/>
          </a:prstGeom>
          <a:solidFill>
            <a:srgbClr val="2B3B4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4947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Ermitteln der konvexen Hülle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0189D-251D-4834-B64E-514EB7AD9CA1}"/>
              </a:ext>
            </a:extLst>
          </p:cNvPr>
          <p:cNvSpPr/>
          <p:nvPr/>
        </p:nvSpPr>
        <p:spPr>
          <a:xfrm>
            <a:off x="866775" y="771525"/>
            <a:ext cx="2050992" cy="535622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63999-2BFA-4A0A-9D7A-2B463A63DE3D}"/>
              </a:ext>
            </a:extLst>
          </p:cNvPr>
          <p:cNvSpPr/>
          <p:nvPr/>
        </p:nvSpPr>
        <p:spPr>
          <a:xfrm>
            <a:off x="868145" y="2668198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61F09-622D-4506-B2E7-F59D1A13D9F7}"/>
              </a:ext>
            </a:extLst>
          </p:cNvPr>
          <p:cNvSpPr txBox="1"/>
          <p:nvPr/>
        </p:nvSpPr>
        <p:spPr>
          <a:xfrm>
            <a:off x="866777" y="2724951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8B9CAF"/>
                </a:solidFill>
                <a:latin typeface="Ubuntu" panose="020B0504030602030204" pitchFamily="34" charset="0"/>
              </a:rPr>
              <a:t>createGraph</a:t>
            </a:r>
            <a:endParaRPr lang="en-US" sz="1600" dirty="0">
              <a:solidFill>
                <a:srgbClr val="8B9CAF"/>
              </a:solidFill>
              <a:latin typeface="Ubuntu" panose="020B05040306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4C6BD-F5E8-4615-8DAB-536E188715CF}"/>
              </a:ext>
            </a:extLst>
          </p:cNvPr>
          <p:cNvSpPr/>
          <p:nvPr/>
        </p:nvSpPr>
        <p:spPr>
          <a:xfrm>
            <a:off x="871894" y="3122661"/>
            <a:ext cx="2050992" cy="455372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7309-6404-483F-970D-36EACB7AC9E7}"/>
              </a:ext>
            </a:extLst>
          </p:cNvPr>
          <p:cNvSpPr txBox="1"/>
          <p:nvPr/>
        </p:nvSpPr>
        <p:spPr>
          <a:xfrm>
            <a:off x="866775" y="3181373"/>
            <a:ext cx="2193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Ubuntu" panose="020B0504030602030204" pitchFamily="34" charset="0"/>
              </a:rPr>
              <a:t>createConvexHull</a:t>
            </a:r>
            <a:endParaRPr lang="en-US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A14F3-2C0A-40BE-9088-9F842036D1B8}"/>
              </a:ext>
            </a:extLst>
          </p:cNvPr>
          <p:cNvSpPr/>
          <p:nvPr/>
        </p:nvSpPr>
        <p:spPr>
          <a:xfrm>
            <a:off x="868145" y="3578336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95493-68DE-4CF3-BC83-912EC876680A}"/>
              </a:ext>
            </a:extLst>
          </p:cNvPr>
          <p:cNvSpPr txBox="1"/>
          <p:nvPr/>
        </p:nvSpPr>
        <p:spPr>
          <a:xfrm>
            <a:off x="863025" y="3636139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findShortestPath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C0DBB40-09BD-452D-85F6-CF38C6BA9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4133" y="1701164"/>
            <a:ext cx="8275320" cy="40081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AC604F0-401B-4DB5-81AB-53F26D2BF73F}"/>
              </a:ext>
            </a:extLst>
          </p:cNvPr>
          <p:cNvSpPr/>
          <p:nvPr/>
        </p:nvSpPr>
        <p:spPr>
          <a:xfrm>
            <a:off x="9302806" y="3714109"/>
            <a:ext cx="2050993" cy="2180275"/>
          </a:xfrm>
          <a:prstGeom prst="rect">
            <a:avLst/>
          </a:prstGeom>
          <a:solidFill>
            <a:srgbClr val="2B3B4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991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Ermitteln der konvexen Hülle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0189D-251D-4834-B64E-514EB7AD9CA1}"/>
              </a:ext>
            </a:extLst>
          </p:cNvPr>
          <p:cNvSpPr/>
          <p:nvPr/>
        </p:nvSpPr>
        <p:spPr>
          <a:xfrm>
            <a:off x="866775" y="771525"/>
            <a:ext cx="2050992" cy="535622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63999-2BFA-4A0A-9D7A-2B463A63DE3D}"/>
              </a:ext>
            </a:extLst>
          </p:cNvPr>
          <p:cNvSpPr/>
          <p:nvPr/>
        </p:nvSpPr>
        <p:spPr>
          <a:xfrm>
            <a:off x="868145" y="2668198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61F09-622D-4506-B2E7-F59D1A13D9F7}"/>
              </a:ext>
            </a:extLst>
          </p:cNvPr>
          <p:cNvSpPr txBox="1"/>
          <p:nvPr/>
        </p:nvSpPr>
        <p:spPr>
          <a:xfrm>
            <a:off x="866777" y="2724951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8B9CAF"/>
                </a:solidFill>
                <a:latin typeface="Ubuntu" panose="020B0504030602030204" pitchFamily="34" charset="0"/>
              </a:rPr>
              <a:t>createGraph</a:t>
            </a:r>
            <a:endParaRPr lang="en-US" sz="1600" dirty="0">
              <a:solidFill>
                <a:srgbClr val="8B9CAF"/>
              </a:solidFill>
              <a:latin typeface="Ubuntu" panose="020B05040306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4C6BD-F5E8-4615-8DAB-536E188715CF}"/>
              </a:ext>
            </a:extLst>
          </p:cNvPr>
          <p:cNvSpPr/>
          <p:nvPr/>
        </p:nvSpPr>
        <p:spPr>
          <a:xfrm>
            <a:off x="871894" y="3122661"/>
            <a:ext cx="2050992" cy="455372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7309-6404-483F-970D-36EACB7AC9E7}"/>
              </a:ext>
            </a:extLst>
          </p:cNvPr>
          <p:cNvSpPr txBox="1"/>
          <p:nvPr/>
        </p:nvSpPr>
        <p:spPr>
          <a:xfrm>
            <a:off x="866775" y="3181373"/>
            <a:ext cx="2193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Ubuntu" panose="020B0504030602030204" pitchFamily="34" charset="0"/>
              </a:rPr>
              <a:t>createConvexHull</a:t>
            </a:r>
            <a:endParaRPr lang="en-US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A14F3-2C0A-40BE-9088-9F842036D1B8}"/>
              </a:ext>
            </a:extLst>
          </p:cNvPr>
          <p:cNvSpPr/>
          <p:nvPr/>
        </p:nvSpPr>
        <p:spPr>
          <a:xfrm>
            <a:off x="868145" y="3578336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95493-68DE-4CF3-BC83-912EC876680A}"/>
              </a:ext>
            </a:extLst>
          </p:cNvPr>
          <p:cNvSpPr txBox="1"/>
          <p:nvPr/>
        </p:nvSpPr>
        <p:spPr>
          <a:xfrm>
            <a:off x="863025" y="3636139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findShortestPath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C0DBB40-09BD-452D-85F6-CF38C6BA9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4133" y="1701164"/>
            <a:ext cx="8275320" cy="400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53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8DD9124-6D78-45E1-8F34-33724F14D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551092" cy="7410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A2579-2013-4E23-9CF7-98957850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754062"/>
            <a:ext cx="10515600" cy="808037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</a:t>
            </a:r>
            <a:b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Beobachtung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063CF-A153-49FB-9C3C-1C63A508C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bg1"/>
                </a:solidFill>
              </a:rPr>
              <a:t>Lösung für den Fall, dass das äußere Polygon die konvexe Hülle des Inneren schneidet</a:t>
            </a: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444500" indent="-444500">
              <a:buNone/>
            </a:pPr>
            <a:r>
              <a:rPr lang="de-DE" dirty="0">
                <a:solidFill>
                  <a:schemeClr val="bg1"/>
                </a:solidFill>
                <a:sym typeface="Wingdings" panose="05000000000000000000" pitchFamily="2" charset="2"/>
              </a:rPr>
              <a:t> Gesucht ist die die konvexe Hülle des inneren Polygons relativ zum äußeren Polygon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AC5BAE1-4779-4C4D-AA65-B9F49105F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94800" y="2799268"/>
            <a:ext cx="2404050" cy="240405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8F6EC48-F2F5-49E9-AFE9-5C5B7A3FA6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93150" y="2799268"/>
            <a:ext cx="2404051" cy="240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1822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Ermitteln der konvexen Hülle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0189D-251D-4834-B64E-514EB7AD9CA1}"/>
              </a:ext>
            </a:extLst>
          </p:cNvPr>
          <p:cNvSpPr/>
          <p:nvPr/>
        </p:nvSpPr>
        <p:spPr>
          <a:xfrm>
            <a:off x="866775" y="771525"/>
            <a:ext cx="2050992" cy="535622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63999-2BFA-4A0A-9D7A-2B463A63DE3D}"/>
              </a:ext>
            </a:extLst>
          </p:cNvPr>
          <p:cNvSpPr/>
          <p:nvPr/>
        </p:nvSpPr>
        <p:spPr>
          <a:xfrm>
            <a:off x="868145" y="2668198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61F09-622D-4506-B2E7-F59D1A13D9F7}"/>
              </a:ext>
            </a:extLst>
          </p:cNvPr>
          <p:cNvSpPr txBox="1"/>
          <p:nvPr/>
        </p:nvSpPr>
        <p:spPr>
          <a:xfrm>
            <a:off x="866777" y="2724951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8B9CAF"/>
                </a:solidFill>
                <a:latin typeface="Ubuntu" panose="020B0504030602030204" pitchFamily="34" charset="0"/>
              </a:rPr>
              <a:t>createGraph</a:t>
            </a:r>
            <a:endParaRPr lang="en-US" sz="1600" dirty="0">
              <a:solidFill>
                <a:srgbClr val="8B9CAF"/>
              </a:solidFill>
              <a:latin typeface="Ubuntu" panose="020B05040306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4C6BD-F5E8-4615-8DAB-536E188715CF}"/>
              </a:ext>
            </a:extLst>
          </p:cNvPr>
          <p:cNvSpPr/>
          <p:nvPr/>
        </p:nvSpPr>
        <p:spPr>
          <a:xfrm>
            <a:off x="871894" y="3122661"/>
            <a:ext cx="2050992" cy="455372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7309-6404-483F-970D-36EACB7AC9E7}"/>
              </a:ext>
            </a:extLst>
          </p:cNvPr>
          <p:cNvSpPr txBox="1"/>
          <p:nvPr/>
        </p:nvSpPr>
        <p:spPr>
          <a:xfrm>
            <a:off x="866775" y="3181373"/>
            <a:ext cx="2193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Ubuntu" panose="020B0504030602030204" pitchFamily="34" charset="0"/>
              </a:rPr>
              <a:t>createConvexHull</a:t>
            </a:r>
            <a:endParaRPr lang="en-US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A14F3-2C0A-40BE-9088-9F842036D1B8}"/>
              </a:ext>
            </a:extLst>
          </p:cNvPr>
          <p:cNvSpPr/>
          <p:nvPr/>
        </p:nvSpPr>
        <p:spPr>
          <a:xfrm>
            <a:off x="868145" y="3578336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95493-68DE-4CF3-BC83-912EC876680A}"/>
              </a:ext>
            </a:extLst>
          </p:cNvPr>
          <p:cNvSpPr txBox="1"/>
          <p:nvPr/>
        </p:nvSpPr>
        <p:spPr>
          <a:xfrm>
            <a:off x="863025" y="3636139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findShortestPath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E8CF2E5-A4D9-4CA9-827E-A6D04E6BEA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4133" y="1702115"/>
            <a:ext cx="8275320" cy="400812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09F36F5-98FB-4242-A290-096F33F1F173}"/>
              </a:ext>
            </a:extLst>
          </p:cNvPr>
          <p:cNvSpPr/>
          <p:nvPr/>
        </p:nvSpPr>
        <p:spPr>
          <a:xfrm>
            <a:off x="5029200" y="3705224"/>
            <a:ext cx="6349425" cy="2180275"/>
          </a:xfrm>
          <a:prstGeom prst="rect">
            <a:avLst/>
          </a:prstGeom>
          <a:solidFill>
            <a:srgbClr val="2B3B4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673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Ermitteln der konvexen Hülle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0189D-251D-4834-B64E-514EB7AD9CA1}"/>
              </a:ext>
            </a:extLst>
          </p:cNvPr>
          <p:cNvSpPr/>
          <p:nvPr/>
        </p:nvSpPr>
        <p:spPr>
          <a:xfrm>
            <a:off x="866775" y="771525"/>
            <a:ext cx="2050992" cy="535622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63999-2BFA-4A0A-9D7A-2B463A63DE3D}"/>
              </a:ext>
            </a:extLst>
          </p:cNvPr>
          <p:cNvSpPr/>
          <p:nvPr/>
        </p:nvSpPr>
        <p:spPr>
          <a:xfrm>
            <a:off x="868145" y="2668198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61F09-622D-4506-B2E7-F59D1A13D9F7}"/>
              </a:ext>
            </a:extLst>
          </p:cNvPr>
          <p:cNvSpPr txBox="1"/>
          <p:nvPr/>
        </p:nvSpPr>
        <p:spPr>
          <a:xfrm>
            <a:off x="866777" y="2724951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8B9CAF"/>
                </a:solidFill>
                <a:latin typeface="Ubuntu" panose="020B0504030602030204" pitchFamily="34" charset="0"/>
              </a:rPr>
              <a:t>createGraph</a:t>
            </a:r>
            <a:endParaRPr lang="en-US" sz="1600" dirty="0">
              <a:solidFill>
                <a:srgbClr val="8B9CAF"/>
              </a:solidFill>
              <a:latin typeface="Ubuntu" panose="020B05040306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4C6BD-F5E8-4615-8DAB-536E188715CF}"/>
              </a:ext>
            </a:extLst>
          </p:cNvPr>
          <p:cNvSpPr/>
          <p:nvPr/>
        </p:nvSpPr>
        <p:spPr>
          <a:xfrm>
            <a:off x="871894" y="3122661"/>
            <a:ext cx="2050992" cy="455372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7309-6404-483F-970D-36EACB7AC9E7}"/>
              </a:ext>
            </a:extLst>
          </p:cNvPr>
          <p:cNvSpPr txBox="1"/>
          <p:nvPr/>
        </p:nvSpPr>
        <p:spPr>
          <a:xfrm>
            <a:off x="866775" y="3181373"/>
            <a:ext cx="2193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Ubuntu" panose="020B0504030602030204" pitchFamily="34" charset="0"/>
              </a:rPr>
              <a:t>createConvexHull</a:t>
            </a:r>
            <a:endParaRPr lang="en-US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A14F3-2C0A-40BE-9088-9F842036D1B8}"/>
              </a:ext>
            </a:extLst>
          </p:cNvPr>
          <p:cNvSpPr/>
          <p:nvPr/>
        </p:nvSpPr>
        <p:spPr>
          <a:xfrm>
            <a:off x="868145" y="3578336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95493-68DE-4CF3-BC83-912EC876680A}"/>
              </a:ext>
            </a:extLst>
          </p:cNvPr>
          <p:cNvSpPr txBox="1"/>
          <p:nvPr/>
        </p:nvSpPr>
        <p:spPr>
          <a:xfrm>
            <a:off x="863025" y="3636139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findShortestPath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E8CF2E5-A4D9-4CA9-827E-A6D04E6BEA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4133" y="1702115"/>
            <a:ext cx="8275320" cy="400812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09F36F5-98FB-4242-A290-096F33F1F173}"/>
              </a:ext>
            </a:extLst>
          </p:cNvPr>
          <p:cNvSpPr/>
          <p:nvPr/>
        </p:nvSpPr>
        <p:spPr>
          <a:xfrm>
            <a:off x="7229475" y="3705224"/>
            <a:ext cx="4149150" cy="2180275"/>
          </a:xfrm>
          <a:prstGeom prst="rect">
            <a:avLst/>
          </a:prstGeom>
          <a:solidFill>
            <a:srgbClr val="2B3B4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14862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Ermitteln der konvexen Hülle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0189D-251D-4834-B64E-514EB7AD9CA1}"/>
              </a:ext>
            </a:extLst>
          </p:cNvPr>
          <p:cNvSpPr/>
          <p:nvPr/>
        </p:nvSpPr>
        <p:spPr>
          <a:xfrm>
            <a:off x="866775" y="771525"/>
            <a:ext cx="2050992" cy="535622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63999-2BFA-4A0A-9D7A-2B463A63DE3D}"/>
              </a:ext>
            </a:extLst>
          </p:cNvPr>
          <p:cNvSpPr/>
          <p:nvPr/>
        </p:nvSpPr>
        <p:spPr>
          <a:xfrm>
            <a:off x="868145" y="2668198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61F09-622D-4506-B2E7-F59D1A13D9F7}"/>
              </a:ext>
            </a:extLst>
          </p:cNvPr>
          <p:cNvSpPr txBox="1"/>
          <p:nvPr/>
        </p:nvSpPr>
        <p:spPr>
          <a:xfrm>
            <a:off x="866777" y="2724951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8B9CAF"/>
                </a:solidFill>
                <a:latin typeface="Ubuntu" panose="020B0504030602030204" pitchFamily="34" charset="0"/>
              </a:rPr>
              <a:t>createGraph</a:t>
            </a:r>
            <a:endParaRPr lang="en-US" sz="1600" dirty="0">
              <a:solidFill>
                <a:srgbClr val="8B9CAF"/>
              </a:solidFill>
              <a:latin typeface="Ubuntu" panose="020B05040306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4C6BD-F5E8-4615-8DAB-536E188715CF}"/>
              </a:ext>
            </a:extLst>
          </p:cNvPr>
          <p:cNvSpPr/>
          <p:nvPr/>
        </p:nvSpPr>
        <p:spPr>
          <a:xfrm>
            <a:off x="871894" y="3122661"/>
            <a:ext cx="2050992" cy="455372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7309-6404-483F-970D-36EACB7AC9E7}"/>
              </a:ext>
            </a:extLst>
          </p:cNvPr>
          <p:cNvSpPr txBox="1"/>
          <p:nvPr/>
        </p:nvSpPr>
        <p:spPr>
          <a:xfrm>
            <a:off x="866775" y="3181373"/>
            <a:ext cx="2193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Ubuntu" panose="020B0504030602030204" pitchFamily="34" charset="0"/>
              </a:rPr>
              <a:t>createConvexHull</a:t>
            </a:r>
            <a:endParaRPr lang="en-US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A14F3-2C0A-40BE-9088-9F842036D1B8}"/>
              </a:ext>
            </a:extLst>
          </p:cNvPr>
          <p:cNvSpPr/>
          <p:nvPr/>
        </p:nvSpPr>
        <p:spPr>
          <a:xfrm>
            <a:off x="868145" y="3578336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95493-68DE-4CF3-BC83-912EC876680A}"/>
              </a:ext>
            </a:extLst>
          </p:cNvPr>
          <p:cNvSpPr txBox="1"/>
          <p:nvPr/>
        </p:nvSpPr>
        <p:spPr>
          <a:xfrm>
            <a:off x="863025" y="3636139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findShortestPath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E8CF2E5-A4D9-4CA9-827E-A6D04E6BEA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4133" y="1702115"/>
            <a:ext cx="8275320" cy="400812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09F36F5-98FB-4242-A290-096F33F1F173}"/>
              </a:ext>
            </a:extLst>
          </p:cNvPr>
          <p:cNvSpPr/>
          <p:nvPr/>
        </p:nvSpPr>
        <p:spPr>
          <a:xfrm>
            <a:off x="9327631" y="3705224"/>
            <a:ext cx="2050993" cy="2180275"/>
          </a:xfrm>
          <a:prstGeom prst="rect">
            <a:avLst/>
          </a:prstGeom>
          <a:solidFill>
            <a:srgbClr val="2B3B4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4122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Ermitteln der konvexen Hülle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0189D-251D-4834-B64E-514EB7AD9CA1}"/>
              </a:ext>
            </a:extLst>
          </p:cNvPr>
          <p:cNvSpPr/>
          <p:nvPr/>
        </p:nvSpPr>
        <p:spPr>
          <a:xfrm>
            <a:off x="866775" y="771525"/>
            <a:ext cx="2050992" cy="535622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63999-2BFA-4A0A-9D7A-2B463A63DE3D}"/>
              </a:ext>
            </a:extLst>
          </p:cNvPr>
          <p:cNvSpPr/>
          <p:nvPr/>
        </p:nvSpPr>
        <p:spPr>
          <a:xfrm>
            <a:off x="868145" y="2668198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61F09-622D-4506-B2E7-F59D1A13D9F7}"/>
              </a:ext>
            </a:extLst>
          </p:cNvPr>
          <p:cNvSpPr txBox="1"/>
          <p:nvPr/>
        </p:nvSpPr>
        <p:spPr>
          <a:xfrm>
            <a:off x="866777" y="2724951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8B9CAF"/>
                </a:solidFill>
                <a:latin typeface="Ubuntu" panose="020B0504030602030204" pitchFamily="34" charset="0"/>
              </a:rPr>
              <a:t>createGraph</a:t>
            </a:r>
            <a:endParaRPr lang="en-US" sz="1600" dirty="0">
              <a:solidFill>
                <a:srgbClr val="8B9CAF"/>
              </a:solidFill>
              <a:latin typeface="Ubuntu" panose="020B05040306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4C6BD-F5E8-4615-8DAB-536E188715CF}"/>
              </a:ext>
            </a:extLst>
          </p:cNvPr>
          <p:cNvSpPr/>
          <p:nvPr/>
        </p:nvSpPr>
        <p:spPr>
          <a:xfrm>
            <a:off x="871894" y="3122661"/>
            <a:ext cx="2050992" cy="455372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7309-6404-483F-970D-36EACB7AC9E7}"/>
              </a:ext>
            </a:extLst>
          </p:cNvPr>
          <p:cNvSpPr txBox="1"/>
          <p:nvPr/>
        </p:nvSpPr>
        <p:spPr>
          <a:xfrm>
            <a:off x="866775" y="3181373"/>
            <a:ext cx="2193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Ubuntu" panose="020B0504030602030204" pitchFamily="34" charset="0"/>
              </a:rPr>
              <a:t>createConvexHull</a:t>
            </a:r>
            <a:endParaRPr lang="en-US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A14F3-2C0A-40BE-9088-9F842036D1B8}"/>
              </a:ext>
            </a:extLst>
          </p:cNvPr>
          <p:cNvSpPr/>
          <p:nvPr/>
        </p:nvSpPr>
        <p:spPr>
          <a:xfrm>
            <a:off x="868145" y="3578336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95493-68DE-4CF3-BC83-912EC876680A}"/>
              </a:ext>
            </a:extLst>
          </p:cNvPr>
          <p:cNvSpPr txBox="1"/>
          <p:nvPr/>
        </p:nvSpPr>
        <p:spPr>
          <a:xfrm>
            <a:off x="863025" y="3636139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findShortestPath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E8CF2E5-A4D9-4CA9-827E-A6D04E6BEA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4133" y="1702115"/>
            <a:ext cx="8275320" cy="400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499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Ermitteln der konvexen Hülle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0189D-251D-4834-B64E-514EB7AD9CA1}"/>
              </a:ext>
            </a:extLst>
          </p:cNvPr>
          <p:cNvSpPr/>
          <p:nvPr/>
        </p:nvSpPr>
        <p:spPr>
          <a:xfrm>
            <a:off x="866775" y="771525"/>
            <a:ext cx="2050992" cy="535622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63999-2BFA-4A0A-9D7A-2B463A63DE3D}"/>
              </a:ext>
            </a:extLst>
          </p:cNvPr>
          <p:cNvSpPr/>
          <p:nvPr/>
        </p:nvSpPr>
        <p:spPr>
          <a:xfrm>
            <a:off x="868145" y="2668198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61F09-622D-4506-B2E7-F59D1A13D9F7}"/>
              </a:ext>
            </a:extLst>
          </p:cNvPr>
          <p:cNvSpPr txBox="1"/>
          <p:nvPr/>
        </p:nvSpPr>
        <p:spPr>
          <a:xfrm>
            <a:off x="866777" y="2724951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8B9CAF"/>
                </a:solidFill>
                <a:latin typeface="Ubuntu" panose="020B0504030602030204" pitchFamily="34" charset="0"/>
              </a:rPr>
              <a:t>createGraph</a:t>
            </a:r>
            <a:endParaRPr lang="en-US" sz="1600" dirty="0">
              <a:solidFill>
                <a:srgbClr val="8B9CAF"/>
              </a:solidFill>
              <a:latin typeface="Ubuntu" panose="020B05040306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4C6BD-F5E8-4615-8DAB-536E188715CF}"/>
              </a:ext>
            </a:extLst>
          </p:cNvPr>
          <p:cNvSpPr/>
          <p:nvPr/>
        </p:nvSpPr>
        <p:spPr>
          <a:xfrm>
            <a:off x="871894" y="3122661"/>
            <a:ext cx="2050992" cy="455372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7309-6404-483F-970D-36EACB7AC9E7}"/>
              </a:ext>
            </a:extLst>
          </p:cNvPr>
          <p:cNvSpPr txBox="1"/>
          <p:nvPr/>
        </p:nvSpPr>
        <p:spPr>
          <a:xfrm>
            <a:off x="866775" y="3181373"/>
            <a:ext cx="2193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Ubuntu" panose="020B0504030602030204" pitchFamily="34" charset="0"/>
              </a:rPr>
              <a:t>createConvexHull</a:t>
            </a:r>
            <a:endParaRPr lang="en-US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A14F3-2C0A-40BE-9088-9F842036D1B8}"/>
              </a:ext>
            </a:extLst>
          </p:cNvPr>
          <p:cNvSpPr/>
          <p:nvPr/>
        </p:nvSpPr>
        <p:spPr>
          <a:xfrm>
            <a:off x="868145" y="3578336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95493-68DE-4CF3-BC83-912EC876680A}"/>
              </a:ext>
            </a:extLst>
          </p:cNvPr>
          <p:cNvSpPr txBox="1"/>
          <p:nvPr/>
        </p:nvSpPr>
        <p:spPr>
          <a:xfrm>
            <a:off x="863025" y="3636139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findShortestPath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6079C2-CE7D-4EFB-B42D-3138DD0CE806}"/>
                  </a:ext>
                </a:extLst>
              </p:cNvPr>
              <p:cNvSpPr txBox="1"/>
              <p:nvPr/>
            </p:nvSpPr>
            <p:spPr>
              <a:xfrm>
                <a:off x="3088959" y="1543258"/>
                <a:ext cx="8399230" cy="4524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createConvexHullOfInnerPolygon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(</a:t>
                </a:r>
                <a:r>
                  <a:rPr lang="en-US" sz="1200" b="0" dirty="0">
                    <a:solidFill>
                      <a:srgbClr val="B78AFF"/>
                    </a:solidFill>
                    <a:effectLst/>
                    <a:latin typeface=" Ubuntu Mono"/>
                  </a:rPr>
                  <a:t>Graph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738A"/>
                    </a:solidFill>
                    <a:effectLst/>
                    <a:latin typeface=" Ubuntu Mono"/>
                  </a:rPr>
                  <a:t>G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=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(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V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,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E1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,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E2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))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{</a:t>
                </a:r>
              </a:p>
              <a:p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</a:t>
                </a:r>
                <a:r>
                  <a:rPr lang="en-US" sz="1200" b="0" i="1" dirty="0" err="1">
                    <a:solidFill>
                      <a:srgbClr val="FF955C"/>
                    </a:solidFill>
                    <a:effectLst/>
                    <a:latin typeface=" Ubuntu Mono"/>
                  </a:rPr>
                  <a:t>nodeToNextNode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[</a:t>
                </a:r>
                <a:r>
                  <a:rPr lang="en-US" sz="1200" b="0" dirty="0">
                    <a:solidFill>
                      <a:srgbClr val="FF738A"/>
                    </a:solidFill>
                    <a:effectLst/>
                    <a:latin typeface=" Ubuntu Mono"/>
                  </a:rPr>
                  <a:t>#innerPolygon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]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=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dirty="0">
                    <a:solidFill>
                      <a:srgbClr val="FFFFFF"/>
                    </a:solidFill>
                    <a:latin typeface=" Ubuntu Mono"/>
                  </a:rPr>
                  <a:t>array, such that </a:t>
                </a:r>
                <a:r>
                  <a:rPr lang="en-US" sz="1200" b="0" i="1" dirty="0" err="1">
                    <a:solidFill>
                      <a:srgbClr val="FF955C"/>
                    </a:solidFill>
                    <a:effectLst/>
                    <a:latin typeface=" Ubuntu Mono"/>
                  </a:rPr>
                  <a:t>nodeToNextNode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[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i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]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=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(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i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+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955C"/>
                    </a:solidFill>
                    <a:effectLst/>
                    <a:latin typeface=" Ubuntu Mono"/>
                  </a:rPr>
                  <a:t>1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)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%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738A"/>
                    </a:solidFill>
                    <a:effectLst/>
                    <a:latin typeface=" Ubuntu Mono"/>
                  </a:rPr>
                  <a:t>#innerPolygon</a:t>
                </a:r>
                <a:endParaRPr lang="en-US" sz="1200" b="0" dirty="0">
                  <a:solidFill>
                    <a:srgbClr val="FFFFFF"/>
                  </a:solidFill>
                  <a:effectLst/>
                  <a:latin typeface=" Ubuntu Mono"/>
                </a:endParaRPr>
              </a:p>
              <a:p>
                <a:b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</a:b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startingNode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=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dirty="0">
                    <a:solidFill>
                      <a:srgbClr val="FFFFFF"/>
                    </a:solidFill>
                    <a:latin typeface=" Ubuntu Mono"/>
                  </a:rPr>
                  <a:t>leftmost node of inner polygon</a:t>
                </a:r>
              </a:p>
              <a:p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currentNode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=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startingNode</a:t>
                </a:r>
                <a:endParaRPr lang="en-US" sz="1200" b="0" dirty="0">
                  <a:solidFill>
                    <a:srgbClr val="FFFFFF"/>
                  </a:solidFill>
                  <a:effectLst/>
                  <a:latin typeface=" Ubuntu Mono"/>
                </a:endParaRPr>
              </a:p>
              <a:p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stack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=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EACD61"/>
                    </a:solidFill>
                    <a:effectLst/>
                    <a:latin typeface=" Ubuntu Mono"/>
                  </a:rPr>
                  <a:t>new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Stack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()</a:t>
                </a:r>
              </a:p>
              <a:p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</a:t>
                </a:r>
                <a:r>
                  <a:rPr lang="en-US" sz="1200" b="0" dirty="0">
                    <a:solidFill>
                      <a:srgbClr val="EACD61"/>
                    </a:solidFill>
                    <a:effectLst/>
                    <a:latin typeface=" Ubuntu Mono"/>
                  </a:rPr>
                  <a:t>do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endParaRPr lang="en-US" sz="1200" b="0" dirty="0">
                  <a:solidFill>
                    <a:srgbClr val="FFFFFF"/>
                  </a:solidFill>
                  <a:effectLst/>
                  <a:latin typeface=" Ubuntu Mono"/>
                </a:endParaRPr>
              </a:p>
              <a:p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    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nextNode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=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i="1" dirty="0" err="1">
                    <a:solidFill>
                      <a:srgbClr val="FF955C"/>
                    </a:solidFill>
                    <a:effectLst/>
                    <a:latin typeface=" Ubuntu Mono"/>
                  </a:rPr>
                  <a:t>nodeToNextNode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[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currentNode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]</a:t>
                </a:r>
              </a:p>
              <a:p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    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desiredNode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=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i="1" dirty="0" err="1">
                    <a:solidFill>
                      <a:srgbClr val="FF955C"/>
                    </a:solidFill>
                    <a:effectLst/>
                    <a:latin typeface=" Ubuntu Mono"/>
                  </a:rPr>
                  <a:t>nodeToNextNode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[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nextNode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]</a:t>
                </a:r>
              </a:p>
              <a:p>
                <a:b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</a:b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    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isShortcutPossible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=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14:m>
                  <m:oMath xmlns:m="http://schemas.openxmlformats.org/officeDocument/2006/math">
                    <m:r>
                      <a:rPr lang="de-DE" sz="1200" b="0" i="1" dirty="0" smtClean="0">
                        <a:solidFill>
                          <a:srgbClr val="69C3FF"/>
                        </a:solidFill>
                        <a:effectLst/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(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currentNode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,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desiredNode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)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14:m>
                  <m:oMath xmlns:m="http://schemas.openxmlformats.org/officeDocument/2006/math">
                    <m:r>
                      <a:rPr lang="de-DE" sz="1200" b="0" i="1" dirty="0" smtClean="0">
                        <a:solidFill>
                          <a:srgbClr val="69C3FF"/>
                        </a:solidFill>
                        <a:effectLst/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E</a:t>
                </a:r>
                <a:r>
                  <a:rPr lang="en-US" sz="1200" b="0" baseline="-25000" dirty="0">
                    <a:solidFill>
                      <a:srgbClr val="69C3FF"/>
                    </a:solidFill>
                    <a:effectLst/>
                    <a:latin typeface=" Ubuntu Mono"/>
                  </a:rPr>
                  <a:t>2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and</a:t>
                </a:r>
              </a:p>
              <a:p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                         </a:t>
                </a:r>
                <a:r>
                  <a:rPr lang="en-US" sz="1200" b="0" i="1" dirty="0" err="1">
                    <a:solidFill>
                      <a:srgbClr val="FF955C"/>
                    </a:solidFill>
                    <a:effectLst/>
                    <a:latin typeface=" Ubuntu Mono"/>
                  </a:rPr>
                  <a:t>desiredNode</a:t>
                </a:r>
                <a:r>
                  <a:rPr lang="en-US" sz="1200" b="0" dirty="0" err="1">
                    <a:solidFill>
                      <a:srgbClr val="FFFFFF"/>
                    </a:solidFill>
                    <a:effectLst/>
                    <a:latin typeface=" Ubuntu Mono"/>
                  </a:rPr>
                  <a:t>.</a:t>
                </a:r>
                <a:r>
                  <a:rPr lang="en-US" sz="1200" b="0" dirty="0" err="1">
                    <a:solidFill>
                      <a:srgbClr val="FF738A"/>
                    </a:solidFill>
                    <a:effectLst/>
                    <a:latin typeface=" Ubuntu Mono"/>
                  </a:rPr>
                  <a:t>position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dirty="0">
                    <a:solidFill>
                      <a:srgbClr val="FFFFFF"/>
                    </a:solidFill>
                    <a:latin typeface=" Ubuntu Mono"/>
                  </a:rPr>
                  <a:t>is right of line segment from </a:t>
                </a:r>
                <a:r>
                  <a:rPr lang="en-US" sz="1200" dirty="0" err="1">
                    <a:solidFill>
                      <a:srgbClr val="69C3FF"/>
                    </a:solidFill>
                    <a:latin typeface=" Ubuntu Mono"/>
                  </a:rPr>
                  <a:t>currentNode</a:t>
                </a:r>
                <a:r>
                  <a:rPr lang="en-US" sz="1200" dirty="0">
                    <a:solidFill>
                      <a:srgbClr val="FFFFFF"/>
                    </a:solidFill>
                    <a:latin typeface=" Ubuntu Mono"/>
                  </a:rPr>
                  <a:t> to </a:t>
                </a:r>
                <a:r>
                  <a:rPr lang="en-US" sz="1200" dirty="0" err="1">
                    <a:solidFill>
                      <a:srgbClr val="69C3FF"/>
                    </a:solidFill>
                    <a:latin typeface=" Ubuntu Mono"/>
                  </a:rPr>
                  <a:t>nextNode</a:t>
                </a:r>
                <a:endParaRPr lang="en-US" sz="1200" dirty="0">
                  <a:solidFill>
                    <a:srgbClr val="69C3FF"/>
                  </a:solidFill>
                  <a:latin typeface=" Ubuntu Mono"/>
                </a:endParaRPr>
              </a:p>
              <a:p>
                <a:b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</a:b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    </a:t>
                </a:r>
                <a:r>
                  <a:rPr lang="en-US" sz="1200" b="0" dirty="0">
                    <a:solidFill>
                      <a:srgbClr val="EACD61"/>
                    </a:solidFill>
                    <a:effectLst/>
                    <a:latin typeface=" Ubuntu Mono"/>
                  </a:rPr>
                  <a:t>if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isShortcutPossible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dirty="0">
                    <a:solidFill>
                      <a:srgbClr val="EACD61"/>
                    </a:solidFill>
                    <a:latin typeface=" Ubuntu Mono"/>
                  </a:rPr>
                  <a:t>then</a:t>
                </a:r>
              </a:p>
              <a:p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        </a:t>
                </a:r>
                <a:r>
                  <a:rPr lang="en-US" sz="1200" b="0" i="1" dirty="0" err="1">
                    <a:solidFill>
                      <a:srgbClr val="FF955C"/>
                    </a:solidFill>
                    <a:effectLst/>
                    <a:latin typeface=" Ubuntu Mono"/>
                  </a:rPr>
                  <a:t>nodeToNextNode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[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currentNode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]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=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desiredNode</a:t>
                </a:r>
                <a:endParaRPr lang="en-US" sz="1200" b="0" dirty="0">
                  <a:solidFill>
                    <a:srgbClr val="FFFFFF"/>
                  </a:solidFill>
                  <a:effectLst/>
                  <a:latin typeface=" Ubuntu Mono"/>
                </a:endParaRPr>
              </a:p>
              <a:p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        </a:t>
                </a:r>
                <a:r>
                  <a:rPr lang="en-US" sz="1200" b="0" dirty="0">
                    <a:solidFill>
                      <a:srgbClr val="EACD61"/>
                    </a:solidFill>
                    <a:effectLst/>
                    <a:latin typeface=" Ubuntu Mono"/>
                  </a:rPr>
                  <a:t>if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dirty="0">
                    <a:solidFill>
                      <a:srgbClr val="69C3FF"/>
                    </a:solidFill>
                    <a:latin typeface=" Ubuntu Mono"/>
                  </a:rPr>
                  <a:t>stack</a:t>
                </a:r>
                <a:r>
                  <a:rPr lang="en-US" sz="1200" dirty="0">
                    <a:solidFill>
                      <a:srgbClr val="FFFFFF"/>
                    </a:solidFill>
                    <a:latin typeface=" Ubuntu Mono"/>
                  </a:rPr>
                  <a:t> is not empty </a:t>
                </a:r>
                <a:r>
                  <a:rPr lang="en-US" sz="1200" dirty="0">
                    <a:solidFill>
                      <a:srgbClr val="EACD61"/>
                    </a:solidFill>
                    <a:latin typeface=" Ubuntu Mono"/>
                  </a:rPr>
                  <a:t>then</a:t>
                </a:r>
              </a:p>
              <a:p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            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currentNode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=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i="1" dirty="0" err="1">
                    <a:solidFill>
                      <a:srgbClr val="FF955C"/>
                    </a:solidFill>
                    <a:effectLst/>
                    <a:latin typeface=" Ubuntu Mono"/>
                  </a:rPr>
                  <a:t>stack</a:t>
                </a:r>
                <a:r>
                  <a:rPr lang="en-US" sz="1200" b="0" dirty="0" err="1">
                    <a:solidFill>
                      <a:srgbClr val="FFFFFF"/>
                    </a:solidFill>
                    <a:effectLst/>
                    <a:latin typeface=" Ubuntu Mono"/>
                  </a:rPr>
                  <a:t>.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pop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()</a:t>
                </a:r>
              </a:p>
              <a:p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    </a:t>
                </a:r>
                <a:r>
                  <a:rPr lang="en-US" sz="1200" b="0" dirty="0">
                    <a:solidFill>
                      <a:srgbClr val="EACD61"/>
                    </a:solidFill>
                    <a:effectLst/>
                    <a:latin typeface=" Ubuntu Mono"/>
                  </a:rPr>
                  <a:t>else</a:t>
                </a:r>
                <a:endParaRPr lang="en-US" sz="1200" b="0" dirty="0">
                  <a:solidFill>
                    <a:srgbClr val="FFFFFF"/>
                  </a:solidFill>
                  <a:effectLst/>
                  <a:latin typeface=" Ubuntu Mono"/>
                </a:endParaRPr>
              </a:p>
              <a:p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        </a:t>
                </a:r>
                <a:r>
                  <a:rPr lang="en-US" sz="1200" b="0" i="1" dirty="0" err="1">
                    <a:solidFill>
                      <a:srgbClr val="FF955C"/>
                    </a:solidFill>
                    <a:effectLst/>
                    <a:latin typeface=" Ubuntu Mono"/>
                  </a:rPr>
                  <a:t>stack</a:t>
                </a:r>
                <a:r>
                  <a:rPr lang="en-US" sz="1200" b="0" dirty="0" err="1">
                    <a:solidFill>
                      <a:srgbClr val="FFFFFF"/>
                    </a:solidFill>
                    <a:effectLst/>
                    <a:latin typeface=" Ubuntu Mono"/>
                  </a:rPr>
                  <a:t>.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push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(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currentNode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)</a:t>
                </a:r>
              </a:p>
              <a:p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        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currentNode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=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i="1" dirty="0" err="1">
                    <a:solidFill>
                      <a:srgbClr val="FF955C"/>
                    </a:solidFill>
                    <a:effectLst/>
                    <a:latin typeface=" Ubuntu Mono"/>
                  </a:rPr>
                  <a:t>nodeToNextNode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[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currentNode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]</a:t>
                </a:r>
              </a:p>
              <a:p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</a:t>
                </a:r>
                <a:r>
                  <a:rPr lang="en-US" sz="1200" dirty="0">
                    <a:solidFill>
                      <a:srgbClr val="EACD61"/>
                    </a:solidFill>
                    <a:latin typeface=" Ubuntu Mono"/>
                  </a:rPr>
                  <a:t>until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currentNode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EACD61"/>
                    </a:solidFill>
                    <a:effectLst/>
                    <a:latin typeface=" Ubuntu Mono"/>
                  </a:rPr>
                  <a:t>==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startingNode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and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stack </a:t>
                </a:r>
                <a:r>
                  <a:rPr lang="en-US" sz="1200" dirty="0">
                    <a:solidFill>
                      <a:srgbClr val="FFFFFF"/>
                    </a:solidFill>
                    <a:latin typeface=" Ubuntu Mono"/>
                  </a:rPr>
                  <a:t>is not empty</a:t>
                </a:r>
              </a:p>
              <a:p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</a:t>
                </a:r>
                <a:endParaRPr lang="en-US" sz="1200" b="0" dirty="0">
                  <a:solidFill>
                    <a:srgbClr val="FFFFFF"/>
                  </a:solidFill>
                  <a:effectLst/>
                  <a:latin typeface=" Ubuntu Mono"/>
                </a:endParaRPr>
              </a:p>
              <a:p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</a:t>
                </a:r>
                <a:r>
                  <a:rPr lang="en-US" sz="1200" dirty="0">
                    <a:solidFill>
                      <a:srgbClr val="FFFFFF"/>
                    </a:solidFill>
                    <a:latin typeface=" Ubuntu Mono"/>
                  </a:rPr>
                  <a:t>generate polygon from </a:t>
                </a:r>
                <a:r>
                  <a:rPr lang="en-US" sz="1200" dirty="0" err="1">
                    <a:solidFill>
                      <a:srgbClr val="69C3FF"/>
                    </a:solidFill>
                    <a:latin typeface=" Ubuntu Mono"/>
                  </a:rPr>
                  <a:t>nodeToNextNode</a:t>
                </a:r>
                <a:r>
                  <a:rPr lang="en-US" sz="1200" dirty="0">
                    <a:solidFill>
                      <a:srgbClr val="FFFFFF"/>
                    </a:solidFill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and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EACD61"/>
                    </a:solidFill>
                    <a:effectLst/>
                    <a:latin typeface=" Ubuntu Mono"/>
                  </a:rPr>
                  <a:t>return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dirty="0">
                    <a:solidFill>
                      <a:srgbClr val="FFFFFF"/>
                    </a:solidFill>
                    <a:latin typeface=" Ubuntu Mono"/>
                  </a:rPr>
                  <a:t>it</a:t>
                </a:r>
              </a:p>
              <a:p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}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6079C2-CE7D-4EFB-B42D-3138DD0CE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959" y="1543258"/>
                <a:ext cx="8399230" cy="4524315"/>
              </a:xfrm>
              <a:prstGeom prst="rect">
                <a:avLst/>
              </a:prstGeom>
              <a:blipFill>
                <a:blip r:embed="rId6"/>
                <a:stretch>
                  <a:fillRect l="-73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18045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943D-92F7-4B5B-AE43-DF4191E18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C1FEC-1CAF-4205-ADA3-6A6CE20A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D0C3D1F-9763-4663-8860-227BA2010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1"/>
            <a:ext cx="12551092" cy="74104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7987D4B-D302-4DFD-87CE-EB6FE2ED43DE}"/>
              </a:ext>
            </a:extLst>
          </p:cNvPr>
          <p:cNvSpPr txBox="1">
            <a:spLocks/>
          </p:cNvSpPr>
          <p:nvPr/>
        </p:nvSpPr>
        <p:spPr>
          <a:xfrm>
            <a:off x="866775" y="754062"/>
            <a:ext cx="10515600" cy="808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II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Ermitteln der konvexen Hülle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0189D-251D-4834-B64E-514EB7AD9CA1}"/>
              </a:ext>
            </a:extLst>
          </p:cNvPr>
          <p:cNvSpPr/>
          <p:nvPr/>
        </p:nvSpPr>
        <p:spPr>
          <a:xfrm>
            <a:off x="866775" y="771525"/>
            <a:ext cx="2050992" cy="5356224"/>
          </a:xfrm>
          <a:prstGeom prst="rect">
            <a:avLst/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763999-2BFA-4A0A-9D7A-2B463A63DE3D}"/>
              </a:ext>
            </a:extLst>
          </p:cNvPr>
          <p:cNvSpPr/>
          <p:nvPr/>
        </p:nvSpPr>
        <p:spPr>
          <a:xfrm>
            <a:off x="868145" y="2668198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761F09-622D-4506-B2E7-F59D1A13D9F7}"/>
              </a:ext>
            </a:extLst>
          </p:cNvPr>
          <p:cNvSpPr txBox="1"/>
          <p:nvPr/>
        </p:nvSpPr>
        <p:spPr>
          <a:xfrm>
            <a:off x="866777" y="2724951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8B9CAF"/>
                </a:solidFill>
                <a:latin typeface="Ubuntu" panose="020B0504030602030204" pitchFamily="34" charset="0"/>
              </a:rPr>
              <a:t>createGraph</a:t>
            </a:r>
            <a:endParaRPr lang="en-US" sz="1600" dirty="0">
              <a:solidFill>
                <a:srgbClr val="8B9CAF"/>
              </a:solidFill>
              <a:latin typeface="Ubuntu" panose="020B0504030602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B4C6BD-F5E8-4615-8DAB-536E188715CF}"/>
              </a:ext>
            </a:extLst>
          </p:cNvPr>
          <p:cNvSpPr/>
          <p:nvPr/>
        </p:nvSpPr>
        <p:spPr>
          <a:xfrm>
            <a:off x="871894" y="3122661"/>
            <a:ext cx="2050992" cy="455372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777309-6404-483F-970D-36EACB7AC9E7}"/>
              </a:ext>
            </a:extLst>
          </p:cNvPr>
          <p:cNvSpPr txBox="1"/>
          <p:nvPr/>
        </p:nvSpPr>
        <p:spPr>
          <a:xfrm>
            <a:off x="866775" y="3181373"/>
            <a:ext cx="21936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1"/>
                </a:solidFill>
                <a:latin typeface="Ubuntu" panose="020B0504030602030204" pitchFamily="34" charset="0"/>
              </a:rPr>
              <a:t>createConvexHull</a:t>
            </a:r>
            <a:endParaRPr lang="en-US" sz="1600" b="1" dirty="0">
              <a:solidFill>
                <a:schemeClr val="bg1"/>
              </a:solidFill>
              <a:latin typeface="Ubuntu" panose="020B0504030602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0A14F3-2C0A-40BE-9088-9F842036D1B8}"/>
              </a:ext>
            </a:extLst>
          </p:cNvPr>
          <p:cNvSpPr/>
          <p:nvPr/>
        </p:nvSpPr>
        <p:spPr>
          <a:xfrm>
            <a:off x="868145" y="3578336"/>
            <a:ext cx="2050992" cy="455372"/>
          </a:xfrm>
          <a:prstGeom prst="rect">
            <a:avLst/>
          </a:prstGeom>
          <a:solidFill>
            <a:srgbClr val="FFFFFF">
              <a:alpha val="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E95493-68DE-4CF3-BC83-912EC876680A}"/>
              </a:ext>
            </a:extLst>
          </p:cNvPr>
          <p:cNvSpPr txBox="1"/>
          <p:nvPr/>
        </p:nvSpPr>
        <p:spPr>
          <a:xfrm>
            <a:off x="863025" y="3636139"/>
            <a:ext cx="21936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dirty="0" err="1">
                <a:solidFill>
                  <a:srgbClr val="8B9CAF"/>
                </a:solidFill>
                <a:effectLst/>
                <a:latin typeface="Ubuntu" panose="020B0504030602030204" pitchFamily="34" charset="0"/>
              </a:rPr>
              <a:t>findShortestPath</a:t>
            </a:r>
            <a:endParaRPr lang="en-US" sz="1600" b="0" dirty="0">
              <a:solidFill>
                <a:srgbClr val="8B9CAF"/>
              </a:solidFill>
              <a:effectLst/>
              <a:latin typeface="Ubuntu" panose="020B05040306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6079C2-CE7D-4EFB-B42D-3138DD0CE806}"/>
                  </a:ext>
                </a:extLst>
              </p:cNvPr>
              <p:cNvSpPr txBox="1"/>
              <p:nvPr/>
            </p:nvSpPr>
            <p:spPr>
              <a:xfrm>
                <a:off x="3088959" y="1543258"/>
                <a:ext cx="8399230" cy="4524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createConvexHullOfInnerPolygon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(</a:t>
                </a:r>
                <a:r>
                  <a:rPr lang="en-US" sz="1200" b="0" dirty="0">
                    <a:solidFill>
                      <a:srgbClr val="B78AFF"/>
                    </a:solidFill>
                    <a:effectLst/>
                    <a:latin typeface=" Ubuntu Mono"/>
                  </a:rPr>
                  <a:t>Graph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738A"/>
                    </a:solidFill>
                    <a:effectLst/>
                    <a:latin typeface=" Ubuntu Mono"/>
                  </a:rPr>
                  <a:t>G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=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(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V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,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E1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,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E2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))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{</a:t>
                </a:r>
              </a:p>
              <a:p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</a:t>
                </a:r>
                <a:r>
                  <a:rPr lang="en-US" sz="1200" b="0" i="1" dirty="0" err="1">
                    <a:solidFill>
                      <a:srgbClr val="FF955C"/>
                    </a:solidFill>
                    <a:effectLst/>
                    <a:latin typeface=" Ubuntu Mono"/>
                  </a:rPr>
                  <a:t>nodeToNextNode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[</a:t>
                </a:r>
                <a:r>
                  <a:rPr lang="en-US" sz="1200" b="0" dirty="0">
                    <a:solidFill>
                      <a:srgbClr val="FF738A"/>
                    </a:solidFill>
                    <a:effectLst/>
                    <a:latin typeface=" Ubuntu Mono"/>
                  </a:rPr>
                  <a:t>#innerPolygon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]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=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dirty="0">
                    <a:solidFill>
                      <a:srgbClr val="FFFFFF"/>
                    </a:solidFill>
                    <a:latin typeface=" Ubuntu Mono"/>
                  </a:rPr>
                  <a:t>array, such that </a:t>
                </a:r>
                <a:r>
                  <a:rPr lang="en-US" sz="1200" b="0" i="1" dirty="0" err="1">
                    <a:solidFill>
                      <a:srgbClr val="FF955C"/>
                    </a:solidFill>
                    <a:effectLst/>
                    <a:latin typeface=" Ubuntu Mono"/>
                  </a:rPr>
                  <a:t>nodeToNextNode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[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i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]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=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(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i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+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955C"/>
                    </a:solidFill>
                    <a:effectLst/>
                    <a:latin typeface=" Ubuntu Mono"/>
                  </a:rPr>
                  <a:t>1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)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%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738A"/>
                    </a:solidFill>
                    <a:effectLst/>
                    <a:latin typeface=" Ubuntu Mono"/>
                  </a:rPr>
                  <a:t>#innerPolygon</a:t>
                </a:r>
                <a:endParaRPr lang="en-US" sz="1200" b="0" dirty="0">
                  <a:solidFill>
                    <a:srgbClr val="FFFFFF"/>
                  </a:solidFill>
                  <a:effectLst/>
                  <a:latin typeface=" Ubuntu Mono"/>
                </a:endParaRPr>
              </a:p>
              <a:p>
                <a:b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</a:b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startingNode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=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dirty="0">
                    <a:solidFill>
                      <a:srgbClr val="FFFFFF"/>
                    </a:solidFill>
                    <a:latin typeface=" Ubuntu Mono"/>
                  </a:rPr>
                  <a:t>leftmost node of inner polygon</a:t>
                </a:r>
              </a:p>
              <a:p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currentNode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=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startingNode</a:t>
                </a:r>
                <a:endParaRPr lang="en-US" sz="1200" b="0" dirty="0">
                  <a:solidFill>
                    <a:srgbClr val="FFFFFF"/>
                  </a:solidFill>
                  <a:effectLst/>
                  <a:latin typeface=" Ubuntu Mono"/>
                </a:endParaRPr>
              </a:p>
              <a:p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stack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=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EACD61"/>
                    </a:solidFill>
                    <a:effectLst/>
                    <a:latin typeface=" Ubuntu Mono"/>
                  </a:rPr>
                  <a:t>new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Stack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()</a:t>
                </a:r>
              </a:p>
              <a:p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</a:t>
                </a:r>
                <a:r>
                  <a:rPr lang="en-US" sz="1200" b="0" dirty="0">
                    <a:solidFill>
                      <a:srgbClr val="EACD61"/>
                    </a:solidFill>
                    <a:effectLst/>
                    <a:latin typeface=" Ubuntu Mono"/>
                  </a:rPr>
                  <a:t>do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endParaRPr lang="en-US" sz="1200" b="0" dirty="0">
                  <a:solidFill>
                    <a:srgbClr val="FFFFFF"/>
                  </a:solidFill>
                  <a:effectLst/>
                  <a:latin typeface=" Ubuntu Mono"/>
                </a:endParaRPr>
              </a:p>
              <a:p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    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nextNode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=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i="1" dirty="0" err="1">
                    <a:solidFill>
                      <a:srgbClr val="FF955C"/>
                    </a:solidFill>
                    <a:effectLst/>
                    <a:latin typeface=" Ubuntu Mono"/>
                  </a:rPr>
                  <a:t>nodeToNextNode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[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currentNode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]</a:t>
                </a:r>
              </a:p>
              <a:p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    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desiredNode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=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i="1" dirty="0" err="1">
                    <a:solidFill>
                      <a:srgbClr val="FF955C"/>
                    </a:solidFill>
                    <a:effectLst/>
                    <a:latin typeface=" Ubuntu Mono"/>
                  </a:rPr>
                  <a:t>nodeToNextNode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[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nextNode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]</a:t>
                </a:r>
              </a:p>
              <a:p>
                <a:b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</a:b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    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isShortcutPossible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=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14:m>
                  <m:oMath xmlns:m="http://schemas.openxmlformats.org/officeDocument/2006/math">
                    <m:r>
                      <a:rPr lang="de-DE" sz="1200" b="0" i="1" dirty="0" smtClean="0">
                        <a:solidFill>
                          <a:srgbClr val="69C3FF"/>
                        </a:solidFill>
                        <a:effectLst/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(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currentNode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,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desiredNode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)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14:m>
                  <m:oMath xmlns:m="http://schemas.openxmlformats.org/officeDocument/2006/math">
                    <m:r>
                      <a:rPr lang="de-DE" sz="1200" b="0" i="1" dirty="0" smtClean="0">
                        <a:solidFill>
                          <a:srgbClr val="69C3FF"/>
                        </a:solidFill>
                        <a:effectLst/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E</a:t>
                </a:r>
                <a:r>
                  <a:rPr lang="en-US" sz="1200" b="0" baseline="-25000" dirty="0">
                    <a:solidFill>
                      <a:srgbClr val="69C3FF"/>
                    </a:solidFill>
                    <a:effectLst/>
                    <a:latin typeface=" Ubuntu Mono"/>
                  </a:rPr>
                  <a:t>2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and</a:t>
                </a:r>
              </a:p>
              <a:p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                         </a:t>
                </a:r>
                <a:r>
                  <a:rPr lang="en-US" sz="1200" b="0" i="1" dirty="0" err="1">
                    <a:solidFill>
                      <a:srgbClr val="FF955C"/>
                    </a:solidFill>
                    <a:effectLst/>
                    <a:latin typeface=" Ubuntu Mono"/>
                  </a:rPr>
                  <a:t>desiredNode</a:t>
                </a:r>
                <a:r>
                  <a:rPr lang="en-US" sz="1200" b="0" dirty="0" err="1">
                    <a:solidFill>
                      <a:srgbClr val="FFFFFF"/>
                    </a:solidFill>
                    <a:effectLst/>
                    <a:latin typeface=" Ubuntu Mono"/>
                  </a:rPr>
                  <a:t>.</a:t>
                </a:r>
                <a:r>
                  <a:rPr lang="en-US" sz="1200" b="0" dirty="0" err="1">
                    <a:solidFill>
                      <a:srgbClr val="FF738A"/>
                    </a:solidFill>
                    <a:effectLst/>
                    <a:latin typeface=" Ubuntu Mono"/>
                  </a:rPr>
                  <a:t>position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dirty="0">
                    <a:solidFill>
                      <a:srgbClr val="FFFFFF"/>
                    </a:solidFill>
                    <a:latin typeface=" Ubuntu Mono"/>
                  </a:rPr>
                  <a:t>is right of line segment from </a:t>
                </a:r>
                <a:r>
                  <a:rPr lang="en-US" sz="1200" dirty="0" err="1">
                    <a:solidFill>
                      <a:srgbClr val="69C3FF"/>
                    </a:solidFill>
                    <a:latin typeface=" Ubuntu Mono"/>
                  </a:rPr>
                  <a:t>currentNode</a:t>
                </a:r>
                <a:r>
                  <a:rPr lang="en-US" sz="1200" dirty="0">
                    <a:solidFill>
                      <a:srgbClr val="FFFFFF"/>
                    </a:solidFill>
                    <a:latin typeface=" Ubuntu Mono"/>
                  </a:rPr>
                  <a:t> to </a:t>
                </a:r>
                <a:r>
                  <a:rPr lang="en-US" sz="1200" dirty="0" err="1">
                    <a:solidFill>
                      <a:srgbClr val="69C3FF"/>
                    </a:solidFill>
                    <a:latin typeface=" Ubuntu Mono"/>
                  </a:rPr>
                  <a:t>nextNode</a:t>
                </a:r>
                <a:endParaRPr lang="en-US" sz="1200" dirty="0">
                  <a:solidFill>
                    <a:srgbClr val="69C3FF"/>
                  </a:solidFill>
                  <a:latin typeface=" Ubuntu Mono"/>
                </a:endParaRPr>
              </a:p>
              <a:p>
                <a:b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</a:b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    </a:t>
                </a:r>
                <a:r>
                  <a:rPr lang="en-US" sz="1200" b="0" dirty="0">
                    <a:solidFill>
                      <a:srgbClr val="EACD61"/>
                    </a:solidFill>
                    <a:effectLst/>
                    <a:latin typeface=" Ubuntu Mono"/>
                  </a:rPr>
                  <a:t>if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isShortcutPossible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dirty="0">
                    <a:solidFill>
                      <a:srgbClr val="EACD61"/>
                    </a:solidFill>
                    <a:latin typeface=" Ubuntu Mono"/>
                  </a:rPr>
                  <a:t>then</a:t>
                </a:r>
              </a:p>
              <a:p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        </a:t>
                </a:r>
                <a:r>
                  <a:rPr lang="en-US" sz="1200" b="0" i="1" dirty="0" err="1">
                    <a:solidFill>
                      <a:srgbClr val="FF955C"/>
                    </a:solidFill>
                    <a:effectLst/>
                    <a:latin typeface=" Ubuntu Mono"/>
                  </a:rPr>
                  <a:t>nodeToNextNode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[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currentNode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]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=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desiredNode</a:t>
                </a:r>
                <a:endParaRPr lang="en-US" sz="1200" b="0" dirty="0">
                  <a:solidFill>
                    <a:srgbClr val="FFFFFF"/>
                  </a:solidFill>
                  <a:effectLst/>
                  <a:latin typeface=" Ubuntu Mono"/>
                </a:endParaRPr>
              </a:p>
              <a:p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        </a:t>
                </a:r>
                <a:r>
                  <a:rPr lang="en-US" sz="1200" b="0" dirty="0">
                    <a:solidFill>
                      <a:srgbClr val="EACD61"/>
                    </a:solidFill>
                    <a:effectLst/>
                    <a:latin typeface=" Ubuntu Mono"/>
                  </a:rPr>
                  <a:t>if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dirty="0">
                    <a:solidFill>
                      <a:srgbClr val="69C3FF"/>
                    </a:solidFill>
                    <a:latin typeface=" Ubuntu Mono"/>
                  </a:rPr>
                  <a:t>stack</a:t>
                </a:r>
                <a:r>
                  <a:rPr lang="en-US" sz="1200" dirty="0">
                    <a:solidFill>
                      <a:srgbClr val="FFFFFF"/>
                    </a:solidFill>
                    <a:latin typeface=" Ubuntu Mono"/>
                  </a:rPr>
                  <a:t> is not empty </a:t>
                </a:r>
                <a:r>
                  <a:rPr lang="en-US" sz="1200" dirty="0">
                    <a:solidFill>
                      <a:srgbClr val="EACD61"/>
                    </a:solidFill>
                    <a:latin typeface=" Ubuntu Mono"/>
                  </a:rPr>
                  <a:t>then</a:t>
                </a:r>
              </a:p>
              <a:p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            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currentNode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=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i="1" dirty="0" err="1">
                    <a:solidFill>
                      <a:srgbClr val="FF955C"/>
                    </a:solidFill>
                    <a:effectLst/>
                    <a:latin typeface=" Ubuntu Mono"/>
                  </a:rPr>
                  <a:t>stack</a:t>
                </a:r>
                <a:r>
                  <a:rPr lang="en-US" sz="1200" b="0" dirty="0" err="1">
                    <a:solidFill>
                      <a:srgbClr val="FFFFFF"/>
                    </a:solidFill>
                    <a:effectLst/>
                    <a:latin typeface=" Ubuntu Mono"/>
                  </a:rPr>
                  <a:t>.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pop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()</a:t>
                </a:r>
              </a:p>
              <a:p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    </a:t>
                </a:r>
                <a:r>
                  <a:rPr lang="en-US" sz="1200" b="0" dirty="0">
                    <a:solidFill>
                      <a:srgbClr val="EACD61"/>
                    </a:solidFill>
                    <a:effectLst/>
                    <a:latin typeface=" Ubuntu Mono"/>
                  </a:rPr>
                  <a:t>else</a:t>
                </a:r>
                <a:endParaRPr lang="en-US" sz="1200" b="0" dirty="0">
                  <a:solidFill>
                    <a:srgbClr val="FFFFFF"/>
                  </a:solidFill>
                  <a:effectLst/>
                  <a:latin typeface=" Ubuntu Mono"/>
                </a:endParaRPr>
              </a:p>
              <a:p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        </a:t>
                </a:r>
                <a:r>
                  <a:rPr lang="en-US" sz="1200" b="0" i="1" dirty="0" err="1">
                    <a:solidFill>
                      <a:srgbClr val="FF955C"/>
                    </a:solidFill>
                    <a:effectLst/>
                    <a:latin typeface=" Ubuntu Mono"/>
                  </a:rPr>
                  <a:t>stack</a:t>
                </a:r>
                <a:r>
                  <a:rPr lang="en-US" sz="1200" b="0" dirty="0" err="1">
                    <a:solidFill>
                      <a:srgbClr val="FFFFFF"/>
                    </a:solidFill>
                    <a:effectLst/>
                    <a:latin typeface=" Ubuntu Mono"/>
                  </a:rPr>
                  <a:t>.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push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(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currentNode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)</a:t>
                </a:r>
              </a:p>
              <a:p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        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currentNode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=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i="1" dirty="0" err="1">
                    <a:solidFill>
                      <a:srgbClr val="FF955C"/>
                    </a:solidFill>
                    <a:effectLst/>
                    <a:latin typeface=" Ubuntu Mono"/>
                  </a:rPr>
                  <a:t>nodeToNextNode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[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currentNode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]</a:t>
                </a:r>
              </a:p>
              <a:p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</a:t>
                </a:r>
                <a:r>
                  <a:rPr lang="en-US" sz="1200" dirty="0">
                    <a:solidFill>
                      <a:srgbClr val="EACD61"/>
                    </a:solidFill>
                    <a:latin typeface=" Ubuntu Mono"/>
                  </a:rPr>
                  <a:t>until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currentNode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EACD61"/>
                    </a:solidFill>
                    <a:effectLst/>
                    <a:latin typeface=" Ubuntu Mono"/>
                  </a:rPr>
                  <a:t>==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 err="1">
                    <a:solidFill>
                      <a:srgbClr val="69C3FF"/>
                    </a:solidFill>
                    <a:effectLst/>
                    <a:latin typeface=" Ubuntu Mono"/>
                  </a:rPr>
                  <a:t>startingNode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and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stack </a:t>
                </a:r>
                <a:r>
                  <a:rPr lang="en-US" sz="1200" dirty="0">
                    <a:solidFill>
                      <a:srgbClr val="FFFFFF"/>
                    </a:solidFill>
                    <a:latin typeface=" Ubuntu Mono"/>
                  </a:rPr>
                  <a:t>is not empty</a:t>
                </a:r>
              </a:p>
              <a:p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</a:t>
                </a:r>
                <a:endParaRPr lang="en-US" sz="1200" b="0" dirty="0">
                  <a:solidFill>
                    <a:srgbClr val="FFFFFF"/>
                  </a:solidFill>
                  <a:effectLst/>
                  <a:latin typeface=" Ubuntu Mono"/>
                </a:endParaRPr>
              </a:p>
              <a:p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   </a:t>
                </a:r>
                <a:r>
                  <a:rPr lang="en-US" sz="1200" dirty="0">
                    <a:solidFill>
                      <a:srgbClr val="FFFFFF"/>
                    </a:solidFill>
                    <a:latin typeface=" Ubuntu Mono"/>
                  </a:rPr>
                  <a:t>generate polygon from </a:t>
                </a:r>
                <a:r>
                  <a:rPr lang="en-US" sz="1200" dirty="0" err="1">
                    <a:solidFill>
                      <a:srgbClr val="69C3FF"/>
                    </a:solidFill>
                    <a:latin typeface=" Ubuntu Mono"/>
                  </a:rPr>
                  <a:t>nodeToNextNode</a:t>
                </a:r>
                <a:r>
                  <a:rPr lang="en-US" sz="1200" dirty="0">
                    <a:solidFill>
                      <a:srgbClr val="FFFFFF"/>
                    </a:solidFill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and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b="0" dirty="0">
                    <a:solidFill>
                      <a:srgbClr val="EACD61"/>
                    </a:solidFill>
                    <a:effectLst/>
                    <a:latin typeface=" Ubuntu Mono"/>
                  </a:rPr>
                  <a:t>return</a:t>
                </a:r>
                <a:r>
                  <a:rPr lang="en-US" sz="1200" b="0" dirty="0">
                    <a:solidFill>
                      <a:srgbClr val="69C3FF"/>
                    </a:solidFill>
                    <a:effectLst/>
                    <a:latin typeface=" Ubuntu Mono"/>
                  </a:rPr>
                  <a:t> </a:t>
                </a:r>
                <a:r>
                  <a:rPr lang="en-US" sz="1200" dirty="0">
                    <a:solidFill>
                      <a:srgbClr val="FFFFFF"/>
                    </a:solidFill>
                    <a:latin typeface=" Ubuntu Mono"/>
                  </a:rPr>
                  <a:t>it</a:t>
                </a:r>
              </a:p>
              <a:p>
                <a:r>
                  <a:rPr lang="en-US" sz="1200" b="0" dirty="0">
                    <a:solidFill>
                      <a:srgbClr val="FFFFFF"/>
                    </a:solidFill>
                    <a:effectLst/>
                    <a:latin typeface=" Ubuntu Mono"/>
                  </a:rPr>
                  <a:t>}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D6079C2-CE7D-4EFB-B42D-3138DD0CE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959" y="1543258"/>
                <a:ext cx="8399230" cy="4524315"/>
              </a:xfrm>
              <a:prstGeom prst="rect">
                <a:avLst/>
              </a:prstGeom>
              <a:blipFill>
                <a:blip r:embed="rId8"/>
                <a:stretch>
                  <a:fillRect l="-73" b="-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7B9A5155-9B64-459E-A807-3C267C0B5573}"/>
              </a:ext>
            </a:extLst>
          </p:cNvPr>
          <p:cNvSpPr/>
          <p:nvPr/>
        </p:nvSpPr>
        <p:spPr>
          <a:xfrm>
            <a:off x="5365728" y="3613827"/>
            <a:ext cx="5690199" cy="177124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CA548A-5BA4-462D-A3BD-95F3E20A8A67}"/>
              </a:ext>
            </a:extLst>
          </p:cNvPr>
          <p:cNvSpPr/>
          <p:nvPr/>
        </p:nvSpPr>
        <p:spPr>
          <a:xfrm>
            <a:off x="7891463" y="3438098"/>
            <a:ext cx="274638" cy="177124"/>
          </a:xfrm>
          <a:prstGeom prst="rect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A79E18C-EBFF-4022-B258-F251CE9924E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347258" y="3974693"/>
            <a:ext cx="2038869" cy="2038869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3BF66C32-9494-48A5-857F-FA283FE5B928}"/>
              </a:ext>
            </a:extLst>
          </p:cNvPr>
          <p:cNvSpPr txBox="1">
            <a:spLocks/>
          </p:cNvSpPr>
          <p:nvPr/>
        </p:nvSpPr>
        <p:spPr>
          <a:xfrm>
            <a:off x="6275545" y="3997446"/>
            <a:ext cx="2845100" cy="1547429"/>
          </a:xfrm>
          <a:prstGeom prst="rect">
            <a:avLst/>
          </a:prstGeom>
          <a:solidFill>
            <a:srgbClr val="35475D">
              <a:alpha val="91000"/>
            </a:srgbClr>
          </a:solidFill>
          <a:effectLst>
            <a:outerShdw blurRad="1651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1600" dirty="0">
                <a:solidFill>
                  <a:schemeClr val="bg1"/>
                </a:solidFill>
              </a:rPr>
              <a:t>Warum ist es wichtig, dass nur nach rechts abbiegende Abkürzungen genommen werden? Probiere mal dieses Beispiel. Was passiert, wenn man diesen Check weglässt? </a:t>
            </a:r>
          </a:p>
        </p:txBody>
      </p:sp>
    </p:spTree>
    <p:extLst>
      <p:ext uri="{BB962C8B-B14F-4D97-AF65-F5344CB8AC3E}">
        <p14:creationId xmlns:p14="http://schemas.microsoft.com/office/powerpoint/2010/main" val="123752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8DD9124-6D78-45E1-8F34-33724F14D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551092" cy="7410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A2579-2013-4E23-9CF7-98957850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754062"/>
            <a:ext cx="10515600" cy="808037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</a:t>
            </a:r>
            <a:b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Idee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72C7BE20-E173-41C9-8013-D9B4804284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3799" y="1995225"/>
            <a:ext cx="3420000" cy="34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B4D9A532-832F-4E62-B1BE-66E9E1E42021}"/>
                  </a:ext>
                </a:extLst>
              </p:cNvPr>
              <p:cNvSpPr txBox="1"/>
              <p:nvPr/>
            </p:nvSpPr>
            <p:spPr>
              <a:xfrm>
                <a:off x="7703633" y="350517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rgbClr val="00A9E5"/>
                  </a:solidFill>
                </a:endParaRPr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B4D9A532-832F-4E62-B1BE-66E9E1E420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633" y="3505170"/>
                <a:ext cx="93188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9F237377-B1B4-4044-A1D9-5C49147A81FF}"/>
                  </a:ext>
                </a:extLst>
              </p:cNvPr>
              <p:cNvSpPr txBox="1"/>
              <p:nvPr/>
            </p:nvSpPr>
            <p:spPr>
              <a:xfrm>
                <a:off x="8273584" y="350517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FBAA05"/>
                  </a:solidFill>
                </a:endParaRPr>
              </a:p>
            </p:txBody>
          </p:sp>
        </mc:Choice>
        <mc:Fallback xmlns=""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9F237377-B1B4-4044-A1D9-5C49147A8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584" y="3505170"/>
                <a:ext cx="93188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517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8DD9124-6D78-45E1-8F34-33724F14D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551092" cy="7410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5A2579-2013-4E23-9CF7-989578503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775" y="754062"/>
            <a:ext cx="10515600" cy="808037"/>
          </a:xfrm>
        </p:spPr>
        <p:txBody>
          <a:bodyPr>
            <a:norm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Lösungsvorschlag I</a:t>
            </a:r>
            <a:b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</a:br>
            <a:r>
              <a:rPr lang="de-DE" sz="2400" b="1" dirty="0">
                <a:solidFill>
                  <a:schemeClr val="bg1"/>
                </a:solidFill>
                <a:latin typeface="Ubuntu Light" panose="020B0304030602030204" pitchFamily="34" charset="0"/>
              </a:rPr>
              <a:t>Idee</a:t>
            </a:r>
            <a:endParaRPr lang="en-US" sz="2400" b="1" dirty="0">
              <a:solidFill>
                <a:schemeClr val="bg1"/>
              </a:solidFill>
              <a:latin typeface="Ubuntu Light" panose="020B03040306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8853F4BD-C32D-4A07-8DE0-F8FBFE0F33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25625"/>
                <a:ext cx="6696000" cy="4351338"/>
              </a:xfrm>
            </p:spPr>
            <p:txBody>
              <a:bodyPr>
                <a:normAutofit/>
              </a:bodyPr>
              <a:lstStyle/>
              <a:p>
                <a:r>
                  <a:rPr lang="de-DE" dirty="0">
                    <a:solidFill>
                      <a:schemeClr val="bg1"/>
                    </a:solidFill>
                  </a:rPr>
                  <a:t>Berechne die konvexen Hüllen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13F784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13F784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13F784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8FFFA2"/>
                    </a:solidFill>
                  </a:rPr>
                  <a:t> </a:t>
                </a:r>
                <a:r>
                  <a:rPr lang="de-DE" dirty="0">
                    <a:solidFill>
                      <a:schemeClr val="bg1"/>
                    </a:solidFill>
                  </a:rPr>
                  <a:t>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FBAA0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BAA05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FBAA05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m:rPr>
                        <m:nor/>
                      </m:rPr>
                      <a:rPr lang="de-DE">
                        <a:solidFill>
                          <a:srgbClr val="FBAA0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de-DE" dirty="0">
                        <a:solidFill>
                          <a:schemeClr val="bg1"/>
                        </a:solidFill>
                      </a:rPr>
                      <m:t>und</m:t>
                    </m:r>
                    <m:r>
                      <a:rPr lang="de-DE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solidFill>
                              <a:srgbClr val="B9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B900FF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B900FF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rgbClr val="B900FF"/>
                    </a:solidFill>
                  </a:rPr>
                  <a:t> </a:t>
                </a:r>
                <a:r>
                  <a:rPr lang="de-DE" dirty="0">
                    <a:solidFill>
                      <a:schemeClr val="bg1"/>
                    </a:solidFill>
                  </a:rPr>
                  <a:t>von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e-DE">
                            <a:solidFill>
                              <a:srgbClr val="00A9E5"/>
                            </a:solidFill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</m:oMath>
                </a14:m>
                <a:endParaRPr lang="de-DE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8853F4BD-C32D-4A07-8DE0-F8FBFE0F33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25625"/>
                <a:ext cx="6696000" cy="4351338"/>
              </a:xfrm>
              <a:blipFill>
                <a:blip r:embed="rId5"/>
                <a:stretch>
                  <a:fillRect l="-1639" t="-224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Grafik 17">
            <a:extLst>
              <a:ext uri="{FF2B5EF4-FFF2-40B4-BE49-F238E27FC236}">
                <a16:creationId xmlns:a16="http://schemas.microsoft.com/office/drawing/2014/main" id="{B5E47924-B390-4FA1-897B-F8E704A931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33799" y="1995225"/>
            <a:ext cx="3420000" cy="342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7698E3D5-6667-4779-BD15-C81DA06BAA71}"/>
                  </a:ext>
                </a:extLst>
              </p:cNvPr>
              <p:cNvSpPr txBox="1"/>
              <p:nvPr/>
            </p:nvSpPr>
            <p:spPr>
              <a:xfrm>
                <a:off x="7703633" y="350517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00A9E5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</m:oMath>
                  </m:oMathPara>
                </a14:m>
                <a:endParaRPr lang="de-DE" dirty="0">
                  <a:solidFill>
                    <a:srgbClr val="00A9E5"/>
                  </a:solidFill>
                </a:endParaRPr>
              </a:p>
            </p:txBody>
          </p:sp>
        </mc:Choice>
        <mc:Fallback xmlns=""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7698E3D5-6667-4779-BD15-C81DA06BA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633" y="3505170"/>
                <a:ext cx="93188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AA04FBCF-659C-4981-8316-B256ECA2340E}"/>
                  </a:ext>
                </a:extLst>
              </p:cNvPr>
              <p:cNvSpPr txBox="1"/>
              <p:nvPr/>
            </p:nvSpPr>
            <p:spPr>
              <a:xfrm>
                <a:off x="8273584" y="350517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FBAA05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FBAA05"/>
                  </a:solidFill>
                </a:endParaRPr>
              </a:p>
            </p:txBody>
          </p:sp>
        </mc:Choice>
        <mc:Fallback xmlns=""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AA04FBCF-659C-4981-8316-B256ECA23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584" y="3505170"/>
                <a:ext cx="931880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4662127A-85D7-4E95-9229-D9960A4AEC07}"/>
                  </a:ext>
                </a:extLst>
              </p:cNvPr>
              <p:cNvSpPr txBox="1"/>
              <p:nvPr/>
            </p:nvSpPr>
            <p:spPr>
              <a:xfrm>
                <a:off x="9177859" y="4826830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13F784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13F784"/>
                  </a:solidFill>
                </a:endParaRPr>
              </a:p>
            </p:txBody>
          </p:sp>
        </mc:Choice>
        <mc:Fallback xmlns=""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4662127A-85D7-4E95-9229-D9960A4AE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859" y="4826830"/>
                <a:ext cx="931880" cy="400110"/>
              </a:xfrm>
              <a:prstGeom prst="rect">
                <a:avLst/>
              </a:prstGeom>
              <a:blipFill>
                <a:blip r:embed="rId1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1BB812FF-C7CD-42E0-B7CD-D8389766A8E3}"/>
                  </a:ext>
                </a:extLst>
              </p:cNvPr>
              <p:cNvSpPr txBox="1"/>
              <p:nvPr/>
            </p:nvSpPr>
            <p:spPr>
              <a:xfrm>
                <a:off x="9177859" y="5415225"/>
                <a:ext cx="9318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000" b="0" i="1" smtClean="0">
                              <a:solidFill>
                                <a:srgbClr val="B9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B900FF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B900FF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b>
                      </m:sSub>
                    </m:oMath>
                  </m:oMathPara>
                </a14:m>
                <a:endParaRPr lang="de-DE" sz="2000" dirty="0">
                  <a:solidFill>
                    <a:srgbClr val="B900FF"/>
                  </a:solidFill>
                </a:endParaRPr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1BB812FF-C7CD-42E0-B7CD-D8389766A8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859" y="5415225"/>
                <a:ext cx="931880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57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21896</TotalTime>
  <Words>5166</Words>
  <Application>Microsoft Office PowerPoint</Application>
  <PresentationFormat>Widescreen</PresentationFormat>
  <Paragraphs>741</Paragraphs>
  <Slides>75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4" baseType="lpstr">
      <vt:lpstr> Ubuntu Mono</vt:lpstr>
      <vt:lpstr>Arial</vt:lpstr>
      <vt:lpstr>Calibri</vt:lpstr>
      <vt:lpstr>Calibri Light</vt:lpstr>
      <vt:lpstr>Cambria Math</vt:lpstr>
      <vt:lpstr>Ubuntu</vt:lpstr>
      <vt:lpstr>Ubuntu Light</vt:lpstr>
      <vt:lpstr>Wingdings</vt:lpstr>
      <vt:lpstr>Office Theme</vt:lpstr>
      <vt:lpstr>PowerPoint Presentation</vt:lpstr>
      <vt:lpstr>Problemstellung</vt:lpstr>
      <vt:lpstr>Problemstellung</vt:lpstr>
      <vt:lpstr>Problemstellung</vt:lpstr>
      <vt:lpstr>Eingabe und Ausgabe</vt:lpstr>
      <vt:lpstr>Lösungsvorschlag I Beobachtung</vt:lpstr>
      <vt:lpstr>Lösungsvorschlag I Beobachtung</vt:lpstr>
      <vt:lpstr>Lösungsvorschlag I Idee</vt:lpstr>
      <vt:lpstr>Lösungsvorschlag I Idee</vt:lpstr>
      <vt:lpstr>Lösungsvorschlag I Idee</vt:lpstr>
      <vt:lpstr>Lösungsvorschlag I Idee</vt:lpstr>
      <vt:lpstr>Lösungsvorschlag I Idee</vt:lpstr>
      <vt:lpstr>Lösungsvorschlag I Idee</vt:lpstr>
      <vt:lpstr>Lösungsvorschlag I Idee</vt:lpstr>
      <vt:lpstr>Lösungsvorschlag I Idee</vt:lpstr>
      <vt:lpstr>Lösungsvorschlag I Idee</vt:lpstr>
      <vt:lpstr>Lösungsvorschlag I Idee</vt:lpstr>
      <vt:lpstr>Lösungsvorschlag I Idee</vt:lpstr>
      <vt:lpstr>Lösungsvorschlag I Idee</vt:lpstr>
      <vt:lpstr>Lösungsvorschlag I Idee</vt:lpstr>
      <vt:lpstr>Lösungsvorschlag I Idee</vt:lpstr>
      <vt:lpstr>Lösungsvorschlag I Idee</vt:lpstr>
      <vt:lpstr>Lösungsvorschlag I Besonderheiten</vt:lpstr>
      <vt:lpstr>Lösungsvorschlag I Besonderheiten</vt:lpstr>
      <vt:lpstr>Lösungsvorschlag I Pseudocode</vt:lpstr>
      <vt:lpstr>Lösungsvorschlag I Laufzeit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Lösungsvorschlag II Laufzeit</vt:lpstr>
      <vt:lpstr>Vergleich der Laufzeiten</vt:lpstr>
      <vt:lpstr>Hilfstools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Samoticha</dc:creator>
  <cp:lastModifiedBy>Adrian Samoticha</cp:lastModifiedBy>
  <cp:revision>249</cp:revision>
  <dcterms:created xsi:type="dcterms:W3CDTF">2021-01-22T15:26:49Z</dcterms:created>
  <dcterms:modified xsi:type="dcterms:W3CDTF">2021-02-16T21:54:24Z</dcterms:modified>
</cp:coreProperties>
</file>