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9" r:id="rId2"/>
  </p:sldMasterIdLst>
  <p:notesMasterIdLst>
    <p:notesMasterId r:id="rId6"/>
  </p:notesMasterIdLst>
  <p:handoutMasterIdLst>
    <p:handoutMasterId r:id="rId7"/>
  </p:handoutMasterIdLst>
  <p:sldIdLst>
    <p:sldId id="310" r:id="rId3"/>
    <p:sldId id="312" r:id="rId4"/>
    <p:sldId id="316" r:id="rId5"/>
  </p:sldIdLst>
  <p:sldSz cx="9906000" cy="6858000" type="A4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5842">
          <p15:clr>
            <a:srgbClr val="A4A3A4"/>
          </p15:clr>
        </p15:guide>
        <p15:guide id="3" pos="398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29965"/>
    <a:srgbClr val="CCFFCC"/>
    <a:srgbClr val="99FF99"/>
    <a:srgbClr val="AEDEC0"/>
    <a:srgbClr val="D6E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77" autoAdjust="0"/>
    <p:restoredTop sz="92512" autoAdjust="0"/>
  </p:normalViewPr>
  <p:slideViewPr>
    <p:cSldViewPr>
      <p:cViewPr varScale="1">
        <p:scale>
          <a:sx n="86" d="100"/>
          <a:sy n="86" d="100"/>
        </p:scale>
        <p:origin x="1459" y="72"/>
      </p:cViewPr>
      <p:guideLst>
        <p:guide orient="horz" pos="572"/>
        <p:guide pos="5842"/>
        <p:guide pos="39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003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003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1613090-6AD7-4DD9-9FD6-B67828D2E1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58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003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50888"/>
            <a:ext cx="54276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203" y="4759451"/>
            <a:ext cx="5051757" cy="45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003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16C0C0-8C46-4AE0-97B5-567F2141DC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37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Product Owner vertritt üblicherweise die Interessen des externen Auftraggebers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C0C0-8C46-4AE0-97B5-567F2141DC1B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68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76" y="908050"/>
            <a:ext cx="866775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16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9906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97" y="501650"/>
            <a:ext cx="75842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648290" y="530096"/>
            <a:ext cx="4953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Institute</a:t>
            </a:r>
            <a:r>
              <a:rPr lang="en-US" sz="1400" b="0" baseline="0" dirty="0">
                <a:latin typeface="Arial" charset="0"/>
                <a:cs typeface="+mn-cs"/>
              </a:rPr>
              <a:t> of Computer Science</a:t>
            </a:r>
            <a:endParaRPr lang="en-US" sz="1400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35097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870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2775" y="1524000"/>
            <a:ext cx="38846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9788" y="1524000"/>
            <a:ext cx="3884612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9137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606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18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372" y="908050"/>
            <a:ext cx="864235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8627477" y="6394455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3300945" y="6374685"/>
            <a:ext cx="3304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dirty="0">
                <a:latin typeface="+mn-lt"/>
              </a:rPr>
              <a:t>Professionelles</a:t>
            </a:r>
            <a:r>
              <a:rPr lang="de-DE" sz="1100" b="0" baseline="0" dirty="0">
                <a:latin typeface="+mn-lt"/>
              </a:rPr>
              <a:t> Projektmanagement in der Praxis </a:t>
            </a:r>
            <a:endParaRPr lang="de-DE" sz="11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02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8034947" y="6394450"/>
            <a:ext cx="529696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824" y="30163"/>
            <a:ext cx="86423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520" y="908050"/>
            <a:ext cx="86677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42743" y="692150"/>
            <a:ext cx="959471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9320330" y="6394451"/>
            <a:ext cx="5606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62120" y="6237288"/>
            <a:ext cx="924388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208776"/>
            <a:ext cx="1598168" cy="649224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4206307" y="6363672"/>
            <a:ext cx="14462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baseline="0" dirty="0">
                <a:latin typeface="+mn-lt"/>
              </a:rPr>
              <a:t>Projektmanagement</a:t>
            </a:r>
            <a:endParaRPr lang="de-DE" sz="1100" b="0" dirty="0">
              <a:latin typeface="+mn-lt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8627477" y="6394455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54453" y="6308728"/>
            <a:ext cx="47982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0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824" y="30163"/>
            <a:ext cx="86423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908050"/>
            <a:ext cx="86423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62120" y="6237288"/>
            <a:ext cx="924388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54453" y="6308728"/>
            <a:ext cx="47982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631825" y="692150"/>
            <a:ext cx="910563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8601381" y="6394451"/>
            <a:ext cx="510075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0000"/>
            <a:ext cx="1600870" cy="648000"/>
          </a:xfrm>
          <a:prstGeom prst="rect">
            <a:avLst/>
          </a:prstGeom>
        </p:spPr>
      </p:pic>
      <p:sp>
        <p:nvSpPr>
          <p:cNvPr id="9" name="Text Box 34"/>
          <p:cNvSpPr txBox="1">
            <a:spLocks noChangeArrowheads="1"/>
          </p:cNvSpPr>
          <p:nvPr userDrawn="1"/>
        </p:nvSpPr>
        <p:spPr bwMode="auto">
          <a:xfrm>
            <a:off x="8627477" y="6394455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6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0"/>
            <a:ext cx="8642351" cy="676275"/>
          </a:xfrm>
        </p:spPr>
        <p:txBody>
          <a:bodyPr/>
          <a:lstStyle/>
          <a:p>
            <a:r>
              <a:rPr lang="de-DE" dirty="0"/>
              <a:t>Projektumfeld  </a:t>
            </a:r>
            <a:endParaRPr lang="en-GB" dirty="0"/>
          </a:p>
        </p:txBody>
      </p:sp>
      <p:grpSp>
        <p:nvGrpSpPr>
          <p:cNvPr id="5" name="Gruppieren 34"/>
          <p:cNvGrpSpPr/>
          <p:nvPr/>
        </p:nvGrpSpPr>
        <p:grpSpPr>
          <a:xfrm>
            <a:off x="1983000" y="753645"/>
            <a:ext cx="5940000" cy="5940000"/>
            <a:chOff x="2402135" y="1465797"/>
            <a:chExt cx="4330106" cy="4330100"/>
          </a:xfrm>
        </p:grpSpPr>
        <p:sp>
          <p:nvSpPr>
            <p:cNvPr id="19" name="Ellipse 18"/>
            <p:cNvSpPr/>
            <p:nvPr/>
          </p:nvSpPr>
          <p:spPr bwMode="auto">
            <a:xfrm>
              <a:off x="2402135" y="1465797"/>
              <a:ext cx="4330106" cy="4330100"/>
            </a:xfrm>
            <a:prstGeom prst="ellipse">
              <a:avLst/>
            </a:prstGeom>
            <a:solidFill>
              <a:srgbClr val="EAEAEA"/>
            </a:solidFill>
            <a:ln w="12700">
              <a:noFill/>
              <a:round/>
              <a:headEnd/>
              <a:tailEnd/>
            </a:ln>
            <a:effectLst>
              <a:outerShdw blurRad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RelaxedModerately">
                <a:rot lat="0" lon="0" rev="0"/>
              </a:camera>
              <a:lightRig rig="threePt" dir="t"/>
            </a:scene3d>
            <a:sp3d prstMaterial="matte"/>
          </p:spPr>
          <p:txBody>
            <a:bodyPr rtlCol="0" anchor="ctr"/>
            <a:lstStyle/>
            <a:p>
              <a:pPr algn="ctr"/>
              <a:endParaRPr lang="de-DE" sz="2400" dirty="0"/>
            </a:p>
          </p:txBody>
        </p:sp>
        <p:sp>
          <p:nvSpPr>
            <p:cNvPr id="20" name="Ellipse 19"/>
            <p:cNvSpPr/>
            <p:nvPr/>
          </p:nvSpPr>
          <p:spPr bwMode="auto">
            <a:xfrm>
              <a:off x="3331921" y="2395581"/>
              <a:ext cx="2470534" cy="2470532"/>
            </a:xfrm>
            <a:prstGeom prst="ellipse">
              <a:avLst/>
            </a:prstGeom>
            <a:solidFill>
              <a:srgbClr val="F8F8F8"/>
            </a:solidFill>
            <a:ln w="12700">
              <a:noFill/>
              <a:round/>
              <a:headEnd/>
              <a:tailEnd/>
            </a:ln>
            <a:effectLst>
              <a:outerShdw blurRad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RelaxedModerately">
                <a:rot lat="0" lon="0" rev="0"/>
              </a:camera>
              <a:lightRig rig="threePt" dir="t"/>
            </a:scene3d>
            <a:sp3d prstMaterial="matte"/>
          </p:spPr>
          <p:txBody>
            <a:bodyPr rtlCol="0" anchor="ctr"/>
            <a:lstStyle/>
            <a:p>
              <a:pPr algn="ctr"/>
              <a:endParaRPr lang="de-DE" sz="2400" dirty="0"/>
            </a:p>
          </p:txBody>
        </p:sp>
      </p:grpSp>
      <p:sp>
        <p:nvSpPr>
          <p:cNvPr id="6" name="Ellipse 5"/>
          <p:cNvSpPr/>
          <p:nvPr/>
        </p:nvSpPr>
        <p:spPr bwMode="auto">
          <a:xfrm>
            <a:off x="4266658" y="3037328"/>
            <a:ext cx="1372682" cy="13726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round/>
            <a:headEnd/>
            <a:tailEnd/>
          </a:ln>
          <a:effectLst>
            <a:outerShdw blurRad="1270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>
              <a:rot lat="0" lon="0" rev="0"/>
            </a:camera>
            <a:lightRig rig="threePt" dir="t"/>
          </a:scene3d>
          <a:sp3d prstMaterial="matte"/>
        </p:spPr>
        <p:txBody>
          <a:bodyPr wrap="none" rtlCol="0" anchor="ctr"/>
          <a:lstStyle/>
          <a:p>
            <a:pPr algn="ctr"/>
            <a:r>
              <a:rPr lang="de-DE" sz="2400" dirty="0"/>
              <a:t>Projekt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696117" y="2554173"/>
            <a:ext cx="4477016" cy="3979593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81121"/>
              </a:avLst>
            </a:prstTxWarp>
            <a:spAutoFit/>
          </a:bodyPr>
          <a:lstStyle/>
          <a:p>
            <a:pPr algn="ctr"/>
            <a:r>
              <a:rPr lang="de-DE" dirty="0">
                <a:solidFill>
                  <a:srgbClr val="333333"/>
                </a:solidFill>
              </a:rPr>
              <a:t>Externes Projektumfeld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53000" y="1700808"/>
            <a:ext cx="3599999" cy="36000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81121"/>
              </a:avLst>
            </a:prstTxWarp>
            <a:spAutoFit/>
          </a:bodyPr>
          <a:lstStyle/>
          <a:p>
            <a:pPr algn="ctr"/>
            <a:r>
              <a:rPr lang="de-DE" dirty="0">
                <a:solidFill>
                  <a:srgbClr val="333333"/>
                </a:solidFill>
              </a:rPr>
              <a:t>Internes Projektumfeld</a:t>
            </a:r>
            <a:endParaRPr lang="de-DE" sz="1600" dirty="0">
              <a:solidFill>
                <a:srgbClr val="333333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413347" y="2571442"/>
            <a:ext cx="10793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200" dirty="0"/>
              <a:t>Auftraggeber</a:t>
            </a:r>
          </a:p>
          <a:p>
            <a:pPr algn="ctr"/>
            <a:r>
              <a:rPr lang="de-DE" sz="1200" dirty="0"/>
              <a:t>(interner)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720797" y="2852662"/>
            <a:ext cx="604333" cy="369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1200" dirty="0"/>
              <a:t>Projekt-</a:t>
            </a:r>
            <a:br>
              <a:rPr lang="de-DE" sz="1200" dirty="0"/>
            </a:br>
            <a:r>
              <a:rPr lang="de-DE" sz="1200" dirty="0"/>
              <a:t>manager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059942" y="4543970"/>
            <a:ext cx="17726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200" dirty="0"/>
              <a:t>Projektmitarbeiter</a:t>
            </a:r>
            <a:endParaRPr lang="de-DE" sz="1100" dirty="0"/>
          </a:p>
        </p:txBody>
      </p:sp>
      <p:sp>
        <p:nvSpPr>
          <p:cNvPr id="12" name="Textfeld 11"/>
          <p:cNvSpPr txBox="1"/>
          <p:nvPr/>
        </p:nvSpPr>
        <p:spPr>
          <a:xfrm>
            <a:off x="4394973" y="1274565"/>
            <a:ext cx="10793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200" dirty="0"/>
              <a:t>Auftraggeber</a:t>
            </a:r>
          </a:p>
          <a:p>
            <a:pPr algn="ctr"/>
            <a:r>
              <a:rPr lang="de-DE" sz="1200" dirty="0"/>
              <a:t>(externer) </a:t>
            </a:r>
          </a:p>
        </p:txBody>
      </p:sp>
    </p:spTree>
    <p:extLst>
      <p:ext uri="{BB962C8B-B14F-4D97-AF65-F5344CB8AC3E}">
        <p14:creationId xmlns:p14="http://schemas.microsoft.com/office/powerpoint/2010/main" val="253797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0" y="5949280"/>
            <a:ext cx="9906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-1"/>
            <a:ext cx="8642350" cy="676275"/>
          </a:xfrm>
        </p:spPr>
        <p:txBody>
          <a:bodyPr/>
          <a:lstStyle/>
          <a:p>
            <a:pPr eaLnBrk="1" hangingPunct="1"/>
            <a:r>
              <a:rPr lang="de-DE" altLang="de-DE" dirty="0"/>
              <a:t>Projektumfeld-Klassifizierung</a:t>
            </a:r>
            <a:endParaRPr lang="de-DE" altLang="de-DE" sz="1000" b="0" dirty="0">
              <a:solidFill>
                <a:schemeClr val="bg2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14537"/>
              </p:ext>
            </p:extLst>
          </p:nvPr>
        </p:nvGraphicFramePr>
        <p:xfrm>
          <a:off x="308484" y="908050"/>
          <a:ext cx="9289032" cy="5473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kern="150" dirty="0">
                          <a:effectLst/>
                        </a:rPr>
                        <a:t> 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Sozial</a:t>
                      </a:r>
                      <a:r>
                        <a:rPr lang="de-DE" sz="2000" kern="150" baseline="0" dirty="0">
                          <a:effectLst/>
                        </a:rPr>
                        <a:t> (Personen) 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Sachlich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1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Intern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  <a:latin typeface="Calibri" panose="020F0502020204030204" pitchFamily="34" charset="0"/>
                          <a:ea typeface="WenQuanYi Micro Hei"/>
                          <a:cs typeface="Mangal" panose="02040503050203030202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 algn="l" defTabSz="914400" rtl="0" eaLnBrk="1" fontAlgn="auto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50" dirty="0">
                          <a:effectLst/>
                        </a:rPr>
                        <a:t>Extern</a:t>
                      </a: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2000" kern="150" dirty="0">
                        <a:effectLst/>
                        <a:latin typeface="Calibri" panose="020F0502020204030204" pitchFamily="34" charset="0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 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  <a:p>
                      <a:pPr marL="285750" lvl="0" indent="-28575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  <a:p>
                      <a:pPr marL="342900" lvl="0" indent="-342900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1600" kern="150" baseline="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2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0"/>
            <a:ext cx="8642351" cy="676275"/>
          </a:xfrm>
        </p:spPr>
        <p:txBody>
          <a:bodyPr/>
          <a:lstStyle/>
          <a:p>
            <a:r>
              <a:rPr lang="de-DE" altLang="de-DE" dirty="0"/>
              <a:t>Analyse der sachlichen Umfeldfaktoren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90803"/>
              </p:ext>
            </p:extLst>
          </p:nvPr>
        </p:nvGraphicFramePr>
        <p:xfrm>
          <a:off x="631825" y="1124744"/>
          <a:ext cx="8785672" cy="4210124"/>
        </p:xfrm>
        <a:graphic>
          <a:graphicData uri="http://schemas.openxmlformats.org/drawingml/2006/table">
            <a:tbl>
              <a:tblPr/>
              <a:tblGrid>
                <a:gridCol w="1828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Sachliche</a:t>
                      </a:r>
                      <a:b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Umfeldfaktoren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Beschreibung / </a:t>
                      </a:r>
                      <a:b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Schnittstelle</a:t>
                      </a:r>
                      <a:r>
                        <a:rPr lang="de-DE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(zwischen Projekt und sachlichem Umfeld)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Maßnahmen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Übertragung</a:t>
                      </a:r>
                      <a:r>
                        <a:rPr lang="de-D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 ins</a:t>
                      </a:r>
                      <a:br>
                        <a:rPr lang="de-D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Risikomanagement</a:t>
                      </a:r>
                      <a:endParaRPr lang="de-DE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1717"/>
      </p:ext>
    </p:extLst>
  </p:cSld>
  <p:clrMapOvr>
    <a:masterClrMapping/>
  </p:clrMapOvr>
</p:sld>
</file>

<file path=ppt/theme/theme1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A4-Papier (210 x 297 mm)</PresentationFormat>
  <Paragraphs>39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Arial Rounded MT Bold</vt:lpstr>
      <vt:lpstr>Calibri</vt:lpstr>
      <vt:lpstr>Lohit Hindi</vt:lpstr>
      <vt:lpstr>Mangal</vt:lpstr>
      <vt:lpstr>WenQuanYi Micro Hei</vt:lpstr>
      <vt:lpstr>Wingdings</vt:lpstr>
      <vt:lpstr>Wingdings 3</vt:lpstr>
      <vt:lpstr>Test123</vt:lpstr>
      <vt:lpstr>1_Test123</vt:lpstr>
      <vt:lpstr>Projektumfeld  </vt:lpstr>
      <vt:lpstr>Projektumfeld-Klassifizierung</vt:lpstr>
      <vt:lpstr>Analyse der sachlichen Umfeldfaktoren</vt:lpstr>
    </vt:vector>
  </TitlesOfParts>
  <Company>Uni Würzburg / AOK 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Professionelles PM in der Praxis</dc:title>
  <dc:creator>Prof. Dr. Harald Wehnes</dc:creator>
  <cp:lastModifiedBy>HW-GPM</cp:lastModifiedBy>
  <cp:revision>291</cp:revision>
  <cp:lastPrinted>2019-05-26T14:01:00Z</cp:lastPrinted>
  <dcterms:created xsi:type="dcterms:W3CDTF">2004-03-15T17:47:44Z</dcterms:created>
  <dcterms:modified xsi:type="dcterms:W3CDTF">2020-05-23T09:36:16Z</dcterms:modified>
</cp:coreProperties>
</file>