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85" r:id="rId3"/>
    <p:sldId id="286" r:id="rId4"/>
    <p:sldId id="280" r:id="rId5"/>
    <p:sldId id="287" r:id="rId6"/>
    <p:sldId id="283" r:id="rId7"/>
    <p:sldId id="284" r:id="rId8"/>
    <p:sldId id="282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57" userDrawn="1">
          <p15:clr>
            <a:srgbClr val="A4A3A4"/>
          </p15:clr>
        </p15:guide>
        <p15:guide id="2" orient="horz" pos="1139" userDrawn="1">
          <p15:clr>
            <a:srgbClr val="A4A3A4"/>
          </p15:clr>
        </p15:guide>
        <p15:guide id="3" orient="horz" pos="404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353581" initials="s" lastIdx="1" clrIdx="0">
    <p:extLst>
      <p:ext uri="{19B8F6BF-5375-455C-9EA6-DF929625EA0E}">
        <p15:presenceInfo xmlns:p15="http://schemas.microsoft.com/office/powerpoint/2012/main" userId="S::s353581@uniwuerzburg.onmicrosoft.com::c042298a-4e57-4131-b53e-5e9d98a8675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FF375F"/>
    <a:srgbClr val="DAE3F3"/>
    <a:srgbClr val="FFE699"/>
    <a:srgbClr val="ECCD4A"/>
    <a:srgbClr val="E7E7E7"/>
    <a:srgbClr val="CBCBCB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21" autoAdjust="0"/>
    <p:restoredTop sz="95909"/>
  </p:normalViewPr>
  <p:slideViewPr>
    <p:cSldViewPr snapToGrid="0" snapToObjects="1">
      <p:cViewPr varScale="1">
        <p:scale>
          <a:sx n="87" d="100"/>
          <a:sy n="87" d="100"/>
        </p:scale>
        <p:origin x="331" y="67"/>
      </p:cViewPr>
      <p:guideLst>
        <p:guide pos="257"/>
        <p:guide orient="horz" pos="1139"/>
        <p:guide orient="horz" pos="40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venir Light" panose="020B0402020203020204"/>
                <a:ea typeface="+mn-ea"/>
                <a:cs typeface="+mn-cs"/>
              </a:defRPr>
            </a:pPr>
            <a:r>
              <a:rPr lang="en-GB" dirty="0">
                <a:latin typeface="Avenir Light" panose="020B0402020203020204"/>
              </a:rPr>
              <a:t>Burndown Chart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venir Light" panose="020B0402020203020204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Projektverlauf</c:v>
                </c:pt>
              </c:strCache>
            </c:strRef>
          </c:tx>
          <c:spPr>
            <a:solidFill>
              <a:srgbClr val="7F7F7F"/>
            </a:solidFill>
            <a:ln>
              <a:noFill/>
            </a:ln>
            <a:effectLst/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9E6-4055-A5AA-0C0B15415F6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9E6-4055-A5AA-0C0B15415F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15.06. - 22.06.</c:v>
                </c:pt>
                <c:pt idx="1">
                  <c:v>22.06. - 29.06.</c:v>
                </c:pt>
                <c:pt idx="2">
                  <c:v>29.06. - 06.07.</c:v>
                </c:pt>
                <c:pt idx="3">
                  <c:v>06.07. - 13.07.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49</c:v>
                </c:pt>
                <c:pt idx="1">
                  <c:v>46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E6-4055-A5AA-0C0B15415F6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36479008"/>
        <c:axId val="536477040"/>
      </c:barChart>
      <c:lineChart>
        <c:grouping val="standard"/>
        <c:varyColors val="0"/>
        <c:ser>
          <c:idx val="2"/>
          <c:order val="1"/>
          <c:tx>
            <c:strRef>
              <c:f>Tabelle1!$D$1</c:f>
              <c:strCache>
                <c:ptCount val="1"/>
                <c:pt idx="0">
                  <c:v>Idealer Verlauf</c:v>
                </c:pt>
              </c:strCache>
            </c:strRef>
          </c:tx>
          <c:spPr>
            <a:ln w="28575" cap="rnd">
              <a:solidFill>
                <a:srgbClr val="FF375F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Tabelle1!$A$2:$A$5</c:f>
              <c:strCache>
                <c:ptCount val="4"/>
                <c:pt idx="0">
                  <c:v>15.06. - 22.06.</c:v>
                </c:pt>
                <c:pt idx="1">
                  <c:v>22.06. - 29.06.</c:v>
                </c:pt>
                <c:pt idx="2">
                  <c:v>29.06. - 06.07.</c:v>
                </c:pt>
                <c:pt idx="3">
                  <c:v>06.07. - 13.07.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49</c:v>
                </c:pt>
                <c:pt idx="1">
                  <c:v>32.67</c:v>
                </c:pt>
                <c:pt idx="2">
                  <c:v>16.329999999999998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9E6-4055-A5AA-0C0B15415F6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36479008"/>
        <c:axId val="536477040"/>
      </c:lineChart>
      <c:catAx>
        <c:axId val="536479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36477040"/>
        <c:crosses val="autoZero"/>
        <c:auto val="1"/>
        <c:lblAlgn val="ctr"/>
        <c:lblOffset val="100"/>
        <c:noMultiLvlLbl val="0"/>
      </c:catAx>
      <c:valAx>
        <c:axId val="536477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/>
                  <a:t>Story Points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36479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A6410F-7D8B-2D41-8FD0-31129F42D5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3761194-0128-764B-BB42-20353F98D6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5FA616E-E313-2F48-898E-2012F7FEFC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F34395-2017-E94A-8C54-398F091B4F55}" type="datetimeFigureOut">
              <a:rPr lang="de-DE" smtClean="0"/>
              <a:t>26.06.2020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022CB81-2FC1-3244-8F18-C37446077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48F24DA-2C57-A04E-9725-C9A05B262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0502-552A-094A-B78D-CF2F96CFC8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5374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3B4C5E-13E7-4944-9B64-0280A063D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0E9A3EF-36CA-094A-B4C6-E8A489E2CD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27D61C-D6C8-5348-9359-D9BB3F637A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F34395-2017-E94A-8C54-398F091B4F55}" type="datetimeFigureOut">
              <a:rPr lang="de-DE" smtClean="0"/>
              <a:t>26.06.2020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8F3780-0FD9-F442-A245-7931ECB70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046AE8-115B-2146-94D1-5E0A5D07F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0502-552A-094A-B78D-CF2F96CFC8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1961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6FDF819-7E91-CA44-A62D-1E6B9759DE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70B9771-55EC-744C-BE12-8297D353BC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F9B6D9-B81B-C142-8134-E0D7BA5BFF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F34395-2017-E94A-8C54-398F091B4F55}" type="datetimeFigureOut">
              <a:rPr lang="de-DE" smtClean="0"/>
              <a:t>26.06.2020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6CF713-9294-574D-B487-47B236BF2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9C7BB5-8D81-A849-94D2-54CC5CD0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0502-552A-094A-B78D-CF2F96CFC8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3567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8728CD-8A64-D04D-81CA-DD65D968F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0FDCFB-41C2-674A-8FD6-01042980B5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F34395-2017-E94A-8C54-398F091B4F55}" type="datetimeFigureOut">
              <a:rPr lang="de-DE" smtClean="0"/>
              <a:t>26.06.2020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BC8BE9F-26A6-C74D-A8C7-420060027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200" b="1" dirty="0" err="1">
                <a:solidFill>
                  <a:srgbClr val="FF375F"/>
                </a:solidFill>
                <a:latin typeface="Avenir Light" panose="020B0402020203020204" pitchFamily="34" charset="77"/>
                <a:cs typeface="Big Caslon Medium" panose="02000603090000020003" pitchFamily="2" charset="-79"/>
              </a:rPr>
              <a:t>part</a:t>
            </a:r>
            <a:r>
              <a:rPr lang="de-DE" sz="1200" dirty="0" err="1">
                <a:latin typeface="Avenir Light" panose="020B0402020203020204" pitchFamily="34" charset="77"/>
                <a:cs typeface="Big Caslon Medium" panose="02000603090000020003" pitchFamily="2" charset="-79"/>
              </a:rPr>
              <a:t>icipate</a:t>
            </a:r>
            <a:endParaRPr lang="de-DE" sz="1200" dirty="0">
              <a:latin typeface="Avenir Light" panose="020B0402020203020204" pitchFamily="34" charset="77"/>
              <a:cs typeface="Big Caslon Medium" panose="02000603090000020003" pitchFamily="2" charset="-79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68306E7-E4E6-1444-A260-110AD19F3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0502-552A-094A-B78D-CF2F96CFC83E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Gerade Verbindung 8">
            <a:extLst>
              <a:ext uri="{FF2B5EF4-FFF2-40B4-BE49-F238E27FC236}">
                <a16:creationId xmlns:a16="http://schemas.microsoft.com/office/drawing/2014/main" id="{EC7B5CB1-6297-4941-8438-9BAFB71D1EC2}"/>
              </a:ext>
            </a:extLst>
          </p:cNvPr>
          <p:cNvCxnSpPr/>
          <p:nvPr userDrawn="1"/>
        </p:nvCxnSpPr>
        <p:spPr>
          <a:xfrm>
            <a:off x="838200" y="1387929"/>
            <a:ext cx="10515600" cy="0"/>
          </a:xfrm>
          <a:prstGeom prst="line">
            <a:avLst/>
          </a:prstGeom>
          <a:ln w="19050">
            <a:solidFill>
              <a:srgbClr val="FF37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534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E3F11A-7618-B140-B301-B30CEEC88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19A91B2-0665-8840-B82F-8F72E13F8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2E611B6-3DED-0E41-B84A-6EE9CEBC4E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F34395-2017-E94A-8C54-398F091B4F55}" type="datetimeFigureOut">
              <a:rPr lang="de-DE" smtClean="0"/>
              <a:t>26.06.2020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B7BB7DA-A0A0-0B43-8769-07DCEC33F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DC39EF7-83B9-8544-9141-DDCD403FE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0502-552A-094A-B78D-CF2F96CFC8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069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563743-74B3-7C49-806A-04352D5AF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EBAD87-B83A-2A44-9296-4A9212D63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4DB45FB-8E1C-6047-A8A1-66230EAD7B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19161C8-BE90-AD43-8198-09F61B1E89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F34395-2017-E94A-8C54-398F091B4F55}" type="datetimeFigureOut">
              <a:rPr lang="de-DE" smtClean="0"/>
              <a:t>26.06.2020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B8F19C4-B6FB-654E-A12A-0918124A8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303C410-6C10-824D-9DEE-31850BE59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0502-552A-094A-B78D-CF2F96CFC8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7473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EB0104-D503-264B-98D7-A2A49E15F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2A9D26E-71EF-8642-AAC5-184DAFC16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0A0544D-D0AF-3145-899E-38E05A589A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532349C-7EC4-C649-B49A-08AB4C5848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2BD87F8-E98B-8045-B502-AF03B7C2B2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46F5881-2F80-AF45-919A-33D1774E67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F34395-2017-E94A-8C54-398F091B4F55}" type="datetimeFigureOut">
              <a:rPr lang="de-DE" smtClean="0"/>
              <a:t>26.06.2020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936155A-5553-7A43-B025-C95630E46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91F7E6C-0E2B-A547-921B-E081AB2DA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0502-552A-094A-B78D-CF2F96CFC8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3358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51DC29-BB16-CF48-8495-605092E75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885E747-D877-A44B-BD02-F26CA95B4D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F34395-2017-E94A-8C54-398F091B4F55}" type="datetimeFigureOut">
              <a:rPr lang="de-DE" smtClean="0"/>
              <a:t>26.06.2020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3B22E01-4D1C-3943-8B61-9C1C53040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8061EB2-E0B5-0442-9285-9E8EE648D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0502-552A-094A-B78D-CF2F96CFC8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554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49D99E5-B7C3-1643-98A1-FE0FBC8FAA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F34395-2017-E94A-8C54-398F091B4F55}" type="datetimeFigureOut">
              <a:rPr lang="de-DE" smtClean="0"/>
              <a:t>26.06.2020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C4255E9-22C8-8649-A097-E22A09B8D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6AA2DC6-9F88-1248-AD90-BF8A7DA6A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0502-552A-094A-B78D-CF2F96CFC8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4872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AC731C-9456-2342-AE99-B1AA0EF35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A04BF7-28C2-DF4D-8D85-2E34E5444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DDB3F2C-C8C9-7A4D-AAD1-3CA5E2E1EA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D8187D4-3B10-CE47-BEB1-E0603F4732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F34395-2017-E94A-8C54-398F091B4F55}" type="datetimeFigureOut">
              <a:rPr lang="de-DE" smtClean="0"/>
              <a:t>26.06.2020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C1ECD49-D20E-F64E-8E20-523C97949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FEB960C-19EB-BC43-A8B4-946FF176A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0502-552A-094A-B78D-CF2F96CFC8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3589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A66D50-8497-E24D-A063-9D2A61627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8D79739-5DF2-6D4E-9114-791B58A32D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BB51736-6893-3144-A4EE-D3B624328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C5AE666-4FC2-0B4C-A324-EC2DEC9708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F34395-2017-E94A-8C54-398F091B4F55}" type="datetimeFigureOut">
              <a:rPr lang="de-DE" smtClean="0"/>
              <a:t>26.06.2020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AF07BC7-869B-7A40-B87D-800242FD8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0D2EBD6-627E-FD47-BAC4-1FBE42B53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0502-552A-094A-B78D-CF2F96CFC8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847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ECC7D9C-31AB-A647-83CD-5F1908790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5C5B376-DA73-0B45-A10C-66AEE641C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D896337-2E97-E64E-8B02-952AC79DC5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z="1200" b="1" dirty="0" err="1">
                <a:solidFill>
                  <a:srgbClr val="FF375F"/>
                </a:solidFill>
                <a:latin typeface="Avenir Light" panose="020B0402020203020204" pitchFamily="34" charset="77"/>
                <a:cs typeface="Big Caslon Medium" panose="02000603090000020003" pitchFamily="2" charset="-79"/>
              </a:rPr>
              <a:t>part</a:t>
            </a:r>
            <a:r>
              <a:rPr lang="de-DE" sz="1200" dirty="0" err="1">
                <a:latin typeface="Avenir Light" panose="020B0402020203020204" pitchFamily="34" charset="77"/>
                <a:cs typeface="Big Caslon Medium" panose="02000603090000020003" pitchFamily="2" charset="-79"/>
              </a:rPr>
              <a:t>icipate</a:t>
            </a:r>
            <a:endParaRPr lang="de-DE" sz="1200" dirty="0">
              <a:latin typeface="Avenir Light" panose="020B0402020203020204" pitchFamily="34" charset="77"/>
              <a:cs typeface="Big Caslon Medium" panose="02000603090000020003" pitchFamily="2" charset="-79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66C5A2-F96C-924E-BB62-6D25F2816B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50502-552A-094A-B78D-CF2F96CFC8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2283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7" Type="http://schemas.openxmlformats.org/officeDocument/2006/relationships/image" Target="../media/image4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7" Type="http://schemas.openxmlformats.org/officeDocument/2006/relationships/image" Target="../media/image25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sv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tertitel 2">
            <a:extLst>
              <a:ext uri="{FF2B5EF4-FFF2-40B4-BE49-F238E27FC236}">
                <a16:creationId xmlns:a16="http://schemas.microsoft.com/office/drawing/2014/main" id="{5E6BACF9-FF84-0444-8EE6-DD610E36B6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47988" y="3522945"/>
            <a:ext cx="4330262" cy="683284"/>
          </a:xfrm>
        </p:spPr>
        <p:txBody>
          <a:bodyPr>
            <a:normAutofit/>
          </a:bodyPr>
          <a:lstStyle/>
          <a:p>
            <a:r>
              <a:rPr lang="de-DE" sz="2000" dirty="0">
                <a:latin typeface="Avenir Light" panose="020B0402020203020204" pitchFamily="34" charset="77"/>
              </a:rPr>
              <a:t>Leonie, Ferdinand, Kathrin, Maximilian, Melvin &amp; Patrick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05814A80-3E76-4D47-9AF3-1BBFB708CEC7}"/>
              </a:ext>
            </a:extLst>
          </p:cNvPr>
          <p:cNvSpPr txBox="1">
            <a:spLocks/>
          </p:cNvSpPr>
          <p:nvPr/>
        </p:nvSpPr>
        <p:spPr>
          <a:xfrm>
            <a:off x="6359236" y="2810063"/>
            <a:ext cx="5464931" cy="570087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b="1" dirty="0">
                <a:latin typeface="Avenir Light" panose="020B0402020203020204" pitchFamily="34" charset="77"/>
              </a:rPr>
              <a:t>Bürgerbeteiligung: Micro-Umfragen</a:t>
            </a:r>
          </a:p>
        </p:txBody>
      </p:sp>
      <p:grpSp>
        <p:nvGrpSpPr>
          <p:cNvPr id="52" name="Gruppieren 51">
            <a:extLst>
              <a:ext uri="{FF2B5EF4-FFF2-40B4-BE49-F238E27FC236}">
                <a16:creationId xmlns:a16="http://schemas.microsoft.com/office/drawing/2014/main" id="{33F6809F-0839-D44A-ABB4-B06D22F82B58}"/>
              </a:ext>
            </a:extLst>
          </p:cNvPr>
          <p:cNvGrpSpPr/>
          <p:nvPr/>
        </p:nvGrpSpPr>
        <p:grpSpPr>
          <a:xfrm>
            <a:off x="1115069" y="2506971"/>
            <a:ext cx="4191216" cy="1925931"/>
            <a:chOff x="7589099" y="1891359"/>
            <a:chExt cx="3248037" cy="1470129"/>
          </a:xfrm>
        </p:grpSpPr>
        <p:sp>
          <p:nvSpPr>
            <p:cNvPr id="51" name="Abgerundete rechteckige Legende 50">
              <a:extLst>
                <a:ext uri="{FF2B5EF4-FFF2-40B4-BE49-F238E27FC236}">
                  <a16:creationId xmlns:a16="http://schemas.microsoft.com/office/drawing/2014/main" id="{0C5382E4-843A-5240-A254-D1137834131F}"/>
                </a:ext>
              </a:extLst>
            </p:cNvPr>
            <p:cNvSpPr/>
            <p:nvPr/>
          </p:nvSpPr>
          <p:spPr>
            <a:xfrm>
              <a:off x="7589099" y="1891359"/>
              <a:ext cx="3248037" cy="1470129"/>
            </a:xfrm>
            <a:prstGeom prst="wedgeRoundRectCallout">
              <a:avLst>
                <a:gd name="adj1" fmla="val -43908"/>
                <a:gd name="adj2" fmla="val 69087"/>
                <a:gd name="adj3" fmla="val 16667"/>
              </a:avLst>
            </a:prstGeom>
            <a:solidFill>
              <a:schemeClr val="bg1"/>
            </a:solidFill>
            <a:ln w="317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" name="Untertitel 2">
              <a:extLst>
                <a:ext uri="{FF2B5EF4-FFF2-40B4-BE49-F238E27FC236}">
                  <a16:creationId xmlns:a16="http://schemas.microsoft.com/office/drawing/2014/main" id="{1B021095-F4D1-B142-92CE-9854FA8DA3BE}"/>
                </a:ext>
              </a:extLst>
            </p:cNvPr>
            <p:cNvSpPr txBox="1">
              <a:spLocks/>
            </p:cNvSpPr>
            <p:nvPr/>
          </p:nvSpPr>
          <p:spPr>
            <a:xfrm>
              <a:off x="7683116" y="2284780"/>
              <a:ext cx="3060001" cy="683285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e-DE" sz="5400" b="1" dirty="0" err="1">
                  <a:solidFill>
                    <a:srgbClr val="FF375F"/>
                  </a:solidFill>
                  <a:latin typeface="Avenir Light" panose="020B0402020203020204" pitchFamily="34" charset="77"/>
                  <a:cs typeface="Big Caslon Medium" panose="02000603090000020003" pitchFamily="2" charset="-79"/>
                </a:rPr>
                <a:t>part</a:t>
              </a:r>
              <a:r>
                <a:rPr lang="de-DE" sz="5400" dirty="0" err="1">
                  <a:latin typeface="Avenir Light" panose="020B0402020203020204" pitchFamily="34" charset="77"/>
                  <a:cs typeface="Big Caslon Medium" panose="02000603090000020003" pitchFamily="2" charset="-79"/>
                </a:rPr>
                <a:t>icipate</a:t>
              </a:r>
              <a:endParaRPr lang="de-DE" sz="5400" dirty="0">
                <a:latin typeface="Avenir Light" panose="020B0402020203020204" pitchFamily="34" charset="77"/>
                <a:cs typeface="Big Caslon Medium" panose="02000603090000020003" pitchFamily="2" charset="-79"/>
              </a:endParaRPr>
            </a:p>
          </p:txBody>
        </p:sp>
      </p:grpSp>
      <p:cxnSp>
        <p:nvCxnSpPr>
          <p:cNvPr id="64" name="Gerade Verbindung 63">
            <a:extLst>
              <a:ext uri="{FF2B5EF4-FFF2-40B4-BE49-F238E27FC236}">
                <a16:creationId xmlns:a16="http://schemas.microsoft.com/office/drawing/2014/main" id="{B95715BE-A37C-7348-89D1-FB34AC2B00EB}"/>
              </a:ext>
            </a:extLst>
          </p:cNvPr>
          <p:cNvCxnSpPr>
            <a:cxnSpLocks/>
          </p:cNvCxnSpPr>
          <p:nvPr/>
        </p:nvCxnSpPr>
        <p:spPr>
          <a:xfrm>
            <a:off x="6047013" y="1003902"/>
            <a:ext cx="0" cy="507818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1609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echteck 110">
            <a:extLst>
              <a:ext uri="{FF2B5EF4-FFF2-40B4-BE49-F238E27FC236}">
                <a16:creationId xmlns:a16="http://schemas.microsoft.com/office/drawing/2014/main" id="{DCC05156-D859-4A2C-A459-C42F592FFAFC}"/>
              </a:ext>
            </a:extLst>
          </p:cNvPr>
          <p:cNvSpPr/>
          <p:nvPr/>
        </p:nvSpPr>
        <p:spPr>
          <a:xfrm>
            <a:off x="6958800" y="529024"/>
            <a:ext cx="2189432" cy="780139"/>
          </a:xfrm>
          <a:prstGeom prst="rect">
            <a:avLst/>
          </a:prstGeom>
          <a:noFill/>
          <a:ln w="19050">
            <a:solidFill>
              <a:srgbClr val="7F7F7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22892CF8-6A70-4056-ABDE-6705725CF57B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dirty="0" err="1">
                <a:latin typeface="Avenir Light" panose="020B0402020203020204" pitchFamily="34" charset="77"/>
              </a:rPr>
              <a:t>Releaseplan</a:t>
            </a:r>
            <a:endParaRPr lang="de-DE" sz="3200" dirty="0">
              <a:solidFill>
                <a:srgbClr val="FF375F"/>
              </a:solidFill>
              <a:latin typeface="Avenir Light" panose="020B0402020203020204" pitchFamily="34" charset="77"/>
            </a:endParaRPr>
          </a:p>
        </p:txBody>
      </p:sp>
      <p:sp>
        <p:nvSpPr>
          <p:cNvPr id="4" name="Oval 5">
            <a:extLst>
              <a:ext uri="{FF2B5EF4-FFF2-40B4-BE49-F238E27FC236}">
                <a16:creationId xmlns:a16="http://schemas.microsoft.com/office/drawing/2014/main" id="{3E054269-8817-466B-ACB7-5A62318182E1}"/>
              </a:ext>
            </a:extLst>
          </p:cNvPr>
          <p:cNvSpPr>
            <a:spLocks noChangeAspect="1"/>
          </p:cNvSpPr>
          <p:nvPr/>
        </p:nvSpPr>
        <p:spPr>
          <a:xfrm>
            <a:off x="10357665" y="395242"/>
            <a:ext cx="1260000" cy="1260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306250F3-4FD7-4132-92FA-F09AA0DC2D3A}"/>
              </a:ext>
            </a:extLst>
          </p:cNvPr>
          <p:cNvCxnSpPr>
            <a:cxnSpLocks/>
          </p:cNvCxnSpPr>
          <p:nvPr/>
        </p:nvCxnSpPr>
        <p:spPr>
          <a:xfrm>
            <a:off x="442913" y="2711158"/>
            <a:ext cx="11172330" cy="0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738228FC-F72A-4940-BF46-BC779B48EBBA}"/>
              </a:ext>
            </a:extLst>
          </p:cNvPr>
          <p:cNvCxnSpPr>
            <a:cxnSpLocks/>
          </p:cNvCxnSpPr>
          <p:nvPr/>
        </p:nvCxnSpPr>
        <p:spPr>
          <a:xfrm>
            <a:off x="833882" y="2079534"/>
            <a:ext cx="0" cy="4337141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>
            <a:extLst>
              <a:ext uri="{FF2B5EF4-FFF2-40B4-BE49-F238E27FC236}">
                <a16:creationId xmlns:a16="http://schemas.microsoft.com/office/drawing/2014/main" id="{AA56F2E5-D112-471F-9070-0BCE2048E596}"/>
              </a:ext>
            </a:extLst>
          </p:cNvPr>
          <p:cNvSpPr txBox="1"/>
          <p:nvPr/>
        </p:nvSpPr>
        <p:spPr>
          <a:xfrm rot="16200000">
            <a:off x="252917" y="318274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>
                <a:latin typeface="Avenir Light" panose="020B0402020203020204"/>
              </a:rPr>
              <a:t>MVP</a:t>
            </a:r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1DA3C93F-7E4E-4FAA-A505-500503154C2E}"/>
              </a:ext>
            </a:extLst>
          </p:cNvPr>
          <p:cNvCxnSpPr>
            <a:cxnSpLocks/>
          </p:cNvCxnSpPr>
          <p:nvPr/>
        </p:nvCxnSpPr>
        <p:spPr>
          <a:xfrm>
            <a:off x="442913" y="3969619"/>
            <a:ext cx="11161712" cy="0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2E558A18-754F-4B48-BFAD-B6FF496CAB09}"/>
              </a:ext>
            </a:extLst>
          </p:cNvPr>
          <p:cNvCxnSpPr>
            <a:cxnSpLocks/>
          </p:cNvCxnSpPr>
          <p:nvPr/>
        </p:nvCxnSpPr>
        <p:spPr>
          <a:xfrm>
            <a:off x="442913" y="5211433"/>
            <a:ext cx="11161712" cy="0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35087AAE-4DEF-423C-AD88-5ACA65338C15}"/>
              </a:ext>
            </a:extLst>
          </p:cNvPr>
          <p:cNvSpPr txBox="1"/>
          <p:nvPr/>
        </p:nvSpPr>
        <p:spPr>
          <a:xfrm rot="16200000">
            <a:off x="31801" y="4408738"/>
            <a:ext cx="1088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>
                <a:latin typeface="Avenir Light" panose="020B0402020203020204"/>
              </a:rPr>
              <a:t>Release 2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1FB0A74E-7330-423C-B49B-DB4387B0AF37}"/>
              </a:ext>
            </a:extLst>
          </p:cNvPr>
          <p:cNvSpPr txBox="1"/>
          <p:nvPr/>
        </p:nvSpPr>
        <p:spPr>
          <a:xfrm rot="16200000">
            <a:off x="31798" y="5644796"/>
            <a:ext cx="1088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>
                <a:latin typeface="Avenir Light" panose="020B0402020203020204"/>
              </a:rPr>
              <a:t>Release 3</a:t>
            </a: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CDED0F8E-C32C-4356-B71E-041F5C9FB573}"/>
              </a:ext>
            </a:extLst>
          </p:cNvPr>
          <p:cNvSpPr/>
          <p:nvPr/>
        </p:nvSpPr>
        <p:spPr>
          <a:xfrm>
            <a:off x="890586" y="2087232"/>
            <a:ext cx="1006890" cy="556070"/>
          </a:xfrm>
          <a:prstGeom prst="rect">
            <a:avLst/>
          </a:prstGeom>
          <a:solidFill>
            <a:srgbClr val="FFE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err="1">
                <a:solidFill>
                  <a:schemeClr val="tx1"/>
                </a:solidFill>
                <a:latin typeface="Avenir Light" panose="020B0402020203020204"/>
              </a:rPr>
              <a:t>Aufmerk-samkeit</a:t>
            </a:r>
            <a:endParaRPr lang="en-GB" sz="1200" b="1" dirty="0">
              <a:solidFill>
                <a:schemeClr val="tx1"/>
              </a:solidFill>
              <a:latin typeface="Avenir Light" panose="020B0402020203020204"/>
            </a:endParaRP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4F5AD6EB-1C46-4024-ABA4-1892017E179F}"/>
              </a:ext>
            </a:extLst>
          </p:cNvPr>
          <p:cNvSpPr/>
          <p:nvPr/>
        </p:nvSpPr>
        <p:spPr>
          <a:xfrm>
            <a:off x="1970607" y="2087232"/>
            <a:ext cx="1006890" cy="556070"/>
          </a:xfrm>
          <a:prstGeom prst="rect">
            <a:avLst/>
          </a:prstGeom>
          <a:solidFill>
            <a:srgbClr val="DAE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err="1">
                <a:solidFill>
                  <a:schemeClr val="tx1"/>
                </a:solidFill>
                <a:latin typeface="Avenir Light" panose="020B0402020203020204"/>
              </a:rPr>
              <a:t>Umfrage</a:t>
            </a:r>
            <a:r>
              <a:rPr lang="en-GB" sz="1200" b="1" dirty="0">
                <a:solidFill>
                  <a:schemeClr val="tx1"/>
                </a:solidFill>
                <a:latin typeface="Avenir Light" panose="020B0402020203020204"/>
              </a:rPr>
              <a:t> </a:t>
            </a:r>
            <a:r>
              <a:rPr lang="en-GB" sz="1200" b="1" dirty="0" err="1">
                <a:solidFill>
                  <a:schemeClr val="tx1"/>
                </a:solidFill>
                <a:latin typeface="Avenir Light" panose="020B0402020203020204"/>
              </a:rPr>
              <a:t>erstellen</a:t>
            </a:r>
            <a:endParaRPr lang="en-GB" sz="1200" b="1" dirty="0">
              <a:solidFill>
                <a:schemeClr val="tx1"/>
              </a:solidFill>
              <a:latin typeface="Avenir Light" panose="020B0402020203020204"/>
            </a:endParaRP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AE87D5FD-334E-4BEE-95F9-A194978A73FA}"/>
              </a:ext>
            </a:extLst>
          </p:cNvPr>
          <p:cNvSpPr/>
          <p:nvPr/>
        </p:nvSpPr>
        <p:spPr>
          <a:xfrm>
            <a:off x="3050628" y="2087232"/>
            <a:ext cx="1006890" cy="556070"/>
          </a:xfrm>
          <a:prstGeom prst="rect">
            <a:avLst/>
          </a:prstGeom>
          <a:solidFill>
            <a:srgbClr val="FFE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err="1">
                <a:solidFill>
                  <a:schemeClr val="tx1"/>
                </a:solidFill>
                <a:latin typeface="Avenir Light" panose="020B0402020203020204"/>
              </a:rPr>
              <a:t>Umfrage</a:t>
            </a:r>
            <a:r>
              <a:rPr lang="en-GB" sz="1200" b="1" dirty="0">
                <a:solidFill>
                  <a:schemeClr val="tx1"/>
                </a:solidFill>
                <a:latin typeface="Avenir Light" panose="020B0402020203020204"/>
              </a:rPr>
              <a:t> </a:t>
            </a:r>
            <a:r>
              <a:rPr lang="en-GB" sz="1200" b="1" dirty="0" err="1">
                <a:solidFill>
                  <a:schemeClr val="tx1"/>
                </a:solidFill>
                <a:latin typeface="Avenir Light" panose="020B0402020203020204"/>
              </a:rPr>
              <a:t>starten</a:t>
            </a:r>
            <a:endParaRPr lang="en-GB" sz="1200" b="1" dirty="0">
              <a:solidFill>
                <a:schemeClr val="tx1"/>
              </a:solidFill>
              <a:latin typeface="Avenir Light" panose="020B0402020203020204"/>
            </a:endParaRP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1A45D4D6-313E-4DC5-8C5F-CBAC92B2AE79}"/>
              </a:ext>
            </a:extLst>
          </p:cNvPr>
          <p:cNvSpPr/>
          <p:nvPr/>
        </p:nvSpPr>
        <p:spPr>
          <a:xfrm>
            <a:off x="10610775" y="2090383"/>
            <a:ext cx="1006890" cy="556070"/>
          </a:xfrm>
          <a:prstGeom prst="rect">
            <a:avLst/>
          </a:prstGeom>
          <a:solidFill>
            <a:srgbClr val="DAE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err="1">
                <a:solidFill>
                  <a:schemeClr val="tx1"/>
                </a:solidFill>
                <a:latin typeface="Avenir Light" panose="020B0402020203020204"/>
              </a:rPr>
              <a:t>Daten</a:t>
            </a:r>
            <a:r>
              <a:rPr lang="en-GB" sz="1200" b="1" dirty="0">
                <a:solidFill>
                  <a:schemeClr val="tx1"/>
                </a:solidFill>
                <a:latin typeface="Avenir Light" panose="020B0402020203020204"/>
              </a:rPr>
              <a:t> </a:t>
            </a:r>
            <a:r>
              <a:rPr lang="en-GB" sz="1200" b="1" dirty="0" err="1">
                <a:solidFill>
                  <a:schemeClr val="tx1"/>
                </a:solidFill>
                <a:latin typeface="Avenir Light" panose="020B0402020203020204"/>
              </a:rPr>
              <a:t>auswerten</a:t>
            </a:r>
            <a:endParaRPr lang="en-GB" sz="1200" b="1" dirty="0">
              <a:solidFill>
                <a:schemeClr val="tx1"/>
              </a:solidFill>
              <a:latin typeface="Avenir Light" panose="020B0402020203020204"/>
            </a:endParaRP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4EF3EB01-6344-4C98-8912-017C0F30453B}"/>
              </a:ext>
            </a:extLst>
          </p:cNvPr>
          <p:cNvSpPr/>
          <p:nvPr/>
        </p:nvSpPr>
        <p:spPr>
          <a:xfrm>
            <a:off x="4130649" y="2085944"/>
            <a:ext cx="1006890" cy="556070"/>
          </a:xfrm>
          <a:prstGeom prst="rect">
            <a:avLst/>
          </a:prstGeom>
          <a:solidFill>
            <a:srgbClr val="DAE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err="1">
                <a:solidFill>
                  <a:schemeClr val="tx1"/>
                </a:solidFill>
                <a:latin typeface="Avenir Light" panose="020B0402020203020204"/>
              </a:rPr>
              <a:t>Umfrage</a:t>
            </a:r>
            <a:r>
              <a:rPr lang="en-GB" sz="1200" b="1" dirty="0">
                <a:solidFill>
                  <a:schemeClr val="tx1"/>
                </a:solidFill>
                <a:latin typeface="Avenir Light" panose="020B0402020203020204"/>
              </a:rPr>
              <a:t> </a:t>
            </a:r>
            <a:r>
              <a:rPr lang="en-GB" sz="1200" b="1" dirty="0" err="1">
                <a:solidFill>
                  <a:schemeClr val="tx1"/>
                </a:solidFill>
                <a:latin typeface="Avenir Light" panose="020B0402020203020204"/>
              </a:rPr>
              <a:t>uploaden</a:t>
            </a:r>
            <a:endParaRPr lang="en-GB" sz="1200" b="1" dirty="0">
              <a:solidFill>
                <a:schemeClr val="tx1"/>
              </a:solidFill>
              <a:latin typeface="Avenir Light" panose="020B0402020203020204"/>
            </a:endParaRP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154B0E36-DAC5-4ADD-B9C4-095DE63CD25D}"/>
              </a:ext>
            </a:extLst>
          </p:cNvPr>
          <p:cNvSpPr/>
          <p:nvPr/>
        </p:nvSpPr>
        <p:spPr>
          <a:xfrm>
            <a:off x="5210670" y="2085945"/>
            <a:ext cx="1006890" cy="556070"/>
          </a:xfrm>
          <a:prstGeom prst="rect">
            <a:avLst/>
          </a:prstGeom>
          <a:solidFill>
            <a:srgbClr val="FFE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err="1">
                <a:solidFill>
                  <a:schemeClr val="tx1"/>
                </a:solidFill>
                <a:latin typeface="Avenir Light" panose="020B0402020203020204"/>
              </a:rPr>
              <a:t>Infos</a:t>
            </a:r>
            <a:r>
              <a:rPr lang="en-GB" sz="1200" b="1" dirty="0">
                <a:solidFill>
                  <a:schemeClr val="tx1"/>
                </a:solidFill>
                <a:latin typeface="Avenir Light" panose="020B0402020203020204"/>
              </a:rPr>
              <a:t> </a:t>
            </a:r>
            <a:r>
              <a:rPr lang="en-GB" sz="1200" b="1" dirty="0" err="1">
                <a:solidFill>
                  <a:schemeClr val="tx1"/>
                </a:solidFill>
                <a:latin typeface="Avenir Light" panose="020B0402020203020204"/>
              </a:rPr>
              <a:t>einholen</a:t>
            </a:r>
            <a:endParaRPr lang="en-GB" sz="1200" b="1" dirty="0">
              <a:solidFill>
                <a:schemeClr val="tx1"/>
              </a:solidFill>
              <a:latin typeface="Avenir Light" panose="020B0402020203020204"/>
            </a:endParaRP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BFA27D6A-CCFC-4D8D-A2D8-34CD2B1AC372}"/>
              </a:ext>
            </a:extLst>
          </p:cNvPr>
          <p:cNvSpPr/>
          <p:nvPr/>
        </p:nvSpPr>
        <p:spPr>
          <a:xfrm>
            <a:off x="6290691" y="2090383"/>
            <a:ext cx="1006890" cy="556070"/>
          </a:xfrm>
          <a:prstGeom prst="rect">
            <a:avLst/>
          </a:prstGeom>
          <a:solidFill>
            <a:srgbClr val="DAE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err="1">
                <a:solidFill>
                  <a:schemeClr val="tx1"/>
                </a:solidFill>
                <a:latin typeface="Avenir Light" panose="020B0402020203020204"/>
              </a:rPr>
              <a:t>Infos</a:t>
            </a:r>
            <a:r>
              <a:rPr lang="en-GB" sz="1200" b="1" dirty="0">
                <a:solidFill>
                  <a:schemeClr val="tx1"/>
                </a:solidFill>
                <a:latin typeface="Avenir Light" panose="020B0402020203020204"/>
              </a:rPr>
              <a:t> </a:t>
            </a:r>
            <a:r>
              <a:rPr lang="en-GB" sz="1200" b="1" dirty="0" err="1">
                <a:solidFill>
                  <a:schemeClr val="tx1"/>
                </a:solidFill>
                <a:latin typeface="Avenir Light" panose="020B0402020203020204"/>
              </a:rPr>
              <a:t>bereitstellen</a:t>
            </a:r>
            <a:endParaRPr lang="en-GB" sz="1200" b="1" dirty="0">
              <a:solidFill>
                <a:schemeClr val="tx1"/>
              </a:solidFill>
              <a:latin typeface="Avenir Light" panose="020B0402020203020204"/>
            </a:endParaRP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05DAE078-68DE-4B20-AD0A-66C97538FF9C}"/>
              </a:ext>
            </a:extLst>
          </p:cNvPr>
          <p:cNvSpPr/>
          <p:nvPr/>
        </p:nvSpPr>
        <p:spPr>
          <a:xfrm>
            <a:off x="7370712" y="2085945"/>
            <a:ext cx="1006890" cy="556070"/>
          </a:xfrm>
          <a:prstGeom prst="rect">
            <a:avLst/>
          </a:prstGeom>
          <a:solidFill>
            <a:srgbClr val="FFE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err="1">
                <a:solidFill>
                  <a:schemeClr val="tx1"/>
                </a:solidFill>
                <a:latin typeface="Avenir Light" panose="020B0402020203020204"/>
              </a:rPr>
              <a:t>Umfrage</a:t>
            </a:r>
            <a:r>
              <a:rPr lang="en-GB" sz="1200" b="1" dirty="0">
                <a:solidFill>
                  <a:schemeClr val="tx1"/>
                </a:solidFill>
                <a:latin typeface="Avenir Light" panose="020B0402020203020204"/>
              </a:rPr>
              <a:t> </a:t>
            </a:r>
            <a:r>
              <a:rPr lang="en-GB" sz="1200" b="1" dirty="0" err="1">
                <a:solidFill>
                  <a:schemeClr val="tx1"/>
                </a:solidFill>
                <a:latin typeface="Avenir Light" panose="020B0402020203020204"/>
              </a:rPr>
              <a:t>durchführen</a:t>
            </a:r>
            <a:endParaRPr lang="en-GB" sz="1200" b="1" dirty="0">
              <a:solidFill>
                <a:schemeClr val="tx1"/>
              </a:solidFill>
              <a:latin typeface="Avenir Light" panose="020B0402020203020204"/>
            </a:endParaRP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00CE8890-6DE0-40CF-946F-4CABA9F0A659}"/>
              </a:ext>
            </a:extLst>
          </p:cNvPr>
          <p:cNvSpPr/>
          <p:nvPr/>
        </p:nvSpPr>
        <p:spPr>
          <a:xfrm>
            <a:off x="8450733" y="2085945"/>
            <a:ext cx="1006890" cy="556070"/>
          </a:xfrm>
          <a:prstGeom prst="rect">
            <a:avLst/>
          </a:prstGeom>
          <a:solidFill>
            <a:srgbClr val="DAE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err="1">
                <a:solidFill>
                  <a:schemeClr val="tx1"/>
                </a:solidFill>
                <a:latin typeface="Avenir Light" panose="020B0402020203020204"/>
              </a:rPr>
              <a:t>Daten</a:t>
            </a:r>
            <a:r>
              <a:rPr lang="en-GB" sz="1200" b="1" dirty="0">
                <a:solidFill>
                  <a:schemeClr val="tx1"/>
                </a:solidFill>
                <a:latin typeface="Avenir Light" panose="020B0402020203020204"/>
              </a:rPr>
              <a:t> </a:t>
            </a:r>
            <a:r>
              <a:rPr lang="en-GB" sz="1200" b="1" dirty="0" err="1">
                <a:solidFill>
                  <a:schemeClr val="tx1"/>
                </a:solidFill>
                <a:latin typeface="Avenir Light" panose="020B0402020203020204"/>
              </a:rPr>
              <a:t>erheben</a:t>
            </a:r>
            <a:endParaRPr lang="en-GB" sz="1200" b="1" dirty="0">
              <a:solidFill>
                <a:schemeClr val="tx1"/>
              </a:solidFill>
              <a:latin typeface="Avenir Light" panose="020B0402020203020204"/>
            </a:endParaRP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2CFB4E4F-7348-492C-9FC6-71D8DF20B91D}"/>
              </a:ext>
            </a:extLst>
          </p:cNvPr>
          <p:cNvSpPr/>
          <p:nvPr/>
        </p:nvSpPr>
        <p:spPr>
          <a:xfrm>
            <a:off x="9530754" y="2087232"/>
            <a:ext cx="1006890" cy="556070"/>
          </a:xfrm>
          <a:prstGeom prst="rect">
            <a:avLst/>
          </a:prstGeom>
          <a:solidFill>
            <a:srgbClr val="FFE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err="1">
                <a:solidFill>
                  <a:schemeClr val="tx1"/>
                </a:solidFill>
                <a:latin typeface="Avenir Light" panose="020B0402020203020204"/>
              </a:rPr>
              <a:t>Umfrage</a:t>
            </a:r>
            <a:r>
              <a:rPr lang="en-GB" sz="1200" b="1" dirty="0">
                <a:solidFill>
                  <a:schemeClr val="tx1"/>
                </a:solidFill>
                <a:latin typeface="Avenir Light" panose="020B0402020203020204"/>
              </a:rPr>
              <a:t> </a:t>
            </a:r>
            <a:r>
              <a:rPr lang="en-GB" sz="1200" b="1" dirty="0" err="1">
                <a:solidFill>
                  <a:schemeClr val="tx1"/>
                </a:solidFill>
                <a:latin typeface="Avenir Light" panose="020B0402020203020204"/>
              </a:rPr>
              <a:t>beenden</a:t>
            </a:r>
            <a:endParaRPr lang="en-GB" sz="1200" b="1" dirty="0">
              <a:solidFill>
                <a:schemeClr val="tx1"/>
              </a:solidFill>
              <a:latin typeface="Avenir Light" panose="020B0402020203020204"/>
            </a:endParaRPr>
          </a:p>
        </p:txBody>
      </p:sp>
      <p:cxnSp>
        <p:nvCxnSpPr>
          <p:cNvPr id="60" name="Gerader Verbinder 59">
            <a:extLst>
              <a:ext uri="{FF2B5EF4-FFF2-40B4-BE49-F238E27FC236}">
                <a16:creationId xmlns:a16="http://schemas.microsoft.com/office/drawing/2014/main" id="{DBCCCBB1-D04A-40E3-848A-E887FD6C7E09}"/>
              </a:ext>
            </a:extLst>
          </p:cNvPr>
          <p:cNvCxnSpPr>
            <a:cxnSpLocks/>
          </p:cNvCxnSpPr>
          <p:nvPr/>
        </p:nvCxnSpPr>
        <p:spPr>
          <a:xfrm>
            <a:off x="3013595" y="2085943"/>
            <a:ext cx="0" cy="4330732"/>
          </a:xfrm>
          <a:prstGeom prst="line">
            <a:avLst/>
          </a:prstGeom>
          <a:ln>
            <a:solidFill>
              <a:srgbClr val="7F7F7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D2F9E371-234C-4281-BFC5-F8A7C0EC313B}"/>
              </a:ext>
            </a:extLst>
          </p:cNvPr>
          <p:cNvCxnSpPr>
            <a:cxnSpLocks/>
          </p:cNvCxnSpPr>
          <p:nvPr/>
        </p:nvCxnSpPr>
        <p:spPr>
          <a:xfrm>
            <a:off x="5173389" y="2085943"/>
            <a:ext cx="0" cy="4330732"/>
          </a:xfrm>
          <a:prstGeom prst="line">
            <a:avLst/>
          </a:prstGeom>
          <a:ln>
            <a:solidFill>
              <a:srgbClr val="7F7F7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r Verbinder 63">
            <a:extLst>
              <a:ext uri="{FF2B5EF4-FFF2-40B4-BE49-F238E27FC236}">
                <a16:creationId xmlns:a16="http://schemas.microsoft.com/office/drawing/2014/main" id="{FD6708A3-F536-41B7-A151-8006EFBEE7AC}"/>
              </a:ext>
            </a:extLst>
          </p:cNvPr>
          <p:cNvCxnSpPr>
            <a:cxnSpLocks/>
          </p:cNvCxnSpPr>
          <p:nvPr/>
        </p:nvCxnSpPr>
        <p:spPr>
          <a:xfrm>
            <a:off x="7333183" y="2087231"/>
            <a:ext cx="0" cy="4329444"/>
          </a:xfrm>
          <a:prstGeom prst="line">
            <a:avLst/>
          </a:prstGeom>
          <a:ln>
            <a:solidFill>
              <a:srgbClr val="7F7F7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r Verbinder 65">
            <a:extLst>
              <a:ext uri="{FF2B5EF4-FFF2-40B4-BE49-F238E27FC236}">
                <a16:creationId xmlns:a16="http://schemas.microsoft.com/office/drawing/2014/main" id="{FF9AEA86-E34B-4512-BC3B-A22E26F8EEFD}"/>
              </a:ext>
            </a:extLst>
          </p:cNvPr>
          <p:cNvCxnSpPr>
            <a:cxnSpLocks/>
          </p:cNvCxnSpPr>
          <p:nvPr/>
        </p:nvCxnSpPr>
        <p:spPr>
          <a:xfrm>
            <a:off x="9492977" y="2085943"/>
            <a:ext cx="0" cy="4330732"/>
          </a:xfrm>
          <a:prstGeom prst="line">
            <a:avLst/>
          </a:prstGeom>
          <a:ln>
            <a:solidFill>
              <a:srgbClr val="7F7F7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hteck 69">
            <a:extLst>
              <a:ext uri="{FF2B5EF4-FFF2-40B4-BE49-F238E27FC236}">
                <a16:creationId xmlns:a16="http://schemas.microsoft.com/office/drawing/2014/main" id="{8C2B3A76-51AA-4233-A14E-502C3DE6D0CF}"/>
              </a:ext>
            </a:extLst>
          </p:cNvPr>
          <p:cNvSpPr/>
          <p:nvPr/>
        </p:nvSpPr>
        <p:spPr>
          <a:xfrm>
            <a:off x="884681" y="3381130"/>
            <a:ext cx="1006890" cy="556070"/>
          </a:xfrm>
          <a:prstGeom prst="rect">
            <a:avLst/>
          </a:prstGeom>
          <a:solidFill>
            <a:srgbClr val="FFE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Avenir Light" panose="020B0402020203020204"/>
              </a:rPr>
              <a:t>Tablet- </a:t>
            </a:r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Halterung</a:t>
            </a:r>
            <a:endParaRPr lang="en-GB" sz="1200" dirty="0">
              <a:solidFill>
                <a:schemeClr val="tx1"/>
              </a:solidFill>
              <a:latin typeface="Avenir Light" panose="020B0402020203020204"/>
            </a:endParaRP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E6599EFB-B177-4686-BE24-6E847BFCD039}"/>
              </a:ext>
            </a:extLst>
          </p:cNvPr>
          <p:cNvSpPr/>
          <p:nvPr/>
        </p:nvSpPr>
        <p:spPr>
          <a:xfrm>
            <a:off x="1970607" y="2747781"/>
            <a:ext cx="1006890" cy="556070"/>
          </a:xfrm>
          <a:prstGeom prst="rect">
            <a:avLst/>
          </a:prstGeom>
          <a:solidFill>
            <a:srgbClr val="DAE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Avenir Light" panose="020B0402020203020204"/>
              </a:rPr>
              <a:t>1 fixes </a:t>
            </a:r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Umfrage</a:t>
            </a:r>
            <a:r>
              <a:rPr lang="en-GB" sz="1200" dirty="0">
                <a:solidFill>
                  <a:schemeClr val="tx1"/>
                </a:solidFill>
                <a:latin typeface="Avenir Light" panose="020B0402020203020204"/>
              </a:rPr>
              <a:t>-framework</a:t>
            </a:r>
          </a:p>
        </p:txBody>
      </p:sp>
      <p:sp>
        <p:nvSpPr>
          <p:cNvPr id="75" name="Rechteck 74">
            <a:extLst>
              <a:ext uri="{FF2B5EF4-FFF2-40B4-BE49-F238E27FC236}">
                <a16:creationId xmlns:a16="http://schemas.microsoft.com/office/drawing/2014/main" id="{F6311F52-EA3F-4F3B-A2D3-799BACC1739B}"/>
              </a:ext>
            </a:extLst>
          </p:cNvPr>
          <p:cNvSpPr/>
          <p:nvPr/>
        </p:nvSpPr>
        <p:spPr>
          <a:xfrm>
            <a:off x="1964577" y="3376677"/>
            <a:ext cx="1006890" cy="556070"/>
          </a:xfrm>
          <a:prstGeom prst="rect">
            <a:avLst/>
          </a:prstGeom>
          <a:solidFill>
            <a:srgbClr val="DAE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Erstellung</a:t>
            </a:r>
            <a:r>
              <a:rPr lang="en-GB" sz="1200" dirty="0">
                <a:solidFill>
                  <a:schemeClr val="tx1"/>
                </a:solidFill>
                <a:latin typeface="Avenir Light" panose="020B0402020203020204"/>
              </a:rPr>
              <a:t> </a:t>
            </a:r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manuell</a:t>
            </a:r>
            <a:r>
              <a:rPr lang="en-GB" sz="1200" dirty="0">
                <a:solidFill>
                  <a:schemeClr val="tx1"/>
                </a:solidFill>
                <a:latin typeface="Avenir Light" panose="020B0402020203020204"/>
              </a:rPr>
              <a:t> </a:t>
            </a:r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durch</a:t>
            </a:r>
            <a:r>
              <a:rPr lang="en-GB" sz="1200" dirty="0">
                <a:solidFill>
                  <a:schemeClr val="tx1"/>
                </a:solidFill>
                <a:latin typeface="Avenir Light" panose="020B0402020203020204"/>
              </a:rPr>
              <a:t> </a:t>
            </a:r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uns</a:t>
            </a:r>
            <a:endParaRPr lang="en-GB" sz="1200" dirty="0">
              <a:solidFill>
                <a:schemeClr val="tx1"/>
              </a:solidFill>
              <a:latin typeface="Avenir Light" panose="020B0402020203020204"/>
            </a:endParaRPr>
          </a:p>
        </p:txBody>
      </p:sp>
      <p:sp>
        <p:nvSpPr>
          <p:cNvPr id="76" name="Rechteck 75">
            <a:extLst>
              <a:ext uri="{FF2B5EF4-FFF2-40B4-BE49-F238E27FC236}">
                <a16:creationId xmlns:a16="http://schemas.microsoft.com/office/drawing/2014/main" id="{6B13D245-961E-4B72-B1A5-43CD0DC6F137}"/>
              </a:ext>
            </a:extLst>
          </p:cNvPr>
          <p:cNvSpPr/>
          <p:nvPr/>
        </p:nvSpPr>
        <p:spPr>
          <a:xfrm>
            <a:off x="884681" y="2751316"/>
            <a:ext cx="1006890" cy="556070"/>
          </a:xfrm>
          <a:prstGeom prst="rect">
            <a:avLst/>
          </a:prstGeom>
          <a:solidFill>
            <a:srgbClr val="FFE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Standort-auswahl</a:t>
            </a:r>
            <a:endParaRPr lang="en-GB" sz="1200" dirty="0">
              <a:solidFill>
                <a:schemeClr val="tx1"/>
              </a:solidFill>
              <a:latin typeface="Avenir Light" panose="020B0402020203020204"/>
            </a:endParaRPr>
          </a:p>
        </p:txBody>
      </p:sp>
      <p:sp>
        <p:nvSpPr>
          <p:cNvPr id="77" name="Rechteck 76">
            <a:extLst>
              <a:ext uri="{FF2B5EF4-FFF2-40B4-BE49-F238E27FC236}">
                <a16:creationId xmlns:a16="http://schemas.microsoft.com/office/drawing/2014/main" id="{384E8A3A-9686-492E-8166-63E694C4997A}"/>
              </a:ext>
            </a:extLst>
          </p:cNvPr>
          <p:cNvSpPr/>
          <p:nvPr/>
        </p:nvSpPr>
        <p:spPr>
          <a:xfrm>
            <a:off x="3040735" y="2751316"/>
            <a:ext cx="1006890" cy="556070"/>
          </a:xfrm>
          <a:prstGeom prst="rect">
            <a:avLst/>
          </a:prstGeom>
          <a:solidFill>
            <a:srgbClr val="FFE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Dauerhafte</a:t>
            </a:r>
            <a:r>
              <a:rPr lang="en-GB" sz="1200" dirty="0">
                <a:solidFill>
                  <a:schemeClr val="tx1"/>
                </a:solidFill>
                <a:latin typeface="Avenir Light" panose="020B0402020203020204"/>
              </a:rPr>
              <a:t> </a:t>
            </a:r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Anzeige</a:t>
            </a:r>
            <a:r>
              <a:rPr lang="en-GB" sz="1200" dirty="0">
                <a:solidFill>
                  <a:schemeClr val="tx1"/>
                </a:solidFill>
                <a:latin typeface="Avenir Light" panose="020B0402020203020204"/>
              </a:rPr>
              <a:t> der </a:t>
            </a:r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Frage</a:t>
            </a:r>
            <a:endParaRPr lang="en-GB" sz="1200" dirty="0">
              <a:solidFill>
                <a:schemeClr val="tx1"/>
              </a:solidFill>
              <a:latin typeface="Avenir Light" panose="020B0402020203020204"/>
            </a:endParaRPr>
          </a:p>
        </p:txBody>
      </p:sp>
      <p:sp>
        <p:nvSpPr>
          <p:cNvPr id="78" name="Rechteck 77">
            <a:extLst>
              <a:ext uri="{FF2B5EF4-FFF2-40B4-BE49-F238E27FC236}">
                <a16:creationId xmlns:a16="http://schemas.microsoft.com/office/drawing/2014/main" id="{77D8355C-B361-4CB5-8236-9787FB49DC93}"/>
              </a:ext>
            </a:extLst>
          </p:cNvPr>
          <p:cNvSpPr/>
          <p:nvPr/>
        </p:nvSpPr>
        <p:spPr>
          <a:xfrm>
            <a:off x="4130649" y="3376677"/>
            <a:ext cx="1006890" cy="556070"/>
          </a:xfrm>
          <a:prstGeom prst="rect">
            <a:avLst/>
          </a:prstGeom>
          <a:solidFill>
            <a:srgbClr val="DAE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Manueller</a:t>
            </a:r>
            <a:r>
              <a:rPr lang="en-GB" sz="1200" dirty="0">
                <a:solidFill>
                  <a:schemeClr val="tx1"/>
                </a:solidFill>
                <a:latin typeface="Avenir Light" panose="020B0402020203020204"/>
              </a:rPr>
              <a:t> Upload </a:t>
            </a:r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durch</a:t>
            </a:r>
            <a:r>
              <a:rPr lang="en-GB" sz="1200" dirty="0">
                <a:solidFill>
                  <a:schemeClr val="tx1"/>
                </a:solidFill>
                <a:latin typeface="Avenir Light" panose="020B0402020203020204"/>
              </a:rPr>
              <a:t> </a:t>
            </a:r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uns</a:t>
            </a:r>
            <a:endParaRPr lang="en-GB" sz="1200" dirty="0">
              <a:solidFill>
                <a:schemeClr val="tx1"/>
              </a:solidFill>
              <a:latin typeface="Avenir Light" panose="020B0402020203020204"/>
            </a:endParaRPr>
          </a:p>
        </p:txBody>
      </p:sp>
      <p:sp>
        <p:nvSpPr>
          <p:cNvPr id="79" name="Rechteck 78">
            <a:extLst>
              <a:ext uri="{FF2B5EF4-FFF2-40B4-BE49-F238E27FC236}">
                <a16:creationId xmlns:a16="http://schemas.microsoft.com/office/drawing/2014/main" id="{BCE0BADE-BD01-4B65-9685-818832AE2767}"/>
              </a:ext>
            </a:extLst>
          </p:cNvPr>
          <p:cNvSpPr/>
          <p:nvPr/>
        </p:nvSpPr>
        <p:spPr>
          <a:xfrm>
            <a:off x="5211250" y="5249323"/>
            <a:ext cx="1006890" cy="556070"/>
          </a:xfrm>
          <a:prstGeom prst="rect">
            <a:avLst/>
          </a:prstGeom>
          <a:solidFill>
            <a:srgbClr val="FFE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Infos</a:t>
            </a:r>
            <a:r>
              <a:rPr lang="en-GB" sz="1200" dirty="0">
                <a:solidFill>
                  <a:schemeClr val="tx1"/>
                </a:solidFill>
                <a:latin typeface="Avenir Light" panose="020B0402020203020204"/>
              </a:rPr>
              <a:t> </a:t>
            </a:r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durch</a:t>
            </a:r>
            <a:r>
              <a:rPr lang="en-GB" sz="1200" dirty="0">
                <a:solidFill>
                  <a:schemeClr val="tx1"/>
                </a:solidFill>
                <a:latin typeface="Avenir Light" panose="020B0402020203020204"/>
              </a:rPr>
              <a:t> </a:t>
            </a:r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Useraktion</a:t>
            </a:r>
            <a:r>
              <a:rPr lang="en-GB" sz="1200" dirty="0">
                <a:solidFill>
                  <a:schemeClr val="tx1"/>
                </a:solidFill>
                <a:latin typeface="Avenir Light" panose="020B0402020203020204"/>
              </a:rPr>
              <a:t> </a:t>
            </a:r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eingeblendet</a:t>
            </a:r>
            <a:endParaRPr lang="en-GB" sz="1200" dirty="0">
              <a:solidFill>
                <a:schemeClr val="tx1"/>
              </a:solidFill>
              <a:latin typeface="Avenir Light" panose="020B0402020203020204"/>
            </a:endParaRPr>
          </a:p>
        </p:txBody>
      </p:sp>
      <p:sp>
        <p:nvSpPr>
          <p:cNvPr id="80" name="Rechteck 79">
            <a:extLst>
              <a:ext uri="{FF2B5EF4-FFF2-40B4-BE49-F238E27FC236}">
                <a16:creationId xmlns:a16="http://schemas.microsoft.com/office/drawing/2014/main" id="{4FFB4032-42CE-4789-B567-F262F4A1CFF7}"/>
              </a:ext>
            </a:extLst>
          </p:cNvPr>
          <p:cNvSpPr/>
          <p:nvPr/>
        </p:nvSpPr>
        <p:spPr>
          <a:xfrm>
            <a:off x="5211250" y="5847793"/>
            <a:ext cx="1006890" cy="556070"/>
          </a:xfrm>
          <a:prstGeom prst="rect">
            <a:avLst/>
          </a:prstGeom>
          <a:solidFill>
            <a:srgbClr val="FFE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Barriere-freiheit</a:t>
            </a:r>
            <a:endParaRPr lang="en-GB" sz="1200" dirty="0">
              <a:solidFill>
                <a:schemeClr val="tx1"/>
              </a:solidFill>
              <a:latin typeface="Avenir Light" panose="020B0402020203020204"/>
            </a:endParaRPr>
          </a:p>
        </p:txBody>
      </p:sp>
      <p:sp>
        <p:nvSpPr>
          <p:cNvPr id="81" name="Rechteck 80">
            <a:extLst>
              <a:ext uri="{FF2B5EF4-FFF2-40B4-BE49-F238E27FC236}">
                <a16:creationId xmlns:a16="http://schemas.microsoft.com/office/drawing/2014/main" id="{D72C5C3E-F394-41D0-89C0-91987BDF3F5A}"/>
              </a:ext>
            </a:extLst>
          </p:cNvPr>
          <p:cNvSpPr/>
          <p:nvPr/>
        </p:nvSpPr>
        <p:spPr>
          <a:xfrm>
            <a:off x="6289969" y="5245831"/>
            <a:ext cx="1006890" cy="556070"/>
          </a:xfrm>
          <a:prstGeom prst="rect">
            <a:avLst/>
          </a:prstGeom>
          <a:solidFill>
            <a:srgbClr val="DAE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Einfplegen</a:t>
            </a:r>
            <a:r>
              <a:rPr lang="en-GB" sz="1200" dirty="0">
                <a:solidFill>
                  <a:schemeClr val="tx1"/>
                </a:solidFill>
                <a:latin typeface="Avenir Light" panose="020B0402020203020204"/>
              </a:rPr>
              <a:t> </a:t>
            </a:r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durch</a:t>
            </a:r>
            <a:r>
              <a:rPr lang="en-GB" sz="1200" dirty="0">
                <a:solidFill>
                  <a:schemeClr val="tx1"/>
                </a:solidFill>
                <a:latin typeface="Avenir Light" panose="020B0402020203020204"/>
              </a:rPr>
              <a:t> Stadt </a:t>
            </a:r>
            <a:r>
              <a:rPr lang="en-GB" sz="1100" dirty="0">
                <a:solidFill>
                  <a:schemeClr val="tx1"/>
                </a:solidFill>
                <a:latin typeface="Avenir Light" panose="020B0402020203020204"/>
              </a:rPr>
              <a:t>(</a:t>
            </a:r>
            <a:r>
              <a:rPr lang="en-GB" sz="1100" dirty="0" err="1">
                <a:solidFill>
                  <a:schemeClr val="tx1"/>
                </a:solidFill>
                <a:latin typeface="Avenir Light" panose="020B0402020203020204"/>
              </a:rPr>
              <a:t>Schnittstelle</a:t>
            </a:r>
            <a:r>
              <a:rPr lang="en-GB" sz="1100" dirty="0">
                <a:solidFill>
                  <a:schemeClr val="tx1"/>
                </a:solidFill>
                <a:latin typeface="Avenir Light" panose="020B0402020203020204"/>
              </a:rPr>
              <a:t>)</a:t>
            </a:r>
          </a:p>
        </p:txBody>
      </p:sp>
      <p:sp>
        <p:nvSpPr>
          <p:cNvPr id="82" name="Rechteck 81">
            <a:extLst>
              <a:ext uri="{FF2B5EF4-FFF2-40B4-BE49-F238E27FC236}">
                <a16:creationId xmlns:a16="http://schemas.microsoft.com/office/drawing/2014/main" id="{D16E4499-3CA7-4497-9E9D-A603BF690F8C}"/>
              </a:ext>
            </a:extLst>
          </p:cNvPr>
          <p:cNvSpPr/>
          <p:nvPr/>
        </p:nvSpPr>
        <p:spPr>
          <a:xfrm>
            <a:off x="3052523" y="3381130"/>
            <a:ext cx="1006890" cy="556070"/>
          </a:xfrm>
          <a:prstGeom prst="rect">
            <a:avLst/>
          </a:prstGeom>
          <a:solidFill>
            <a:srgbClr val="FFE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Mehrere</a:t>
            </a:r>
            <a:r>
              <a:rPr lang="en-GB" sz="1200" dirty="0">
                <a:solidFill>
                  <a:schemeClr val="tx1"/>
                </a:solidFill>
                <a:latin typeface="Avenir Light" panose="020B0402020203020204"/>
              </a:rPr>
              <a:t> </a:t>
            </a:r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Fragen</a:t>
            </a:r>
            <a:r>
              <a:rPr lang="en-GB" sz="1200" dirty="0">
                <a:solidFill>
                  <a:schemeClr val="tx1"/>
                </a:solidFill>
                <a:latin typeface="Avenir Light" panose="020B0402020203020204"/>
              </a:rPr>
              <a:t> </a:t>
            </a:r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möglich</a:t>
            </a:r>
            <a:endParaRPr lang="en-GB" sz="1200" dirty="0">
              <a:solidFill>
                <a:schemeClr val="tx1"/>
              </a:solidFill>
              <a:latin typeface="Avenir Light" panose="020B0402020203020204"/>
            </a:endParaRPr>
          </a:p>
        </p:txBody>
      </p:sp>
      <p:sp>
        <p:nvSpPr>
          <p:cNvPr id="83" name="Rechteck 82">
            <a:extLst>
              <a:ext uri="{FF2B5EF4-FFF2-40B4-BE49-F238E27FC236}">
                <a16:creationId xmlns:a16="http://schemas.microsoft.com/office/drawing/2014/main" id="{69D7628E-3973-4341-9612-A677B9C7A24F}"/>
              </a:ext>
            </a:extLst>
          </p:cNvPr>
          <p:cNvSpPr/>
          <p:nvPr/>
        </p:nvSpPr>
        <p:spPr>
          <a:xfrm>
            <a:off x="3052523" y="5847793"/>
            <a:ext cx="1006890" cy="556070"/>
          </a:xfrm>
          <a:prstGeom prst="rect">
            <a:avLst/>
          </a:prstGeom>
          <a:solidFill>
            <a:srgbClr val="FFE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Barriere-freiheit</a:t>
            </a:r>
            <a:endParaRPr lang="en-GB" sz="1200" dirty="0">
              <a:solidFill>
                <a:schemeClr val="tx1"/>
              </a:solidFill>
              <a:latin typeface="Avenir Light" panose="020B0402020203020204"/>
            </a:endParaRPr>
          </a:p>
        </p:txBody>
      </p:sp>
      <p:sp>
        <p:nvSpPr>
          <p:cNvPr id="84" name="Rechteck 83">
            <a:extLst>
              <a:ext uri="{FF2B5EF4-FFF2-40B4-BE49-F238E27FC236}">
                <a16:creationId xmlns:a16="http://schemas.microsoft.com/office/drawing/2014/main" id="{7BCAD010-9EA0-4A56-8FEF-7CA0C2DA2A50}"/>
              </a:ext>
            </a:extLst>
          </p:cNvPr>
          <p:cNvSpPr/>
          <p:nvPr/>
        </p:nvSpPr>
        <p:spPr>
          <a:xfrm>
            <a:off x="880813" y="5847793"/>
            <a:ext cx="1006890" cy="556070"/>
          </a:xfrm>
          <a:prstGeom prst="rect">
            <a:avLst/>
          </a:prstGeom>
          <a:solidFill>
            <a:srgbClr val="FFE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Barriere-freiheit</a:t>
            </a:r>
            <a:endParaRPr lang="en-GB" sz="1200" dirty="0">
              <a:solidFill>
                <a:schemeClr val="tx1"/>
              </a:solidFill>
              <a:latin typeface="Avenir Light" panose="020B0402020203020204"/>
            </a:endParaRP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663AF7C0-A744-47A2-A3A7-D87A3E30E0B0}"/>
              </a:ext>
            </a:extLst>
          </p:cNvPr>
          <p:cNvSpPr/>
          <p:nvPr/>
        </p:nvSpPr>
        <p:spPr>
          <a:xfrm>
            <a:off x="888179" y="5251412"/>
            <a:ext cx="1006890" cy="556070"/>
          </a:xfrm>
          <a:prstGeom prst="rect">
            <a:avLst/>
          </a:prstGeom>
          <a:solidFill>
            <a:srgbClr val="FFE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Werbung</a:t>
            </a:r>
            <a:endParaRPr lang="en-GB" sz="1200" dirty="0">
              <a:solidFill>
                <a:schemeClr val="tx1"/>
              </a:solidFill>
              <a:latin typeface="Avenir Light" panose="020B0402020203020204"/>
            </a:endParaRPr>
          </a:p>
        </p:txBody>
      </p:sp>
      <p:sp>
        <p:nvSpPr>
          <p:cNvPr id="86" name="Rechteck 85">
            <a:extLst>
              <a:ext uri="{FF2B5EF4-FFF2-40B4-BE49-F238E27FC236}">
                <a16:creationId xmlns:a16="http://schemas.microsoft.com/office/drawing/2014/main" id="{57FDFB8B-EA95-4580-A54E-E4E32302F019}"/>
              </a:ext>
            </a:extLst>
          </p:cNvPr>
          <p:cNvSpPr/>
          <p:nvPr/>
        </p:nvSpPr>
        <p:spPr>
          <a:xfrm>
            <a:off x="7370530" y="2747781"/>
            <a:ext cx="1006890" cy="556070"/>
          </a:xfrm>
          <a:prstGeom prst="rect">
            <a:avLst/>
          </a:prstGeom>
          <a:solidFill>
            <a:srgbClr val="FFE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Avenir Light" panose="020B0402020203020204"/>
              </a:rPr>
              <a:t>Fixe </a:t>
            </a:r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Antwort</a:t>
            </a:r>
            <a:r>
              <a:rPr lang="en-GB" sz="1200" dirty="0">
                <a:solidFill>
                  <a:schemeClr val="tx1"/>
                </a:solidFill>
                <a:latin typeface="Avenir Light" panose="020B0402020203020204"/>
              </a:rPr>
              <a:t> </a:t>
            </a:r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auswählen</a:t>
            </a:r>
            <a:endParaRPr lang="en-GB" sz="1200" dirty="0">
              <a:solidFill>
                <a:schemeClr val="tx1"/>
              </a:solidFill>
              <a:latin typeface="Avenir Light" panose="020B0402020203020204"/>
            </a:endParaRPr>
          </a:p>
        </p:txBody>
      </p:sp>
      <p:sp>
        <p:nvSpPr>
          <p:cNvPr id="87" name="Rechteck 86">
            <a:extLst>
              <a:ext uri="{FF2B5EF4-FFF2-40B4-BE49-F238E27FC236}">
                <a16:creationId xmlns:a16="http://schemas.microsoft.com/office/drawing/2014/main" id="{BA2CA8BC-5AB0-411E-9FD1-9CFB496458C6}"/>
              </a:ext>
            </a:extLst>
          </p:cNvPr>
          <p:cNvSpPr/>
          <p:nvPr/>
        </p:nvSpPr>
        <p:spPr>
          <a:xfrm>
            <a:off x="7370530" y="3365122"/>
            <a:ext cx="1006890" cy="556070"/>
          </a:xfrm>
          <a:prstGeom prst="rect">
            <a:avLst/>
          </a:prstGeom>
          <a:solidFill>
            <a:srgbClr val="FFE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Avenir Light" panose="020B0402020203020204"/>
              </a:rPr>
              <a:t>UI </a:t>
            </a:r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verständlich</a:t>
            </a:r>
            <a:r>
              <a:rPr lang="en-GB" sz="1200" dirty="0">
                <a:solidFill>
                  <a:schemeClr val="tx1"/>
                </a:solidFill>
                <a:latin typeface="Avenir Light" panose="020B0402020203020204"/>
              </a:rPr>
              <a:t> &amp; </a:t>
            </a:r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intuitiv</a:t>
            </a:r>
            <a:endParaRPr lang="en-GB" sz="1200" dirty="0">
              <a:solidFill>
                <a:schemeClr val="tx1"/>
              </a:solidFill>
              <a:latin typeface="Avenir Light" panose="020B0402020203020204"/>
            </a:endParaRPr>
          </a:p>
        </p:txBody>
      </p:sp>
      <p:sp>
        <p:nvSpPr>
          <p:cNvPr id="88" name="Rechteck 87">
            <a:extLst>
              <a:ext uri="{FF2B5EF4-FFF2-40B4-BE49-F238E27FC236}">
                <a16:creationId xmlns:a16="http://schemas.microsoft.com/office/drawing/2014/main" id="{317F8FC5-31AE-4BFA-B95D-35CB41A5C281}"/>
              </a:ext>
            </a:extLst>
          </p:cNvPr>
          <p:cNvSpPr/>
          <p:nvPr/>
        </p:nvSpPr>
        <p:spPr>
          <a:xfrm>
            <a:off x="8448311" y="2747781"/>
            <a:ext cx="1006890" cy="556070"/>
          </a:xfrm>
          <a:prstGeom prst="rect">
            <a:avLst/>
          </a:prstGeom>
          <a:solidFill>
            <a:srgbClr val="DAE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Umfrage-ergebnisse</a:t>
            </a:r>
            <a:r>
              <a:rPr lang="en-GB" sz="1200" dirty="0">
                <a:solidFill>
                  <a:schemeClr val="tx1"/>
                </a:solidFill>
                <a:latin typeface="Avenir Light" panose="020B0402020203020204"/>
              </a:rPr>
              <a:t> </a:t>
            </a:r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speichern</a:t>
            </a:r>
            <a:endParaRPr lang="en-GB" sz="1200" dirty="0">
              <a:solidFill>
                <a:schemeClr val="tx1"/>
              </a:solidFill>
              <a:latin typeface="Avenir Light" panose="020B0402020203020204"/>
            </a:endParaRPr>
          </a:p>
        </p:txBody>
      </p:sp>
      <p:sp>
        <p:nvSpPr>
          <p:cNvPr id="90" name="Rechteck 89">
            <a:extLst>
              <a:ext uri="{FF2B5EF4-FFF2-40B4-BE49-F238E27FC236}">
                <a16:creationId xmlns:a16="http://schemas.microsoft.com/office/drawing/2014/main" id="{AA3D54AF-6F19-4EEE-9C4B-ED060D266DCD}"/>
              </a:ext>
            </a:extLst>
          </p:cNvPr>
          <p:cNvSpPr/>
          <p:nvPr/>
        </p:nvSpPr>
        <p:spPr>
          <a:xfrm>
            <a:off x="9528332" y="2754629"/>
            <a:ext cx="1006890" cy="556070"/>
          </a:xfrm>
          <a:prstGeom prst="rect">
            <a:avLst/>
          </a:prstGeom>
          <a:solidFill>
            <a:srgbClr val="FFE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Avenir Light" panose="020B0402020203020204"/>
              </a:rPr>
              <a:t>Button</a:t>
            </a:r>
          </a:p>
        </p:txBody>
      </p:sp>
      <p:sp>
        <p:nvSpPr>
          <p:cNvPr id="91" name="Rechteck 90">
            <a:extLst>
              <a:ext uri="{FF2B5EF4-FFF2-40B4-BE49-F238E27FC236}">
                <a16:creationId xmlns:a16="http://schemas.microsoft.com/office/drawing/2014/main" id="{4FA13D6D-9AF3-4BD4-8792-5C32E3FF17AE}"/>
              </a:ext>
            </a:extLst>
          </p:cNvPr>
          <p:cNvSpPr/>
          <p:nvPr/>
        </p:nvSpPr>
        <p:spPr>
          <a:xfrm>
            <a:off x="10608353" y="2754026"/>
            <a:ext cx="1006890" cy="556070"/>
          </a:xfrm>
          <a:prstGeom prst="rect">
            <a:avLst/>
          </a:prstGeom>
          <a:solidFill>
            <a:srgbClr val="DAE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Daten</a:t>
            </a:r>
            <a:r>
              <a:rPr lang="en-GB" sz="1200" dirty="0">
                <a:solidFill>
                  <a:schemeClr val="tx1"/>
                </a:solidFill>
                <a:latin typeface="Avenir Light" panose="020B0402020203020204"/>
              </a:rPr>
              <a:t> </a:t>
            </a:r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aus</a:t>
            </a:r>
            <a:r>
              <a:rPr lang="en-GB" sz="1200" dirty="0">
                <a:solidFill>
                  <a:schemeClr val="tx1"/>
                </a:solidFill>
                <a:latin typeface="Avenir Light" panose="020B0402020203020204"/>
              </a:rPr>
              <a:t> </a:t>
            </a:r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Datenbank</a:t>
            </a:r>
            <a:r>
              <a:rPr lang="en-GB" sz="1200" dirty="0">
                <a:solidFill>
                  <a:schemeClr val="tx1"/>
                </a:solidFill>
                <a:latin typeface="Avenir Light" panose="020B0402020203020204"/>
              </a:rPr>
              <a:t> </a:t>
            </a:r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abrufbar</a:t>
            </a:r>
            <a:endParaRPr lang="en-GB" sz="1200" dirty="0">
              <a:solidFill>
                <a:schemeClr val="tx1"/>
              </a:solidFill>
              <a:latin typeface="Avenir Light" panose="020B0402020203020204"/>
            </a:endParaRPr>
          </a:p>
        </p:txBody>
      </p:sp>
      <p:sp>
        <p:nvSpPr>
          <p:cNvPr id="92" name="Rechteck 91">
            <a:extLst>
              <a:ext uri="{FF2B5EF4-FFF2-40B4-BE49-F238E27FC236}">
                <a16:creationId xmlns:a16="http://schemas.microsoft.com/office/drawing/2014/main" id="{C55F96F6-874A-4B14-BEB6-67C5AC53668B}"/>
              </a:ext>
            </a:extLst>
          </p:cNvPr>
          <p:cNvSpPr/>
          <p:nvPr/>
        </p:nvSpPr>
        <p:spPr>
          <a:xfrm>
            <a:off x="10608353" y="4011092"/>
            <a:ext cx="1006890" cy="556070"/>
          </a:xfrm>
          <a:prstGeom prst="rect">
            <a:avLst/>
          </a:prstGeom>
          <a:solidFill>
            <a:srgbClr val="DAE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Daten</a:t>
            </a:r>
            <a:r>
              <a:rPr lang="en-GB" sz="1200" dirty="0">
                <a:solidFill>
                  <a:schemeClr val="tx1"/>
                </a:solidFill>
                <a:latin typeface="Avenir Light" panose="020B0402020203020204"/>
              </a:rPr>
              <a:t> </a:t>
            </a:r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als</a:t>
            </a:r>
            <a:r>
              <a:rPr lang="en-GB" sz="1200" dirty="0">
                <a:solidFill>
                  <a:schemeClr val="tx1"/>
                </a:solidFill>
                <a:latin typeface="Avenir Light" panose="020B0402020203020204"/>
              </a:rPr>
              <a:t> excel-</a:t>
            </a:r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Datei</a:t>
            </a:r>
            <a:r>
              <a:rPr lang="en-GB" sz="1200" dirty="0">
                <a:solidFill>
                  <a:schemeClr val="tx1"/>
                </a:solidFill>
                <a:latin typeface="Avenir Light" panose="020B0402020203020204"/>
              </a:rPr>
              <a:t> </a:t>
            </a:r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bereitstellen</a:t>
            </a:r>
            <a:endParaRPr lang="en-GB" sz="1200" dirty="0">
              <a:solidFill>
                <a:schemeClr val="tx1"/>
              </a:solidFill>
              <a:latin typeface="Avenir Light" panose="020B0402020203020204"/>
            </a:endParaRPr>
          </a:p>
        </p:txBody>
      </p:sp>
      <p:sp>
        <p:nvSpPr>
          <p:cNvPr id="94" name="Rechteck 93">
            <a:extLst>
              <a:ext uri="{FF2B5EF4-FFF2-40B4-BE49-F238E27FC236}">
                <a16:creationId xmlns:a16="http://schemas.microsoft.com/office/drawing/2014/main" id="{F2A54855-B525-4B20-A2A4-BC07CA255AA8}"/>
              </a:ext>
            </a:extLst>
          </p:cNvPr>
          <p:cNvSpPr/>
          <p:nvPr/>
        </p:nvSpPr>
        <p:spPr>
          <a:xfrm>
            <a:off x="7369865" y="4004610"/>
            <a:ext cx="1006890" cy="556070"/>
          </a:xfrm>
          <a:prstGeom prst="rect">
            <a:avLst/>
          </a:prstGeom>
          <a:solidFill>
            <a:srgbClr val="FFE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Freitext</a:t>
            </a:r>
            <a:endParaRPr lang="en-GB" sz="1200" dirty="0">
              <a:solidFill>
                <a:schemeClr val="tx1"/>
              </a:solidFill>
              <a:latin typeface="Avenir Light" panose="020B0402020203020204"/>
            </a:endParaRPr>
          </a:p>
        </p:txBody>
      </p:sp>
      <p:sp>
        <p:nvSpPr>
          <p:cNvPr id="95" name="Rechteck 94">
            <a:extLst>
              <a:ext uri="{FF2B5EF4-FFF2-40B4-BE49-F238E27FC236}">
                <a16:creationId xmlns:a16="http://schemas.microsoft.com/office/drawing/2014/main" id="{402DD04F-88A2-4322-AC7A-E15C01B76583}"/>
              </a:ext>
            </a:extLst>
          </p:cNvPr>
          <p:cNvSpPr/>
          <p:nvPr/>
        </p:nvSpPr>
        <p:spPr>
          <a:xfrm>
            <a:off x="7369865" y="5847793"/>
            <a:ext cx="1006890" cy="556070"/>
          </a:xfrm>
          <a:prstGeom prst="rect">
            <a:avLst/>
          </a:prstGeom>
          <a:solidFill>
            <a:srgbClr val="FFE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Barriere-freiheit</a:t>
            </a:r>
            <a:endParaRPr lang="en-GB" sz="1200" dirty="0">
              <a:solidFill>
                <a:schemeClr val="tx1"/>
              </a:solidFill>
              <a:latin typeface="Avenir Light" panose="020B0402020203020204"/>
            </a:endParaRPr>
          </a:p>
        </p:txBody>
      </p:sp>
      <p:sp>
        <p:nvSpPr>
          <p:cNvPr id="96" name="Rechteck 95">
            <a:extLst>
              <a:ext uri="{FF2B5EF4-FFF2-40B4-BE49-F238E27FC236}">
                <a16:creationId xmlns:a16="http://schemas.microsoft.com/office/drawing/2014/main" id="{F518203C-8FF0-41EC-AE15-A1CE8E3C3BFE}"/>
              </a:ext>
            </a:extLst>
          </p:cNvPr>
          <p:cNvSpPr/>
          <p:nvPr/>
        </p:nvSpPr>
        <p:spPr>
          <a:xfrm>
            <a:off x="4130649" y="3991793"/>
            <a:ext cx="1006890" cy="556070"/>
          </a:xfrm>
          <a:prstGeom prst="rect">
            <a:avLst/>
          </a:prstGeom>
          <a:solidFill>
            <a:srgbClr val="DAE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Avenir Light" panose="020B0402020203020204"/>
              </a:rPr>
              <a:t>Upload </a:t>
            </a:r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durch</a:t>
            </a:r>
            <a:r>
              <a:rPr lang="en-GB" sz="1200" dirty="0">
                <a:solidFill>
                  <a:schemeClr val="tx1"/>
                </a:solidFill>
                <a:latin typeface="Avenir Light" panose="020B0402020203020204"/>
              </a:rPr>
              <a:t> Stadt</a:t>
            </a:r>
          </a:p>
        </p:txBody>
      </p:sp>
      <p:sp>
        <p:nvSpPr>
          <p:cNvPr id="98" name="Rechteck 97">
            <a:extLst>
              <a:ext uri="{FF2B5EF4-FFF2-40B4-BE49-F238E27FC236}">
                <a16:creationId xmlns:a16="http://schemas.microsoft.com/office/drawing/2014/main" id="{586F1E41-745D-4E6B-855F-C4A01937EB79}"/>
              </a:ext>
            </a:extLst>
          </p:cNvPr>
          <p:cNvSpPr/>
          <p:nvPr/>
        </p:nvSpPr>
        <p:spPr>
          <a:xfrm>
            <a:off x="3052523" y="3998514"/>
            <a:ext cx="1006890" cy="556070"/>
          </a:xfrm>
          <a:prstGeom prst="rect">
            <a:avLst/>
          </a:prstGeom>
          <a:solidFill>
            <a:srgbClr val="FFE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Zeitlich</a:t>
            </a:r>
            <a:r>
              <a:rPr lang="en-GB" sz="1200" dirty="0">
                <a:solidFill>
                  <a:schemeClr val="tx1"/>
                </a:solidFill>
                <a:latin typeface="Avenir Light" panose="020B0402020203020204"/>
              </a:rPr>
              <a:t> </a:t>
            </a:r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begrenzt</a:t>
            </a:r>
            <a:endParaRPr lang="en-GB" sz="1200" dirty="0">
              <a:solidFill>
                <a:schemeClr val="tx1"/>
              </a:solidFill>
              <a:latin typeface="Avenir Light" panose="020B0402020203020204"/>
            </a:endParaRPr>
          </a:p>
        </p:txBody>
      </p:sp>
      <p:sp>
        <p:nvSpPr>
          <p:cNvPr id="99" name="Rechteck 98">
            <a:extLst>
              <a:ext uri="{FF2B5EF4-FFF2-40B4-BE49-F238E27FC236}">
                <a16:creationId xmlns:a16="http://schemas.microsoft.com/office/drawing/2014/main" id="{B9687C3B-941F-4682-8CB7-E37763DBE440}"/>
              </a:ext>
            </a:extLst>
          </p:cNvPr>
          <p:cNvSpPr/>
          <p:nvPr/>
        </p:nvSpPr>
        <p:spPr>
          <a:xfrm>
            <a:off x="3048702" y="4600770"/>
            <a:ext cx="1006890" cy="556070"/>
          </a:xfrm>
          <a:prstGeom prst="rect">
            <a:avLst/>
          </a:prstGeom>
          <a:solidFill>
            <a:srgbClr val="FFE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Mit</a:t>
            </a:r>
            <a:r>
              <a:rPr lang="en-GB" sz="1200" dirty="0">
                <a:solidFill>
                  <a:schemeClr val="tx1"/>
                </a:solidFill>
                <a:latin typeface="Avenir Light" panose="020B0402020203020204"/>
              </a:rPr>
              <a:t> </a:t>
            </a:r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englischer</a:t>
            </a:r>
            <a:r>
              <a:rPr lang="en-GB" sz="1200" dirty="0">
                <a:solidFill>
                  <a:schemeClr val="tx1"/>
                </a:solidFill>
                <a:latin typeface="Avenir Light" panose="020B0402020203020204"/>
              </a:rPr>
              <a:t> </a:t>
            </a:r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Sprache</a:t>
            </a:r>
            <a:endParaRPr lang="en-GB" sz="1200" dirty="0">
              <a:solidFill>
                <a:schemeClr val="tx1"/>
              </a:solidFill>
              <a:latin typeface="Avenir Light" panose="020B0402020203020204"/>
            </a:endParaRPr>
          </a:p>
        </p:txBody>
      </p:sp>
      <p:sp>
        <p:nvSpPr>
          <p:cNvPr id="100" name="Rechteck 99">
            <a:extLst>
              <a:ext uri="{FF2B5EF4-FFF2-40B4-BE49-F238E27FC236}">
                <a16:creationId xmlns:a16="http://schemas.microsoft.com/office/drawing/2014/main" id="{5DC347FA-10E5-4FE7-8C9A-993DF461D0C9}"/>
              </a:ext>
            </a:extLst>
          </p:cNvPr>
          <p:cNvSpPr/>
          <p:nvPr/>
        </p:nvSpPr>
        <p:spPr>
          <a:xfrm>
            <a:off x="9540036" y="4006661"/>
            <a:ext cx="1006890" cy="556070"/>
          </a:xfrm>
          <a:prstGeom prst="rect">
            <a:avLst/>
          </a:prstGeom>
          <a:solidFill>
            <a:srgbClr val="FFE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Automatisch</a:t>
            </a:r>
            <a:r>
              <a:rPr lang="en-GB" sz="1200" dirty="0">
                <a:solidFill>
                  <a:schemeClr val="tx1"/>
                </a:solidFill>
                <a:latin typeface="Avenir Light" panose="020B0402020203020204"/>
              </a:rPr>
              <a:t> </a:t>
            </a:r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nach</a:t>
            </a:r>
            <a:r>
              <a:rPr lang="en-GB" sz="1200" dirty="0">
                <a:solidFill>
                  <a:schemeClr val="tx1"/>
                </a:solidFill>
                <a:latin typeface="Avenir Light" panose="020B0402020203020204"/>
              </a:rPr>
              <a:t> </a:t>
            </a:r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Inaktivität</a:t>
            </a:r>
            <a:endParaRPr lang="en-GB" sz="1200" dirty="0">
              <a:solidFill>
                <a:schemeClr val="tx1"/>
              </a:solidFill>
              <a:latin typeface="Avenir Light" panose="020B0402020203020204"/>
            </a:endParaRPr>
          </a:p>
        </p:txBody>
      </p:sp>
      <p:sp>
        <p:nvSpPr>
          <p:cNvPr id="101" name="Rechteck 100">
            <a:extLst>
              <a:ext uri="{FF2B5EF4-FFF2-40B4-BE49-F238E27FC236}">
                <a16:creationId xmlns:a16="http://schemas.microsoft.com/office/drawing/2014/main" id="{1A942DE8-B0AE-42BA-B0E9-0A91E1D167A3}"/>
              </a:ext>
            </a:extLst>
          </p:cNvPr>
          <p:cNvSpPr/>
          <p:nvPr/>
        </p:nvSpPr>
        <p:spPr>
          <a:xfrm>
            <a:off x="8450733" y="3365122"/>
            <a:ext cx="1006890" cy="556070"/>
          </a:xfrm>
          <a:prstGeom prst="rect">
            <a:avLst/>
          </a:prstGeom>
          <a:solidFill>
            <a:srgbClr val="FFE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Korrektur</a:t>
            </a:r>
            <a:r>
              <a:rPr lang="en-GB" sz="1200" dirty="0">
                <a:solidFill>
                  <a:schemeClr val="tx1"/>
                </a:solidFill>
                <a:latin typeface="Avenir Light" panose="020B0402020203020204"/>
              </a:rPr>
              <a:t>, </a:t>
            </a:r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Abbruch</a:t>
            </a:r>
            <a:r>
              <a:rPr lang="en-GB" sz="1200" dirty="0">
                <a:solidFill>
                  <a:schemeClr val="tx1"/>
                </a:solidFill>
                <a:latin typeface="Avenir Light" panose="020B0402020203020204"/>
              </a:rPr>
              <a:t>, </a:t>
            </a:r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Switchen</a:t>
            </a:r>
            <a:endParaRPr lang="en-GB" sz="1200" dirty="0">
              <a:solidFill>
                <a:schemeClr val="tx1"/>
              </a:solidFill>
              <a:latin typeface="Avenir Light" panose="020B0402020203020204"/>
            </a:endParaRPr>
          </a:p>
        </p:txBody>
      </p:sp>
      <p:sp>
        <p:nvSpPr>
          <p:cNvPr id="108" name="Rechteck 107">
            <a:extLst>
              <a:ext uri="{FF2B5EF4-FFF2-40B4-BE49-F238E27FC236}">
                <a16:creationId xmlns:a16="http://schemas.microsoft.com/office/drawing/2014/main" id="{90918C98-A739-47BD-B288-C5E46DFCDA9F}"/>
              </a:ext>
            </a:extLst>
          </p:cNvPr>
          <p:cNvSpPr/>
          <p:nvPr/>
        </p:nvSpPr>
        <p:spPr>
          <a:xfrm>
            <a:off x="7020122" y="697497"/>
            <a:ext cx="1006890" cy="556070"/>
          </a:xfrm>
          <a:prstGeom prst="rect">
            <a:avLst/>
          </a:prstGeom>
          <a:solidFill>
            <a:srgbClr val="FFE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err="1">
                <a:solidFill>
                  <a:schemeClr val="tx1"/>
                </a:solidFill>
                <a:latin typeface="Avenir Light" panose="020B0402020203020204"/>
              </a:rPr>
              <a:t>Bürger</a:t>
            </a:r>
            <a:endParaRPr lang="en-GB" sz="1400" b="1" dirty="0">
              <a:solidFill>
                <a:schemeClr val="tx1"/>
              </a:solidFill>
              <a:latin typeface="Avenir Light" panose="020B0402020203020204"/>
            </a:endParaRPr>
          </a:p>
        </p:txBody>
      </p:sp>
      <p:sp>
        <p:nvSpPr>
          <p:cNvPr id="110" name="Rechteck 109">
            <a:extLst>
              <a:ext uri="{FF2B5EF4-FFF2-40B4-BE49-F238E27FC236}">
                <a16:creationId xmlns:a16="http://schemas.microsoft.com/office/drawing/2014/main" id="{CC448E98-169F-479E-88DB-7683BD5C250C}"/>
              </a:ext>
            </a:extLst>
          </p:cNvPr>
          <p:cNvSpPr/>
          <p:nvPr/>
        </p:nvSpPr>
        <p:spPr>
          <a:xfrm>
            <a:off x="8078353" y="697497"/>
            <a:ext cx="1006890" cy="556070"/>
          </a:xfrm>
          <a:prstGeom prst="rect">
            <a:avLst/>
          </a:prstGeom>
          <a:solidFill>
            <a:srgbClr val="DAE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Avenir Light" panose="020B0402020203020204"/>
              </a:rPr>
              <a:t>Stadt</a:t>
            </a:r>
          </a:p>
        </p:txBody>
      </p:sp>
      <p:sp>
        <p:nvSpPr>
          <p:cNvPr id="112" name="Rechteck 111">
            <a:extLst>
              <a:ext uri="{FF2B5EF4-FFF2-40B4-BE49-F238E27FC236}">
                <a16:creationId xmlns:a16="http://schemas.microsoft.com/office/drawing/2014/main" id="{788A57BE-1760-4BDA-8F04-562128419965}"/>
              </a:ext>
            </a:extLst>
          </p:cNvPr>
          <p:cNvSpPr/>
          <p:nvPr/>
        </p:nvSpPr>
        <p:spPr>
          <a:xfrm>
            <a:off x="7695920" y="365125"/>
            <a:ext cx="715191" cy="3145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err="1">
                <a:solidFill>
                  <a:schemeClr val="tx1"/>
                </a:solidFill>
                <a:latin typeface="Avenir Light" panose="020B0402020203020204"/>
              </a:rPr>
              <a:t>Legende</a:t>
            </a:r>
            <a:endParaRPr lang="en-GB" sz="1200" b="1" dirty="0">
              <a:solidFill>
                <a:schemeClr val="tx1"/>
              </a:solidFill>
              <a:latin typeface="Avenir Light" panose="020B0402020203020204"/>
            </a:endParaRPr>
          </a:p>
        </p:txBody>
      </p:sp>
      <p:sp>
        <p:nvSpPr>
          <p:cNvPr id="113" name="Rechteck 112">
            <a:extLst>
              <a:ext uri="{FF2B5EF4-FFF2-40B4-BE49-F238E27FC236}">
                <a16:creationId xmlns:a16="http://schemas.microsoft.com/office/drawing/2014/main" id="{54C2BF98-4692-41F3-9931-F740D3FE20DB}"/>
              </a:ext>
            </a:extLst>
          </p:cNvPr>
          <p:cNvSpPr/>
          <p:nvPr/>
        </p:nvSpPr>
        <p:spPr>
          <a:xfrm>
            <a:off x="442913" y="3983831"/>
            <a:ext cx="11172330" cy="1207375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Rechteck 118">
            <a:extLst>
              <a:ext uri="{FF2B5EF4-FFF2-40B4-BE49-F238E27FC236}">
                <a16:creationId xmlns:a16="http://schemas.microsoft.com/office/drawing/2014/main" id="{15778B24-6783-4440-83A8-60FF2722D0FE}"/>
              </a:ext>
            </a:extLst>
          </p:cNvPr>
          <p:cNvSpPr/>
          <p:nvPr/>
        </p:nvSpPr>
        <p:spPr>
          <a:xfrm>
            <a:off x="4128639" y="4606482"/>
            <a:ext cx="1006890" cy="556070"/>
          </a:xfrm>
          <a:prstGeom prst="rect">
            <a:avLst/>
          </a:prstGeom>
          <a:solidFill>
            <a:srgbClr val="DAE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Bearbeiten</a:t>
            </a:r>
            <a:r>
              <a:rPr lang="en-GB" sz="1200" dirty="0">
                <a:solidFill>
                  <a:schemeClr val="tx1"/>
                </a:solidFill>
                <a:latin typeface="Avenir Light" panose="020B0402020203020204"/>
              </a:rPr>
              <a:t> </a:t>
            </a:r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vorhandener</a:t>
            </a:r>
            <a:r>
              <a:rPr lang="en-GB" sz="1200" dirty="0">
                <a:solidFill>
                  <a:schemeClr val="tx1"/>
                </a:solidFill>
                <a:latin typeface="Avenir Light" panose="020B0402020203020204"/>
              </a:rPr>
              <a:t> </a:t>
            </a:r>
            <a:r>
              <a:rPr lang="en-GB" sz="1200" dirty="0" err="1">
                <a:solidFill>
                  <a:schemeClr val="tx1"/>
                </a:solidFill>
                <a:latin typeface="Avenir Light" panose="020B0402020203020204"/>
              </a:rPr>
              <a:t>Umfragen</a:t>
            </a:r>
            <a:endParaRPr lang="en-GB" sz="1200" dirty="0">
              <a:solidFill>
                <a:schemeClr val="tx1"/>
              </a:solidFill>
              <a:latin typeface="Avenir Light" panose="020B0402020203020204"/>
            </a:endParaRPr>
          </a:p>
        </p:txBody>
      </p:sp>
      <p:pic>
        <p:nvPicPr>
          <p:cNvPr id="121" name="Grafik 120" descr="Tageskalender">
            <a:extLst>
              <a:ext uri="{FF2B5EF4-FFF2-40B4-BE49-F238E27FC236}">
                <a16:creationId xmlns:a16="http://schemas.microsoft.com/office/drawing/2014/main" id="{837E0E78-12E0-4A04-8007-ED11FA7BC4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11551" y="532682"/>
            <a:ext cx="973235" cy="973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729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97118B2F-922F-4CF0-B630-E6011530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0834" y="3364921"/>
            <a:ext cx="2905925" cy="104775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b="1" dirty="0" err="1">
                <a:latin typeface="Avenir Light" panose="020B0402020203020204"/>
              </a:rPr>
              <a:t>Nachhaltigkeit</a:t>
            </a:r>
            <a:r>
              <a:rPr lang="en-GB" b="1" dirty="0">
                <a:latin typeface="Avenir Light" panose="020B0402020203020204"/>
              </a:rPr>
              <a:t> des Tools </a:t>
            </a:r>
            <a:r>
              <a:rPr lang="en-GB" b="1" dirty="0" err="1">
                <a:latin typeface="Avenir Light" panose="020B0402020203020204"/>
              </a:rPr>
              <a:t>sichern</a:t>
            </a:r>
            <a:endParaRPr lang="en-GB" b="1" dirty="0">
              <a:latin typeface="Avenir Light" panose="020B0402020203020204"/>
            </a:endParaRP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22892CF8-6A70-4056-ABDE-6705725CF57B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dirty="0">
                <a:latin typeface="Avenir Light" panose="020B0402020203020204" pitchFamily="34" charset="77"/>
              </a:rPr>
              <a:t>Sprint Ziel</a:t>
            </a:r>
            <a:endParaRPr lang="de-DE" sz="3200" dirty="0">
              <a:solidFill>
                <a:srgbClr val="FF375F"/>
              </a:solidFill>
              <a:latin typeface="Avenir Light" panose="020B0402020203020204" pitchFamily="34" charset="77"/>
            </a:endParaRPr>
          </a:p>
        </p:txBody>
      </p:sp>
      <p:sp>
        <p:nvSpPr>
          <p:cNvPr id="4" name="Oval 5">
            <a:extLst>
              <a:ext uri="{FF2B5EF4-FFF2-40B4-BE49-F238E27FC236}">
                <a16:creationId xmlns:a16="http://schemas.microsoft.com/office/drawing/2014/main" id="{3E054269-8817-466B-ACB7-5A62318182E1}"/>
              </a:ext>
            </a:extLst>
          </p:cNvPr>
          <p:cNvSpPr>
            <a:spLocks noChangeAspect="1"/>
          </p:cNvSpPr>
          <p:nvPr/>
        </p:nvSpPr>
        <p:spPr>
          <a:xfrm>
            <a:off x="10357665" y="395242"/>
            <a:ext cx="1260000" cy="1260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 descr="Volltreffer">
            <a:extLst>
              <a:ext uri="{FF2B5EF4-FFF2-40B4-BE49-F238E27FC236}">
                <a16:creationId xmlns:a16="http://schemas.microsoft.com/office/drawing/2014/main" id="{02C8A610-7166-4535-981F-38B7DF6F3C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76343" y="482377"/>
            <a:ext cx="1080000" cy="1080000"/>
          </a:xfrm>
          <a:prstGeom prst="rect">
            <a:avLst/>
          </a:prstGeom>
        </p:spPr>
      </p:pic>
      <p:pic>
        <p:nvPicPr>
          <p:cNvPr id="7" name="Grafik 6" descr="Griechischer Tempel">
            <a:extLst>
              <a:ext uri="{FF2B5EF4-FFF2-40B4-BE49-F238E27FC236}">
                <a16:creationId xmlns:a16="http://schemas.microsoft.com/office/drawing/2014/main" id="{565F1EC7-859F-47FB-B909-504D27A6F0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66924" y="1790700"/>
            <a:ext cx="1571625" cy="1571625"/>
          </a:xfrm>
          <a:prstGeom prst="rect">
            <a:avLst/>
          </a:prstGeom>
        </p:spPr>
      </p:pic>
      <p:sp>
        <p:nvSpPr>
          <p:cNvPr id="8" name="Inhaltsplatzhalter 1">
            <a:extLst>
              <a:ext uri="{FF2B5EF4-FFF2-40B4-BE49-F238E27FC236}">
                <a16:creationId xmlns:a16="http://schemas.microsoft.com/office/drawing/2014/main" id="{C93B93A7-68B5-4254-99D6-B6135FA237BD}"/>
              </a:ext>
            </a:extLst>
          </p:cNvPr>
          <p:cNvSpPr txBox="1">
            <a:spLocks/>
          </p:cNvSpPr>
          <p:nvPr/>
        </p:nvSpPr>
        <p:spPr>
          <a:xfrm>
            <a:off x="978240" y="3371849"/>
            <a:ext cx="3736635" cy="8953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b="1" dirty="0" err="1">
                <a:latin typeface="Avenir Light" panose="020B0402020203020204"/>
              </a:rPr>
              <a:t>Möglichkeit</a:t>
            </a:r>
            <a:r>
              <a:rPr lang="en-GB" b="1" dirty="0">
                <a:latin typeface="Avenir Light" panose="020B0402020203020204"/>
              </a:rPr>
              <a:t> </a:t>
            </a:r>
            <a:r>
              <a:rPr lang="en-GB" b="1" dirty="0" err="1">
                <a:latin typeface="Avenir Light" panose="020B0402020203020204"/>
              </a:rPr>
              <a:t>für</a:t>
            </a:r>
            <a:r>
              <a:rPr lang="en-GB" b="1" dirty="0">
                <a:latin typeface="Avenir Light" panose="020B0402020203020204"/>
              </a:rPr>
              <a:t> Stadt das Tool </a:t>
            </a:r>
            <a:r>
              <a:rPr lang="en-GB" b="1" dirty="0" err="1">
                <a:latin typeface="Avenir Light" panose="020B0402020203020204"/>
              </a:rPr>
              <a:t>zu</a:t>
            </a:r>
            <a:r>
              <a:rPr lang="en-GB" b="1" dirty="0">
                <a:latin typeface="Avenir Light" panose="020B0402020203020204"/>
              </a:rPr>
              <a:t> </a:t>
            </a:r>
            <a:r>
              <a:rPr lang="en-GB" b="1" dirty="0" err="1">
                <a:latin typeface="Avenir Light" panose="020B0402020203020204"/>
              </a:rPr>
              <a:t>nutzen</a:t>
            </a:r>
            <a:r>
              <a:rPr lang="en-GB" b="1" dirty="0">
                <a:latin typeface="Avenir Light" panose="020B0402020203020204"/>
              </a:rPr>
              <a:t> </a:t>
            </a:r>
          </a:p>
          <a:p>
            <a:pPr>
              <a:lnSpc>
                <a:spcPct val="100000"/>
              </a:lnSpc>
            </a:pPr>
            <a:endParaRPr lang="en-GB" dirty="0">
              <a:latin typeface="Avenir Light" panose="020B0402020203020204"/>
            </a:endParaRPr>
          </a:p>
        </p:txBody>
      </p:sp>
      <p:sp>
        <p:nvSpPr>
          <p:cNvPr id="9" name="Inhaltsplatzhalter 1">
            <a:extLst>
              <a:ext uri="{FF2B5EF4-FFF2-40B4-BE49-F238E27FC236}">
                <a16:creationId xmlns:a16="http://schemas.microsoft.com/office/drawing/2014/main" id="{432736AE-47D1-4C4D-8647-1C6116D2F00A}"/>
              </a:ext>
            </a:extLst>
          </p:cNvPr>
          <p:cNvSpPr txBox="1">
            <a:spLocks/>
          </p:cNvSpPr>
          <p:nvPr/>
        </p:nvSpPr>
        <p:spPr>
          <a:xfrm>
            <a:off x="1054439" y="4477027"/>
            <a:ext cx="3736635" cy="1047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err="1">
                <a:latin typeface="Avenir Light" panose="020B0402020203020204"/>
              </a:rPr>
              <a:t>Fragen</a:t>
            </a:r>
            <a:r>
              <a:rPr lang="en-GB" sz="2400" dirty="0">
                <a:latin typeface="Avenir Light" panose="020B0402020203020204"/>
              </a:rPr>
              <a:t> </a:t>
            </a:r>
            <a:r>
              <a:rPr lang="en-GB" sz="2400" dirty="0" err="1">
                <a:latin typeface="Avenir Light" panose="020B0402020203020204"/>
              </a:rPr>
              <a:t>erstellen</a:t>
            </a:r>
            <a:endParaRPr lang="en-GB" sz="2400" dirty="0">
              <a:latin typeface="Avenir Light" panose="020B0402020203020204"/>
            </a:endParaRPr>
          </a:p>
          <a:p>
            <a:r>
              <a:rPr lang="en-GB" sz="2400" dirty="0" err="1">
                <a:latin typeface="Avenir Light" panose="020B0402020203020204"/>
              </a:rPr>
              <a:t>Ergebnisse</a:t>
            </a:r>
            <a:r>
              <a:rPr lang="en-GB" sz="2400" dirty="0">
                <a:latin typeface="Avenir Light" panose="020B0402020203020204"/>
              </a:rPr>
              <a:t> </a:t>
            </a:r>
            <a:r>
              <a:rPr lang="en-GB" sz="2400" dirty="0" err="1">
                <a:latin typeface="Avenir Light" panose="020B0402020203020204"/>
              </a:rPr>
              <a:t>erhalten</a:t>
            </a:r>
            <a:endParaRPr lang="en-GB" sz="2400" dirty="0">
              <a:latin typeface="Avenir Light" panose="020B0402020203020204"/>
            </a:endParaRPr>
          </a:p>
          <a:p>
            <a:pPr>
              <a:lnSpc>
                <a:spcPct val="100000"/>
              </a:lnSpc>
            </a:pPr>
            <a:endParaRPr lang="en-GB" sz="2400" dirty="0">
              <a:latin typeface="Avenir Light" panose="020B0402020203020204"/>
            </a:endParaRP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3F9C1FE8-12B7-477E-B367-5E13A99B65A4}"/>
              </a:ext>
            </a:extLst>
          </p:cNvPr>
          <p:cNvCxnSpPr/>
          <p:nvPr/>
        </p:nvCxnSpPr>
        <p:spPr>
          <a:xfrm>
            <a:off x="978240" y="4362450"/>
            <a:ext cx="3736635" cy="0"/>
          </a:xfrm>
          <a:prstGeom prst="line">
            <a:avLst/>
          </a:prstGeom>
          <a:ln w="9525">
            <a:solidFill>
              <a:srgbClr val="FF37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stomShape 14">
            <a:extLst>
              <a:ext uri="{FF2B5EF4-FFF2-40B4-BE49-F238E27FC236}">
                <a16:creationId xmlns:a16="http://schemas.microsoft.com/office/drawing/2014/main" id="{67D0F770-ED6B-4871-9735-493C64053EFE}"/>
              </a:ext>
            </a:extLst>
          </p:cNvPr>
          <p:cNvSpPr/>
          <p:nvPr/>
        </p:nvSpPr>
        <p:spPr>
          <a:xfrm rot="21590400">
            <a:off x="5784459" y="3669846"/>
            <a:ext cx="475840" cy="511652"/>
          </a:xfrm>
          <a:prstGeom prst="rightArrow">
            <a:avLst>
              <a:gd name="adj1" fmla="val 60000"/>
              <a:gd name="adj2" fmla="val 50000"/>
            </a:avLst>
          </a:prstGeom>
          <a:solidFill>
            <a:srgbClr val="FF375F"/>
          </a:solidFill>
          <a:ln>
            <a:noFill/>
          </a:ln>
          <a:effectLst/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2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/>
        </p:style>
      </p:sp>
      <p:pic>
        <p:nvPicPr>
          <p:cNvPr id="15" name="Grafik 14" descr="Zukunft">
            <a:extLst>
              <a:ext uri="{FF2B5EF4-FFF2-40B4-BE49-F238E27FC236}">
                <a16:creationId xmlns:a16="http://schemas.microsoft.com/office/drawing/2014/main" id="{40CEB739-866F-428C-9BDC-3277D4A1F53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977197" y="1780009"/>
            <a:ext cx="1573200" cy="15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070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CA85C59D-02A0-485A-87D3-0A0105C7B2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8785205"/>
              </p:ext>
            </p:extLst>
          </p:nvPr>
        </p:nvGraphicFramePr>
        <p:xfrm>
          <a:off x="749524" y="1561805"/>
          <a:ext cx="10692951" cy="42976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360919">
                  <a:extLst>
                    <a:ext uri="{9D8B030D-6E8A-4147-A177-3AD203B41FA5}">
                      <a16:colId xmlns:a16="http://schemas.microsoft.com/office/drawing/2014/main" val="1370527208"/>
                    </a:ext>
                  </a:extLst>
                </a:gridCol>
                <a:gridCol w="5840929">
                  <a:extLst>
                    <a:ext uri="{9D8B030D-6E8A-4147-A177-3AD203B41FA5}">
                      <a16:colId xmlns:a16="http://schemas.microsoft.com/office/drawing/2014/main" val="1900233258"/>
                    </a:ext>
                  </a:extLst>
                </a:gridCol>
                <a:gridCol w="491103">
                  <a:extLst>
                    <a:ext uri="{9D8B030D-6E8A-4147-A177-3AD203B41FA5}">
                      <a16:colId xmlns:a16="http://schemas.microsoft.com/office/drawing/2014/main" val="3639657884"/>
                    </a:ext>
                  </a:extLst>
                </a:gridCol>
              </a:tblGrid>
              <a:tr h="280469">
                <a:tc>
                  <a:txBody>
                    <a:bodyPr/>
                    <a:lstStyle/>
                    <a:p>
                      <a:r>
                        <a:rPr lang="en-GB" dirty="0"/>
                        <a:t>User Story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Tasks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SP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8423437"/>
                  </a:ext>
                </a:extLst>
              </a:tr>
              <a:tr h="490821">
                <a:tc>
                  <a:txBody>
                    <a:bodyPr/>
                    <a:lstStyle/>
                    <a:p>
                      <a:r>
                        <a:rPr lang="en-GB" dirty="0"/>
                        <a:t>Stadt Würzburg </a:t>
                      </a:r>
                      <a:r>
                        <a:rPr lang="en-GB" dirty="0" err="1"/>
                        <a:t>möchte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selbständig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Umfragen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erstellen</a:t>
                      </a:r>
                      <a:r>
                        <a:rPr lang="en-GB" dirty="0"/>
                        <a:t> und </a:t>
                      </a:r>
                      <a:r>
                        <a:rPr lang="en-GB" dirty="0" err="1"/>
                        <a:t>durchführen</a:t>
                      </a: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In Django </a:t>
                      </a:r>
                      <a:r>
                        <a:rPr lang="en-GB" dirty="0" err="1"/>
                        <a:t>einarbeiten</a:t>
                      </a:r>
                      <a:endParaRPr lang="en-GB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Website </a:t>
                      </a:r>
                      <a:r>
                        <a:rPr lang="en-GB" dirty="0" err="1"/>
                        <a:t>erstellen</a:t>
                      </a:r>
                      <a:r>
                        <a:rPr lang="en-GB" dirty="0"/>
                        <a:t> (</a:t>
                      </a:r>
                      <a:r>
                        <a:rPr lang="en-GB" dirty="0" err="1"/>
                        <a:t>Fragen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erstellen</a:t>
                      </a:r>
                      <a:r>
                        <a:rPr lang="en-GB" dirty="0"/>
                        <a:t>, </a:t>
                      </a:r>
                      <a:r>
                        <a:rPr lang="en-GB" dirty="0" err="1"/>
                        <a:t>bearbeiten</a:t>
                      </a:r>
                      <a:r>
                        <a:rPr lang="en-GB" dirty="0"/>
                        <a:t>, </a:t>
                      </a:r>
                      <a:r>
                        <a:rPr lang="en-GB" dirty="0" err="1"/>
                        <a:t>löschen</a:t>
                      </a:r>
                      <a:r>
                        <a:rPr lang="en-GB" dirty="0"/>
                        <a:t>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519765"/>
                  </a:ext>
                </a:extLst>
              </a:tr>
              <a:tr h="2804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Stadt Würzburg </a:t>
                      </a:r>
                      <a:r>
                        <a:rPr lang="en-GB" dirty="0" err="1"/>
                        <a:t>möchte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Daten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auswerten</a:t>
                      </a: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Excel-</a:t>
                      </a:r>
                      <a:r>
                        <a:rPr lang="en-GB" dirty="0" err="1"/>
                        <a:t>Datei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für</a:t>
                      </a:r>
                      <a:r>
                        <a:rPr lang="en-GB" dirty="0"/>
                        <a:t> Stadt </a:t>
                      </a:r>
                      <a:r>
                        <a:rPr lang="en-GB" dirty="0" err="1"/>
                        <a:t>bereitstellen</a:t>
                      </a: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0592094"/>
                  </a:ext>
                </a:extLst>
              </a:tr>
              <a:tr h="490821">
                <a:tc>
                  <a:txBody>
                    <a:bodyPr/>
                    <a:lstStyle/>
                    <a:p>
                      <a:r>
                        <a:rPr lang="en-GB" dirty="0" err="1"/>
                        <a:t>Bürger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möchte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nicht</a:t>
                      </a:r>
                      <a:r>
                        <a:rPr lang="en-GB" dirty="0"/>
                        <a:t> an </a:t>
                      </a:r>
                      <a:r>
                        <a:rPr lang="en-GB" dirty="0" err="1"/>
                        <a:t>vorgegebene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Antwortmöglichkeiten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gebunden</a:t>
                      </a:r>
                      <a:r>
                        <a:rPr lang="en-GB" dirty="0"/>
                        <a:t> sein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err="1"/>
                        <a:t>Freitextantworten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ermöglichen</a:t>
                      </a: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381848"/>
                  </a:ext>
                </a:extLst>
              </a:tr>
              <a:tr h="490821">
                <a:tc>
                  <a:txBody>
                    <a:bodyPr/>
                    <a:lstStyle/>
                    <a:p>
                      <a:r>
                        <a:rPr lang="en-GB" dirty="0" err="1"/>
                        <a:t>Bürger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möchte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keinen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Missbrauch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durch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häufige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Mehrfachantworten</a:t>
                      </a: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err="1"/>
                        <a:t>Zeitliche</a:t>
                      </a:r>
                      <a:r>
                        <a:rPr lang="en-GB" dirty="0"/>
                        <a:t> Blockade </a:t>
                      </a:r>
                      <a:r>
                        <a:rPr lang="en-GB" dirty="0" err="1"/>
                        <a:t>einrichten</a:t>
                      </a: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67765382"/>
                  </a:ext>
                </a:extLst>
              </a:tr>
              <a:tr h="490821">
                <a:tc>
                  <a:txBody>
                    <a:bodyPr/>
                    <a:lstStyle/>
                    <a:p>
                      <a:r>
                        <a:rPr lang="en-GB" dirty="0" err="1"/>
                        <a:t>Bürger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möchte</a:t>
                      </a:r>
                      <a:r>
                        <a:rPr lang="en-GB" dirty="0"/>
                        <a:t>, </a:t>
                      </a:r>
                      <a:r>
                        <a:rPr lang="en-GB" dirty="0" err="1"/>
                        <a:t>dass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nicht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selbstbeendete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Umfrage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sich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automatisch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schließt</a:t>
                      </a: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err="1"/>
                        <a:t>Umfrage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nach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einer</a:t>
                      </a:r>
                      <a:r>
                        <a:rPr lang="en-GB" dirty="0"/>
                        <a:t> Minute </a:t>
                      </a:r>
                      <a:r>
                        <a:rPr lang="en-GB" dirty="0" err="1"/>
                        <a:t>Inaktivität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beenden</a:t>
                      </a: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76085"/>
                  </a:ext>
                </a:extLst>
              </a:tr>
              <a:tr h="4908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/>
                        <a:t>Bürger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möchte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auch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ohne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Deutschkenntnisse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abstimmen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können</a:t>
                      </a: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err="1"/>
                        <a:t>Englische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Oberfläche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intergrieren</a:t>
                      </a:r>
                      <a:endParaRPr lang="en-GB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err="1"/>
                        <a:t>Wahlmöglichkeit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durch</a:t>
                      </a:r>
                      <a:r>
                        <a:rPr lang="en-GB" dirty="0"/>
                        <a:t> Button </a:t>
                      </a:r>
                      <a:r>
                        <a:rPr lang="en-GB" dirty="0" err="1"/>
                        <a:t>bereitstellen</a:t>
                      </a: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31852765"/>
                  </a:ext>
                </a:extLst>
              </a:tr>
              <a:tr h="2359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Bugfix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dirty="0" err="1"/>
                        <a:t>Verzögerung</a:t>
                      </a:r>
                      <a:r>
                        <a:rPr lang="en-GB" dirty="0"/>
                        <a:t> des </a:t>
                      </a:r>
                      <a:r>
                        <a:rPr lang="en-GB" dirty="0" err="1"/>
                        <a:t>Abschickbuttons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beheben</a:t>
                      </a: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185089"/>
                  </a:ext>
                </a:extLst>
              </a:tr>
            </a:tbl>
          </a:graphicData>
        </a:graphic>
      </p:graphicFrame>
      <p:sp>
        <p:nvSpPr>
          <p:cNvPr id="3" name="Titel 1">
            <a:extLst>
              <a:ext uri="{FF2B5EF4-FFF2-40B4-BE49-F238E27FC236}">
                <a16:creationId xmlns:a16="http://schemas.microsoft.com/office/drawing/2014/main" id="{22892CF8-6A70-4056-ABDE-6705725CF57B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dirty="0">
                <a:latin typeface="Avenir Light" panose="020B0402020203020204" pitchFamily="34" charset="77"/>
              </a:rPr>
              <a:t>Sprint Backlog mit Tasks</a:t>
            </a:r>
            <a:endParaRPr lang="de-DE" sz="3200" dirty="0">
              <a:solidFill>
                <a:srgbClr val="FF375F"/>
              </a:solidFill>
              <a:latin typeface="Avenir Light" panose="020B0402020203020204" pitchFamily="34" charset="77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D514CF59-F62B-48D4-8408-A1D839C44043}"/>
                  </a:ext>
                </a:extLst>
              </p:cNvPr>
              <p:cNvSpPr txBox="1"/>
              <p:nvPr/>
            </p:nvSpPr>
            <p:spPr>
              <a:xfrm>
                <a:off x="9952259" y="5907186"/>
                <a:ext cx="149021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𝛴</m:t>
                    </m:r>
                    <m:r>
                      <a:rPr lang="en-GB" sz="2400" i="1" smtClean="0">
                        <a:latin typeface="Cambria Math" panose="02040503050406030204" pitchFamily="18" charset="0"/>
                      </a:rPr>
                      <m:t>=49</m:t>
                    </m:r>
                  </m:oMath>
                </a14:m>
                <a:r>
                  <a:rPr lang="en-GB" sz="2400" dirty="0">
                    <a:latin typeface="Avenir Light" panose="020B0402020203020204"/>
                  </a:rPr>
                  <a:t> SP</a:t>
                </a: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D514CF59-F62B-48D4-8408-A1D839C440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52259" y="5907186"/>
                <a:ext cx="1490216" cy="461665"/>
              </a:xfrm>
              <a:prstGeom prst="rect">
                <a:avLst/>
              </a:prstGeom>
              <a:blipFill>
                <a:blip r:embed="rId2"/>
                <a:stretch>
                  <a:fillRect l="-1230" t="-10526" r="-5328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7AFB94D5-4174-4327-A833-BCF00682D2C6}"/>
              </a:ext>
            </a:extLst>
          </p:cNvPr>
          <p:cNvCxnSpPr>
            <a:cxnSpLocks/>
          </p:cNvCxnSpPr>
          <p:nvPr/>
        </p:nvCxnSpPr>
        <p:spPr>
          <a:xfrm>
            <a:off x="9952259" y="6360759"/>
            <a:ext cx="1490216" cy="0"/>
          </a:xfrm>
          <a:prstGeom prst="line">
            <a:avLst/>
          </a:prstGeom>
          <a:ln w="12700">
            <a:solidFill>
              <a:srgbClr val="FF37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eck 16">
            <a:extLst>
              <a:ext uri="{FF2B5EF4-FFF2-40B4-BE49-F238E27FC236}">
                <a16:creationId xmlns:a16="http://schemas.microsoft.com/office/drawing/2014/main" id="{A43DFDDC-8D60-47C2-A977-821A4B5ADBB3}"/>
              </a:ext>
            </a:extLst>
          </p:cNvPr>
          <p:cNvSpPr/>
          <p:nvPr/>
        </p:nvSpPr>
        <p:spPr>
          <a:xfrm>
            <a:off x="11167009" y="1472750"/>
            <a:ext cx="614995" cy="140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5">
            <a:extLst>
              <a:ext uri="{FF2B5EF4-FFF2-40B4-BE49-F238E27FC236}">
                <a16:creationId xmlns:a16="http://schemas.microsoft.com/office/drawing/2014/main" id="{8A97571D-8E7B-4F91-B668-65A01768519D}"/>
              </a:ext>
            </a:extLst>
          </p:cNvPr>
          <p:cNvSpPr>
            <a:spLocks noChangeAspect="1"/>
          </p:cNvSpPr>
          <p:nvPr/>
        </p:nvSpPr>
        <p:spPr>
          <a:xfrm>
            <a:off x="10357665" y="395242"/>
            <a:ext cx="1260000" cy="1260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5" name="Grafik 14" descr="Klemmbrett">
            <a:extLst>
              <a:ext uri="{FF2B5EF4-FFF2-40B4-BE49-F238E27FC236}">
                <a16:creationId xmlns:a16="http://schemas.microsoft.com/office/drawing/2014/main" id="{F56D6E3D-EDB2-4666-A8C1-2F88B05C38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57022" y="485242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804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CA85C59D-02A0-485A-87D3-0A0105C7B2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3446158"/>
              </p:ext>
            </p:extLst>
          </p:nvPr>
        </p:nvGraphicFramePr>
        <p:xfrm>
          <a:off x="748800" y="1562001"/>
          <a:ext cx="10693900" cy="42976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356550">
                  <a:extLst>
                    <a:ext uri="{9D8B030D-6E8A-4147-A177-3AD203B41FA5}">
                      <a16:colId xmlns:a16="http://schemas.microsoft.com/office/drawing/2014/main" val="1370527208"/>
                    </a:ext>
                  </a:extLst>
                </a:gridCol>
                <a:gridCol w="6337350">
                  <a:extLst>
                    <a:ext uri="{9D8B030D-6E8A-4147-A177-3AD203B41FA5}">
                      <a16:colId xmlns:a16="http://schemas.microsoft.com/office/drawing/2014/main" val="1900233258"/>
                    </a:ext>
                  </a:extLst>
                </a:gridCol>
              </a:tblGrid>
              <a:tr h="280469">
                <a:tc>
                  <a:txBody>
                    <a:bodyPr/>
                    <a:lstStyle/>
                    <a:p>
                      <a:r>
                        <a:rPr lang="en-GB" dirty="0"/>
                        <a:t>User Story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Akzeptanzkriterien</a:t>
                      </a: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8423437"/>
                  </a:ext>
                </a:extLst>
              </a:tr>
              <a:tr h="490821">
                <a:tc>
                  <a:txBody>
                    <a:bodyPr/>
                    <a:lstStyle/>
                    <a:p>
                      <a:r>
                        <a:rPr lang="en-GB" dirty="0"/>
                        <a:t>Stadt Würzburg </a:t>
                      </a:r>
                      <a:r>
                        <a:rPr lang="en-GB" dirty="0" err="1"/>
                        <a:t>möchte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selbständig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Umfragen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erstellen</a:t>
                      </a:r>
                      <a:r>
                        <a:rPr lang="en-GB" dirty="0"/>
                        <a:t> und </a:t>
                      </a:r>
                      <a:r>
                        <a:rPr lang="en-GB" dirty="0" err="1"/>
                        <a:t>durchführen</a:t>
                      </a: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/>
                        <a:t>Website </a:t>
                      </a:r>
                      <a:r>
                        <a:rPr lang="en-GB" dirty="0" err="1"/>
                        <a:t>mit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folgenden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Funktionen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für</a:t>
                      </a:r>
                      <a:r>
                        <a:rPr lang="en-GB" dirty="0"/>
                        <a:t> Stadt </a:t>
                      </a:r>
                      <a:r>
                        <a:rPr lang="en-GB" dirty="0" err="1"/>
                        <a:t>verfügbar</a:t>
                      </a:r>
                      <a:r>
                        <a:rPr lang="en-GB" dirty="0"/>
                        <a:t>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 err="1"/>
                        <a:t>Fragen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erstellen</a:t>
                      </a:r>
                      <a:r>
                        <a:rPr lang="en-GB" dirty="0"/>
                        <a:t>, </a:t>
                      </a:r>
                      <a:r>
                        <a:rPr lang="en-GB" dirty="0" err="1"/>
                        <a:t>bearbeiten</a:t>
                      </a:r>
                      <a:r>
                        <a:rPr lang="en-GB" dirty="0"/>
                        <a:t>, </a:t>
                      </a:r>
                      <a:r>
                        <a:rPr lang="en-GB" dirty="0" err="1"/>
                        <a:t>löschen</a:t>
                      </a:r>
                      <a:r>
                        <a:rPr lang="en-GB" dirty="0"/>
                        <a:t> &amp; </a:t>
                      </a:r>
                      <a:r>
                        <a:rPr lang="en-GB" dirty="0" err="1"/>
                        <a:t>Umfragen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erstellen</a:t>
                      </a: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519765"/>
                  </a:ext>
                </a:extLst>
              </a:tr>
              <a:tr h="2804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Stadt Würzburg </a:t>
                      </a:r>
                      <a:r>
                        <a:rPr lang="en-GB" dirty="0" err="1"/>
                        <a:t>möchte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Daten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auswerten</a:t>
                      </a: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/>
                        <a:t>Stadt hat </a:t>
                      </a:r>
                      <a:r>
                        <a:rPr lang="en-GB" dirty="0" err="1"/>
                        <a:t>Möglichkeit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über</a:t>
                      </a:r>
                      <a:r>
                        <a:rPr lang="en-GB" dirty="0"/>
                        <a:t> Website Excel-</a:t>
                      </a:r>
                      <a:r>
                        <a:rPr lang="en-GB" dirty="0" err="1"/>
                        <a:t>Datei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zu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erstellen</a:t>
                      </a: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0592094"/>
                  </a:ext>
                </a:extLst>
              </a:tr>
              <a:tr h="490821">
                <a:tc>
                  <a:txBody>
                    <a:bodyPr/>
                    <a:lstStyle/>
                    <a:p>
                      <a:r>
                        <a:rPr lang="en-GB" dirty="0" err="1"/>
                        <a:t>Bürger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möchte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nicht</a:t>
                      </a:r>
                      <a:r>
                        <a:rPr lang="en-GB" dirty="0"/>
                        <a:t> an </a:t>
                      </a:r>
                      <a:r>
                        <a:rPr lang="en-GB" dirty="0" err="1"/>
                        <a:t>vorgegebene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Antwortmöglichkeiten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gebunden</a:t>
                      </a:r>
                      <a:r>
                        <a:rPr lang="en-GB" dirty="0"/>
                        <a:t> sein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 err="1"/>
                        <a:t>Neuer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Fragetyp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mit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Textfeld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zur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Eingabe</a:t>
                      </a:r>
                      <a:r>
                        <a:rPr lang="en-GB" dirty="0"/>
                        <a:t> (</a:t>
                      </a:r>
                      <a:r>
                        <a:rPr lang="en-GB" dirty="0" err="1"/>
                        <a:t>für</a:t>
                      </a:r>
                      <a:r>
                        <a:rPr lang="en-GB" dirty="0"/>
                        <a:t> Stadt </a:t>
                      </a:r>
                      <a:r>
                        <a:rPr lang="en-GB" dirty="0" err="1"/>
                        <a:t>abrufbar</a:t>
                      </a:r>
                      <a:r>
                        <a:rPr lang="en-GB" dirty="0"/>
                        <a:t>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381848"/>
                  </a:ext>
                </a:extLst>
              </a:tr>
              <a:tr h="490821">
                <a:tc>
                  <a:txBody>
                    <a:bodyPr/>
                    <a:lstStyle/>
                    <a:p>
                      <a:r>
                        <a:rPr lang="en-GB" dirty="0" err="1"/>
                        <a:t>Bürger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möchte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keinen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Missbrauch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durch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häufige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Mehrfachantworten</a:t>
                      </a: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 err="1"/>
                        <a:t>Anwendung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ist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nach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Beenden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einer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Umfrage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für</a:t>
                      </a:r>
                      <a:r>
                        <a:rPr lang="en-GB" dirty="0"/>
                        <a:t> 30s </a:t>
                      </a:r>
                      <a:r>
                        <a:rPr lang="en-GB" dirty="0" err="1"/>
                        <a:t>nicht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weiter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nutzbar</a:t>
                      </a: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67765382"/>
                  </a:ext>
                </a:extLst>
              </a:tr>
              <a:tr h="490821">
                <a:tc>
                  <a:txBody>
                    <a:bodyPr/>
                    <a:lstStyle/>
                    <a:p>
                      <a:r>
                        <a:rPr lang="en-GB" dirty="0" err="1"/>
                        <a:t>Bürger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möchte</a:t>
                      </a:r>
                      <a:r>
                        <a:rPr lang="en-GB" dirty="0"/>
                        <a:t>, </a:t>
                      </a:r>
                      <a:r>
                        <a:rPr lang="en-GB" dirty="0" err="1"/>
                        <a:t>dass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nicht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selbstbeendete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Umfrage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sich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automatisch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schließt</a:t>
                      </a: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 err="1"/>
                        <a:t>Umfrage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beendet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nach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einer</a:t>
                      </a:r>
                      <a:r>
                        <a:rPr lang="en-GB" dirty="0"/>
                        <a:t> Minute </a:t>
                      </a:r>
                      <a:r>
                        <a:rPr lang="en-GB" dirty="0" err="1"/>
                        <a:t>Inaktivität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automatisch</a:t>
                      </a: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76085"/>
                  </a:ext>
                </a:extLst>
              </a:tr>
              <a:tr h="4908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/>
                        <a:t>Bürger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möchte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auch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ohne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Deutschkenntnisse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abstimmen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können</a:t>
                      </a: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 err="1"/>
                        <a:t>Gesamter</a:t>
                      </a:r>
                      <a:r>
                        <a:rPr lang="en-GB" dirty="0"/>
                        <a:t> Text (</a:t>
                      </a:r>
                      <a:r>
                        <a:rPr lang="en-GB" dirty="0" err="1"/>
                        <a:t>Fragen</a:t>
                      </a:r>
                      <a:r>
                        <a:rPr lang="en-GB" dirty="0"/>
                        <a:t> und Buttons) </a:t>
                      </a:r>
                      <a:r>
                        <a:rPr lang="en-GB" dirty="0" err="1"/>
                        <a:t>über</a:t>
                      </a:r>
                      <a:r>
                        <a:rPr lang="en-GB" dirty="0"/>
                        <a:t> Button </a:t>
                      </a:r>
                      <a:r>
                        <a:rPr lang="en-GB" dirty="0" err="1"/>
                        <a:t>wahlweise</a:t>
                      </a:r>
                      <a:r>
                        <a:rPr lang="en-GB" dirty="0"/>
                        <a:t> in </a:t>
                      </a:r>
                      <a:r>
                        <a:rPr lang="en-GB" dirty="0" err="1"/>
                        <a:t>englisch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verfügbar</a:t>
                      </a: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31852765"/>
                  </a:ext>
                </a:extLst>
              </a:tr>
              <a:tr h="2359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Bugfix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dirty="0" err="1"/>
                        <a:t>Keine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Verzögerung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nach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Betätigen</a:t>
                      </a:r>
                      <a:r>
                        <a:rPr lang="en-GB" dirty="0"/>
                        <a:t> des </a:t>
                      </a:r>
                      <a:r>
                        <a:rPr lang="en-GB" dirty="0" err="1"/>
                        <a:t>Abschick</a:t>
                      </a:r>
                      <a:r>
                        <a:rPr lang="en-GB" dirty="0"/>
                        <a:t>-Buttons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185089"/>
                  </a:ext>
                </a:extLst>
              </a:tr>
            </a:tbl>
          </a:graphicData>
        </a:graphic>
      </p:graphicFrame>
      <p:sp>
        <p:nvSpPr>
          <p:cNvPr id="3" name="Titel 1">
            <a:extLst>
              <a:ext uri="{FF2B5EF4-FFF2-40B4-BE49-F238E27FC236}">
                <a16:creationId xmlns:a16="http://schemas.microsoft.com/office/drawing/2014/main" id="{22892CF8-6A70-4056-ABDE-6705725CF57B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dirty="0">
                <a:latin typeface="Avenir Light" panose="020B0402020203020204" pitchFamily="34" charset="77"/>
              </a:rPr>
              <a:t>Sprint Backlog mit Akzeptanzkriterien</a:t>
            </a:r>
            <a:endParaRPr lang="de-DE" sz="3200" dirty="0">
              <a:solidFill>
                <a:srgbClr val="FF375F"/>
              </a:solidFill>
              <a:latin typeface="Avenir Light" panose="020B0402020203020204" pitchFamily="34" charset="77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A1DD5719-C9F6-44F6-BF04-9A0C04ED7295}"/>
              </a:ext>
            </a:extLst>
          </p:cNvPr>
          <p:cNvSpPr/>
          <p:nvPr/>
        </p:nvSpPr>
        <p:spPr>
          <a:xfrm>
            <a:off x="11167009" y="1472750"/>
            <a:ext cx="614995" cy="140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FB6A011-34F5-492C-B704-0B8748500B0A}"/>
              </a:ext>
            </a:extLst>
          </p:cNvPr>
          <p:cNvSpPr>
            <a:spLocks noChangeAspect="1"/>
          </p:cNvSpPr>
          <p:nvPr/>
        </p:nvSpPr>
        <p:spPr>
          <a:xfrm>
            <a:off x="10357665" y="395242"/>
            <a:ext cx="1260000" cy="1260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 descr="Klemmbrett">
            <a:extLst>
              <a:ext uri="{FF2B5EF4-FFF2-40B4-BE49-F238E27FC236}">
                <a16:creationId xmlns:a16="http://schemas.microsoft.com/office/drawing/2014/main" id="{C27250E8-D4D1-4F77-8EC7-C6EC0654A9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57022" y="485242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936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97118B2F-922F-4CF0-B630-E6011530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6562" y="3604529"/>
            <a:ext cx="6888910" cy="2466701"/>
          </a:xfrm>
        </p:spPr>
        <p:txBody>
          <a:bodyPr>
            <a:normAutofit/>
          </a:bodyPr>
          <a:lstStyle/>
          <a:p>
            <a:r>
              <a:rPr lang="de-DE" sz="2400" dirty="0">
                <a:latin typeface="Avenir Light" panose="020B0402020203020204"/>
              </a:rPr>
              <a:t>Code ist lauffähig</a:t>
            </a:r>
          </a:p>
          <a:p>
            <a:r>
              <a:rPr lang="de-DE" sz="2400" dirty="0">
                <a:latin typeface="Avenir Light" panose="020B0402020203020204"/>
              </a:rPr>
              <a:t>Systemtest erfolgreich (funktionierendes Autorentool und Update des Umfrage Tools)</a:t>
            </a:r>
          </a:p>
          <a:p>
            <a:r>
              <a:rPr lang="de-DE" sz="2400" dirty="0">
                <a:latin typeface="Avenir Light" panose="020B0402020203020204"/>
              </a:rPr>
              <a:t>Dokumentation des Codes</a:t>
            </a:r>
          </a:p>
          <a:p>
            <a:r>
              <a:rPr lang="de-DE" sz="2400" dirty="0">
                <a:latin typeface="Avenir Light" panose="020B0402020203020204"/>
              </a:rPr>
              <a:t>Akzeptanzkriterien erfüllt</a:t>
            </a:r>
          </a:p>
          <a:p>
            <a:endParaRPr lang="en-GB" sz="2400" dirty="0">
              <a:latin typeface="Avenir Light" panose="020B0402020203020204"/>
            </a:endParaRP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22892CF8-6A70-4056-ABDE-6705725CF57B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dirty="0">
                <a:latin typeface="Avenir Light" panose="020B0402020203020204" pitchFamily="34" charset="77"/>
              </a:rPr>
              <a:t>Definition </a:t>
            </a:r>
            <a:r>
              <a:rPr lang="de-DE" sz="3200" dirty="0" err="1">
                <a:latin typeface="Avenir Light" panose="020B0402020203020204" pitchFamily="34" charset="77"/>
              </a:rPr>
              <a:t>of</a:t>
            </a:r>
            <a:r>
              <a:rPr lang="de-DE" sz="3200" dirty="0">
                <a:latin typeface="Avenir Light" panose="020B0402020203020204" pitchFamily="34" charset="77"/>
              </a:rPr>
              <a:t> </a:t>
            </a:r>
            <a:r>
              <a:rPr lang="de-DE" sz="3200" dirty="0" err="1">
                <a:latin typeface="Avenir Light" panose="020B0402020203020204" pitchFamily="34" charset="77"/>
              </a:rPr>
              <a:t>Done</a:t>
            </a:r>
            <a:endParaRPr lang="de-DE" sz="3200" dirty="0">
              <a:solidFill>
                <a:srgbClr val="FF375F"/>
              </a:solidFill>
              <a:latin typeface="Avenir Light" panose="020B0402020203020204" pitchFamily="34" charset="77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6DB330B-193C-4A5C-8ED8-61A89DB756D6}"/>
              </a:ext>
            </a:extLst>
          </p:cNvPr>
          <p:cNvSpPr>
            <a:spLocks noChangeAspect="1"/>
          </p:cNvSpPr>
          <p:nvPr/>
        </p:nvSpPr>
        <p:spPr>
          <a:xfrm>
            <a:off x="10357665" y="395242"/>
            <a:ext cx="1260000" cy="1260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 descr="Abzeichen Tick1">
            <a:extLst>
              <a:ext uri="{FF2B5EF4-FFF2-40B4-BE49-F238E27FC236}">
                <a16:creationId xmlns:a16="http://schemas.microsoft.com/office/drawing/2014/main" id="{BD4BEAD6-ADCD-45F4-91E3-49878221F4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85133" y="524942"/>
            <a:ext cx="1000600" cy="1000600"/>
          </a:xfrm>
          <a:prstGeom prst="rect">
            <a:avLst/>
          </a:prstGeom>
        </p:spPr>
      </p:pic>
      <p:pic>
        <p:nvPicPr>
          <p:cNvPr id="15" name="Grafik 14" descr="Präsentation mit Checkliste">
            <a:extLst>
              <a:ext uri="{FF2B5EF4-FFF2-40B4-BE49-F238E27FC236}">
                <a16:creationId xmlns:a16="http://schemas.microsoft.com/office/drawing/2014/main" id="{72DE446F-DED6-4627-8F92-B0383F0129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15254" y="3567078"/>
            <a:ext cx="2491308" cy="2491308"/>
          </a:xfrm>
          <a:prstGeom prst="rect">
            <a:avLst/>
          </a:prstGeom>
        </p:spPr>
      </p:pic>
      <p:sp>
        <p:nvSpPr>
          <p:cNvPr id="17" name="Inhaltsplatzhalter 1">
            <a:extLst>
              <a:ext uri="{FF2B5EF4-FFF2-40B4-BE49-F238E27FC236}">
                <a16:creationId xmlns:a16="http://schemas.microsoft.com/office/drawing/2014/main" id="{69D9469C-DB06-4C76-A470-38BFECE67F2A}"/>
              </a:ext>
            </a:extLst>
          </p:cNvPr>
          <p:cNvSpPr txBox="1">
            <a:spLocks/>
          </p:cNvSpPr>
          <p:nvPr/>
        </p:nvSpPr>
        <p:spPr>
          <a:xfrm>
            <a:off x="1315254" y="1748486"/>
            <a:ext cx="8380827" cy="1165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 err="1">
                <a:latin typeface="Avenir Light" panose="020B0402020203020204"/>
              </a:rPr>
              <a:t>Zur</a:t>
            </a:r>
            <a:r>
              <a:rPr lang="en-GB" sz="2400" b="1" dirty="0">
                <a:latin typeface="Avenir Light" panose="020B0402020203020204"/>
              </a:rPr>
              <a:t> </a:t>
            </a:r>
            <a:r>
              <a:rPr lang="en-GB" sz="2400" b="1" dirty="0" err="1">
                <a:latin typeface="Avenir Light" panose="020B0402020203020204"/>
              </a:rPr>
              <a:t>Erinnerung</a:t>
            </a:r>
            <a:endParaRPr lang="en-GB" sz="2400" b="1" dirty="0">
              <a:latin typeface="Avenir Light" panose="020B0402020203020204"/>
            </a:endParaRPr>
          </a:p>
          <a:p>
            <a:pPr marL="0" indent="0">
              <a:buNone/>
            </a:pPr>
            <a:r>
              <a:rPr lang="en-GB" sz="2400" dirty="0">
                <a:latin typeface="Avenir Light" panose="020B0402020203020204"/>
              </a:rPr>
              <a:t>	</a:t>
            </a:r>
            <a:r>
              <a:rPr lang="en-GB" sz="2400" dirty="0" err="1">
                <a:latin typeface="Avenir Light" panose="020B0402020203020204"/>
              </a:rPr>
              <a:t>Ziel</a:t>
            </a:r>
            <a:r>
              <a:rPr lang="en-GB" sz="2400" dirty="0">
                <a:latin typeface="Avenir Light" panose="020B0402020203020204"/>
              </a:rPr>
              <a:t>: </a:t>
            </a:r>
            <a:r>
              <a:rPr lang="en-GB" sz="2400" dirty="0" err="1">
                <a:latin typeface="Avenir Light" panose="020B0402020203020204"/>
              </a:rPr>
              <a:t>Möglichkeit</a:t>
            </a:r>
            <a:r>
              <a:rPr lang="en-GB" sz="2400" dirty="0">
                <a:latin typeface="Avenir Light" panose="020B0402020203020204"/>
              </a:rPr>
              <a:t> </a:t>
            </a:r>
            <a:r>
              <a:rPr lang="en-GB" sz="2400" dirty="0" err="1">
                <a:latin typeface="Avenir Light" panose="020B0402020203020204"/>
              </a:rPr>
              <a:t>für</a:t>
            </a:r>
            <a:r>
              <a:rPr lang="en-GB" sz="2400" dirty="0">
                <a:latin typeface="Avenir Light" panose="020B0402020203020204"/>
              </a:rPr>
              <a:t> Stadt </a:t>
            </a:r>
            <a:r>
              <a:rPr lang="en-GB" sz="2400" dirty="0" err="1">
                <a:latin typeface="Avenir Light" panose="020B0402020203020204"/>
              </a:rPr>
              <a:t>Anwendung</a:t>
            </a:r>
            <a:r>
              <a:rPr lang="en-GB" sz="2400" dirty="0">
                <a:latin typeface="Avenir Light" panose="020B0402020203020204"/>
              </a:rPr>
              <a:t> </a:t>
            </a:r>
            <a:r>
              <a:rPr lang="en-GB" sz="2400" dirty="0" err="1">
                <a:latin typeface="Avenir Light" panose="020B0402020203020204"/>
              </a:rPr>
              <a:t>zu</a:t>
            </a:r>
            <a:r>
              <a:rPr lang="en-GB" sz="2400" dirty="0">
                <a:latin typeface="Avenir Light" panose="020B0402020203020204"/>
              </a:rPr>
              <a:t> </a:t>
            </a:r>
            <a:r>
              <a:rPr lang="en-GB" sz="2400" dirty="0" err="1">
                <a:latin typeface="Avenir Light" panose="020B0402020203020204"/>
              </a:rPr>
              <a:t>nutzen</a:t>
            </a:r>
            <a:endParaRPr lang="en-GB" sz="2400" dirty="0">
              <a:latin typeface="Avenir Light" panose="020B0402020203020204"/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1F1E581D-C53E-4C60-9AA8-4C38089A7866}"/>
              </a:ext>
            </a:extLst>
          </p:cNvPr>
          <p:cNvCxnSpPr>
            <a:cxnSpLocks/>
          </p:cNvCxnSpPr>
          <p:nvPr/>
        </p:nvCxnSpPr>
        <p:spPr>
          <a:xfrm>
            <a:off x="1315254" y="3565538"/>
            <a:ext cx="9471522" cy="0"/>
          </a:xfrm>
          <a:prstGeom prst="line">
            <a:avLst/>
          </a:prstGeom>
          <a:ln w="19050">
            <a:solidFill>
              <a:srgbClr val="FF37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51B08C8F-EE8A-47D7-A8FD-A98122D2619E}"/>
              </a:ext>
            </a:extLst>
          </p:cNvPr>
          <p:cNvCxnSpPr>
            <a:cxnSpLocks/>
          </p:cNvCxnSpPr>
          <p:nvPr/>
        </p:nvCxnSpPr>
        <p:spPr>
          <a:xfrm>
            <a:off x="1315254" y="5991711"/>
            <a:ext cx="9471522" cy="0"/>
          </a:xfrm>
          <a:prstGeom prst="line">
            <a:avLst/>
          </a:prstGeom>
          <a:ln w="19050">
            <a:solidFill>
              <a:srgbClr val="FF37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5">
            <a:extLst>
              <a:ext uri="{FF2B5EF4-FFF2-40B4-BE49-F238E27FC236}">
                <a16:creationId xmlns:a16="http://schemas.microsoft.com/office/drawing/2014/main" id="{FEAB50A4-B1B8-490B-A9E1-56BFB943CA00}"/>
              </a:ext>
            </a:extLst>
          </p:cNvPr>
          <p:cNvSpPr>
            <a:spLocks noChangeAspect="1"/>
          </p:cNvSpPr>
          <p:nvPr/>
        </p:nvSpPr>
        <p:spPr>
          <a:xfrm>
            <a:off x="1610636" y="2125303"/>
            <a:ext cx="542804" cy="54280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2" name="Grafik 21" descr="Volltreffer">
            <a:extLst>
              <a:ext uri="{FF2B5EF4-FFF2-40B4-BE49-F238E27FC236}">
                <a16:creationId xmlns:a16="http://schemas.microsoft.com/office/drawing/2014/main" id="{27794062-F943-49DF-A82A-B7664454CD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662518" y="2177185"/>
            <a:ext cx="439039" cy="439039"/>
          </a:xfrm>
          <a:prstGeom prst="rect">
            <a:avLst/>
          </a:prstGeom>
        </p:spPr>
      </p:pic>
      <p:sp>
        <p:nvSpPr>
          <p:cNvPr id="23" name="Inhaltsplatzhalter 1">
            <a:extLst>
              <a:ext uri="{FF2B5EF4-FFF2-40B4-BE49-F238E27FC236}">
                <a16:creationId xmlns:a16="http://schemas.microsoft.com/office/drawing/2014/main" id="{5DD23550-7501-4EFA-9245-F19F779237BA}"/>
              </a:ext>
            </a:extLst>
          </p:cNvPr>
          <p:cNvSpPr txBox="1">
            <a:spLocks/>
          </p:cNvSpPr>
          <p:nvPr/>
        </p:nvSpPr>
        <p:spPr>
          <a:xfrm>
            <a:off x="1315254" y="3130923"/>
            <a:ext cx="3475821" cy="5068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latin typeface="Avenir Light" panose="020B0402020203020204"/>
              </a:rPr>
              <a:t>Definition of Done</a:t>
            </a:r>
          </a:p>
        </p:txBody>
      </p:sp>
    </p:spTree>
    <p:extLst>
      <p:ext uri="{BB962C8B-B14F-4D97-AF65-F5344CB8AC3E}">
        <p14:creationId xmlns:p14="http://schemas.microsoft.com/office/powerpoint/2010/main" val="4146879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Inhaltsplatzhalter 6">
            <a:extLst>
              <a:ext uri="{FF2B5EF4-FFF2-40B4-BE49-F238E27FC236}">
                <a16:creationId xmlns:a16="http://schemas.microsoft.com/office/drawing/2014/main" id="{22551C61-6F9B-49CB-9973-0F47071F6D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7421845"/>
              </p:ext>
            </p:extLst>
          </p:nvPr>
        </p:nvGraphicFramePr>
        <p:xfrm>
          <a:off x="1009650" y="1789114"/>
          <a:ext cx="52863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el 1">
            <a:extLst>
              <a:ext uri="{FF2B5EF4-FFF2-40B4-BE49-F238E27FC236}">
                <a16:creationId xmlns:a16="http://schemas.microsoft.com/office/drawing/2014/main" id="{22892CF8-6A70-4056-ABDE-6705725CF57B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dirty="0">
                <a:latin typeface="Avenir Light" panose="020B0402020203020204" pitchFamily="34" charset="77"/>
              </a:rPr>
              <a:t>Projektfortschritt</a:t>
            </a:r>
            <a:endParaRPr lang="de-DE" sz="3200" dirty="0">
              <a:solidFill>
                <a:srgbClr val="FF375F"/>
              </a:solidFill>
              <a:latin typeface="Avenir Light" panose="020B0402020203020204" pitchFamily="34" charset="77"/>
            </a:endParaRPr>
          </a:p>
        </p:txBody>
      </p:sp>
      <p:sp>
        <p:nvSpPr>
          <p:cNvPr id="8" name="Inhaltsplatzhalter 1">
            <a:extLst>
              <a:ext uri="{FF2B5EF4-FFF2-40B4-BE49-F238E27FC236}">
                <a16:creationId xmlns:a16="http://schemas.microsoft.com/office/drawing/2014/main" id="{D45D50ED-AF5B-4632-B1DB-5AAC7E327649}"/>
              </a:ext>
            </a:extLst>
          </p:cNvPr>
          <p:cNvSpPr txBox="1">
            <a:spLocks/>
          </p:cNvSpPr>
          <p:nvPr/>
        </p:nvSpPr>
        <p:spPr>
          <a:xfrm>
            <a:off x="7037952" y="3906057"/>
            <a:ext cx="4401573" cy="2466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>
                <a:latin typeface="Avenir Light" panose="020B0402020203020204"/>
              </a:rPr>
              <a:t>Späte Absprache mit Stadt</a:t>
            </a:r>
          </a:p>
          <a:p>
            <a:r>
              <a:rPr lang="de-DE" sz="2400" dirty="0">
                <a:latin typeface="Avenir Light" panose="020B0402020203020204"/>
              </a:rPr>
              <a:t>Spätes Einholen von Nutzer-Feedback</a:t>
            </a:r>
          </a:p>
          <a:p>
            <a:pPr marL="0" indent="0">
              <a:buNone/>
            </a:pPr>
            <a:r>
              <a:rPr lang="de-DE" sz="2400" dirty="0">
                <a:latin typeface="Avenir Light" panose="020B0402020203020204"/>
                <a:sym typeface="Wingdings" panose="05000000000000000000" pitchFamily="2" charset="2"/>
              </a:rPr>
              <a:t> </a:t>
            </a:r>
            <a:r>
              <a:rPr lang="de-DE" sz="2400" dirty="0" err="1">
                <a:latin typeface="Avenir Light" panose="020B0402020203020204"/>
                <a:sym typeface="Wingdings" panose="05000000000000000000" pitchFamily="2" charset="2"/>
              </a:rPr>
              <a:t>Sprintplanning</a:t>
            </a:r>
            <a:r>
              <a:rPr lang="de-DE" sz="2400" dirty="0">
                <a:latin typeface="Avenir Light" panose="020B0402020203020204"/>
                <a:sym typeface="Wingdings" panose="05000000000000000000" pitchFamily="2" charset="2"/>
              </a:rPr>
              <a:t> verzögert</a:t>
            </a:r>
            <a:endParaRPr lang="de-DE" sz="2400" dirty="0">
              <a:latin typeface="Avenir Light" panose="020B0402020203020204"/>
            </a:endParaRPr>
          </a:p>
          <a:p>
            <a:endParaRPr lang="en-GB" sz="2400" dirty="0">
              <a:latin typeface="Avenir Light" panose="020B0402020203020204"/>
            </a:endParaRPr>
          </a:p>
        </p:txBody>
      </p:sp>
      <p:sp>
        <p:nvSpPr>
          <p:cNvPr id="9" name="Oval 5">
            <a:extLst>
              <a:ext uri="{FF2B5EF4-FFF2-40B4-BE49-F238E27FC236}">
                <a16:creationId xmlns:a16="http://schemas.microsoft.com/office/drawing/2014/main" id="{49AD2A62-E766-4886-A71B-AE20CA825B74}"/>
              </a:ext>
            </a:extLst>
          </p:cNvPr>
          <p:cNvSpPr>
            <a:spLocks noChangeAspect="1"/>
          </p:cNvSpPr>
          <p:nvPr/>
        </p:nvSpPr>
        <p:spPr>
          <a:xfrm>
            <a:off x="10357665" y="395242"/>
            <a:ext cx="1260000" cy="1260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 descr="Aufwärtstrend">
            <a:extLst>
              <a:ext uri="{FF2B5EF4-FFF2-40B4-BE49-F238E27FC236}">
                <a16:creationId xmlns:a16="http://schemas.microsoft.com/office/drawing/2014/main" id="{EB5B4A35-8CF5-4DA6-9357-2B83BB48CF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47665" y="485242"/>
            <a:ext cx="1080000" cy="1080000"/>
          </a:xfrm>
          <a:prstGeom prst="rect">
            <a:avLst/>
          </a:prstGeom>
        </p:spPr>
      </p:pic>
      <p:sp>
        <p:nvSpPr>
          <p:cNvPr id="11" name="Inhaltsplatzhalter 1">
            <a:extLst>
              <a:ext uri="{FF2B5EF4-FFF2-40B4-BE49-F238E27FC236}">
                <a16:creationId xmlns:a16="http://schemas.microsoft.com/office/drawing/2014/main" id="{1542BD7C-618C-4E1C-A132-6D28A6F33DEB}"/>
              </a:ext>
            </a:extLst>
          </p:cNvPr>
          <p:cNvSpPr txBox="1">
            <a:spLocks/>
          </p:cNvSpPr>
          <p:nvPr/>
        </p:nvSpPr>
        <p:spPr>
          <a:xfrm>
            <a:off x="7066526" y="3273938"/>
            <a:ext cx="4144399" cy="41748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2400" dirty="0">
                <a:latin typeface="Avenir Light" panose="020B0402020203020204"/>
              </a:rPr>
              <a:t>Zeitlich hinter dem Plan</a:t>
            </a:r>
          </a:p>
          <a:p>
            <a:endParaRPr lang="en-GB" sz="2400" dirty="0">
              <a:latin typeface="Avenir Light" panose="020B0402020203020204"/>
            </a:endParaRP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CB322EFE-9B0A-47FD-A67B-AAD699138135}"/>
              </a:ext>
            </a:extLst>
          </p:cNvPr>
          <p:cNvCxnSpPr>
            <a:cxnSpLocks/>
          </p:cNvCxnSpPr>
          <p:nvPr/>
        </p:nvCxnSpPr>
        <p:spPr>
          <a:xfrm>
            <a:off x="7037951" y="3781425"/>
            <a:ext cx="4201548" cy="0"/>
          </a:xfrm>
          <a:prstGeom prst="line">
            <a:avLst/>
          </a:prstGeom>
          <a:ln w="9525">
            <a:solidFill>
              <a:srgbClr val="FF37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Grafik 14" descr="Sanduhr 60%">
            <a:extLst>
              <a:ext uri="{FF2B5EF4-FFF2-40B4-BE49-F238E27FC236}">
                <a16:creationId xmlns:a16="http://schemas.microsoft.com/office/drawing/2014/main" id="{70F492F2-AB4E-4AF2-A0EA-7741694782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681526" y="215345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498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22892CF8-6A70-4056-ABDE-6705725CF57B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dirty="0">
                <a:latin typeface="Avenir Light" panose="020B0402020203020204" pitchFamily="34" charset="77"/>
              </a:rPr>
              <a:t>Reflexion zum </a:t>
            </a:r>
            <a:r>
              <a:rPr lang="de-DE" sz="3200" dirty="0" err="1">
                <a:latin typeface="Avenir Light" panose="020B0402020203020204" pitchFamily="34" charset="77"/>
              </a:rPr>
              <a:t>Sprintplanning</a:t>
            </a:r>
            <a:endParaRPr lang="de-DE" sz="3200" dirty="0">
              <a:solidFill>
                <a:srgbClr val="FF375F"/>
              </a:solidFill>
              <a:latin typeface="Avenir Light" panose="020B0402020203020204" pitchFamily="34" charset="77"/>
            </a:endParaRPr>
          </a:p>
        </p:txBody>
      </p:sp>
      <p:sp>
        <p:nvSpPr>
          <p:cNvPr id="4" name="Inhaltsplatzhalter 1">
            <a:extLst>
              <a:ext uri="{FF2B5EF4-FFF2-40B4-BE49-F238E27FC236}">
                <a16:creationId xmlns:a16="http://schemas.microsoft.com/office/drawing/2014/main" id="{7AFE4950-DA29-4883-88CB-6DF1D9B21C8B}"/>
              </a:ext>
            </a:extLst>
          </p:cNvPr>
          <p:cNvSpPr txBox="1">
            <a:spLocks/>
          </p:cNvSpPr>
          <p:nvPr/>
        </p:nvSpPr>
        <p:spPr>
          <a:xfrm>
            <a:off x="828675" y="3972671"/>
            <a:ext cx="4676775" cy="2136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000" dirty="0">
                <a:latin typeface="Avenir Light" panose="020B0402020203020204"/>
              </a:rPr>
              <a:t>Durch Sprint Backlog übersichtliche Auflistung der erledigten und noch anstehenden Aufgaben</a:t>
            </a:r>
          </a:p>
          <a:p>
            <a:r>
              <a:rPr lang="de-DE" sz="2000" dirty="0">
                <a:latin typeface="Avenir Light" panose="020B0402020203020204"/>
              </a:rPr>
              <a:t>Durch das </a:t>
            </a:r>
            <a:r>
              <a:rPr lang="de-DE" sz="2000" dirty="0" err="1">
                <a:latin typeface="Avenir Light" panose="020B0402020203020204"/>
              </a:rPr>
              <a:t>Sprintplanning</a:t>
            </a:r>
            <a:r>
              <a:rPr lang="de-DE" sz="2000" dirty="0">
                <a:latin typeface="Avenir Light" panose="020B0402020203020204"/>
              </a:rPr>
              <a:t> gute Möglichkeit auf Änderungen einzugehen</a:t>
            </a:r>
          </a:p>
          <a:p>
            <a:r>
              <a:rPr lang="de-DE" sz="2000" dirty="0">
                <a:latin typeface="Avenir Light" panose="020B0402020203020204"/>
              </a:rPr>
              <a:t>Konsens mit der Stadt gefunden</a:t>
            </a:r>
          </a:p>
        </p:txBody>
      </p:sp>
      <p:sp>
        <p:nvSpPr>
          <p:cNvPr id="5" name="Inhaltsplatzhalter 1">
            <a:extLst>
              <a:ext uri="{FF2B5EF4-FFF2-40B4-BE49-F238E27FC236}">
                <a16:creationId xmlns:a16="http://schemas.microsoft.com/office/drawing/2014/main" id="{8D0D4F14-4E16-488F-80FA-172CB0A5AB9D}"/>
              </a:ext>
            </a:extLst>
          </p:cNvPr>
          <p:cNvSpPr txBox="1">
            <a:spLocks/>
          </p:cNvSpPr>
          <p:nvPr/>
        </p:nvSpPr>
        <p:spPr>
          <a:xfrm>
            <a:off x="6647798" y="3918918"/>
            <a:ext cx="4676775" cy="23369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000" dirty="0">
                <a:latin typeface="Avenir Light" panose="020B0402020203020204"/>
              </a:rPr>
              <a:t>Einige Änderungen aufgrund später Absprache mit der Stadt</a:t>
            </a:r>
          </a:p>
          <a:p>
            <a:r>
              <a:rPr lang="de-DE" sz="2000" dirty="0">
                <a:latin typeface="Avenir Light" panose="020B0402020203020204"/>
              </a:rPr>
              <a:t>Feedback einholen war schwierig aufgrund Zeitmangels und Corona</a:t>
            </a:r>
          </a:p>
          <a:p>
            <a:r>
              <a:rPr lang="de-DE" sz="2000" dirty="0">
                <a:latin typeface="Avenir Light" panose="020B0402020203020204"/>
              </a:rPr>
              <a:t>Stadt hat andere Vorstellungen des Projekts</a:t>
            </a:r>
          </a:p>
          <a:p>
            <a:r>
              <a:rPr lang="de-DE" sz="2000" dirty="0">
                <a:latin typeface="Avenir Light" panose="020B0402020203020204"/>
              </a:rPr>
              <a:t>Stadt hat bisher keine klare Vision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04BEDFC-81D2-4681-BC1F-D6B390FF532B}"/>
              </a:ext>
            </a:extLst>
          </p:cNvPr>
          <p:cNvSpPr txBox="1"/>
          <p:nvPr/>
        </p:nvSpPr>
        <p:spPr>
          <a:xfrm>
            <a:off x="972198" y="3241474"/>
            <a:ext cx="1828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>
                <a:latin typeface="Avenir Light" panose="020B0402020203020204"/>
              </a:rPr>
              <a:t>Was lief gut?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143B169-AC66-4713-A92F-3A5984BD6B34}"/>
              </a:ext>
            </a:extLst>
          </p:cNvPr>
          <p:cNvSpPr txBox="1"/>
          <p:nvPr/>
        </p:nvSpPr>
        <p:spPr>
          <a:xfrm>
            <a:off x="6762776" y="3214662"/>
            <a:ext cx="2712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>
                <a:latin typeface="Avenir Light" panose="020B0402020203020204"/>
              </a:rPr>
              <a:t>Wo gabs Probleme?</a:t>
            </a:r>
          </a:p>
        </p:txBody>
      </p:sp>
      <p:sp>
        <p:nvSpPr>
          <p:cNvPr id="8" name="Oval 5">
            <a:extLst>
              <a:ext uri="{FF2B5EF4-FFF2-40B4-BE49-F238E27FC236}">
                <a16:creationId xmlns:a16="http://schemas.microsoft.com/office/drawing/2014/main" id="{F7193F82-94A0-40C6-B4E5-2DC8D8882E96}"/>
              </a:ext>
            </a:extLst>
          </p:cNvPr>
          <p:cNvSpPr/>
          <p:nvPr/>
        </p:nvSpPr>
        <p:spPr>
          <a:xfrm>
            <a:off x="2719207" y="1842740"/>
            <a:ext cx="1080000" cy="1080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 5">
            <a:extLst>
              <a:ext uri="{FF2B5EF4-FFF2-40B4-BE49-F238E27FC236}">
                <a16:creationId xmlns:a16="http://schemas.microsoft.com/office/drawing/2014/main" id="{1B35EF1F-A3DD-494A-A366-11A5F881D19D}"/>
              </a:ext>
            </a:extLst>
          </p:cNvPr>
          <p:cNvSpPr/>
          <p:nvPr/>
        </p:nvSpPr>
        <p:spPr>
          <a:xfrm>
            <a:off x="8302350" y="1833215"/>
            <a:ext cx="1080000" cy="1080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63C95196-961C-4360-9CA5-C8715B7A5532}"/>
              </a:ext>
            </a:extLst>
          </p:cNvPr>
          <p:cNvCxnSpPr>
            <a:cxnSpLocks/>
          </p:cNvCxnSpPr>
          <p:nvPr/>
        </p:nvCxnSpPr>
        <p:spPr>
          <a:xfrm>
            <a:off x="897007" y="3162596"/>
            <a:ext cx="4608443" cy="0"/>
          </a:xfrm>
          <a:prstGeom prst="line">
            <a:avLst/>
          </a:prstGeom>
          <a:ln w="28575">
            <a:solidFill>
              <a:srgbClr val="FF37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912B3C42-9E0D-4FE0-8226-B57184EF8FD9}"/>
              </a:ext>
            </a:extLst>
          </p:cNvPr>
          <p:cNvCxnSpPr>
            <a:cxnSpLocks/>
          </p:cNvCxnSpPr>
          <p:nvPr/>
        </p:nvCxnSpPr>
        <p:spPr>
          <a:xfrm>
            <a:off x="863523" y="3746004"/>
            <a:ext cx="4641927" cy="0"/>
          </a:xfrm>
          <a:prstGeom prst="line">
            <a:avLst/>
          </a:prstGeom>
          <a:ln w="12700">
            <a:solidFill>
              <a:srgbClr val="FF37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3BD2AAF3-E54C-4B5B-AB74-D379C4459E48}"/>
              </a:ext>
            </a:extLst>
          </p:cNvPr>
          <p:cNvCxnSpPr>
            <a:cxnSpLocks/>
          </p:cNvCxnSpPr>
          <p:nvPr/>
        </p:nvCxnSpPr>
        <p:spPr>
          <a:xfrm>
            <a:off x="6664437" y="3135783"/>
            <a:ext cx="4608443" cy="0"/>
          </a:xfrm>
          <a:prstGeom prst="line">
            <a:avLst/>
          </a:prstGeom>
          <a:ln w="28575">
            <a:solidFill>
              <a:srgbClr val="FF37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93854B81-D554-4412-90B4-67C179E2440E}"/>
              </a:ext>
            </a:extLst>
          </p:cNvPr>
          <p:cNvCxnSpPr>
            <a:cxnSpLocks/>
          </p:cNvCxnSpPr>
          <p:nvPr/>
        </p:nvCxnSpPr>
        <p:spPr>
          <a:xfrm>
            <a:off x="6630953" y="3719191"/>
            <a:ext cx="4641927" cy="0"/>
          </a:xfrm>
          <a:prstGeom prst="line">
            <a:avLst/>
          </a:prstGeom>
          <a:ln w="12700">
            <a:solidFill>
              <a:srgbClr val="FF37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Grafik 13" descr="Daumen hoch-Zeichen">
            <a:extLst>
              <a:ext uri="{FF2B5EF4-FFF2-40B4-BE49-F238E27FC236}">
                <a16:creationId xmlns:a16="http://schemas.microsoft.com/office/drawing/2014/main" id="{2BC30096-A8E7-479F-8AFB-C911F50857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08730" y="2001310"/>
            <a:ext cx="720000" cy="720000"/>
          </a:xfrm>
          <a:prstGeom prst="rect">
            <a:avLst/>
          </a:prstGeom>
        </p:spPr>
      </p:pic>
      <p:pic>
        <p:nvPicPr>
          <p:cNvPr id="15" name="Grafik 14" descr="Daumen runter">
            <a:extLst>
              <a:ext uri="{FF2B5EF4-FFF2-40B4-BE49-F238E27FC236}">
                <a16:creationId xmlns:a16="http://schemas.microsoft.com/office/drawing/2014/main" id="{A2E4CD71-1D6B-4636-8DB6-50A675E5AD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82350" y="2062609"/>
            <a:ext cx="720000" cy="720000"/>
          </a:xfrm>
          <a:prstGeom prst="rect">
            <a:avLst/>
          </a:prstGeom>
        </p:spPr>
      </p:pic>
      <p:sp>
        <p:nvSpPr>
          <p:cNvPr id="16" name="Oval 5">
            <a:extLst>
              <a:ext uri="{FF2B5EF4-FFF2-40B4-BE49-F238E27FC236}">
                <a16:creationId xmlns:a16="http://schemas.microsoft.com/office/drawing/2014/main" id="{CB02D7D2-599A-4C5D-B0F6-F9FDF93E2703}"/>
              </a:ext>
            </a:extLst>
          </p:cNvPr>
          <p:cNvSpPr>
            <a:spLocks noChangeAspect="1"/>
          </p:cNvSpPr>
          <p:nvPr/>
        </p:nvSpPr>
        <p:spPr>
          <a:xfrm>
            <a:off x="10357665" y="395242"/>
            <a:ext cx="1260000" cy="1260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9" name="Inhaltsplatzhalter 18" descr="Spiegelung">
            <a:extLst>
              <a:ext uri="{FF2B5EF4-FFF2-40B4-BE49-F238E27FC236}">
                <a16:creationId xmlns:a16="http://schemas.microsoft.com/office/drawing/2014/main" id="{A55FD2ED-1FB7-43EE-B0B6-9B698B3E09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530465" y="575346"/>
            <a:ext cx="914400" cy="914400"/>
          </a:xfrm>
        </p:spPr>
      </p:pic>
    </p:spTree>
    <p:extLst>
      <p:ext uri="{BB962C8B-B14F-4D97-AF65-F5344CB8AC3E}">
        <p14:creationId xmlns:p14="http://schemas.microsoft.com/office/powerpoint/2010/main" val="1063700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Rotviolet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483</Words>
  <Application>Microsoft Office PowerPoint</Application>
  <PresentationFormat>Breitbild</PresentationFormat>
  <Paragraphs>123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Avenir Light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s355263</dc:creator>
  <cp:lastModifiedBy>s353645</cp:lastModifiedBy>
  <cp:revision>124</cp:revision>
  <dcterms:created xsi:type="dcterms:W3CDTF">2020-05-09T10:26:32Z</dcterms:created>
  <dcterms:modified xsi:type="dcterms:W3CDTF">2020-06-26T21:28:51Z</dcterms:modified>
</cp:coreProperties>
</file>