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62" r:id="rId2"/>
    <p:sldMasterId id="2147483706" r:id="rId3"/>
    <p:sldMasterId id="2147483709" r:id="rId4"/>
  </p:sldMasterIdLst>
  <p:notesMasterIdLst>
    <p:notesMasterId r:id="rId11"/>
  </p:notesMasterIdLst>
  <p:handoutMasterIdLst>
    <p:handoutMasterId r:id="rId12"/>
  </p:handoutMasterIdLst>
  <p:sldIdLst>
    <p:sldId id="757" r:id="rId5"/>
    <p:sldId id="707" r:id="rId6"/>
    <p:sldId id="702" r:id="rId7"/>
    <p:sldId id="706" r:id="rId8"/>
    <p:sldId id="705" r:id="rId9"/>
    <p:sldId id="703" r:id="rId10"/>
  </p:sldIdLst>
  <p:sldSz cx="9144000" cy="6858000" type="screen4x3"/>
  <p:notesSz cx="6888163" cy="100187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 Rounded MT Bold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1" userDrawn="1">
          <p15:clr>
            <a:srgbClr val="A4A3A4"/>
          </p15:clr>
        </p15:guide>
        <p15:guide id="2" pos="2096" userDrawn="1">
          <p15:clr>
            <a:srgbClr val="A4A3A4"/>
          </p15:clr>
        </p15:guide>
        <p15:guide id="3" orient="horz" pos="3156" userDrawn="1">
          <p15:clr>
            <a:srgbClr val="A4A3A4"/>
          </p15:clr>
        </p15:guide>
        <p15:guide id="4" pos="217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FFCC"/>
    <a:srgbClr val="4D4D4D"/>
    <a:srgbClr val="FFFFFF"/>
    <a:srgbClr val="7F7F7F"/>
    <a:srgbClr val="FF6464"/>
    <a:srgbClr val="FFB164"/>
    <a:srgbClr val="FFFF64"/>
    <a:srgbClr val="B1FF64"/>
    <a:srgbClr val="64FF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ittlere Formatvorlage 3 - Akz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159" autoAdjust="0"/>
    <p:restoredTop sz="91942" autoAdjust="0"/>
  </p:normalViewPr>
  <p:slideViewPr>
    <p:cSldViewPr>
      <p:cViewPr varScale="1">
        <p:scale>
          <a:sx n="76" d="100"/>
          <a:sy n="76" d="100"/>
        </p:scale>
        <p:origin x="1637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50" d="100"/>
        <a:sy n="150" d="100"/>
      </p:scale>
      <p:origin x="0" y="-110"/>
    </p:cViewPr>
  </p:sorterViewPr>
  <p:notesViewPr>
    <p:cSldViewPr>
      <p:cViewPr>
        <p:scale>
          <a:sx n="104" d="100"/>
          <a:sy n="104" d="100"/>
        </p:scale>
        <p:origin x="-3378" y="-18"/>
      </p:cViewPr>
      <p:guideLst>
        <p:guide orient="horz" pos="3061"/>
        <p:guide pos="2096"/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5076" cy="500392"/>
          </a:xfrm>
          <a:prstGeom prst="rect">
            <a:avLst/>
          </a:prstGeom>
        </p:spPr>
        <p:txBody>
          <a:bodyPr vert="horz" lIns="89181" tIns="44591" rIns="89181" bIns="4459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901548" y="0"/>
            <a:ext cx="2985076" cy="500392"/>
          </a:xfrm>
          <a:prstGeom prst="rect">
            <a:avLst/>
          </a:prstGeom>
        </p:spPr>
        <p:txBody>
          <a:bodyPr vert="horz" lIns="89181" tIns="44591" rIns="89181" bIns="44591" rtlCol="0"/>
          <a:lstStyle>
            <a:lvl1pPr algn="r">
              <a:defRPr sz="1200"/>
            </a:lvl1pPr>
          </a:lstStyle>
          <a:p>
            <a:fld id="{8A7087F8-3C32-4B7F-A496-954FEB00FB9B}" type="datetimeFigureOut">
              <a:rPr lang="de-DE" smtClean="0"/>
              <a:t>07.06.2020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516767"/>
            <a:ext cx="2985076" cy="500392"/>
          </a:xfrm>
          <a:prstGeom prst="rect">
            <a:avLst/>
          </a:prstGeom>
        </p:spPr>
        <p:txBody>
          <a:bodyPr vert="horz" lIns="89181" tIns="44591" rIns="89181" bIns="4459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901548" y="9516767"/>
            <a:ext cx="2985076" cy="500392"/>
          </a:xfrm>
          <a:prstGeom prst="rect">
            <a:avLst/>
          </a:prstGeom>
        </p:spPr>
        <p:txBody>
          <a:bodyPr vert="horz" lIns="89181" tIns="44591" rIns="89181" bIns="44591" rtlCol="0" anchor="b"/>
          <a:lstStyle>
            <a:lvl1pPr algn="r">
              <a:defRPr sz="1200"/>
            </a:lvl1pPr>
          </a:lstStyle>
          <a:p>
            <a:fld id="{129ECA9F-CAE7-418F-A4D6-0F21FA3F20D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2185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093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9" y="0"/>
            <a:ext cx="2984870" cy="500936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5FDC342-76F8-487B-AFAD-49984BA599E0}" type="datetimeFigureOut">
              <a:rPr lang="de-DE"/>
              <a:pPr>
                <a:defRPr/>
              </a:pPr>
              <a:t>07.06.2020</a:t>
            </a:fld>
            <a:endParaRPr lang="de-D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1388" y="752475"/>
            <a:ext cx="5005387" cy="3756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98" tIns="46049" rIns="92098" bIns="46049" rtlCol="0" anchor="ctr"/>
          <a:lstStyle/>
          <a:p>
            <a:pPr lvl="0"/>
            <a:endParaRPr lang="de-DE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8889"/>
            <a:ext cx="5510530" cy="4508421"/>
          </a:xfrm>
          <a:prstGeom prst="rect">
            <a:avLst/>
          </a:prstGeom>
        </p:spPr>
        <p:txBody>
          <a:bodyPr vert="horz" lIns="92098" tIns="46049" rIns="92098" bIns="4604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de-DE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6039"/>
            <a:ext cx="2984870" cy="50093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9" y="9516039"/>
            <a:ext cx="2984870" cy="500936"/>
          </a:xfrm>
          <a:prstGeom prst="rect">
            <a:avLst/>
          </a:prstGeom>
        </p:spPr>
        <p:txBody>
          <a:bodyPr vert="horz" lIns="92098" tIns="46049" rIns="92098" bIns="46049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14957E00-0839-4024-AB33-0BCEF32475C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27239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E15EA04-95F1-437F-BFD9-CD32DBA0AC15}" type="slidenum">
              <a:rPr lang="de-DE" smtClean="0">
                <a:latin typeface="Arial" charset="0"/>
              </a:rPr>
              <a:pPr/>
              <a:t>1</a:t>
            </a:fld>
            <a:endParaRPr lang="de-DE" dirty="0">
              <a:latin typeface="Arial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lvl="0">
              <a:spcBef>
                <a:spcPts val="0"/>
              </a:spcBef>
              <a:spcAft>
                <a:spcPts val="600"/>
              </a:spcAft>
            </a:pPr>
            <a:endParaRPr lang="de-DE" sz="11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1039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29644-27C0-4655-9503-40E917BF2C41}" type="slidenum">
              <a:rPr/>
              <a:pPr/>
              <a:t>5</a:t>
            </a:fld>
            <a:endParaRPr lang="de-DE" dirty="0"/>
          </a:p>
        </p:txBody>
      </p:sp>
      <p:sp>
        <p:nvSpPr>
          <p:cNvPr id="97283" name="Rectangle 7"/>
          <p:cNvSpPr txBox="1">
            <a:spLocks noGrp="1" noChangeArrowheads="1"/>
          </p:cNvSpPr>
          <p:nvPr/>
        </p:nvSpPr>
        <p:spPr bwMode="auto">
          <a:xfrm>
            <a:off x="3788753" y="9320407"/>
            <a:ext cx="2894552" cy="48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4248" tIns="47128" rIns="94248" bIns="47128" anchor="b"/>
          <a:lstStyle/>
          <a:p>
            <a:pPr algn="r" defTabSz="941984"/>
            <a:fld id="{0C7B8A1B-A169-42ED-96E3-CF5B68CF2C7A}" type="slidenum">
              <a:rPr lang="en-GB" sz="1300"/>
              <a:pPr algn="r" defTabSz="941984"/>
              <a:t>5</a:t>
            </a:fld>
            <a:endParaRPr lang="en-GB" sz="1300" dirty="0"/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90588" y="735013"/>
            <a:ext cx="4903787" cy="3679825"/>
          </a:xfrm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1109" y="4658502"/>
            <a:ext cx="4901091" cy="4413315"/>
          </a:xfrm>
          <a:noFill/>
          <a:ln/>
        </p:spPr>
        <p:txBody>
          <a:bodyPr lIns="94248" tIns="47128" rIns="94248" bIns="47128"/>
          <a:lstStyle/>
          <a:p>
            <a:pPr eaLnBrk="1" hangingPunct="1"/>
            <a:endParaRPr lang="de-DE" noProof="1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0054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4957E00-0839-4024-AB33-0BCEF32475CC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5965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430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6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xfrm>
            <a:off x="323850" y="238539"/>
            <a:ext cx="8497092" cy="616455"/>
          </a:xfrm>
        </p:spPr>
        <p:txBody>
          <a:bodyPr anchor="ctr" anchorCtr="0"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 bwMode="gray">
          <a:xfrm>
            <a:off x="323850" y="854994"/>
            <a:ext cx="8496300" cy="336244"/>
          </a:xfrm>
        </p:spPr>
        <p:txBody>
          <a:bodyPr lIns="0" tIns="0" rIns="0" bIns="0" anchor="t" anchorCtr="0">
            <a:no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de-DE" dirty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935963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nilogo4c"/>
          <p:cNvPicPr>
            <a:picLocks noChangeAspect="1" noChangeArrowheads="1"/>
          </p:cNvPicPr>
          <p:nvPr userDrawn="1"/>
        </p:nvPicPr>
        <p:blipFill>
          <a:blip r:embed="rId2" cstate="print"/>
          <a:srcRect r="20525"/>
          <a:stretch>
            <a:fillRect/>
          </a:stretch>
        </p:blipFill>
        <p:spPr bwMode="auto">
          <a:xfrm>
            <a:off x="0" y="431802"/>
            <a:ext cx="9144000" cy="89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552" y="501650"/>
            <a:ext cx="700088" cy="71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chemeClr val="bg2">
                <a:alpha val="50000"/>
              </a:schemeClr>
            </a:outerShdw>
          </a:effectLst>
        </p:spPr>
      </p:pic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3367652" y="530097"/>
            <a:ext cx="4572000" cy="68884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en-US" sz="1292" b="0" dirty="0">
                <a:latin typeface="Arial" charset="0"/>
                <a:cs typeface="+mn-cs"/>
              </a:rPr>
              <a:t>Institute</a:t>
            </a:r>
            <a:r>
              <a:rPr lang="en-US" sz="1292" b="0" baseline="0" dirty="0">
                <a:latin typeface="Arial" charset="0"/>
                <a:cs typeface="+mn-cs"/>
              </a:rPr>
              <a:t> of Computer Science</a:t>
            </a:r>
            <a:endParaRPr lang="en-US" sz="1292" b="0" dirty="0">
              <a:latin typeface="Arial" charset="0"/>
              <a:cs typeface="+mn-cs"/>
            </a:endParaRPr>
          </a:p>
          <a:p>
            <a:pPr algn="r" eaLnBrk="0" hangingPunct="0">
              <a:defRPr/>
            </a:pPr>
            <a:r>
              <a:rPr lang="en-US" sz="1292" b="0" dirty="0">
                <a:latin typeface="Arial" charset="0"/>
                <a:cs typeface="+mn-cs"/>
              </a:rPr>
              <a:t>Chair of Communication Networks</a:t>
            </a:r>
          </a:p>
          <a:p>
            <a:pPr algn="r" eaLnBrk="0" hangingPunct="0">
              <a:defRPr/>
            </a:pPr>
            <a:r>
              <a:rPr lang="en-US" sz="1292" b="0" dirty="0">
                <a:latin typeface="Arial" charset="0"/>
                <a:cs typeface="+mn-cs"/>
              </a:rPr>
              <a:t>Prof. Dr.-Ing. P. Tran-Gia</a:t>
            </a:r>
          </a:p>
        </p:txBody>
      </p:sp>
    </p:spTree>
    <p:extLst>
      <p:ext uri="{BB962C8B-B14F-4D97-AF65-F5344CB8AC3E}">
        <p14:creationId xmlns:p14="http://schemas.microsoft.com/office/powerpoint/2010/main" val="1407168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84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8456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3227" y="260359"/>
            <a:ext cx="7294685" cy="77787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565643" y="1524000"/>
            <a:ext cx="7312269" cy="4391025"/>
          </a:xfrm>
        </p:spPr>
        <p:txBody>
          <a:bodyPr/>
          <a:lstStyle/>
          <a:p>
            <a:pPr lvl="0"/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746461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wmf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34"/>
          <p:cNvSpPr txBox="1">
            <a:spLocks noChangeArrowheads="1"/>
          </p:cNvSpPr>
          <p:nvPr/>
        </p:nvSpPr>
        <p:spPr bwMode="auto">
          <a:xfrm>
            <a:off x="7395749" y="6394456"/>
            <a:ext cx="51007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schemeClr val="bg2"/>
                </a:solidFill>
                <a:cs typeface="+mn-cs"/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schemeClr val="bg2"/>
              </a:solidFill>
              <a:cs typeface="+mn-cs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322" y="30163"/>
            <a:ext cx="885735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Klicken</a:t>
            </a:r>
            <a:r>
              <a:rPr lang="en-GB" dirty="0"/>
              <a:t> um das </a:t>
            </a:r>
            <a:r>
              <a:rPr lang="en-GB"/>
              <a:t>Titelformat</a:t>
            </a:r>
            <a:r>
              <a:rPr lang="en-GB" dirty="0"/>
              <a:t> </a:t>
            </a:r>
            <a:r>
              <a:rPr lang="en-GB" dirty="0" err="1"/>
              <a:t>zu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Vorlagentextes zu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31763" y="692150"/>
            <a:ext cx="88566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cs typeface="+mn-cs"/>
            </a:endParaRPr>
          </a:p>
        </p:txBody>
      </p:sp>
      <p:sp>
        <p:nvSpPr>
          <p:cNvPr id="22" name="Text Box 34"/>
          <p:cNvSpPr txBox="1">
            <a:spLocks noChangeArrowheads="1"/>
          </p:cNvSpPr>
          <p:nvPr/>
        </p:nvSpPr>
        <p:spPr bwMode="auto">
          <a:xfrm>
            <a:off x="8603382" y="6394458"/>
            <a:ext cx="517558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fld id="{F0A2C93E-CADF-4F4D-8BAC-BF58C084BA02}" type="slidenum">
              <a:rPr lang="de-DE" sz="1200" b="0">
                <a:solidFill>
                  <a:schemeClr val="bg1">
                    <a:lumMod val="50000"/>
                  </a:schemeClr>
                </a:solidFill>
                <a:cs typeface="+mn-cs"/>
              </a:rPr>
              <a:pPr algn="ctr" eaLnBrk="0" hangingPunct="0">
                <a:defRPr/>
              </a:pPr>
              <a:t>‹Nr.›</a:t>
            </a:fld>
            <a:endParaRPr lang="de-DE" sz="1200" b="0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7" name="Rectangle 32"/>
          <p:cNvSpPr>
            <a:spLocks noChangeArrowheads="1"/>
          </p:cNvSpPr>
          <p:nvPr userDrawn="1"/>
        </p:nvSpPr>
        <p:spPr bwMode="auto">
          <a:xfrm>
            <a:off x="611188" y="6237288"/>
            <a:ext cx="8532812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pic>
        <p:nvPicPr>
          <p:cNvPr id="8" name="Picture 13" descr="unilogo4cohne_small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208776"/>
            <a:ext cx="1475232" cy="64922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2000">
          <a:solidFill>
            <a:srgbClr val="4D4D4D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2000">
          <a:solidFill>
            <a:srgbClr val="4D4D4D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322" y="30163"/>
            <a:ext cx="885735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um das Titelformat zu bearbeiten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Vorlagentextes zu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180256" name="Rectangle 32"/>
          <p:cNvSpPr>
            <a:spLocks noChangeArrowheads="1"/>
          </p:cNvSpPr>
          <p:nvPr/>
        </p:nvSpPr>
        <p:spPr bwMode="auto">
          <a:xfrm>
            <a:off x="611188" y="6237288"/>
            <a:ext cx="8532812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>
              <a:solidFill>
                <a:prstClr val="black"/>
              </a:solidFill>
            </a:endParaRPr>
          </a:p>
        </p:txBody>
      </p:sp>
      <p:pic>
        <p:nvPicPr>
          <p:cNvPr id="180242" name="Picture 18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50266" y="6308733"/>
            <a:ext cx="44291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31763" y="692150"/>
            <a:ext cx="88566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180258" name="Text Box 34"/>
          <p:cNvSpPr txBox="1">
            <a:spLocks noChangeArrowheads="1"/>
          </p:cNvSpPr>
          <p:nvPr/>
        </p:nvSpPr>
        <p:spPr bwMode="auto">
          <a:xfrm>
            <a:off x="7900499" y="6394456"/>
            <a:ext cx="51007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srgbClr val="EEECE1"/>
                </a:solidFill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srgbClr val="EEECE1"/>
              </a:solidFill>
            </a:endParaRPr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6210000"/>
            <a:ext cx="1477726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15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12" r:id="rId2"/>
    <p:sldLayoutId id="2147483713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2000">
          <a:solidFill>
            <a:srgbClr val="4D4D4D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2000">
          <a:solidFill>
            <a:srgbClr val="4D4D4D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322" y="30163"/>
            <a:ext cx="885735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um das Titelformat zu bearbeiten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Vorlagentextes zu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180256" name="Rectangle 32"/>
          <p:cNvSpPr>
            <a:spLocks noChangeArrowheads="1"/>
          </p:cNvSpPr>
          <p:nvPr/>
        </p:nvSpPr>
        <p:spPr bwMode="auto">
          <a:xfrm>
            <a:off x="611188" y="6237288"/>
            <a:ext cx="8532812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>
              <a:solidFill>
                <a:prstClr val="black"/>
              </a:solidFill>
            </a:endParaRPr>
          </a:p>
        </p:txBody>
      </p:sp>
      <p:pic>
        <p:nvPicPr>
          <p:cNvPr id="180242" name="Picture 18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50266" y="6308733"/>
            <a:ext cx="44291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31763" y="692150"/>
            <a:ext cx="88566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180258" name="Text Box 34"/>
          <p:cNvSpPr txBox="1">
            <a:spLocks noChangeArrowheads="1"/>
          </p:cNvSpPr>
          <p:nvPr/>
        </p:nvSpPr>
        <p:spPr bwMode="auto">
          <a:xfrm>
            <a:off x="7900499" y="6394456"/>
            <a:ext cx="51007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srgbClr val="EEECE1"/>
                </a:solidFill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srgbClr val="EEECE1"/>
              </a:solidFill>
            </a:endParaRPr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6210000"/>
            <a:ext cx="1477726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5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2000">
          <a:solidFill>
            <a:srgbClr val="4D4D4D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2000">
          <a:solidFill>
            <a:srgbClr val="4D4D4D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322" y="30163"/>
            <a:ext cx="885735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um das Titelformat zu bearbeiten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914400"/>
            <a:ext cx="80010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Klicken Sie, um die Formate des Vorlagentextes zu bearbeiten</a:t>
            </a:r>
          </a:p>
          <a:p>
            <a:pPr lvl="1"/>
            <a:r>
              <a:rPr lang="en-GB"/>
              <a:t>Zweite Ebene</a:t>
            </a:r>
          </a:p>
          <a:p>
            <a:pPr lvl="2"/>
            <a:r>
              <a:rPr lang="en-GB"/>
              <a:t>Dritte Ebene</a:t>
            </a:r>
          </a:p>
          <a:p>
            <a:pPr lvl="3"/>
            <a:r>
              <a:rPr lang="en-GB"/>
              <a:t>Vierte Ebene</a:t>
            </a:r>
          </a:p>
          <a:p>
            <a:pPr lvl="4"/>
            <a:r>
              <a:rPr lang="en-GB"/>
              <a:t>Fünfte Ebene</a:t>
            </a:r>
          </a:p>
        </p:txBody>
      </p:sp>
      <p:sp>
        <p:nvSpPr>
          <p:cNvPr id="180256" name="Rectangle 32"/>
          <p:cNvSpPr>
            <a:spLocks noChangeArrowheads="1"/>
          </p:cNvSpPr>
          <p:nvPr/>
        </p:nvSpPr>
        <p:spPr bwMode="auto">
          <a:xfrm>
            <a:off x="611188" y="6237288"/>
            <a:ext cx="8532812" cy="620712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bg1">
                  <a:gamma/>
                  <a:shade val="90980"/>
                  <a:invGamma/>
                </a:schemeClr>
              </a:gs>
            </a:gsLst>
            <a:lin ang="0" scaled="1"/>
          </a:gradFill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endParaRPr lang="de-DE">
              <a:solidFill>
                <a:prstClr val="black"/>
              </a:solidFill>
            </a:endParaRPr>
          </a:p>
        </p:txBody>
      </p:sp>
      <p:pic>
        <p:nvPicPr>
          <p:cNvPr id="180242" name="Picture 18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50266" y="6308733"/>
            <a:ext cx="442912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63500" dir="3187806" algn="ctr" rotWithShape="0">
              <a:srgbClr val="C0C0C0">
                <a:alpha val="50000"/>
              </a:srgbClr>
            </a:outerShdw>
          </a:effectLst>
        </p:spPr>
      </p:pic>
      <p:sp>
        <p:nvSpPr>
          <p:cNvPr id="180254" name="Line 30"/>
          <p:cNvSpPr>
            <a:spLocks noChangeShapeType="1"/>
          </p:cNvSpPr>
          <p:nvPr/>
        </p:nvSpPr>
        <p:spPr bwMode="auto">
          <a:xfrm flipV="1">
            <a:off x="131763" y="692150"/>
            <a:ext cx="8856662" cy="0"/>
          </a:xfrm>
          <a:prstGeom prst="line">
            <a:avLst/>
          </a:prstGeom>
          <a:noFill/>
          <a:ln w="28575">
            <a:solidFill>
              <a:schemeClr val="bg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de-DE">
              <a:solidFill>
                <a:prstClr val="black"/>
              </a:solidFill>
            </a:endParaRPr>
          </a:p>
        </p:txBody>
      </p:sp>
      <p:sp>
        <p:nvSpPr>
          <p:cNvPr id="180258" name="Text Box 34"/>
          <p:cNvSpPr txBox="1">
            <a:spLocks noChangeArrowheads="1"/>
          </p:cNvSpPr>
          <p:nvPr/>
        </p:nvSpPr>
        <p:spPr bwMode="auto">
          <a:xfrm>
            <a:off x="7900499" y="6394456"/>
            <a:ext cx="510076" cy="27699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r" eaLnBrk="0" hangingPunct="0">
              <a:defRPr/>
            </a:pPr>
            <a:fld id="{F0A2C93E-CADF-4F4D-8BAC-BF58C084BA02}" type="slidenum">
              <a:rPr lang="de-DE" sz="1200" b="0">
                <a:solidFill>
                  <a:srgbClr val="EEECE1"/>
                </a:solidFill>
              </a:rPr>
              <a:pPr algn="r" eaLnBrk="0" hangingPunct="0">
                <a:defRPr/>
              </a:pPr>
              <a:t>‹Nr.›</a:t>
            </a:fld>
            <a:endParaRPr lang="de-DE" sz="1200" b="0" dirty="0">
              <a:solidFill>
                <a:srgbClr val="EEECE1"/>
              </a:solidFill>
            </a:endParaRPr>
          </a:p>
        </p:txBody>
      </p:sp>
      <p:pic>
        <p:nvPicPr>
          <p:cNvPr id="10" name="Bild 9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6210000"/>
            <a:ext cx="1477726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56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063D7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 3" pitchFamily="18" charset="2"/>
        <a:buChar char="u"/>
        <a:defRPr sz="2000">
          <a:solidFill>
            <a:srgbClr val="4D4D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Font typeface="Wingdings" pitchFamily="2" charset="2"/>
        <a:buChar char="§"/>
        <a:defRPr sz="2000">
          <a:solidFill>
            <a:srgbClr val="4D4D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–"/>
        <a:defRPr sz="2000">
          <a:solidFill>
            <a:srgbClr val="4D4D4D"/>
          </a:solidFill>
          <a:latin typeface="+mn-lt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•"/>
        <a:defRPr sz="2000">
          <a:solidFill>
            <a:srgbClr val="4D4D4D"/>
          </a:solidFill>
          <a:latin typeface="+mn-lt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5pPr>
      <a:lvl6pPr marL="24384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buClr>
          <a:srgbClr val="063D79"/>
        </a:buClr>
        <a:buChar char=" "/>
        <a:defRPr sz="2000">
          <a:solidFill>
            <a:srgbClr val="4D4D4D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tertitel 6"/>
          <p:cNvSpPr txBox="1">
            <a:spLocks/>
          </p:cNvSpPr>
          <p:nvPr/>
        </p:nvSpPr>
        <p:spPr bwMode="auto">
          <a:xfrm>
            <a:off x="14356" y="1833746"/>
            <a:ext cx="9144000" cy="1927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4992" tIns="42497" rIns="84992" bIns="42497" numCol="1" anchor="t" anchorCtr="0" compatLnSpc="1">
            <a:prstTxWarp prst="textNoShape">
              <a:avLst/>
            </a:prstTxWarp>
          </a:bodyPr>
          <a:lstStyle>
            <a:lvl1pPr marL="0" indent="0" algn="ctr" eaLnBrk="1" hangingPunct="1">
              <a:buClr>
                <a:srgbClr val="063D79"/>
              </a:buClr>
              <a:buFont typeface="Wingdings 3" pitchFamily="18" charset="2"/>
              <a:buNone/>
              <a:defRPr sz="2400" kern="0">
                <a:latin typeface="Arial" pitchFamily="34" charset="0"/>
                <a:ea typeface="+mj-ea"/>
                <a:cs typeface="Arial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063D79"/>
              </a:buClr>
              <a:buFont typeface="Wingdings" pitchFamily="2" charset="2"/>
              <a:buChar char="§"/>
              <a:defRPr sz="1600">
                <a:solidFill>
                  <a:srgbClr val="4D4D4D"/>
                </a:solidFill>
                <a:latin typeface="+mn-lt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063D79"/>
              </a:buClr>
              <a:buChar char="–"/>
              <a:defRPr sz="1600">
                <a:solidFill>
                  <a:srgbClr val="4D4D4D"/>
                </a:solidFill>
                <a:latin typeface="+mn-lt"/>
              </a:defRPr>
            </a:lvl3pPr>
            <a:lvl4pPr marL="1562100" indent="-228600" eaLnBrk="0" hangingPunct="0">
              <a:spcBef>
                <a:spcPct val="20000"/>
              </a:spcBef>
              <a:buClr>
                <a:srgbClr val="063D79"/>
              </a:buClr>
              <a:buChar char="•"/>
              <a:defRPr sz="1600">
                <a:solidFill>
                  <a:srgbClr val="4D4D4D"/>
                </a:solidFill>
                <a:latin typeface="+mn-lt"/>
              </a:defRPr>
            </a:lvl4pPr>
            <a:lvl5pPr marL="1981200" indent="-228600" eaLnBrk="0" hangingPunct="0">
              <a:spcBef>
                <a:spcPct val="20000"/>
              </a:spcBef>
              <a:buClr>
                <a:srgbClr val="063D79"/>
              </a:buClr>
              <a:buChar char=" "/>
              <a:defRPr sz="1600">
                <a:solidFill>
                  <a:srgbClr val="4D4D4D"/>
                </a:solidFill>
                <a:latin typeface="+mn-lt"/>
              </a:defRPr>
            </a:lvl5pPr>
            <a:lvl6pPr marL="2438400" indent="-22860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lvl="0"/>
            <a:endParaRPr lang="de-DE" sz="2215" dirty="0"/>
          </a:p>
          <a:p>
            <a:r>
              <a:rPr lang="de-DE" sz="2585" dirty="0"/>
              <a:t>Professionelles Projektmanagement in der Praxis</a:t>
            </a:r>
          </a:p>
          <a:p>
            <a:r>
              <a:rPr lang="de-DE" sz="2585" dirty="0"/>
              <a:t>- mit digitalen Unternehmensgründungsprojekten </a:t>
            </a:r>
          </a:p>
          <a:p>
            <a:pPr lvl="0"/>
            <a:endParaRPr lang="de-DE" sz="2215" dirty="0"/>
          </a:p>
          <a:p>
            <a:pPr lvl="0"/>
            <a:r>
              <a:rPr lang="de-DE" sz="2215" dirty="0"/>
              <a:t>Prof. Dr. Harald Wehnes </a:t>
            </a:r>
          </a:p>
          <a:p>
            <a:pPr lvl="0"/>
            <a:endParaRPr lang="de-DE" sz="2215" dirty="0"/>
          </a:p>
          <a:p>
            <a:pPr algn="l" defTabSz="844083">
              <a:spcBef>
                <a:spcPct val="20000"/>
              </a:spcBef>
              <a:buClrTx/>
              <a:defRPr/>
            </a:pPr>
            <a:r>
              <a:rPr lang="de-DE" sz="1846" dirty="0">
                <a:solidFill>
                  <a:srgbClr val="000000"/>
                </a:solidFill>
                <a:latin typeface="Arial" charset="0"/>
              </a:rPr>
              <a:t>	</a:t>
            </a:r>
          </a:p>
          <a:p>
            <a:pPr algn="r" defTabSz="844083">
              <a:spcBef>
                <a:spcPct val="20000"/>
              </a:spcBef>
              <a:buClrTx/>
              <a:defRPr/>
            </a:pPr>
            <a:endParaRPr lang="de-DE" sz="1846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" name="Rectangle 11"/>
          <p:cNvSpPr txBox="1">
            <a:spLocks noChangeArrowheads="1"/>
          </p:cNvSpPr>
          <p:nvPr/>
        </p:nvSpPr>
        <p:spPr>
          <a:xfrm>
            <a:off x="583223" y="3933056"/>
            <a:ext cx="7977553" cy="1006147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Font typeface="Wingdings 3" pitchFamily="18" charset="2"/>
              <a:buChar char="u"/>
              <a:defRPr sz="20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Font typeface="Wingdings" pitchFamily="2" charset="2"/>
              <a:buChar char="§"/>
              <a:defRPr sz="2000">
                <a:solidFill>
                  <a:srgbClr val="4D4D4D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–"/>
              <a:defRPr sz="2000">
                <a:solidFill>
                  <a:srgbClr val="4D4D4D"/>
                </a:solidFill>
                <a:latin typeface="+mn-lt"/>
              </a:defRPr>
            </a:lvl3pPr>
            <a:lvl4pPr marL="1562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•"/>
              <a:defRPr sz="2000">
                <a:solidFill>
                  <a:srgbClr val="4D4D4D"/>
                </a:solidFill>
                <a:latin typeface="+mn-lt"/>
              </a:defRPr>
            </a:lvl4pPr>
            <a:lvl5pPr marL="1981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5pPr>
            <a:lvl6pPr marL="2438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6pPr>
            <a:lvl7pPr marL="2895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7pPr>
            <a:lvl8pPr marL="3352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8pPr>
            <a:lvl9pPr marL="3810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63D79"/>
              </a:buClr>
              <a:buChar char=" "/>
              <a:defRPr sz="20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 algn="ctr" eaLnBrk="1" hangingPunct="1">
              <a:buNone/>
            </a:pPr>
            <a:r>
              <a:rPr lang="de-DE" sz="2400" dirty="0">
                <a:solidFill>
                  <a:srgbClr val="063D79"/>
                </a:solidFill>
                <a:latin typeface="+mj-lt"/>
                <a:ea typeface="+mj-ea"/>
                <a:cs typeface="+mj-cs"/>
              </a:rPr>
              <a:t>Templates</a:t>
            </a:r>
          </a:p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de-DE" sz="2400" dirty="0">
                <a:solidFill>
                  <a:srgbClr val="063D79"/>
                </a:solidFill>
                <a:latin typeface="+mj-lt"/>
                <a:ea typeface="+mj-ea"/>
                <a:cs typeface="+mj-cs"/>
              </a:rPr>
              <a:t>Phasen- und Meilensteinpläne  </a:t>
            </a:r>
          </a:p>
        </p:txBody>
      </p:sp>
      <p:grpSp>
        <p:nvGrpSpPr>
          <p:cNvPr id="5" name="Gruppieren 4"/>
          <p:cNvGrpSpPr/>
          <p:nvPr/>
        </p:nvGrpSpPr>
        <p:grpSpPr>
          <a:xfrm>
            <a:off x="650333" y="5580996"/>
            <a:ext cx="7820669" cy="1006147"/>
            <a:chOff x="632520" y="5733256"/>
            <a:chExt cx="8256990" cy="1089993"/>
          </a:xfrm>
        </p:grpSpPr>
        <p:pic>
          <p:nvPicPr>
            <p:cNvPr id="6" name="Grafik 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053690" y="5931543"/>
              <a:ext cx="1949314" cy="809825"/>
            </a:xfrm>
            <a:prstGeom prst="rect">
              <a:avLst/>
            </a:prstGeom>
          </p:spPr>
        </p:pic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930958" y="5733256"/>
              <a:ext cx="958552" cy="1089993"/>
            </a:xfrm>
            <a:prstGeom prst="rect">
              <a:avLst/>
            </a:prstGeom>
          </p:spPr>
        </p:pic>
        <p:sp>
          <p:nvSpPr>
            <p:cNvPr id="8" name="Textfeld 7"/>
            <p:cNvSpPr txBox="1"/>
            <p:nvPr/>
          </p:nvSpPr>
          <p:spPr>
            <a:xfrm>
              <a:off x="2116591" y="5860941"/>
              <a:ext cx="2173427" cy="88802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none" rtlCol="0">
              <a:spAutoFit/>
            </a:bodyPr>
            <a:lstStyle/>
            <a:p>
              <a:pPr algn="ctr">
                <a:lnSpc>
                  <a:spcPct val="80000"/>
                </a:lnSpc>
              </a:pPr>
              <a:r>
                <a:rPr lang="de-DE" sz="1477" kern="0" dirty="0">
                  <a:solidFill>
                    <a:srgbClr val="063D79"/>
                  </a:solidFill>
                  <a:latin typeface="Arial"/>
                  <a:ea typeface="+mj-ea"/>
                  <a:cs typeface="+mj-cs"/>
                </a:rPr>
                <a:t>Servicezentrum </a:t>
              </a:r>
            </a:p>
            <a:p>
              <a:pPr algn="ctr">
                <a:lnSpc>
                  <a:spcPct val="80000"/>
                </a:lnSpc>
              </a:pPr>
              <a:r>
                <a:rPr lang="de-DE" sz="1477" kern="0" dirty="0">
                  <a:solidFill>
                    <a:srgbClr val="063D79"/>
                  </a:solidFill>
                  <a:latin typeface="Arial"/>
                  <a:ea typeface="+mj-ea"/>
                  <a:cs typeface="+mj-cs"/>
                </a:rPr>
                <a:t>Forschung und </a:t>
              </a:r>
            </a:p>
            <a:p>
              <a:pPr algn="ctr">
                <a:lnSpc>
                  <a:spcPct val="80000"/>
                </a:lnSpc>
              </a:pPr>
              <a:r>
                <a:rPr lang="de-DE" sz="1477" kern="0" dirty="0">
                  <a:solidFill>
                    <a:srgbClr val="063D79"/>
                  </a:solidFill>
                  <a:latin typeface="Arial"/>
                  <a:ea typeface="+mj-ea"/>
                  <a:cs typeface="+mj-cs"/>
                </a:rPr>
                <a:t>Technologietransfer </a:t>
              </a:r>
              <a:br>
                <a:rPr lang="de-DE" sz="1477" kern="0" dirty="0">
                  <a:solidFill>
                    <a:srgbClr val="063D79"/>
                  </a:solidFill>
                  <a:latin typeface="Arial"/>
                  <a:ea typeface="+mj-ea"/>
                  <a:cs typeface="+mj-cs"/>
                </a:rPr>
              </a:br>
              <a:r>
                <a:rPr lang="de-DE" sz="1477" kern="0" dirty="0">
                  <a:solidFill>
                    <a:srgbClr val="063D79"/>
                  </a:solidFill>
                  <a:latin typeface="Arial"/>
                  <a:ea typeface="+mj-ea"/>
                  <a:cs typeface="+mj-cs"/>
                </a:rPr>
                <a:t>(SFT)</a:t>
              </a:r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632520" y="5931543"/>
              <a:ext cx="1249694" cy="4077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846" dirty="0"/>
                <a:t>Partner: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20120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Phasenplan: Vorlage 1</a:t>
            </a:r>
            <a:endParaRPr lang="en-GB" dirty="0"/>
          </a:p>
        </p:txBody>
      </p:sp>
      <p:sp>
        <p:nvSpPr>
          <p:cNvPr id="28" name="Rechteck 27"/>
          <p:cNvSpPr/>
          <p:nvPr/>
        </p:nvSpPr>
        <p:spPr>
          <a:xfrm>
            <a:off x="2503391" y="1294745"/>
            <a:ext cx="2066820" cy="360000"/>
          </a:xfrm>
          <a:prstGeom prst="rect">
            <a:avLst/>
          </a:prstGeom>
          <a:solidFill>
            <a:srgbClr val="000F1B">
              <a:lumMod val="10000"/>
              <a:lumOff val="90000"/>
            </a:srgbClr>
          </a:solidFill>
          <a:ln w="9525" cap="flat" cmpd="sng" algn="ctr">
            <a:solidFill>
              <a:srgbClr val="113A5B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Mai</a:t>
            </a:r>
          </a:p>
        </p:txBody>
      </p:sp>
      <p:sp>
        <p:nvSpPr>
          <p:cNvPr id="29" name="Rechteck 28"/>
          <p:cNvSpPr/>
          <p:nvPr/>
        </p:nvSpPr>
        <p:spPr>
          <a:xfrm>
            <a:off x="4570211" y="1302434"/>
            <a:ext cx="2070001" cy="360000"/>
          </a:xfrm>
          <a:prstGeom prst="rect">
            <a:avLst/>
          </a:prstGeom>
          <a:solidFill>
            <a:srgbClr val="000F1B">
              <a:lumMod val="50000"/>
              <a:lumOff val="50000"/>
            </a:srgbClr>
          </a:solidFill>
          <a:ln w="9525" cap="flat" cmpd="sng" algn="ctr">
            <a:solidFill>
              <a:srgbClr val="447EAE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Jun</a:t>
            </a:r>
          </a:p>
        </p:txBody>
      </p:sp>
      <p:sp>
        <p:nvSpPr>
          <p:cNvPr id="30" name="Rechteck 29"/>
          <p:cNvSpPr/>
          <p:nvPr/>
        </p:nvSpPr>
        <p:spPr>
          <a:xfrm>
            <a:off x="6643788" y="1294745"/>
            <a:ext cx="2068012" cy="360000"/>
          </a:xfrm>
          <a:prstGeom prst="rect">
            <a:avLst/>
          </a:prstGeom>
          <a:solidFill>
            <a:srgbClr val="000F1B">
              <a:lumMod val="10000"/>
              <a:lumOff val="90000"/>
            </a:srgbClr>
          </a:solidFill>
          <a:ln w="9525" cap="flat" cmpd="sng" algn="ctr">
            <a:solidFill>
              <a:srgbClr val="113A5B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/>
              </a:rPr>
              <a:t>Jul</a:t>
            </a:r>
          </a:p>
        </p:txBody>
      </p:sp>
      <p:sp>
        <p:nvSpPr>
          <p:cNvPr id="31" name="Rechteck 30"/>
          <p:cNvSpPr/>
          <p:nvPr/>
        </p:nvSpPr>
        <p:spPr>
          <a:xfrm>
            <a:off x="431800" y="934745"/>
            <a:ext cx="8281987" cy="360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rgbClr val="DDDDDD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2020</a:t>
            </a:r>
          </a:p>
        </p:txBody>
      </p:sp>
      <p:sp>
        <p:nvSpPr>
          <p:cNvPr id="32" name="Rechteck 31"/>
          <p:cNvSpPr/>
          <p:nvPr/>
        </p:nvSpPr>
        <p:spPr>
          <a:xfrm>
            <a:off x="1758221" y="1804742"/>
            <a:ext cx="1773815" cy="591566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0" kern="0" dirty="0">
                <a:solidFill>
                  <a:srgbClr val="000F1B"/>
                </a:solidFill>
                <a:latin typeface="Calibri"/>
              </a:rPr>
              <a:t>P1: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600" b="0" kern="0" dirty="0">
                <a:solidFill>
                  <a:srgbClr val="000F1B"/>
                </a:solidFill>
                <a:latin typeface="Calibri"/>
              </a:rPr>
              <a:t>Phasenname 1</a:t>
            </a:r>
          </a:p>
        </p:txBody>
      </p:sp>
      <p:sp>
        <p:nvSpPr>
          <p:cNvPr id="33" name="Rechteck 32"/>
          <p:cNvSpPr/>
          <p:nvPr/>
        </p:nvSpPr>
        <p:spPr>
          <a:xfrm>
            <a:off x="3484761" y="2834358"/>
            <a:ext cx="1775452" cy="538337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0" kern="0" dirty="0">
                <a:solidFill>
                  <a:srgbClr val="000F1B"/>
                </a:solidFill>
                <a:latin typeface="Calibri"/>
              </a:rPr>
              <a:t>P2: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600" b="0" kern="0" dirty="0">
                <a:solidFill>
                  <a:srgbClr val="000F1B"/>
                </a:solidFill>
                <a:latin typeface="Calibri"/>
              </a:rPr>
              <a:t>Phasenname 2</a:t>
            </a:r>
          </a:p>
        </p:txBody>
      </p:sp>
      <p:sp>
        <p:nvSpPr>
          <p:cNvPr id="34" name="Rechteck 33"/>
          <p:cNvSpPr/>
          <p:nvPr/>
        </p:nvSpPr>
        <p:spPr>
          <a:xfrm>
            <a:off x="5220072" y="3811798"/>
            <a:ext cx="1423716" cy="538338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38100" cap="flat" cmpd="sng" algn="ctr">
            <a:solidFill>
              <a:srgbClr val="0070C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0F1B"/>
                </a:solidFill>
                <a:effectLst/>
                <a:uLnTx/>
                <a:uFillTx/>
                <a:latin typeface="Calibri"/>
              </a:rPr>
              <a:t>P3: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0" cap="none" spc="0" normalizeH="0" baseline="0" noProof="0" dirty="0">
                <a:ln>
                  <a:noFill/>
                </a:ln>
                <a:solidFill>
                  <a:srgbClr val="000F1B"/>
                </a:solidFill>
                <a:effectLst/>
                <a:uLnTx/>
                <a:uFillTx/>
                <a:latin typeface="Calibri"/>
              </a:rPr>
              <a:t>Phasenname 3</a:t>
            </a:r>
          </a:p>
        </p:txBody>
      </p:sp>
      <p:sp>
        <p:nvSpPr>
          <p:cNvPr id="35" name="Rechteck 34"/>
          <p:cNvSpPr/>
          <p:nvPr/>
        </p:nvSpPr>
        <p:spPr>
          <a:xfrm>
            <a:off x="430213" y="1302434"/>
            <a:ext cx="2070000" cy="360000"/>
          </a:xfrm>
          <a:prstGeom prst="rect">
            <a:avLst/>
          </a:prstGeom>
          <a:solidFill>
            <a:srgbClr val="000F1B">
              <a:lumMod val="50000"/>
              <a:lumOff val="50000"/>
            </a:srgbClr>
          </a:solidFill>
          <a:ln w="9525" cap="flat" cmpd="sng" algn="ctr">
            <a:solidFill>
              <a:srgbClr val="447EAE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Apr</a:t>
            </a:r>
          </a:p>
        </p:txBody>
      </p:sp>
      <p:sp>
        <p:nvSpPr>
          <p:cNvPr id="36" name="Flussdiagramm: Verzweigung 35"/>
          <p:cNvSpPr/>
          <p:nvPr/>
        </p:nvSpPr>
        <p:spPr>
          <a:xfrm>
            <a:off x="6245873" y="4239734"/>
            <a:ext cx="766220" cy="557055"/>
          </a:xfrm>
          <a:prstGeom prst="flowChartDecision">
            <a:avLst/>
          </a:prstGeom>
          <a:solidFill>
            <a:srgbClr val="DDDDDD">
              <a:lumMod val="25000"/>
            </a:srgbClr>
          </a:solidFill>
          <a:ln w="9525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M3</a:t>
            </a:r>
          </a:p>
        </p:txBody>
      </p:sp>
      <p:sp>
        <p:nvSpPr>
          <p:cNvPr id="37" name="Flussdiagramm: Verzweigung 36"/>
          <p:cNvSpPr/>
          <p:nvPr/>
        </p:nvSpPr>
        <p:spPr>
          <a:xfrm>
            <a:off x="3118213" y="2223873"/>
            <a:ext cx="766220" cy="557055"/>
          </a:xfrm>
          <a:prstGeom prst="flowChartDecision">
            <a:avLst/>
          </a:prstGeom>
          <a:solidFill>
            <a:srgbClr val="DDDDDD">
              <a:lumMod val="25000"/>
            </a:srgbClr>
          </a:solidFill>
          <a:ln w="9525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M1</a:t>
            </a:r>
          </a:p>
        </p:txBody>
      </p:sp>
      <p:sp>
        <p:nvSpPr>
          <p:cNvPr id="38" name="Flussdiagramm: Verzweigung 37"/>
          <p:cNvSpPr/>
          <p:nvPr/>
        </p:nvSpPr>
        <p:spPr>
          <a:xfrm>
            <a:off x="4852571" y="3231985"/>
            <a:ext cx="766220" cy="557055"/>
          </a:xfrm>
          <a:prstGeom prst="flowChartDecision">
            <a:avLst/>
          </a:prstGeom>
          <a:solidFill>
            <a:srgbClr val="DDDDDD">
              <a:lumMod val="25000"/>
            </a:srgbClr>
          </a:solidFill>
          <a:ln w="9525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M2</a:t>
            </a:r>
          </a:p>
        </p:txBody>
      </p:sp>
      <p:graphicFrame>
        <p:nvGraphicFramePr>
          <p:cNvPr id="39" name="Tabel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801844"/>
              </p:ext>
            </p:extLst>
          </p:nvPr>
        </p:nvGraphicFramePr>
        <p:xfrm>
          <a:off x="431284" y="4046128"/>
          <a:ext cx="3100752" cy="1910022"/>
        </p:xfrm>
        <a:graphic>
          <a:graphicData uri="http://schemas.openxmlformats.org/drawingml/2006/table">
            <a:tbl>
              <a:tblPr/>
              <a:tblGrid>
                <a:gridCol w="817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2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MS-Nr.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Meilenstein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Projektstart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6822044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579364"/>
                  </a:ext>
                </a:extLst>
              </a:tr>
            </a:tbl>
          </a:graphicData>
        </a:graphic>
      </p:graphicFrame>
      <p:sp>
        <p:nvSpPr>
          <p:cNvPr id="15" name="Flussdiagramm: Verzweigung 14"/>
          <p:cNvSpPr/>
          <p:nvPr/>
        </p:nvSpPr>
        <p:spPr>
          <a:xfrm>
            <a:off x="1415874" y="2254841"/>
            <a:ext cx="766220" cy="557055"/>
          </a:xfrm>
          <a:prstGeom prst="flowChartDecision">
            <a:avLst/>
          </a:prstGeom>
          <a:solidFill>
            <a:srgbClr val="DDDDDD">
              <a:lumMod val="25000"/>
            </a:srgbClr>
          </a:solidFill>
          <a:ln w="9525" cap="flat" cmpd="sng" algn="ctr">
            <a:solidFill>
              <a:srgbClr val="00206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M0</a:t>
            </a:r>
          </a:p>
        </p:txBody>
      </p:sp>
    </p:spTree>
    <p:extLst>
      <p:ext uri="{BB962C8B-B14F-4D97-AF65-F5344CB8AC3E}">
        <p14:creationId xmlns:p14="http://schemas.microsoft.com/office/powerpoint/2010/main" val="3247205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Phasenplan: Vorlage 2</a:t>
            </a:r>
          </a:p>
        </p:txBody>
      </p:sp>
      <p:grpSp>
        <p:nvGrpSpPr>
          <p:cNvPr id="29" name="Gruppieren 28"/>
          <p:cNvGrpSpPr/>
          <p:nvPr/>
        </p:nvGrpSpPr>
        <p:grpSpPr>
          <a:xfrm>
            <a:off x="251520" y="836712"/>
            <a:ext cx="8285057" cy="4875384"/>
            <a:chOff x="426744" y="1261098"/>
            <a:chExt cx="8285057" cy="4875384"/>
          </a:xfrm>
        </p:grpSpPr>
        <p:sp>
          <p:nvSpPr>
            <p:cNvPr id="30" name="Rechteck 29"/>
            <p:cNvSpPr/>
            <p:nvPr/>
          </p:nvSpPr>
          <p:spPr>
            <a:xfrm>
              <a:off x="431801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rgbClr val="113A5B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Jan</a:t>
              </a:r>
            </a:p>
          </p:txBody>
        </p:sp>
        <p:sp>
          <p:nvSpPr>
            <p:cNvPr id="31" name="Rechteck 30"/>
            <p:cNvSpPr/>
            <p:nvPr/>
          </p:nvSpPr>
          <p:spPr>
            <a:xfrm>
              <a:off x="1121801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rgbClr val="447EAE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Feb</a:t>
              </a:r>
            </a:p>
          </p:txBody>
        </p:sp>
        <p:sp>
          <p:nvSpPr>
            <p:cNvPr id="32" name="Rechteck 31"/>
            <p:cNvSpPr/>
            <p:nvPr/>
          </p:nvSpPr>
          <p:spPr>
            <a:xfrm>
              <a:off x="1811801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rgbClr val="113A5B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Mrz</a:t>
              </a:r>
              <a:endPara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endParaRPr>
            </a:p>
          </p:txBody>
        </p:sp>
        <p:sp>
          <p:nvSpPr>
            <p:cNvPr id="33" name="Rechteck 32"/>
            <p:cNvSpPr/>
            <p:nvPr/>
          </p:nvSpPr>
          <p:spPr>
            <a:xfrm>
              <a:off x="2501801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rgbClr val="447EAE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Apr</a:t>
              </a:r>
            </a:p>
          </p:txBody>
        </p:sp>
        <p:sp>
          <p:nvSpPr>
            <p:cNvPr id="34" name="Rechteck 33"/>
            <p:cNvSpPr/>
            <p:nvPr/>
          </p:nvSpPr>
          <p:spPr>
            <a:xfrm>
              <a:off x="3191801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rgbClr val="113A5B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Mai</a:t>
              </a:r>
            </a:p>
          </p:txBody>
        </p:sp>
        <p:sp>
          <p:nvSpPr>
            <p:cNvPr id="35" name="Rechteck 34"/>
            <p:cNvSpPr/>
            <p:nvPr/>
          </p:nvSpPr>
          <p:spPr>
            <a:xfrm>
              <a:off x="3881801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rgbClr val="447EAE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Jun</a:t>
              </a:r>
            </a:p>
          </p:txBody>
        </p:sp>
        <p:sp>
          <p:nvSpPr>
            <p:cNvPr id="36" name="Rechteck 35"/>
            <p:cNvSpPr/>
            <p:nvPr/>
          </p:nvSpPr>
          <p:spPr>
            <a:xfrm>
              <a:off x="4571801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rgbClr val="113A5B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Jul</a:t>
              </a:r>
            </a:p>
          </p:txBody>
        </p:sp>
        <p:sp>
          <p:nvSpPr>
            <p:cNvPr id="37" name="Rechteck 36"/>
            <p:cNvSpPr/>
            <p:nvPr/>
          </p:nvSpPr>
          <p:spPr>
            <a:xfrm>
              <a:off x="5261801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rgbClr val="447EAE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Aug</a:t>
              </a:r>
            </a:p>
          </p:txBody>
        </p:sp>
        <p:sp>
          <p:nvSpPr>
            <p:cNvPr id="38" name="Rechteck 37"/>
            <p:cNvSpPr/>
            <p:nvPr/>
          </p:nvSpPr>
          <p:spPr>
            <a:xfrm>
              <a:off x="5951801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rgbClr val="113A5B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Sep</a:t>
              </a:r>
            </a:p>
          </p:txBody>
        </p:sp>
        <p:sp>
          <p:nvSpPr>
            <p:cNvPr id="39" name="Rechteck 38"/>
            <p:cNvSpPr/>
            <p:nvPr/>
          </p:nvSpPr>
          <p:spPr>
            <a:xfrm>
              <a:off x="6641801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rgbClr val="447EAE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Okt</a:t>
              </a:r>
            </a:p>
          </p:txBody>
        </p:sp>
        <p:sp>
          <p:nvSpPr>
            <p:cNvPr id="40" name="Rechteck 39"/>
            <p:cNvSpPr/>
            <p:nvPr/>
          </p:nvSpPr>
          <p:spPr>
            <a:xfrm>
              <a:off x="7331801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rgbClr val="113A5B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Nov</a:t>
              </a:r>
            </a:p>
          </p:txBody>
        </p:sp>
        <p:sp>
          <p:nvSpPr>
            <p:cNvPr id="41" name="Rechteck 40"/>
            <p:cNvSpPr/>
            <p:nvPr/>
          </p:nvSpPr>
          <p:spPr>
            <a:xfrm>
              <a:off x="8021801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rgbClr val="447EAE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Dez</a:t>
              </a:r>
            </a:p>
          </p:txBody>
        </p:sp>
        <p:sp>
          <p:nvSpPr>
            <p:cNvPr id="42" name="Rechteck 41"/>
            <p:cNvSpPr/>
            <p:nvPr/>
          </p:nvSpPr>
          <p:spPr>
            <a:xfrm>
              <a:off x="426744" y="1261098"/>
              <a:ext cx="8281987" cy="360000"/>
            </a:xfrm>
            <a:prstGeom prst="rect">
              <a:avLst/>
            </a:prstGeom>
            <a:solidFill>
              <a:srgbClr val="EBEBEB"/>
            </a:solidFill>
            <a:ln w="9525" cap="flat" cmpd="sng" algn="ctr">
              <a:solidFill>
                <a:srgbClr val="DDDDDD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2020</a:t>
              </a:r>
            </a:p>
          </p:txBody>
        </p:sp>
        <p:cxnSp>
          <p:nvCxnSpPr>
            <p:cNvPr id="43" name="Gerade Verbindung 42"/>
            <p:cNvCxnSpPr/>
            <p:nvPr/>
          </p:nvCxnSpPr>
          <p:spPr>
            <a:xfrm rot="5400000">
              <a:off x="-865318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44" name="Gerade Verbindung 43"/>
            <p:cNvCxnSpPr/>
            <p:nvPr/>
          </p:nvCxnSpPr>
          <p:spPr>
            <a:xfrm rot="5400000">
              <a:off x="-175318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45" name="Gerade Verbindung 44"/>
            <p:cNvCxnSpPr/>
            <p:nvPr/>
          </p:nvCxnSpPr>
          <p:spPr>
            <a:xfrm rot="5400000">
              <a:off x="51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46" name="Gerade Verbindung 45"/>
            <p:cNvCxnSpPr/>
            <p:nvPr/>
          </p:nvCxnSpPr>
          <p:spPr>
            <a:xfrm rot="5400000">
              <a:off x="120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47" name="Gerade Verbindung 46"/>
            <p:cNvCxnSpPr/>
            <p:nvPr/>
          </p:nvCxnSpPr>
          <p:spPr>
            <a:xfrm rot="5400000">
              <a:off x="189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48" name="Gerade Verbindung 47"/>
            <p:cNvCxnSpPr/>
            <p:nvPr/>
          </p:nvCxnSpPr>
          <p:spPr>
            <a:xfrm rot="5400000">
              <a:off x="258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49" name="Gerade Verbindung 48"/>
            <p:cNvCxnSpPr/>
            <p:nvPr/>
          </p:nvCxnSpPr>
          <p:spPr>
            <a:xfrm rot="5400000">
              <a:off x="327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50" name="Gerade Verbindung 49"/>
            <p:cNvCxnSpPr/>
            <p:nvPr/>
          </p:nvCxnSpPr>
          <p:spPr>
            <a:xfrm rot="5400000">
              <a:off x="396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51" name="Gerade Verbindung 50"/>
            <p:cNvCxnSpPr/>
            <p:nvPr/>
          </p:nvCxnSpPr>
          <p:spPr>
            <a:xfrm rot="5400000">
              <a:off x="534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52" name="Gerade Verbindung 51"/>
            <p:cNvCxnSpPr/>
            <p:nvPr/>
          </p:nvCxnSpPr>
          <p:spPr>
            <a:xfrm rot="5400000">
              <a:off x="603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  <p:cxnSp>
          <p:nvCxnSpPr>
            <p:cNvPr id="53" name="Gerade Verbindung 52"/>
            <p:cNvCxnSpPr/>
            <p:nvPr/>
          </p:nvCxnSpPr>
          <p:spPr>
            <a:xfrm rot="5400000">
              <a:off x="465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ysClr val="window" lastClr="FFFFFF">
                  <a:lumMod val="75000"/>
                </a:sysClr>
              </a:solidFill>
              <a:prstDash val="soli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361304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Phasenplan: Vorlage 3</a:t>
            </a:r>
          </a:p>
        </p:txBody>
      </p:sp>
      <p:grpSp>
        <p:nvGrpSpPr>
          <p:cNvPr id="29" name="Gruppieren 28"/>
          <p:cNvGrpSpPr/>
          <p:nvPr/>
        </p:nvGrpSpPr>
        <p:grpSpPr>
          <a:xfrm>
            <a:off x="251520" y="836712"/>
            <a:ext cx="7595057" cy="4875384"/>
            <a:chOff x="426744" y="1261098"/>
            <a:chExt cx="7595057" cy="4875384"/>
          </a:xfrm>
        </p:grpSpPr>
        <p:sp>
          <p:nvSpPr>
            <p:cNvPr id="36" name="Rechteck 35"/>
            <p:cNvSpPr/>
            <p:nvPr/>
          </p:nvSpPr>
          <p:spPr>
            <a:xfrm>
              <a:off x="426744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Jul</a:t>
              </a:r>
            </a:p>
          </p:txBody>
        </p:sp>
        <p:sp>
          <p:nvSpPr>
            <p:cNvPr id="37" name="Rechteck 36"/>
            <p:cNvSpPr/>
            <p:nvPr/>
          </p:nvSpPr>
          <p:spPr>
            <a:xfrm>
              <a:off x="1116744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Aug</a:t>
              </a:r>
            </a:p>
          </p:txBody>
        </p:sp>
        <p:sp>
          <p:nvSpPr>
            <p:cNvPr id="38" name="Rechteck 37"/>
            <p:cNvSpPr/>
            <p:nvPr/>
          </p:nvSpPr>
          <p:spPr>
            <a:xfrm>
              <a:off x="1806744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Sep</a:t>
              </a:r>
            </a:p>
          </p:txBody>
        </p:sp>
        <p:sp>
          <p:nvSpPr>
            <p:cNvPr id="39" name="Rechteck 38"/>
            <p:cNvSpPr/>
            <p:nvPr/>
          </p:nvSpPr>
          <p:spPr>
            <a:xfrm>
              <a:off x="2496744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Okt</a:t>
              </a:r>
            </a:p>
          </p:txBody>
        </p:sp>
        <p:sp>
          <p:nvSpPr>
            <p:cNvPr id="40" name="Rechteck 39"/>
            <p:cNvSpPr/>
            <p:nvPr/>
          </p:nvSpPr>
          <p:spPr>
            <a:xfrm>
              <a:off x="3186744" y="1803038"/>
              <a:ext cx="690000" cy="360000"/>
            </a:xfrm>
            <a:prstGeom prst="rect">
              <a:avLst/>
            </a:prstGeom>
            <a:solidFill>
              <a:srgbClr val="113A5B"/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Nov</a:t>
              </a:r>
            </a:p>
          </p:txBody>
        </p:sp>
        <p:sp>
          <p:nvSpPr>
            <p:cNvPr id="41" name="Rechteck 40"/>
            <p:cNvSpPr/>
            <p:nvPr/>
          </p:nvSpPr>
          <p:spPr>
            <a:xfrm>
              <a:off x="3876744" y="1803038"/>
              <a:ext cx="690000" cy="360000"/>
            </a:xfrm>
            <a:prstGeom prst="rect">
              <a:avLst/>
            </a:prstGeom>
            <a:solidFill>
              <a:srgbClr val="447EAE"/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</a:rPr>
                <a:t>Dez</a:t>
              </a:r>
            </a:p>
          </p:txBody>
        </p:sp>
        <p:sp>
          <p:nvSpPr>
            <p:cNvPr id="42" name="Rechteck 41"/>
            <p:cNvSpPr/>
            <p:nvPr/>
          </p:nvSpPr>
          <p:spPr>
            <a:xfrm>
              <a:off x="426745" y="1261098"/>
              <a:ext cx="4140000" cy="360000"/>
            </a:xfrm>
            <a:prstGeom prst="rect">
              <a:avLst/>
            </a:prstGeom>
            <a:solidFill>
              <a:srgbClr val="EBEBEB"/>
            </a:solidFill>
            <a:ln w="9525" cap="flat" cmpd="sng" algn="ctr">
              <a:solidFill>
                <a:schemeClr val="tx1"/>
              </a:solidFill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200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</a:rPr>
                <a:t>2020</a:t>
              </a:r>
            </a:p>
          </p:txBody>
        </p:sp>
        <p:cxnSp>
          <p:nvCxnSpPr>
            <p:cNvPr id="43" name="Gerade Verbindung 42"/>
            <p:cNvCxnSpPr/>
            <p:nvPr/>
          </p:nvCxnSpPr>
          <p:spPr>
            <a:xfrm rot="5400000">
              <a:off x="-865318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44" name="Gerade Verbindung 43"/>
            <p:cNvCxnSpPr/>
            <p:nvPr/>
          </p:nvCxnSpPr>
          <p:spPr>
            <a:xfrm rot="5400000">
              <a:off x="-175318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45" name="Gerade Verbindung 44"/>
            <p:cNvCxnSpPr/>
            <p:nvPr/>
          </p:nvCxnSpPr>
          <p:spPr>
            <a:xfrm rot="5400000">
              <a:off x="51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46" name="Gerade Verbindung 45"/>
            <p:cNvCxnSpPr/>
            <p:nvPr/>
          </p:nvCxnSpPr>
          <p:spPr>
            <a:xfrm rot="5400000">
              <a:off x="120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47" name="Gerade Verbindung 46"/>
            <p:cNvCxnSpPr/>
            <p:nvPr/>
          </p:nvCxnSpPr>
          <p:spPr>
            <a:xfrm rot="5400000">
              <a:off x="189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48" name="Gerade Verbindung 47"/>
            <p:cNvCxnSpPr/>
            <p:nvPr/>
          </p:nvCxnSpPr>
          <p:spPr>
            <a:xfrm rot="5400000">
              <a:off x="258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49" name="Gerade Verbindung 48"/>
            <p:cNvCxnSpPr/>
            <p:nvPr/>
          </p:nvCxnSpPr>
          <p:spPr>
            <a:xfrm rot="5400000">
              <a:off x="327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50" name="Gerade Verbindung 49"/>
            <p:cNvCxnSpPr/>
            <p:nvPr/>
          </p:nvCxnSpPr>
          <p:spPr>
            <a:xfrm rot="5400000">
              <a:off x="396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51" name="Gerade Verbindung 50"/>
            <p:cNvCxnSpPr/>
            <p:nvPr/>
          </p:nvCxnSpPr>
          <p:spPr>
            <a:xfrm rot="5400000">
              <a:off x="534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52" name="Gerade Verbindung 51"/>
            <p:cNvCxnSpPr/>
            <p:nvPr/>
          </p:nvCxnSpPr>
          <p:spPr>
            <a:xfrm rot="5400000">
              <a:off x="603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  <p:cxnSp>
          <p:nvCxnSpPr>
            <p:cNvPr id="53" name="Gerade Verbindung 52"/>
            <p:cNvCxnSpPr/>
            <p:nvPr/>
          </p:nvCxnSpPr>
          <p:spPr>
            <a:xfrm rot="5400000">
              <a:off x="4654682" y="4149363"/>
              <a:ext cx="3972650" cy="1588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</a:ln>
            <a:effectLst/>
          </p:spPr>
        </p:cxnSp>
      </p:grpSp>
      <p:sp>
        <p:nvSpPr>
          <p:cNvPr id="28" name="Rechteck 27"/>
          <p:cNvSpPr/>
          <p:nvPr/>
        </p:nvSpPr>
        <p:spPr>
          <a:xfrm>
            <a:off x="4404616" y="1378652"/>
            <a:ext cx="690000" cy="360000"/>
          </a:xfrm>
          <a:prstGeom prst="rect">
            <a:avLst/>
          </a:prstGeom>
          <a:solidFill>
            <a:srgbClr val="113A5B"/>
          </a:solidFill>
          <a:ln w="9525" cap="flat" cmpd="sng" algn="ctr">
            <a:solidFill>
              <a:srgbClr val="113A5B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Jan</a:t>
            </a:r>
          </a:p>
        </p:txBody>
      </p:sp>
      <p:sp>
        <p:nvSpPr>
          <p:cNvPr id="54" name="Rechteck 53"/>
          <p:cNvSpPr/>
          <p:nvPr/>
        </p:nvSpPr>
        <p:spPr>
          <a:xfrm>
            <a:off x="5094616" y="1378652"/>
            <a:ext cx="690000" cy="360000"/>
          </a:xfrm>
          <a:prstGeom prst="rect">
            <a:avLst/>
          </a:prstGeom>
          <a:solidFill>
            <a:srgbClr val="447EAE"/>
          </a:solidFill>
          <a:ln w="9525" cap="flat" cmpd="sng" algn="ctr">
            <a:solidFill>
              <a:srgbClr val="447EAE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Feb</a:t>
            </a:r>
          </a:p>
        </p:txBody>
      </p:sp>
      <p:sp>
        <p:nvSpPr>
          <p:cNvPr id="55" name="Rechteck 54"/>
          <p:cNvSpPr/>
          <p:nvPr/>
        </p:nvSpPr>
        <p:spPr>
          <a:xfrm>
            <a:off x="5784616" y="1378652"/>
            <a:ext cx="690000" cy="360000"/>
          </a:xfrm>
          <a:prstGeom prst="rect">
            <a:avLst/>
          </a:prstGeom>
          <a:solidFill>
            <a:srgbClr val="113A5B"/>
          </a:solidFill>
          <a:ln w="9525" cap="flat" cmpd="sng" algn="ctr">
            <a:solidFill>
              <a:srgbClr val="113A5B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Mrz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56" name="Rechteck 55"/>
          <p:cNvSpPr/>
          <p:nvPr/>
        </p:nvSpPr>
        <p:spPr>
          <a:xfrm>
            <a:off x="6474616" y="1378652"/>
            <a:ext cx="690000" cy="360000"/>
          </a:xfrm>
          <a:prstGeom prst="rect">
            <a:avLst/>
          </a:prstGeom>
          <a:solidFill>
            <a:srgbClr val="447EAE"/>
          </a:solidFill>
          <a:ln w="9525" cap="flat" cmpd="sng" algn="ctr">
            <a:solidFill>
              <a:srgbClr val="447EAE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Apr</a:t>
            </a:r>
          </a:p>
        </p:txBody>
      </p:sp>
      <p:sp>
        <p:nvSpPr>
          <p:cNvPr id="57" name="Rechteck 56"/>
          <p:cNvSpPr/>
          <p:nvPr/>
        </p:nvSpPr>
        <p:spPr>
          <a:xfrm>
            <a:off x="7164616" y="1378652"/>
            <a:ext cx="690000" cy="360000"/>
          </a:xfrm>
          <a:prstGeom prst="rect">
            <a:avLst/>
          </a:prstGeom>
          <a:solidFill>
            <a:srgbClr val="113A5B"/>
          </a:solidFill>
          <a:ln w="9525" cap="flat" cmpd="sng" algn="ctr">
            <a:solidFill>
              <a:srgbClr val="113A5B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Mai</a:t>
            </a:r>
          </a:p>
        </p:txBody>
      </p:sp>
      <p:sp>
        <p:nvSpPr>
          <p:cNvPr id="58" name="Rechteck 57"/>
          <p:cNvSpPr/>
          <p:nvPr/>
        </p:nvSpPr>
        <p:spPr>
          <a:xfrm>
            <a:off x="7854616" y="1378652"/>
            <a:ext cx="690000" cy="360000"/>
          </a:xfrm>
          <a:prstGeom prst="rect">
            <a:avLst/>
          </a:prstGeom>
          <a:solidFill>
            <a:srgbClr val="447EAE"/>
          </a:solidFill>
          <a:ln w="9525" cap="flat" cmpd="sng" algn="ctr">
            <a:solidFill>
              <a:srgbClr val="447EAE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Jun</a:t>
            </a:r>
          </a:p>
        </p:txBody>
      </p:sp>
      <p:sp>
        <p:nvSpPr>
          <p:cNvPr id="59" name="Rechteck 58"/>
          <p:cNvSpPr/>
          <p:nvPr/>
        </p:nvSpPr>
        <p:spPr>
          <a:xfrm>
            <a:off x="4409625" y="836712"/>
            <a:ext cx="4140000" cy="360000"/>
          </a:xfrm>
          <a:prstGeom prst="rect">
            <a:avLst/>
          </a:prstGeom>
          <a:solidFill>
            <a:srgbClr val="EBEBEB"/>
          </a:solidFill>
          <a:ln w="9525" cap="flat" cmpd="sng" algn="ctr">
            <a:solidFill>
              <a:schemeClr val="tx1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2021</a:t>
            </a:r>
          </a:p>
        </p:txBody>
      </p:sp>
      <p:cxnSp>
        <p:nvCxnSpPr>
          <p:cNvPr id="60" name="Gerade Verbindung 42"/>
          <p:cNvCxnSpPr/>
          <p:nvPr/>
        </p:nvCxnSpPr>
        <p:spPr>
          <a:xfrm rot="5400000">
            <a:off x="-1734011" y="3729163"/>
            <a:ext cx="397265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</p:cxnSp>
      <p:cxnSp>
        <p:nvCxnSpPr>
          <p:cNvPr id="61" name="Gerade Verbindung 42"/>
          <p:cNvCxnSpPr/>
          <p:nvPr/>
        </p:nvCxnSpPr>
        <p:spPr>
          <a:xfrm rot="5400000">
            <a:off x="6545321" y="3729163"/>
            <a:ext cx="3972650" cy="1588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</a:ln>
          <a:effectLst/>
        </p:spPr>
      </p:cxnSp>
      <p:graphicFrame>
        <p:nvGraphicFramePr>
          <p:cNvPr id="62" name="Tabel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975618"/>
              </p:ext>
            </p:extLst>
          </p:nvPr>
        </p:nvGraphicFramePr>
        <p:xfrm>
          <a:off x="264051" y="4221088"/>
          <a:ext cx="2795781" cy="1910022"/>
        </p:xfrm>
        <a:graphic>
          <a:graphicData uri="http://schemas.openxmlformats.org/drawingml/2006/table">
            <a:tbl>
              <a:tblPr/>
              <a:tblGrid>
                <a:gridCol w="7368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8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2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MS-Nr.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8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Meilenstein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 Projektstart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272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414686"/>
              </p:ext>
            </p:extLst>
          </p:nvPr>
        </p:nvGraphicFramePr>
        <p:xfrm>
          <a:off x="323851" y="1052736"/>
          <a:ext cx="8568629" cy="3727926"/>
        </p:xfrm>
        <a:graphic>
          <a:graphicData uri="http://schemas.openxmlformats.org/drawingml/2006/table">
            <a:tbl>
              <a:tblPr>
                <a:effectLst>
                  <a:outerShdw blurRad="127000" dist="635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51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390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736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382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2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6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charset="0"/>
                        </a:rPr>
                        <a:t>Phase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Zeitraum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charset="0"/>
                        </a:rPr>
                        <a:t>2020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2021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4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  <a:latin typeface="+mn-lt"/>
                          <a:ea typeface="+mn-ea"/>
                          <a:cs typeface="Arial" charset="0"/>
                        </a:rPr>
                        <a:t>2022</a:t>
                      </a:r>
                    </a:p>
                  </a:txBody>
                  <a:tcPr marL="0" marR="0" marT="46800" marB="468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Projektstart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&lt; Phase 1 &gt;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 &lt; MS 1 &gt;</a:t>
                      </a:r>
                    </a:p>
                  </a:txBody>
                  <a:tcPr marL="216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&lt; Phase 2 &gt;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de-DE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&lt; MS 2 &gt;</a:t>
                      </a:r>
                    </a:p>
                  </a:txBody>
                  <a:tcPr marL="216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&lt; Phase 3 &gt;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de-DE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 </a:t>
                      </a:r>
                      <a:r>
                        <a:rPr kumimoji="0" lang="de-DE" sz="12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Arial" charset="0"/>
                        </a:rPr>
                        <a:t>&lt; MS 3 &gt;</a:t>
                      </a:r>
                    </a:p>
                  </a:txBody>
                  <a:tcPr marL="216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1" i="0" u="none" strike="noStrike" cap="none" normalizeH="0" baseline="0" noProof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56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216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216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3F3F3F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216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216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932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DE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cs typeface="Arial" charset="0"/>
                        </a:rPr>
                        <a:t>Projektende</a:t>
                      </a: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36000" marR="72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de-DE" sz="12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18000" marT="18000" marB="18000" anchor="ctr" horzOverflow="overflow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40963" name="_h1"/>
          <p:cNvSpPr>
            <a:spLocks noGrp="1" noChangeArrowheads="1"/>
          </p:cNvSpPr>
          <p:nvPr>
            <p:ph type="title"/>
          </p:nvPr>
        </p:nvSpPr>
        <p:spPr bwMode="gray">
          <a:xfrm>
            <a:off x="313929" y="7261"/>
            <a:ext cx="8497092" cy="613428"/>
          </a:xfrm>
        </p:spPr>
        <p:txBody>
          <a:bodyPr>
            <a:noAutofit/>
          </a:bodyPr>
          <a:lstStyle/>
          <a:p>
            <a:r>
              <a:rPr lang="en-US" dirty="0"/>
              <a:t>Phasen-Meilensteine: 3 </a:t>
            </a:r>
            <a:r>
              <a:rPr lang="de-DE" dirty="0"/>
              <a:t>Jahre</a:t>
            </a:r>
          </a:p>
        </p:txBody>
      </p:sp>
      <p:grpSp>
        <p:nvGrpSpPr>
          <p:cNvPr id="7" name="Gruppieren 44"/>
          <p:cNvGrpSpPr/>
          <p:nvPr/>
        </p:nvGrpSpPr>
        <p:grpSpPr bwMode="gray">
          <a:xfrm>
            <a:off x="2253713" y="1421044"/>
            <a:ext cx="1661600" cy="4222000"/>
            <a:chOff x="2056325" y="1924050"/>
            <a:chExt cx="1661600" cy="4222000"/>
          </a:xfrm>
        </p:grpSpPr>
        <p:sp>
          <p:nvSpPr>
            <p:cNvPr id="46" name="Rectangle 78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2056325" y="5876175"/>
              <a:ext cx="1661600" cy="269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174625" indent="-174625" algn="ctr">
                <a:spcBef>
                  <a:spcPct val="50000"/>
                </a:spcBef>
              </a:pPr>
              <a:r>
                <a:rPr lang="de-DE" sz="1100" b="0" dirty="0">
                  <a:solidFill>
                    <a:schemeClr val="accent1"/>
                  </a:solidFill>
                </a:rPr>
                <a:t>Start</a:t>
              </a:r>
            </a:p>
          </p:txBody>
        </p:sp>
        <p:grpSp>
          <p:nvGrpSpPr>
            <p:cNvPr id="8" name="Gruppieren 70"/>
            <p:cNvGrpSpPr/>
            <p:nvPr/>
          </p:nvGrpSpPr>
          <p:grpSpPr bwMode="gray">
            <a:xfrm>
              <a:off x="2652345" y="1924050"/>
              <a:ext cx="453143" cy="3953776"/>
              <a:chOff x="4768483" y="1924050"/>
              <a:chExt cx="453143" cy="3953776"/>
            </a:xfrm>
          </p:grpSpPr>
          <p:cxnSp>
            <p:nvCxnSpPr>
              <p:cNvPr id="48" name="Gerade Verbindung 47"/>
              <p:cNvCxnSpPr/>
              <p:nvPr/>
            </p:nvCxnSpPr>
            <p:spPr bwMode="gray">
              <a:xfrm flipV="1">
                <a:off x="4991100" y="1924050"/>
                <a:ext cx="0" cy="3705225"/>
              </a:xfrm>
              <a:prstGeom prst="line">
                <a:avLst/>
              </a:prstGeom>
              <a:ln w="19050">
                <a:solidFill>
                  <a:schemeClr val="accent1"/>
                </a:solidFill>
                <a:prstDash val="sysDot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" name="Gruppieren 41"/>
              <p:cNvGrpSpPr/>
              <p:nvPr/>
            </p:nvGrpSpPr>
            <p:grpSpPr bwMode="gray">
              <a:xfrm>
                <a:off x="4768483" y="5555344"/>
                <a:ext cx="453143" cy="322482"/>
                <a:chOff x="4237153" y="5299498"/>
                <a:chExt cx="518626" cy="369084"/>
              </a:xfrm>
            </p:grpSpPr>
            <p:sp>
              <p:nvSpPr>
                <p:cNvPr id="50" name="Freeform 6"/>
                <p:cNvSpPr>
                  <a:spLocks/>
                </p:cNvSpPr>
                <p:nvPr/>
              </p:nvSpPr>
              <p:spPr bwMode="gray">
                <a:xfrm rot="10800000">
                  <a:off x="4237153" y="5591870"/>
                  <a:ext cx="64398" cy="76712"/>
                </a:xfrm>
                <a:custGeom>
                  <a:avLst/>
                  <a:gdLst/>
                  <a:ahLst/>
                  <a:cxnLst>
                    <a:cxn ang="0">
                      <a:pos x="0" y="461"/>
                    </a:cxn>
                    <a:cxn ang="0">
                      <a:pos x="193" y="0"/>
                    </a:cxn>
                    <a:cxn ang="0">
                      <a:pos x="387" y="461"/>
                    </a:cxn>
                    <a:cxn ang="0">
                      <a:pos x="0" y="461"/>
                    </a:cxn>
                  </a:cxnLst>
                  <a:rect l="0" t="0" r="r" b="b"/>
                  <a:pathLst>
                    <a:path w="387" h="461">
                      <a:moveTo>
                        <a:pt x="0" y="461"/>
                      </a:moveTo>
                      <a:lnTo>
                        <a:pt x="193" y="0"/>
                      </a:lnTo>
                      <a:lnTo>
                        <a:pt x="387" y="461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b="0"/>
                </a:p>
              </p:txBody>
            </p:sp>
            <p:sp>
              <p:nvSpPr>
                <p:cNvPr id="60" name="Freeform 7"/>
                <p:cNvSpPr>
                  <a:spLocks/>
                </p:cNvSpPr>
                <p:nvPr/>
              </p:nvSpPr>
              <p:spPr bwMode="gray">
                <a:xfrm rot="10800000">
                  <a:off x="4691214" y="5591870"/>
                  <a:ext cx="64565" cy="76712"/>
                </a:xfrm>
                <a:custGeom>
                  <a:avLst/>
                  <a:gdLst/>
                  <a:ahLst/>
                  <a:cxnLst>
                    <a:cxn ang="0">
                      <a:pos x="0" y="461"/>
                    </a:cxn>
                    <a:cxn ang="0">
                      <a:pos x="194" y="0"/>
                    </a:cxn>
                    <a:cxn ang="0">
                      <a:pos x="388" y="461"/>
                    </a:cxn>
                    <a:cxn ang="0">
                      <a:pos x="0" y="461"/>
                    </a:cxn>
                  </a:cxnLst>
                  <a:rect l="0" t="0" r="r" b="b"/>
                  <a:pathLst>
                    <a:path w="388" h="461">
                      <a:moveTo>
                        <a:pt x="0" y="461"/>
                      </a:moveTo>
                      <a:lnTo>
                        <a:pt x="194" y="0"/>
                      </a:lnTo>
                      <a:lnTo>
                        <a:pt x="388" y="461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chemeClr val="accent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b="0"/>
                </a:p>
              </p:txBody>
            </p:sp>
            <p:sp>
              <p:nvSpPr>
                <p:cNvPr id="61" name="Freeform 8"/>
                <p:cNvSpPr>
                  <a:spLocks/>
                </p:cNvSpPr>
                <p:nvPr/>
              </p:nvSpPr>
              <p:spPr bwMode="gray">
                <a:xfrm rot="10800000">
                  <a:off x="4275038" y="5299498"/>
                  <a:ext cx="448791" cy="369084"/>
                </a:xfrm>
                <a:custGeom>
                  <a:avLst/>
                  <a:gdLst/>
                  <a:ahLst/>
                  <a:cxnLst>
                    <a:cxn ang="0">
                      <a:pos x="1140" y="0"/>
                    </a:cxn>
                    <a:cxn ang="0">
                      <a:pos x="1026" y="0"/>
                    </a:cxn>
                    <a:cxn ang="0">
                      <a:pos x="127" y="0"/>
                    </a:cxn>
                    <a:cxn ang="0">
                      <a:pos x="0" y="0"/>
                    </a:cxn>
                    <a:cxn ang="0">
                      <a:pos x="0" y="84"/>
                    </a:cxn>
                    <a:cxn ang="0">
                      <a:pos x="0" y="126"/>
                    </a:cxn>
                    <a:cxn ang="0">
                      <a:pos x="0" y="318"/>
                    </a:cxn>
                    <a:cxn ang="0">
                      <a:pos x="0" y="448"/>
                    </a:cxn>
                    <a:cxn ang="0">
                      <a:pos x="0" y="578"/>
                    </a:cxn>
                    <a:cxn ang="0">
                      <a:pos x="16" y="598"/>
                    </a:cxn>
                    <a:cxn ang="0">
                      <a:pos x="521" y="922"/>
                    </a:cxn>
                    <a:cxn ang="0">
                      <a:pos x="618" y="922"/>
                    </a:cxn>
                    <a:cxn ang="0">
                      <a:pos x="1123" y="598"/>
                    </a:cxn>
                    <a:cxn ang="0">
                      <a:pos x="1140" y="578"/>
                    </a:cxn>
                    <a:cxn ang="0">
                      <a:pos x="1140" y="448"/>
                    </a:cxn>
                    <a:cxn ang="0">
                      <a:pos x="1140" y="448"/>
                    </a:cxn>
                    <a:cxn ang="0">
                      <a:pos x="1140" y="0"/>
                    </a:cxn>
                  </a:cxnLst>
                  <a:rect l="0" t="0" r="r" b="b"/>
                  <a:pathLst>
                    <a:path w="1142" h="939">
                      <a:moveTo>
                        <a:pt x="1140" y="0"/>
                      </a:moveTo>
                      <a:cubicBezTo>
                        <a:pt x="1026" y="0"/>
                        <a:pt x="1026" y="0"/>
                        <a:pt x="1026" y="0"/>
                      </a:cubicBezTo>
                      <a:cubicBezTo>
                        <a:pt x="127" y="0"/>
                        <a:pt x="127" y="0"/>
                        <a:pt x="12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0" y="126"/>
                        <a:pt x="0" y="126"/>
                        <a:pt x="0" y="126"/>
                      </a:cubicBezTo>
                      <a:cubicBezTo>
                        <a:pt x="0" y="195"/>
                        <a:pt x="0" y="259"/>
                        <a:pt x="0" y="318"/>
                      </a:cubicBezTo>
                      <a:cubicBezTo>
                        <a:pt x="0" y="371"/>
                        <a:pt x="0" y="414"/>
                        <a:pt x="0" y="448"/>
                      </a:cubicBezTo>
                      <a:cubicBezTo>
                        <a:pt x="0" y="578"/>
                        <a:pt x="0" y="578"/>
                        <a:pt x="0" y="578"/>
                      </a:cubicBezTo>
                      <a:cubicBezTo>
                        <a:pt x="0" y="584"/>
                        <a:pt x="5" y="591"/>
                        <a:pt x="16" y="598"/>
                      </a:cubicBezTo>
                      <a:cubicBezTo>
                        <a:pt x="521" y="922"/>
                        <a:pt x="521" y="922"/>
                        <a:pt x="521" y="922"/>
                      </a:cubicBezTo>
                      <a:cubicBezTo>
                        <a:pt x="549" y="939"/>
                        <a:pt x="592" y="939"/>
                        <a:pt x="618" y="922"/>
                      </a:cubicBezTo>
                      <a:cubicBezTo>
                        <a:pt x="1123" y="598"/>
                        <a:pt x="1123" y="598"/>
                        <a:pt x="1123" y="598"/>
                      </a:cubicBezTo>
                      <a:cubicBezTo>
                        <a:pt x="1136" y="591"/>
                        <a:pt x="1142" y="584"/>
                        <a:pt x="1140" y="578"/>
                      </a:cubicBezTo>
                      <a:cubicBezTo>
                        <a:pt x="1140" y="532"/>
                        <a:pt x="1140" y="489"/>
                        <a:pt x="1140" y="448"/>
                      </a:cubicBezTo>
                      <a:cubicBezTo>
                        <a:pt x="1140" y="448"/>
                        <a:pt x="1140" y="448"/>
                        <a:pt x="1140" y="448"/>
                      </a:cubicBezTo>
                      <a:lnTo>
                        <a:pt x="114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accent1">
                        <a:lumMod val="60000"/>
                        <a:lumOff val="40000"/>
                      </a:schemeClr>
                    </a:gs>
                    <a:gs pos="100000">
                      <a:schemeClr val="accent1"/>
                    </a:gs>
                  </a:gsLst>
                  <a:lin ang="16200000" scaled="1"/>
                  <a:tileRect/>
                </a:gradFill>
                <a:ln w="12700">
                  <a:noFill/>
                  <a:miter lim="800000"/>
                  <a:headEnd/>
                  <a:tailEnd/>
                </a:ln>
                <a:effectLst>
                  <a:outerShdw blurRad="50800" dist="25400" dir="5400000" algn="t" rotWithShape="0">
                    <a:prstClr val="black">
                      <a:alpha val="59000"/>
                    </a:prstClr>
                  </a:outerShdw>
                </a:effectLst>
                <a:scene3d>
                  <a:camera prst="orthographicFront"/>
                  <a:lightRig rig="balanced" dir="t"/>
                </a:scene3d>
                <a:sp3d>
                  <a:bevelT w="25400" h="25400"/>
                </a:sp3d>
              </p:spPr>
              <p:txBody>
                <a:bodyPr wrap="none" anchor="ctr"/>
                <a:lstStyle/>
                <a:p>
                  <a:pPr marL="174625" indent="-174625" algn="ctr">
                    <a:spcBef>
                      <a:spcPct val="50000"/>
                    </a:spcBef>
                  </a:pPr>
                  <a:endParaRPr lang="de-DE" sz="1400" b="0">
                    <a:solidFill>
                      <a:schemeClr val="bg1"/>
                    </a:solidFill>
                  </a:endParaRPr>
                </a:p>
              </p:txBody>
            </p:sp>
          </p:grpSp>
        </p:grpSp>
      </p:grpSp>
      <p:grpSp>
        <p:nvGrpSpPr>
          <p:cNvPr id="10" name="Gruppieren 61"/>
          <p:cNvGrpSpPr/>
          <p:nvPr/>
        </p:nvGrpSpPr>
        <p:grpSpPr bwMode="gray">
          <a:xfrm>
            <a:off x="4932040" y="2493946"/>
            <a:ext cx="1661600" cy="3055461"/>
            <a:chOff x="4172463" y="1924050"/>
            <a:chExt cx="1661600" cy="4222000"/>
          </a:xfrm>
        </p:grpSpPr>
        <p:sp>
          <p:nvSpPr>
            <p:cNvPr id="63" name="Rectangle 78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4172463" y="5876175"/>
              <a:ext cx="1661600" cy="269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174625" indent="-174625" algn="ctr">
                <a:spcBef>
                  <a:spcPct val="50000"/>
                </a:spcBef>
              </a:pPr>
              <a:r>
                <a:rPr lang="de-DE" sz="1100" b="0" dirty="0">
                  <a:solidFill>
                    <a:schemeClr val="accent1"/>
                  </a:solidFill>
                </a:rPr>
                <a:t>Meilenstein 3</a:t>
              </a:r>
              <a:endParaRPr lang="de-DE" sz="1100" b="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grpSp>
          <p:nvGrpSpPr>
            <p:cNvPr id="11" name="Gruppieren 44"/>
            <p:cNvGrpSpPr/>
            <p:nvPr/>
          </p:nvGrpSpPr>
          <p:grpSpPr bwMode="gray">
            <a:xfrm>
              <a:off x="4768483" y="1924050"/>
              <a:ext cx="453143" cy="4003974"/>
              <a:chOff x="4768483" y="1924050"/>
              <a:chExt cx="453143" cy="4003974"/>
            </a:xfrm>
          </p:grpSpPr>
          <p:cxnSp>
            <p:nvCxnSpPr>
              <p:cNvPr id="65" name="Gerade Verbindung 64"/>
              <p:cNvCxnSpPr/>
              <p:nvPr/>
            </p:nvCxnSpPr>
            <p:spPr bwMode="gray">
              <a:xfrm flipV="1">
                <a:off x="4991100" y="1924050"/>
                <a:ext cx="0" cy="3705225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Gruppieren 41"/>
              <p:cNvGrpSpPr/>
              <p:nvPr/>
            </p:nvGrpSpPr>
            <p:grpSpPr bwMode="gray">
              <a:xfrm>
                <a:off x="4768483" y="5481802"/>
                <a:ext cx="453143" cy="446222"/>
                <a:chOff x="4237153" y="5215332"/>
                <a:chExt cx="518626" cy="510706"/>
              </a:xfrm>
            </p:grpSpPr>
            <p:sp>
              <p:nvSpPr>
                <p:cNvPr id="67" name="Freeform 6"/>
                <p:cNvSpPr>
                  <a:spLocks/>
                </p:cNvSpPr>
                <p:nvPr/>
              </p:nvSpPr>
              <p:spPr bwMode="gray">
                <a:xfrm rot="10800000">
                  <a:off x="4237153" y="5591870"/>
                  <a:ext cx="64398" cy="76712"/>
                </a:xfrm>
                <a:custGeom>
                  <a:avLst/>
                  <a:gdLst/>
                  <a:ahLst/>
                  <a:cxnLst>
                    <a:cxn ang="0">
                      <a:pos x="0" y="461"/>
                    </a:cxn>
                    <a:cxn ang="0">
                      <a:pos x="193" y="0"/>
                    </a:cxn>
                    <a:cxn ang="0">
                      <a:pos x="387" y="461"/>
                    </a:cxn>
                    <a:cxn ang="0">
                      <a:pos x="0" y="461"/>
                    </a:cxn>
                  </a:cxnLst>
                  <a:rect l="0" t="0" r="r" b="b"/>
                  <a:pathLst>
                    <a:path w="387" h="461">
                      <a:moveTo>
                        <a:pt x="0" y="461"/>
                      </a:moveTo>
                      <a:lnTo>
                        <a:pt x="193" y="0"/>
                      </a:lnTo>
                      <a:lnTo>
                        <a:pt x="387" y="461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b="0"/>
                </a:p>
              </p:txBody>
            </p:sp>
            <p:sp>
              <p:nvSpPr>
                <p:cNvPr id="68" name="Freeform 7"/>
                <p:cNvSpPr>
                  <a:spLocks/>
                </p:cNvSpPr>
                <p:nvPr/>
              </p:nvSpPr>
              <p:spPr bwMode="gray">
                <a:xfrm rot="10800000">
                  <a:off x="4691214" y="5591870"/>
                  <a:ext cx="64565" cy="76712"/>
                </a:xfrm>
                <a:custGeom>
                  <a:avLst/>
                  <a:gdLst/>
                  <a:ahLst/>
                  <a:cxnLst>
                    <a:cxn ang="0">
                      <a:pos x="0" y="461"/>
                    </a:cxn>
                    <a:cxn ang="0">
                      <a:pos x="194" y="0"/>
                    </a:cxn>
                    <a:cxn ang="0">
                      <a:pos x="388" y="461"/>
                    </a:cxn>
                    <a:cxn ang="0">
                      <a:pos x="0" y="461"/>
                    </a:cxn>
                  </a:cxnLst>
                  <a:rect l="0" t="0" r="r" b="b"/>
                  <a:pathLst>
                    <a:path w="388" h="461">
                      <a:moveTo>
                        <a:pt x="0" y="461"/>
                      </a:moveTo>
                      <a:lnTo>
                        <a:pt x="194" y="0"/>
                      </a:lnTo>
                      <a:lnTo>
                        <a:pt x="388" y="461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b="0"/>
                </a:p>
              </p:txBody>
            </p:sp>
            <p:sp>
              <p:nvSpPr>
                <p:cNvPr id="69" name="Freeform 8"/>
                <p:cNvSpPr>
                  <a:spLocks/>
                </p:cNvSpPr>
                <p:nvPr/>
              </p:nvSpPr>
              <p:spPr bwMode="gray">
                <a:xfrm rot="10800000">
                  <a:off x="4275039" y="5215332"/>
                  <a:ext cx="448792" cy="510706"/>
                </a:xfrm>
                <a:custGeom>
                  <a:avLst/>
                  <a:gdLst/>
                  <a:ahLst/>
                  <a:cxnLst>
                    <a:cxn ang="0">
                      <a:pos x="1140" y="0"/>
                    </a:cxn>
                    <a:cxn ang="0">
                      <a:pos x="1026" y="0"/>
                    </a:cxn>
                    <a:cxn ang="0">
                      <a:pos x="127" y="0"/>
                    </a:cxn>
                    <a:cxn ang="0">
                      <a:pos x="0" y="0"/>
                    </a:cxn>
                    <a:cxn ang="0">
                      <a:pos x="0" y="84"/>
                    </a:cxn>
                    <a:cxn ang="0">
                      <a:pos x="0" y="126"/>
                    </a:cxn>
                    <a:cxn ang="0">
                      <a:pos x="0" y="318"/>
                    </a:cxn>
                    <a:cxn ang="0">
                      <a:pos x="0" y="448"/>
                    </a:cxn>
                    <a:cxn ang="0">
                      <a:pos x="0" y="578"/>
                    </a:cxn>
                    <a:cxn ang="0">
                      <a:pos x="16" y="598"/>
                    </a:cxn>
                    <a:cxn ang="0">
                      <a:pos x="521" y="922"/>
                    </a:cxn>
                    <a:cxn ang="0">
                      <a:pos x="618" y="922"/>
                    </a:cxn>
                    <a:cxn ang="0">
                      <a:pos x="1123" y="598"/>
                    </a:cxn>
                    <a:cxn ang="0">
                      <a:pos x="1140" y="578"/>
                    </a:cxn>
                    <a:cxn ang="0">
                      <a:pos x="1140" y="448"/>
                    </a:cxn>
                    <a:cxn ang="0">
                      <a:pos x="1140" y="448"/>
                    </a:cxn>
                    <a:cxn ang="0">
                      <a:pos x="1140" y="0"/>
                    </a:cxn>
                  </a:cxnLst>
                  <a:rect l="0" t="0" r="r" b="b"/>
                  <a:pathLst>
                    <a:path w="1142" h="939">
                      <a:moveTo>
                        <a:pt x="1140" y="0"/>
                      </a:moveTo>
                      <a:cubicBezTo>
                        <a:pt x="1026" y="0"/>
                        <a:pt x="1026" y="0"/>
                        <a:pt x="1026" y="0"/>
                      </a:cubicBezTo>
                      <a:cubicBezTo>
                        <a:pt x="127" y="0"/>
                        <a:pt x="127" y="0"/>
                        <a:pt x="12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0" y="126"/>
                        <a:pt x="0" y="126"/>
                        <a:pt x="0" y="126"/>
                      </a:cubicBezTo>
                      <a:cubicBezTo>
                        <a:pt x="0" y="195"/>
                        <a:pt x="0" y="259"/>
                        <a:pt x="0" y="318"/>
                      </a:cubicBezTo>
                      <a:cubicBezTo>
                        <a:pt x="0" y="371"/>
                        <a:pt x="0" y="414"/>
                        <a:pt x="0" y="448"/>
                      </a:cubicBezTo>
                      <a:cubicBezTo>
                        <a:pt x="0" y="578"/>
                        <a:pt x="0" y="578"/>
                        <a:pt x="0" y="578"/>
                      </a:cubicBezTo>
                      <a:cubicBezTo>
                        <a:pt x="0" y="584"/>
                        <a:pt x="5" y="591"/>
                        <a:pt x="16" y="598"/>
                      </a:cubicBezTo>
                      <a:cubicBezTo>
                        <a:pt x="521" y="922"/>
                        <a:pt x="521" y="922"/>
                        <a:pt x="521" y="922"/>
                      </a:cubicBezTo>
                      <a:cubicBezTo>
                        <a:pt x="549" y="939"/>
                        <a:pt x="592" y="939"/>
                        <a:pt x="618" y="922"/>
                      </a:cubicBezTo>
                      <a:cubicBezTo>
                        <a:pt x="1123" y="598"/>
                        <a:pt x="1123" y="598"/>
                        <a:pt x="1123" y="598"/>
                      </a:cubicBezTo>
                      <a:cubicBezTo>
                        <a:pt x="1136" y="591"/>
                        <a:pt x="1142" y="584"/>
                        <a:pt x="1140" y="578"/>
                      </a:cubicBezTo>
                      <a:cubicBezTo>
                        <a:pt x="1140" y="532"/>
                        <a:pt x="1140" y="489"/>
                        <a:pt x="1140" y="448"/>
                      </a:cubicBezTo>
                      <a:cubicBezTo>
                        <a:pt x="1140" y="448"/>
                        <a:pt x="1140" y="448"/>
                        <a:pt x="1140" y="448"/>
                      </a:cubicBezTo>
                      <a:lnTo>
                        <a:pt x="114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n w="12700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balanced" dir="t"/>
                </a:scene3d>
                <a:sp3d>
                  <a:bevelT w="25400" h="25400"/>
                </a:sp3d>
              </p:spPr>
              <p:txBody>
                <a:bodyPr wrap="none" anchor="ctr"/>
                <a:lstStyle/>
                <a:p>
                  <a:endParaRPr lang="de-DE" b="0"/>
                </a:p>
              </p:txBody>
            </p:sp>
          </p:grpSp>
        </p:grpSp>
      </p:grpSp>
      <p:grpSp>
        <p:nvGrpSpPr>
          <p:cNvPr id="14" name="Gruppieren 69"/>
          <p:cNvGrpSpPr/>
          <p:nvPr/>
        </p:nvGrpSpPr>
        <p:grpSpPr bwMode="gray">
          <a:xfrm>
            <a:off x="3059832" y="1421044"/>
            <a:ext cx="1661600" cy="4222000"/>
            <a:chOff x="4172463" y="1924050"/>
            <a:chExt cx="1661600" cy="4222000"/>
          </a:xfrm>
        </p:grpSpPr>
        <p:sp>
          <p:nvSpPr>
            <p:cNvPr id="71" name="Rectangle 78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4172463" y="5876175"/>
              <a:ext cx="1661600" cy="269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174625" indent="-174625" algn="ctr">
                <a:spcBef>
                  <a:spcPct val="50000"/>
                </a:spcBef>
              </a:pPr>
              <a:r>
                <a:rPr lang="de-DE" sz="1100" b="0" dirty="0">
                  <a:solidFill>
                    <a:schemeClr val="accent1"/>
                  </a:solidFill>
                </a:rPr>
                <a:t>Meilenstein1</a:t>
              </a:r>
            </a:p>
          </p:txBody>
        </p:sp>
        <p:grpSp>
          <p:nvGrpSpPr>
            <p:cNvPr id="15" name="Gruppieren 44"/>
            <p:cNvGrpSpPr/>
            <p:nvPr/>
          </p:nvGrpSpPr>
          <p:grpSpPr bwMode="gray">
            <a:xfrm>
              <a:off x="4768483" y="1924050"/>
              <a:ext cx="453143" cy="3953776"/>
              <a:chOff x="4768483" y="1924050"/>
              <a:chExt cx="453143" cy="3953776"/>
            </a:xfrm>
          </p:grpSpPr>
          <p:cxnSp>
            <p:nvCxnSpPr>
              <p:cNvPr id="73" name="Gerade Verbindung 72"/>
              <p:cNvCxnSpPr/>
              <p:nvPr/>
            </p:nvCxnSpPr>
            <p:spPr bwMode="gray">
              <a:xfrm flipV="1">
                <a:off x="4991100" y="1924050"/>
                <a:ext cx="0" cy="3705225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6" name="Gruppieren 41"/>
              <p:cNvGrpSpPr/>
              <p:nvPr/>
            </p:nvGrpSpPr>
            <p:grpSpPr bwMode="gray">
              <a:xfrm>
                <a:off x="4768483" y="5555344"/>
                <a:ext cx="453143" cy="322482"/>
                <a:chOff x="4237153" y="5299498"/>
                <a:chExt cx="518626" cy="369084"/>
              </a:xfrm>
            </p:grpSpPr>
            <p:sp>
              <p:nvSpPr>
                <p:cNvPr id="75" name="Freeform 6"/>
                <p:cNvSpPr>
                  <a:spLocks/>
                </p:cNvSpPr>
                <p:nvPr/>
              </p:nvSpPr>
              <p:spPr bwMode="gray">
                <a:xfrm rot="10800000">
                  <a:off x="4237153" y="5591870"/>
                  <a:ext cx="64398" cy="76712"/>
                </a:xfrm>
                <a:custGeom>
                  <a:avLst/>
                  <a:gdLst/>
                  <a:ahLst/>
                  <a:cxnLst>
                    <a:cxn ang="0">
                      <a:pos x="0" y="461"/>
                    </a:cxn>
                    <a:cxn ang="0">
                      <a:pos x="193" y="0"/>
                    </a:cxn>
                    <a:cxn ang="0">
                      <a:pos x="387" y="461"/>
                    </a:cxn>
                    <a:cxn ang="0">
                      <a:pos x="0" y="461"/>
                    </a:cxn>
                  </a:cxnLst>
                  <a:rect l="0" t="0" r="r" b="b"/>
                  <a:pathLst>
                    <a:path w="387" h="461">
                      <a:moveTo>
                        <a:pt x="0" y="461"/>
                      </a:moveTo>
                      <a:lnTo>
                        <a:pt x="193" y="0"/>
                      </a:lnTo>
                      <a:lnTo>
                        <a:pt x="387" y="461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b="0"/>
                </a:p>
              </p:txBody>
            </p:sp>
            <p:sp>
              <p:nvSpPr>
                <p:cNvPr id="76" name="Freeform 7"/>
                <p:cNvSpPr>
                  <a:spLocks/>
                </p:cNvSpPr>
                <p:nvPr/>
              </p:nvSpPr>
              <p:spPr bwMode="gray">
                <a:xfrm rot="10800000">
                  <a:off x="4691214" y="5591870"/>
                  <a:ext cx="64565" cy="76712"/>
                </a:xfrm>
                <a:custGeom>
                  <a:avLst/>
                  <a:gdLst/>
                  <a:ahLst/>
                  <a:cxnLst>
                    <a:cxn ang="0">
                      <a:pos x="0" y="461"/>
                    </a:cxn>
                    <a:cxn ang="0">
                      <a:pos x="194" y="0"/>
                    </a:cxn>
                    <a:cxn ang="0">
                      <a:pos x="388" y="461"/>
                    </a:cxn>
                    <a:cxn ang="0">
                      <a:pos x="0" y="461"/>
                    </a:cxn>
                  </a:cxnLst>
                  <a:rect l="0" t="0" r="r" b="b"/>
                  <a:pathLst>
                    <a:path w="388" h="461">
                      <a:moveTo>
                        <a:pt x="0" y="461"/>
                      </a:moveTo>
                      <a:lnTo>
                        <a:pt x="194" y="0"/>
                      </a:lnTo>
                      <a:lnTo>
                        <a:pt x="388" y="461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b="0"/>
                </a:p>
              </p:txBody>
            </p:sp>
            <p:sp>
              <p:nvSpPr>
                <p:cNvPr id="77" name="Freeform 8"/>
                <p:cNvSpPr>
                  <a:spLocks/>
                </p:cNvSpPr>
                <p:nvPr/>
              </p:nvSpPr>
              <p:spPr bwMode="gray">
                <a:xfrm rot="10800000">
                  <a:off x="4275038" y="5299498"/>
                  <a:ext cx="448791" cy="369084"/>
                </a:xfrm>
                <a:custGeom>
                  <a:avLst/>
                  <a:gdLst/>
                  <a:ahLst/>
                  <a:cxnLst>
                    <a:cxn ang="0">
                      <a:pos x="1140" y="0"/>
                    </a:cxn>
                    <a:cxn ang="0">
                      <a:pos x="1026" y="0"/>
                    </a:cxn>
                    <a:cxn ang="0">
                      <a:pos x="127" y="0"/>
                    </a:cxn>
                    <a:cxn ang="0">
                      <a:pos x="0" y="0"/>
                    </a:cxn>
                    <a:cxn ang="0">
                      <a:pos x="0" y="84"/>
                    </a:cxn>
                    <a:cxn ang="0">
                      <a:pos x="0" y="126"/>
                    </a:cxn>
                    <a:cxn ang="0">
                      <a:pos x="0" y="318"/>
                    </a:cxn>
                    <a:cxn ang="0">
                      <a:pos x="0" y="448"/>
                    </a:cxn>
                    <a:cxn ang="0">
                      <a:pos x="0" y="578"/>
                    </a:cxn>
                    <a:cxn ang="0">
                      <a:pos x="16" y="598"/>
                    </a:cxn>
                    <a:cxn ang="0">
                      <a:pos x="521" y="922"/>
                    </a:cxn>
                    <a:cxn ang="0">
                      <a:pos x="618" y="922"/>
                    </a:cxn>
                    <a:cxn ang="0">
                      <a:pos x="1123" y="598"/>
                    </a:cxn>
                    <a:cxn ang="0">
                      <a:pos x="1140" y="578"/>
                    </a:cxn>
                    <a:cxn ang="0">
                      <a:pos x="1140" y="448"/>
                    </a:cxn>
                    <a:cxn ang="0">
                      <a:pos x="1140" y="448"/>
                    </a:cxn>
                    <a:cxn ang="0">
                      <a:pos x="1140" y="0"/>
                    </a:cxn>
                  </a:cxnLst>
                  <a:rect l="0" t="0" r="r" b="b"/>
                  <a:pathLst>
                    <a:path w="1142" h="939">
                      <a:moveTo>
                        <a:pt x="1140" y="0"/>
                      </a:moveTo>
                      <a:cubicBezTo>
                        <a:pt x="1026" y="0"/>
                        <a:pt x="1026" y="0"/>
                        <a:pt x="1026" y="0"/>
                      </a:cubicBezTo>
                      <a:cubicBezTo>
                        <a:pt x="127" y="0"/>
                        <a:pt x="127" y="0"/>
                        <a:pt x="12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0" y="126"/>
                        <a:pt x="0" y="126"/>
                        <a:pt x="0" y="126"/>
                      </a:cubicBezTo>
                      <a:cubicBezTo>
                        <a:pt x="0" y="195"/>
                        <a:pt x="0" y="259"/>
                        <a:pt x="0" y="318"/>
                      </a:cubicBezTo>
                      <a:cubicBezTo>
                        <a:pt x="0" y="371"/>
                        <a:pt x="0" y="414"/>
                        <a:pt x="0" y="448"/>
                      </a:cubicBezTo>
                      <a:cubicBezTo>
                        <a:pt x="0" y="578"/>
                        <a:pt x="0" y="578"/>
                        <a:pt x="0" y="578"/>
                      </a:cubicBezTo>
                      <a:cubicBezTo>
                        <a:pt x="0" y="584"/>
                        <a:pt x="5" y="591"/>
                        <a:pt x="16" y="598"/>
                      </a:cubicBezTo>
                      <a:cubicBezTo>
                        <a:pt x="521" y="922"/>
                        <a:pt x="521" y="922"/>
                        <a:pt x="521" y="922"/>
                      </a:cubicBezTo>
                      <a:cubicBezTo>
                        <a:pt x="549" y="939"/>
                        <a:pt x="592" y="939"/>
                        <a:pt x="618" y="922"/>
                      </a:cubicBezTo>
                      <a:cubicBezTo>
                        <a:pt x="1123" y="598"/>
                        <a:pt x="1123" y="598"/>
                        <a:pt x="1123" y="598"/>
                      </a:cubicBezTo>
                      <a:cubicBezTo>
                        <a:pt x="1136" y="591"/>
                        <a:pt x="1142" y="584"/>
                        <a:pt x="1140" y="578"/>
                      </a:cubicBezTo>
                      <a:cubicBezTo>
                        <a:pt x="1140" y="532"/>
                        <a:pt x="1140" y="489"/>
                        <a:pt x="1140" y="448"/>
                      </a:cubicBezTo>
                      <a:cubicBezTo>
                        <a:pt x="1140" y="448"/>
                        <a:pt x="1140" y="448"/>
                        <a:pt x="1140" y="448"/>
                      </a:cubicBezTo>
                      <a:lnTo>
                        <a:pt x="114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n w="12700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balanced" dir="t"/>
                </a:scene3d>
                <a:sp3d>
                  <a:bevelT w="25400" h="25400"/>
                </a:sp3d>
              </p:spPr>
              <p:txBody>
                <a:bodyPr wrap="none" anchor="ctr"/>
                <a:lstStyle/>
                <a:p>
                  <a:endParaRPr lang="de-DE" b="0"/>
                </a:p>
              </p:txBody>
            </p:sp>
          </p:grpSp>
        </p:grpSp>
      </p:grpSp>
      <p:sp>
        <p:nvSpPr>
          <p:cNvPr id="84" name="_color1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3063106" y="1701858"/>
            <a:ext cx="806119" cy="144000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tx1">
                  <a:lumMod val="65000"/>
                  <a:lumOff val="35000"/>
                </a:schemeClr>
              </a:gs>
            </a:gsLst>
            <a:lin ang="5400000" scaled="0"/>
          </a:gradFill>
          <a:ln w="12700">
            <a:noFill/>
            <a:miter lim="800000"/>
            <a:headEnd/>
            <a:tailEnd/>
          </a:ln>
          <a:effectLst>
            <a:outerShdw blurRad="50800" dist="25400" dir="5400000" algn="t" rotWithShape="0">
              <a:prstClr val="black">
                <a:alpha val="59000"/>
              </a:prstClr>
            </a:outerShdw>
          </a:effectLst>
          <a:scene3d>
            <a:camera prst="orthographicFront"/>
            <a:lightRig rig="balanced" dir="t"/>
          </a:scene3d>
          <a:sp3d>
            <a:bevelT w="25400" h="25400"/>
          </a:sp3d>
        </p:spPr>
        <p:txBody>
          <a:bodyPr wrap="none" anchor="ctr"/>
          <a:lstStyle/>
          <a:p>
            <a:pPr marL="174625" indent="-174625" algn="ctr">
              <a:spcBef>
                <a:spcPct val="50000"/>
              </a:spcBef>
            </a:pPr>
            <a:endParaRPr lang="de-DE" sz="1100" b="0">
              <a:solidFill>
                <a:schemeClr val="bg1"/>
              </a:solidFill>
            </a:endParaRPr>
          </a:p>
        </p:txBody>
      </p:sp>
      <p:sp>
        <p:nvSpPr>
          <p:cNvPr id="87" name="_color1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3868944" y="2205914"/>
            <a:ext cx="661812" cy="144000"/>
          </a:xfrm>
          <a:prstGeom prst="round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100000">
                <a:schemeClr val="accent1"/>
              </a:gs>
            </a:gsLst>
            <a:lin ang="5400000" scaled="0"/>
          </a:gradFill>
          <a:ln w="12700">
            <a:noFill/>
            <a:miter lim="800000"/>
            <a:headEnd/>
            <a:tailEnd/>
          </a:ln>
          <a:effectLst>
            <a:outerShdw blurRad="50800" dist="25400" dir="5400000" algn="t" rotWithShape="0">
              <a:prstClr val="black">
                <a:alpha val="59000"/>
              </a:prstClr>
            </a:outerShdw>
          </a:effectLst>
          <a:scene3d>
            <a:camera prst="orthographicFront"/>
            <a:lightRig rig="balanced" dir="t"/>
          </a:scene3d>
          <a:sp3d>
            <a:bevelT w="25400" h="25400"/>
          </a:sp3d>
        </p:spPr>
        <p:txBody>
          <a:bodyPr wrap="none" anchor="ctr"/>
          <a:lstStyle/>
          <a:p>
            <a:pPr marL="174625" indent="-174625" algn="ctr">
              <a:spcBef>
                <a:spcPct val="50000"/>
              </a:spcBef>
            </a:pPr>
            <a:endParaRPr lang="de-DE" sz="1400" b="0">
              <a:solidFill>
                <a:schemeClr val="bg1"/>
              </a:solidFill>
            </a:endParaRPr>
          </a:p>
        </p:txBody>
      </p:sp>
      <p:sp>
        <p:nvSpPr>
          <p:cNvPr id="89" name="_color1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4537304" y="2493946"/>
            <a:ext cx="1186824" cy="14400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12700">
            <a:noFill/>
            <a:miter lim="800000"/>
            <a:headEnd/>
            <a:tailEnd/>
          </a:ln>
          <a:effectLst>
            <a:outerShdw blurRad="50800" dist="25400" dir="5400000" algn="t" rotWithShape="0">
              <a:prstClr val="black">
                <a:alpha val="59000"/>
              </a:prstClr>
            </a:outerShdw>
          </a:effectLst>
          <a:scene3d>
            <a:camera prst="orthographicFront"/>
            <a:lightRig rig="balanced" dir="t"/>
          </a:scene3d>
          <a:sp3d>
            <a:bevelT w="25400" h="25400"/>
          </a:sp3d>
        </p:spPr>
        <p:txBody>
          <a:bodyPr wrap="none" anchor="ctr"/>
          <a:lstStyle/>
          <a:p>
            <a:pPr marL="174625" indent="-174625" algn="ctr">
              <a:spcBef>
                <a:spcPct val="50000"/>
              </a:spcBef>
            </a:pPr>
            <a:endParaRPr lang="de-DE" sz="1400" b="0">
              <a:solidFill>
                <a:schemeClr val="bg1"/>
              </a:solidFill>
            </a:endParaRPr>
          </a:p>
        </p:txBody>
      </p:sp>
      <p:grpSp>
        <p:nvGrpSpPr>
          <p:cNvPr id="62" name="Gruppieren 61"/>
          <p:cNvGrpSpPr/>
          <p:nvPr/>
        </p:nvGrpSpPr>
        <p:grpSpPr bwMode="gray">
          <a:xfrm>
            <a:off x="6613643" y="1527666"/>
            <a:ext cx="1661600" cy="4222000"/>
            <a:chOff x="7271838" y="1924050"/>
            <a:chExt cx="1661600" cy="4222000"/>
          </a:xfrm>
        </p:grpSpPr>
        <p:grpSp>
          <p:nvGrpSpPr>
            <p:cNvPr id="17" name="Gruppieren 77"/>
            <p:cNvGrpSpPr/>
            <p:nvPr/>
          </p:nvGrpSpPr>
          <p:grpSpPr bwMode="gray">
            <a:xfrm>
              <a:off x="7271838" y="1924050"/>
              <a:ext cx="1661600" cy="4222000"/>
              <a:chOff x="4172463" y="1924050"/>
              <a:chExt cx="1661600" cy="4222000"/>
            </a:xfrm>
          </p:grpSpPr>
          <p:sp>
            <p:nvSpPr>
              <p:cNvPr id="79" name="Rectangle 78" descr="© INSCALE GmbH, 26.05.2010&#10;http://www.presentationload.com/"/>
              <p:cNvSpPr>
                <a:spLocks noChangeArrowheads="1"/>
              </p:cNvSpPr>
              <p:nvPr/>
            </p:nvSpPr>
            <p:spPr bwMode="gray">
              <a:xfrm>
                <a:off x="4172463" y="5876175"/>
                <a:ext cx="1661600" cy="269875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marL="174625" indent="-174625" algn="ctr">
                  <a:spcBef>
                    <a:spcPct val="50000"/>
                  </a:spcBef>
                </a:pPr>
                <a:r>
                  <a:rPr lang="de-DE" sz="1100" b="0" dirty="0">
                    <a:solidFill>
                      <a:srgbClr val="C00000"/>
                    </a:solidFill>
                  </a:rPr>
                  <a:t>Ende </a:t>
                </a:r>
              </a:p>
            </p:txBody>
          </p:sp>
          <p:cxnSp>
            <p:nvCxnSpPr>
              <p:cNvPr id="80" name="Gerade Verbindung 79"/>
              <p:cNvCxnSpPr/>
              <p:nvPr/>
            </p:nvCxnSpPr>
            <p:spPr bwMode="gray">
              <a:xfrm flipV="1">
                <a:off x="4991100" y="1924050"/>
                <a:ext cx="0" cy="3705225"/>
              </a:xfrm>
              <a:prstGeom prst="line">
                <a:avLst/>
              </a:prstGeom>
              <a:ln w="19050">
                <a:solidFill>
                  <a:srgbClr val="C00000"/>
                </a:solidFill>
                <a:prstDash val="sysDot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4" name="AutoShape 307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7975295" y="5557496"/>
              <a:ext cx="230188" cy="230187"/>
            </a:xfrm>
            <a:prstGeom prst="diamond">
              <a:avLst/>
            </a:prstGeom>
            <a:solidFill>
              <a:srgbClr val="C00000"/>
            </a:solidFill>
            <a:ln w="12700">
              <a:noFill/>
              <a:miter lim="800000"/>
              <a:headEnd/>
              <a:tailEnd/>
            </a:ln>
            <a:effectLst>
              <a:outerShdw blurRad="50800" dist="25400" dir="5400000" algn="t" rotWithShape="0">
                <a:prstClr val="black">
                  <a:alpha val="59000"/>
                </a:prstClr>
              </a:outerShdw>
            </a:effectLst>
            <a:scene3d>
              <a:camera prst="orthographicFront"/>
              <a:lightRig rig="balanced" dir="t"/>
            </a:scene3d>
            <a:sp3d>
              <a:bevelT w="25400" h="25400"/>
            </a:sp3d>
          </p:spPr>
          <p:txBody>
            <a:bodyPr wrap="none" anchor="ctr"/>
            <a:lstStyle/>
            <a:p>
              <a:pPr marL="174625" indent="-174625" algn="ctr">
                <a:spcBef>
                  <a:spcPct val="50000"/>
                </a:spcBef>
              </a:pPr>
              <a:endParaRPr lang="de-DE" sz="1400" b="0">
                <a:solidFill>
                  <a:schemeClr val="bg1"/>
                </a:solidFill>
              </a:endParaRPr>
            </a:p>
          </p:txBody>
        </p:sp>
      </p:grpSp>
      <p:grpSp>
        <p:nvGrpSpPr>
          <p:cNvPr id="64" name="Gruppieren 69"/>
          <p:cNvGrpSpPr/>
          <p:nvPr/>
        </p:nvGrpSpPr>
        <p:grpSpPr bwMode="gray">
          <a:xfrm>
            <a:off x="3713318" y="2205914"/>
            <a:ext cx="1661600" cy="3887382"/>
            <a:chOff x="4172463" y="1924050"/>
            <a:chExt cx="1661600" cy="4222000"/>
          </a:xfrm>
        </p:grpSpPr>
        <p:sp>
          <p:nvSpPr>
            <p:cNvPr id="66" name="Rectangle 78" descr="© INSCALE GmbH, 26.05.2010&#10;http://www.presentationload.com/"/>
            <p:cNvSpPr>
              <a:spLocks noChangeArrowheads="1"/>
            </p:cNvSpPr>
            <p:nvPr/>
          </p:nvSpPr>
          <p:spPr bwMode="gray">
            <a:xfrm>
              <a:off x="4172463" y="5876175"/>
              <a:ext cx="1661600" cy="2698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174625" indent="-174625" algn="ctr">
                <a:spcBef>
                  <a:spcPct val="50000"/>
                </a:spcBef>
              </a:pPr>
              <a:r>
                <a:rPr lang="de-DE" sz="1100" b="0" dirty="0">
                  <a:solidFill>
                    <a:schemeClr val="accent1"/>
                  </a:solidFill>
                </a:rPr>
                <a:t>Meilenstein2</a:t>
              </a:r>
            </a:p>
          </p:txBody>
        </p:sp>
        <p:grpSp>
          <p:nvGrpSpPr>
            <p:cNvPr id="70" name="Gruppieren 44"/>
            <p:cNvGrpSpPr/>
            <p:nvPr/>
          </p:nvGrpSpPr>
          <p:grpSpPr bwMode="gray">
            <a:xfrm>
              <a:off x="4768483" y="1924050"/>
              <a:ext cx="453143" cy="3953776"/>
              <a:chOff x="4768483" y="1924050"/>
              <a:chExt cx="453143" cy="3953776"/>
            </a:xfrm>
          </p:grpSpPr>
          <p:cxnSp>
            <p:nvCxnSpPr>
              <p:cNvPr id="96" name="Gerade Verbindung 95"/>
              <p:cNvCxnSpPr/>
              <p:nvPr/>
            </p:nvCxnSpPr>
            <p:spPr bwMode="gray">
              <a:xfrm flipV="1">
                <a:off x="4991100" y="1924050"/>
                <a:ext cx="0" cy="3705225"/>
              </a:xfrm>
              <a:prstGeom prst="line">
                <a:avLst/>
              </a:prstGeom>
              <a:ln w="19050">
                <a:solidFill>
                  <a:schemeClr val="tx1">
                    <a:lumMod val="50000"/>
                    <a:lumOff val="50000"/>
                  </a:schemeClr>
                </a:solidFill>
                <a:prstDash val="sysDot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97" name="Gruppieren 41"/>
              <p:cNvGrpSpPr/>
              <p:nvPr/>
            </p:nvGrpSpPr>
            <p:grpSpPr bwMode="gray">
              <a:xfrm>
                <a:off x="4768483" y="5555344"/>
                <a:ext cx="453143" cy="322482"/>
                <a:chOff x="4237153" y="5299498"/>
                <a:chExt cx="518626" cy="369084"/>
              </a:xfrm>
            </p:grpSpPr>
            <p:sp>
              <p:nvSpPr>
                <p:cNvPr id="98" name="Freeform 6"/>
                <p:cNvSpPr>
                  <a:spLocks/>
                </p:cNvSpPr>
                <p:nvPr/>
              </p:nvSpPr>
              <p:spPr bwMode="gray">
                <a:xfrm rot="10800000">
                  <a:off x="4237153" y="5591870"/>
                  <a:ext cx="64398" cy="76712"/>
                </a:xfrm>
                <a:custGeom>
                  <a:avLst/>
                  <a:gdLst/>
                  <a:ahLst/>
                  <a:cxnLst>
                    <a:cxn ang="0">
                      <a:pos x="0" y="461"/>
                    </a:cxn>
                    <a:cxn ang="0">
                      <a:pos x="193" y="0"/>
                    </a:cxn>
                    <a:cxn ang="0">
                      <a:pos x="387" y="461"/>
                    </a:cxn>
                    <a:cxn ang="0">
                      <a:pos x="0" y="461"/>
                    </a:cxn>
                  </a:cxnLst>
                  <a:rect l="0" t="0" r="r" b="b"/>
                  <a:pathLst>
                    <a:path w="387" h="461">
                      <a:moveTo>
                        <a:pt x="0" y="461"/>
                      </a:moveTo>
                      <a:lnTo>
                        <a:pt x="193" y="0"/>
                      </a:lnTo>
                      <a:lnTo>
                        <a:pt x="387" y="461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b="0"/>
                </a:p>
              </p:txBody>
            </p:sp>
            <p:sp>
              <p:nvSpPr>
                <p:cNvPr id="105" name="Freeform 7"/>
                <p:cNvSpPr>
                  <a:spLocks/>
                </p:cNvSpPr>
                <p:nvPr/>
              </p:nvSpPr>
              <p:spPr bwMode="gray">
                <a:xfrm rot="10800000">
                  <a:off x="4691214" y="5591870"/>
                  <a:ext cx="64565" cy="76712"/>
                </a:xfrm>
                <a:custGeom>
                  <a:avLst/>
                  <a:gdLst/>
                  <a:ahLst/>
                  <a:cxnLst>
                    <a:cxn ang="0">
                      <a:pos x="0" y="461"/>
                    </a:cxn>
                    <a:cxn ang="0">
                      <a:pos x="194" y="0"/>
                    </a:cxn>
                    <a:cxn ang="0">
                      <a:pos x="388" y="461"/>
                    </a:cxn>
                    <a:cxn ang="0">
                      <a:pos x="0" y="461"/>
                    </a:cxn>
                  </a:cxnLst>
                  <a:rect l="0" t="0" r="r" b="b"/>
                  <a:pathLst>
                    <a:path w="388" h="461">
                      <a:moveTo>
                        <a:pt x="0" y="461"/>
                      </a:moveTo>
                      <a:lnTo>
                        <a:pt x="194" y="0"/>
                      </a:lnTo>
                      <a:lnTo>
                        <a:pt x="388" y="461"/>
                      </a:lnTo>
                      <a:lnTo>
                        <a:pt x="0" y="461"/>
                      </a:lnTo>
                      <a:close/>
                    </a:path>
                  </a:pathLst>
                </a:custGeom>
                <a:solidFill>
                  <a:schemeClr val="tx1">
                    <a:lumMod val="85000"/>
                    <a:lumOff val="1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de-DE" b="0"/>
                </a:p>
              </p:txBody>
            </p:sp>
            <p:sp>
              <p:nvSpPr>
                <p:cNvPr id="106" name="Freeform 8"/>
                <p:cNvSpPr>
                  <a:spLocks/>
                </p:cNvSpPr>
                <p:nvPr/>
              </p:nvSpPr>
              <p:spPr bwMode="gray">
                <a:xfrm rot="10800000">
                  <a:off x="4275038" y="5299498"/>
                  <a:ext cx="448791" cy="369084"/>
                </a:xfrm>
                <a:custGeom>
                  <a:avLst/>
                  <a:gdLst/>
                  <a:ahLst/>
                  <a:cxnLst>
                    <a:cxn ang="0">
                      <a:pos x="1140" y="0"/>
                    </a:cxn>
                    <a:cxn ang="0">
                      <a:pos x="1026" y="0"/>
                    </a:cxn>
                    <a:cxn ang="0">
                      <a:pos x="127" y="0"/>
                    </a:cxn>
                    <a:cxn ang="0">
                      <a:pos x="0" y="0"/>
                    </a:cxn>
                    <a:cxn ang="0">
                      <a:pos x="0" y="84"/>
                    </a:cxn>
                    <a:cxn ang="0">
                      <a:pos x="0" y="126"/>
                    </a:cxn>
                    <a:cxn ang="0">
                      <a:pos x="0" y="318"/>
                    </a:cxn>
                    <a:cxn ang="0">
                      <a:pos x="0" y="448"/>
                    </a:cxn>
                    <a:cxn ang="0">
                      <a:pos x="0" y="578"/>
                    </a:cxn>
                    <a:cxn ang="0">
                      <a:pos x="16" y="598"/>
                    </a:cxn>
                    <a:cxn ang="0">
                      <a:pos x="521" y="922"/>
                    </a:cxn>
                    <a:cxn ang="0">
                      <a:pos x="618" y="922"/>
                    </a:cxn>
                    <a:cxn ang="0">
                      <a:pos x="1123" y="598"/>
                    </a:cxn>
                    <a:cxn ang="0">
                      <a:pos x="1140" y="578"/>
                    </a:cxn>
                    <a:cxn ang="0">
                      <a:pos x="1140" y="448"/>
                    </a:cxn>
                    <a:cxn ang="0">
                      <a:pos x="1140" y="448"/>
                    </a:cxn>
                    <a:cxn ang="0">
                      <a:pos x="1140" y="0"/>
                    </a:cxn>
                  </a:cxnLst>
                  <a:rect l="0" t="0" r="r" b="b"/>
                  <a:pathLst>
                    <a:path w="1142" h="939">
                      <a:moveTo>
                        <a:pt x="1140" y="0"/>
                      </a:moveTo>
                      <a:cubicBezTo>
                        <a:pt x="1026" y="0"/>
                        <a:pt x="1026" y="0"/>
                        <a:pt x="1026" y="0"/>
                      </a:cubicBezTo>
                      <a:cubicBezTo>
                        <a:pt x="127" y="0"/>
                        <a:pt x="127" y="0"/>
                        <a:pt x="127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84"/>
                        <a:pt x="0" y="84"/>
                        <a:pt x="0" y="84"/>
                      </a:cubicBezTo>
                      <a:cubicBezTo>
                        <a:pt x="0" y="126"/>
                        <a:pt x="0" y="126"/>
                        <a:pt x="0" y="126"/>
                      </a:cubicBezTo>
                      <a:cubicBezTo>
                        <a:pt x="0" y="195"/>
                        <a:pt x="0" y="259"/>
                        <a:pt x="0" y="318"/>
                      </a:cubicBezTo>
                      <a:cubicBezTo>
                        <a:pt x="0" y="371"/>
                        <a:pt x="0" y="414"/>
                        <a:pt x="0" y="448"/>
                      </a:cubicBezTo>
                      <a:cubicBezTo>
                        <a:pt x="0" y="578"/>
                        <a:pt x="0" y="578"/>
                        <a:pt x="0" y="578"/>
                      </a:cubicBezTo>
                      <a:cubicBezTo>
                        <a:pt x="0" y="584"/>
                        <a:pt x="5" y="591"/>
                        <a:pt x="16" y="598"/>
                      </a:cubicBezTo>
                      <a:cubicBezTo>
                        <a:pt x="521" y="922"/>
                        <a:pt x="521" y="922"/>
                        <a:pt x="521" y="922"/>
                      </a:cubicBezTo>
                      <a:cubicBezTo>
                        <a:pt x="549" y="939"/>
                        <a:pt x="592" y="939"/>
                        <a:pt x="618" y="922"/>
                      </a:cubicBezTo>
                      <a:cubicBezTo>
                        <a:pt x="1123" y="598"/>
                        <a:pt x="1123" y="598"/>
                        <a:pt x="1123" y="598"/>
                      </a:cubicBezTo>
                      <a:cubicBezTo>
                        <a:pt x="1136" y="591"/>
                        <a:pt x="1142" y="584"/>
                        <a:pt x="1140" y="578"/>
                      </a:cubicBezTo>
                      <a:cubicBezTo>
                        <a:pt x="1140" y="532"/>
                        <a:pt x="1140" y="489"/>
                        <a:pt x="1140" y="448"/>
                      </a:cubicBezTo>
                      <a:cubicBezTo>
                        <a:pt x="1140" y="448"/>
                        <a:pt x="1140" y="448"/>
                        <a:pt x="1140" y="448"/>
                      </a:cubicBezTo>
                      <a:lnTo>
                        <a:pt x="1140" y="0"/>
                      </a:lnTo>
                      <a:close/>
                    </a:path>
                  </a:pathLst>
                </a:custGeom>
                <a:gradFill flip="none" rotWithShape="1">
                  <a:gsLst>
                    <a:gs pos="0">
                      <a:schemeClr val="tx1">
                        <a:lumMod val="50000"/>
                        <a:lumOff val="50000"/>
                      </a:schemeClr>
                    </a:gs>
                    <a:gs pos="100000">
                      <a:schemeClr val="tx1">
                        <a:lumMod val="65000"/>
                        <a:lumOff val="35000"/>
                      </a:schemeClr>
                    </a:gs>
                  </a:gsLst>
                  <a:lin ang="16200000" scaled="1"/>
                  <a:tileRect/>
                </a:gradFill>
                <a:ln w="12700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balanced" dir="t"/>
                </a:scene3d>
                <a:sp3d>
                  <a:bevelT w="25400" h="25400"/>
                </a:sp3d>
              </p:spPr>
              <p:txBody>
                <a:bodyPr wrap="none" anchor="ctr"/>
                <a:lstStyle/>
                <a:p>
                  <a:endParaRPr lang="de-DE" b="0"/>
                </a:p>
              </p:txBody>
            </p:sp>
          </p:grpSp>
        </p:grpSp>
      </p:grpSp>
      <p:sp>
        <p:nvSpPr>
          <p:cNvPr id="107" name="AutoShape 307" descr="© INSCALE GmbH, 26.05.2010&#10;http://www.presentationload.com/"/>
          <p:cNvSpPr>
            <a:spLocks noChangeArrowheads="1"/>
          </p:cNvSpPr>
          <p:nvPr/>
        </p:nvSpPr>
        <p:spPr bwMode="gray">
          <a:xfrm>
            <a:off x="2969419" y="1414556"/>
            <a:ext cx="230188" cy="230187"/>
          </a:xfrm>
          <a:prstGeom prst="diamond">
            <a:avLst/>
          </a:prstGeom>
          <a:solidFill>
            <a:srgbClr val="C00000"/>
          </a:solidFill>
          <a:ln w="12700">
            <a:noFill/>
            <a:miter lim="800000"/>
            <a:headEnd/>
            <a:tailEnd/>
          </a:ln>
          <a:effectLst>
            <a:outerShdw blurRad="50800" dist="25400" dir="5400000" algn="t" rotWithShape="0">
              <a:prstClr val="black">
                <a:alpha val="59000"/>
              </a:prstClr>
            </a:outerShdw>
          </a:effectLst>
          <a:scene3d>
            <a:camera prst="orthographicFront"/>
            <a:lightRig rig="balanced" dir="t"/>
          </a:scene3d>
          <a:sp3d>
            <a:bevelT w="25400" h="25400"/>
          </a:sp3d>
        </p:spPr>
        <p:txBody>
          <a:bodyPr wrap="none" anchor="ctr"/>
          <a:lstStyle/>
          <a:p>
            <a:pPr marL="174625" indent="-174625" algn="ctr">
              <a:spcBef>
                <a:spcPct val="50000"/>
              </a:spcBef>
            </a:pPr>
            <a:endParaRPr lang="de-DE" sz="1400" b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96162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576" y="1670122"/>
            <a:ext cx="7956224" cy="341077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Phasenplan: Vorlage</a:t>
            </a:r>
            <a:endParaRPr lang="en-GB" dirty="0"/>
          </a:p>
        </p:txBody>
      </p:sp>
      <p:sp>
        <p:nvSpPr>
          <p:cNvPr id="28" name="Rechteck 27"/>
          <p:cNvSpPr/>
          <p:nvPr/>
        </p:nvSpPr>
        <p:spPr>
          <a:xfrm>
            <a:off x="2503391" y="1294745"/>
            <a:ext cx="2066820" cy="360000"/>
          </a:xfrm>
          <a:prstGeom prst="rect">
            <a:avLst/>
          </a:prstGeom>
          <a:solidFill>
            <a:srgbClr val="000F1B">
              <a:lumMod val="10000"/>
              <a:lumOff val="90000"/>
            </a:srgbClr>
          </a:solidFill>
          <a:ln w="9525" cap="flat" cmpd="sng" algn="ctr">
            <a:solidFill>
              <a:srgbClr val="113A5B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</a:rPr>
              <a:t>Mai</a:t>
            </a:r>
          </a:p>
        </p:txBody>
      </p:sp>
      <p:sp>
        <p:nvSpPr>
          <p:cNvPr id="29" name="Rechteck 28"/>
          <p:cNvSpPr/>
          <p:nvPr/>
        </p:nvSpPr>
        <p:spPr>
          <a:xfrm>
            <a:off x="4570211" y="1302434"/>
            <a:ext cx="2070001" cy="360000"/>
          </a:xfrm>
          <a:prstGeom prst="rect">
            <a:avLst/>
          </a:prstGeom>
          <a:solidFill>
            <a:srgbClr val="000F1B">
              <a:lumMod val="50000"/>
              <a:lumOff val="50000"/>
            </a:srgbClr>
          </a:solidFill>
          <a:ln w="9525" cap="flat" cmpd="sng" algn="ctr">
            <a:solidFill>
              <a:srgbClr val="447EAE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Juni</a:t>
            </a:r>
          </a:p>
        </p:txBody>
      </p:sp>
      <p:sp>
        <p:nvSpPr>
          <p:cNvPr id="30" name="Rechteck 29"/>
          <p:cNvSpPr/>
          <p:nvPr/>
        </p:nvSpPr>
        <p:spPr>
          <a:xfrm>
            <a:off x="6643788" y="1294745"/>
            <a:ext cx="2068012" cy="360000"/>
          </a:xfrm>
          <a:prstGeom prst="rect">
            <a:avLst/>
          </a:prstGeom>
          <a:solidFill>
            <a:srgbClr val="000F1B">
              <a:lumMod val="10000"/>
              <a:lumOff val="90000"/>
            </a:srgbClr>
          </a:solidFill>
          <a:ln w="9525" cap="flat" cmpd="sng" algn="ctr">
            <a:solidFill>
              <a:srgbClr val="113A5B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</a:rPr>
              <a:t>Juli</a:t>
            </a:r>
          </a:p>
        </p:txBody>
      </p:sp>
      <p:sp>
        <p:nvSpPr>
          <p:cNvPr id="31" name="Rechteck 30"/>
          <p:cNvSpPr/>
          <p:nvPr/>
        </p:nvSpPr>
        <p:spPr>
          <a:xfrm>
            <a:off x="431800" y="934745"/>
            <a:ext cx="8281987" cy="360000"/>
          </a:xfrm>
          <a:prstGeom prst="rect">
            <a:avLst/>
          </a:prstGeom>
          <a:solidFill>
            <a:sysClr val="window" lastClr="FFFFFF">
              <a:lumMod val="95000"/>
            </a:sysClr>
          </a:solidFill>
          <a:ln w="9525" cap="flat" cmpd="sng" algn="ctr">
            <a:solidFill>
              <a:srgbClr val="DDDDDD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</a:rPr>
              <a:t>2020</a:t>
            </a:r>
          </a:p>
        </p:txBody>
      </p:sp>
      <p:sp>
        <p:nvSpPr>
          <p:cNvPr id="35" name="Rechteck 34"/>
          <p:cNvSpPr/>
          <p:nvPr/>
        </p:nvSpPr>
        <p:spPr>
          <a:xfrm>
            <a:off x="430213" y="1302434"/>
            <a:ext cx="2070000" cy="360000"/>
          </a:xfrm>
          <a:prstGeom prst="rect">
            <a:avLst/>
          </a:prstGeom>
          <a:solidFill>
            <a:srgbClr val="000F1B">
              <a:lumMod val="50000"/>
              <a:lumOff val="50000"/>
            </a:srgbClr>
          </a:solidFill>
          <a:ln w="9525" cap="flat" cmpd="sng" algn="ctr">
            <a:solidFill>
              <a:srgbClr val="447EAE"/>
            </a:solidFill>
            <a:prstDash val="solid"/>
          </a:ln>
          <a:effectLst/>
        </p:spPr>
        <p:txBody>
          <a:bodyPr lIns="0" tIns="0" rIns="0" bIns="0"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</a:rPr>
              <a:t>April</a:t>
            </a:r>
          </a:p>
        </p:txBody>
      </p:sp>
      <p:graphicFrame>
        <p:nvGraphicFramePr>
          <p:cNvPr id="39" name="Tabel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854723"/>
              </p:ext>
            </p:extLst>
          </p:nvPr>
        </p:nvGraphicFramePr>
        <p:xfrm>
          <a:off x="732296" y="4186510"/>
          <a:ext cx="3100752" cy="1757622"/>
        </p:xfrm>
        <a:graphic>
          <a:graphicData uri="http://schemas.openxmlformats.org/drawingml/2006/table">
            <a:tbl>
              <a:tblPr/>
              <a:tblGrid>
                <a:gridCol w="817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3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026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MS-Nr.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+mn-lt"/>
                        </a:rPr>
                        <a:t>Meilenstein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ctr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 Projektstart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9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868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  <a:ea typeface=""/>
                          <a:cs typeface=""/>
                        </a:defRPr>
                      </a:lvl9pPr>
                    </a:lstStyle>
                    <a:p>
                      <a:pPr algn="l" fontAlgn="ctr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868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7809452"/>
      </p:ext>
    </p:extLst>
  </p:cSld>
  <p:clrMapOvr>
    <a:masterClrMapping/>
  </p:clrMapOvr>
</p:sld>
</file>

<file path=ppt/theme/theme1.xml><?xml version="1.0" encoding="utf-8"?>
<a:theme xmlns:a="http://schemas.openxmlformats.org/drawingml/2006/main" name="Test123">
  <a:themeElements>
    <a:clrScheme name="AOK_1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F79646"/>
      </a:accent1>
      <a:accent2>
        <a:srgbClr val="FF0000"/>
      </a:accent2>
      <a:accent3>
        <a:srgbClr val="0070C0"/>
      </a:accent3>
      <a:accent4>
        <a:srgbClr val="339966"/>
      </a:accent4>
      <a:accent5>
        <a:srgbClr val="FFC000"/>
      </a:accent5>
      <a:accent6>
        <a:srgbClr val="92D050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st123">
  <a:themeElements>
    <a:clrScheme name="AOK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Test123">
  <a:themeElements>
    <a:clrScheme name="AOK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3_Test123">
  <a:themeElements>
    <a:clrScheme name="AOK">
      <a:dk1>
        <a:sysClr val="windowText" lastClr="000000"/>
      </a:dk1>
      <a:lt1>
        <a:sysClr val="window" lastClr="FFFFFF"/>
      </a:lt1>
      <a:dk2>
        <a:srgbClr val="33996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est12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Rounded MT Bold" pitchFamily="34" charset="0"/>
            <a:cs typeface="Arial" charset="0"/>
          </a:defRPr>
        </a:defPPr>
      </a:lstStyle>
    </a:lnDef>
  </a:objectDefaults>
  <a:extraClrSchemeLst>
    <a:extraClrScheme>
      <a:clrScheme name="Test123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st123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st123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188</Words>
  <Application>Microsoft Office PowerPoint</Application>
  <PresentationFormat>Bildschirmpräsentation (4:3)</PresentationFormat>
  <Paragraphs>120</Paragraphs>
  <Slides>6</Slides>
  <Notes>3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Folientitel</vt:lpstr>
      </vt:variant>
      <vt:variant>
        <vt:i4>6</vt:i4>
      </vt:variant>
    </vt:vector>
  </HeadingPairs>
  <TitlesOfParts>
    <vt:vector size="15" baseType="lpstr">
      <vt:lpstr>Arial</vt:lpstr>
      <vt:lpstr>Arial Rounded MT Bold</vt:lpstr>
      <vt:lpstr>Calibri</vt:lpstr>
      <vt:lpstr>Wingdings</vt:lpstr>
      <vt:lpstr>Wingdings 3</vt:lpstr>
      <vt:lpstr>Test123</vt:lpstr>
      <vt:lpstr>1_Test123</vt:lpstr>
      <vt:lpstr>2_Test123</vt:lpstr>
      <vt:lpstr>3_Test123</vt:lpstr>
      <vt:lpstr>PowerPoint-Präsentation</vt:lpstr>
      <vt:lpstr>Phasenplan: Vorlage 1</vt:lpstr>
      <vt:lpstr>Phasenplan: Vorlage 2</vt:lpstr>
      <vt:lpstr>Phasenplan: Vorlage 3</vt:lpstr>
      <vt:lpstr>Phasen-Meilensteine: 3 Jahre</vt:lpstr>
      <vt:lpstr>Phasenplan: Vorlage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2013-06-26T12:22:17Z</dcterms:created>
  <dcterms:modified xsi:type="dcterms:W3CDTF">2020-06-07T17:17:08Z</dcterms:modified>
</cp:coreProperties>
</file>