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315" r:id="rId2"/>
    <p:sldId id="314" r:id="rId3"/>
  </p:sldIdLst>
  <p:sldSz cx="9906000" cy="6858000" type="A4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5842">
          <p15:clr>
            <a:srgbClr val="A4A3A4"/>
          </p15:clr>
        </p15:guide>
        <p15:guide id="3" pos="398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29965"/>
    <a:srgbClr val="CCFFCC"/>
    <a:srgbClr val="99FF99"/>
    <a:srgbClr val="AEDEC0"/>
    <a:srgbClr val="D6E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77" autoAdjust="0"/>
    <p:restoredTop sz="83309" autoAdjust="0"/>
  </p:normalViewPr>
  <p:slideViewPr>
    <p:cSldViewPr>
      <p:cViewPr varScale="1">
        <p:scale>
          <a:sx n="69" d="100"/>
          <a:sy n="69" d="100"/>
        </p:scale>
        <p:origin x="2006" y="58"/>
      </p:cViewPr>
      <p:guideLst>
        <p:guide orient="horz" pos="572"/>
        <p:guide pos="5842"/>
        <p:guide pos="39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003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003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1613090-6AD7-4DD9-9FD6-B67828D2E1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58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003" y="0"/>
            <a:ext cx="2984160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50888"/>
            <a:ext cx="54276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203" y="4759451"/>
            <a:ext cx="5051757" cy="450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003" y="9517298"/>
            <a:ext cx="2984160" cy="5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2" tIns="46566" rIns="93132" bIns="4656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D16C0C0-8C46-4AE0-97B5-567F2141DC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37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24311" indent="-278581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14325" indent="-222865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560056" indent="-222865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05785" indent="-222865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451514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897245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342975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788705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A77391-BCE0-40D0-8E22-EBA14D9CBAAC}" type="slidenum">
              <a:rPr lang="de-DE" altLang="de-DE" baseline="0" smtClean="0"/>
              <a:pPr eaLnBrk="1" hangingPunct="1"/>
              <a:t>1</a:t>
            </a:fld>
            <a:endParaRPr lang="de-DE" altLang="de-DE" baseline="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508" indent="-227508" eaLnBrk="1" hangingPunct="1"/>
            <a:r>
              <a:rPr lang="de-DE" altLang="de-DE" dirty="0"/>
              <a:t>Die Analyse der Stakeholder erfolgt in drei Schritten: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Betroffenheit durch das Projekt / Interesse am Projekt: Was ändert sich für den Stakeholder durch das Projekt?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Macht / Einfluss: Wie groß ist der direkte/indirekte Einfluss auf das Projekt?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Reaktion: Mit welchen Reaktionen (positiv/negativ/neutral) ist zu rechnen? Ist mit Ablehnung/Widerständen zu rechnen?</a:t>
            </a:r>
          </a:p>
          <a:p>
            <a:pPr marL="227508" indent="-227508" eaLnBrk="1" hangingPunct="1"/>
            <a:endParaRPr lang="de-DE" altLang="de-DE" dirty="0"/>
          </a:p>
          <a:p>
            <a:pPr marL="227508" indent="-227508" eaLnBrk="1" hangingPunct="1"/>
            <a:r>
              <a:rPr lang="de-DE" altLang="de-DE" dirty="0"/>
              <a:t>Oben und unten rechts sind die sog. „Key Stakeholder“ (Hauptanspruchsgruppen) des Projektes. </a:t>
            </a:r>
          </a:p>
        </p:txBody>
      </p:sp>
    </p:spTree>
    <p:extLst>
      <p:ext uri="{BB962C8B-B14F-4D97-AF65-F5344CB8AC3E}">
        <p14:creationId xmlns:p14="http://schemas.microsoft.com/office/powerpoint/2010/main" val="183123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24311" indent="-278581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14325" indent="-222865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560056" indent="-222865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05785" indent="-222865" defTabSz="930151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451514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897245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342975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788705" indent="-222865" defTabSz="930151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A77391-BCE0-40D0-8E22-EBA14D9CBAAC}" type="slidenum">
              <a:rPr lang="de-DE" altLang="de-DE" baseline="0" smtClean="0"/>
              <a:pPr eaLnBrk="1" hangingPunct="1"/>
              <a:t>2</a:t>
            </a:fld>
            <a:endParaRPr lang="de-DE" altLang="de-DE" baseline="0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508" indent="-227508" eaLnBrk="1" hangingPunct="1"/>
            <a:r>
              <a:rPr lang="de-DE" altLang="de-DE" dirty="0"/>
              <a:t>Die Analyse der Stakeholder erfolgt in drei Schritten: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Betroffenheit durch das Projekt / Interesse am Projekt: Was ändert sich für den Stakeholder durch das Projekt?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Macht / Einfluss: Wie groß ist der direkte/indirekte Einfluss auf das Projekt?</a:t>
            </a:r>
          </a:p>
          <a:p>
            <a:pPr marL="227508" indent="-227508" eaLnBrk="1" hangingPunct="1">
              <a:buFontTx/>
              <a:buAutoNum type="arabicPeriod"/>
            </a:pPr>
            <a:r>
              <a:rPr lang="de-DE" altLang="de-DE" dirty="0"/>
              <a:t>Reaktion: Mit welchen Reaktionen (positiv/negativ/neutral) ist zu rechnen? Ist mit Ablehnung/Widerständen zu rechnen?</a:t>
            </a:r>
          </a:p>
          <a:p>
            <a:pPr marL="227508" indent="-227508" eaLnBrk="1" hangingPunct="1"/>
            <a:endParaRPr lang="de-DE" altLang="de-DE" dirty="0"/>
          </a:p>
          <a:p>
            <a:pPr marL="227508" indent="-227508" eaLnBrk="1" hangingPunct="1"/>
            <a:r>
              <a:rPr lang="de-DE" altLang="de-DE" dirty="0"/>
              <a:t>Oben und unten rechts sind die sog. „Key Stakeholder“ (Hauptanspruchsgruppen) des Projektes. </a:t>
            </a:r>
          </a:p>
        </p:txBody>
      </p:sp>
    </p:spTree>
    <p:extLst>
      <p:ext uri="{BB962C8B-B14F-4D97-AF65-F5344CB8AC3E}">
        <p14:creationId xmlns:p14="http://schemas.microsoft.com/office/powerpoint/2010/main" val="191411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4" y="30163"/>
            <a:ext cx="8642351" cy="6461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76" y="908050"/>
            <a:ext cx="8667750" cy="5105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16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9906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9597" y="501650"/>
            <a:ext cx="758429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648290" y="530096"/>
            <a:ext cx="4953000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Institute</a:t>
            </a:r>
            <a:r>
              <a:rPr lang="en-US" sz="1400" b="0" baseline="0" dirty="0">
                <a:latin typeface="Arial" charset="0"/>
                <a:cs typeface="+mn-cs"/>
              </a:rPr>
              <a:t> of Computer Science</a:t>
            </a:r>
            <a:endParaRPr lang="en-US" sz="1400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400" b="0" dirty="0">
                <a:latin typeface="Arial" charset="0"/>
                <a:cs typeface="+mn-cs"/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350970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4" y="30163"/>
            <a:ext cx="8642351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870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4" y="30163"/>
            <a:ext cx="8642351" cy="6461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2775" y="1524000"/>
            <a:ext cx="38846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9788" y="1524000"/>
            <a:ext cx="3884612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9137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606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718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8034947" y="6394450"/>
            <a:ext cx="529696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1824" y="30163"/>
            <a:ext cx="86423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520" y="908050"/>
            <a:ext cx="86677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Klicken Sie, um die Formate des Vorlagentextes zu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42743" y="692150"/>
            <a:ext cx="959471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9320330" y="6394451"/>
            <a:ext cx="5606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62120" y="6237288"/>
            <a:ext cx="924388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 dirty="0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6208776"/>
            <a:ext cx="1598168" cy="649224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3462523" y="6363672"/>
            <a:ext cx="29338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0" baseline="0" dirty="0">
                <a:latin typeface="+mn-lt"/>
              </a:rPr>
              <a:t>Modernes Projektmanagement in der Praxis</a:t>
            </a:r>
            <a:endParaRPr lang="de-DE" sz="1100" b="0" dirty="0">
              <a:latin typeface="+mn-lt"/>
            </a:endParaRPr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8627477" y="6394455"/>
            <a:ext cx="48397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prstClr val="white">
                    <a:lumMod val="50000"/>
                  </a:prstClr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8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54453" y="6308728"/>
            <a:ext cx="47982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0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0"/>
            <a:ext cx="8642350" cy="620688"/>
          </a:xfrm>
          <a:noFill/>
        </p:spPr>
        <p:txBody>
          <a:bodyPr/>
          <a:lstStyle/>
          <a:p>
            <a:pPr eaLnBrk="1" hangingPunct="1"/>
            <a:r>
              <a:rPr lang="de-DE" altLang="de-DE" b="1" dirty="0">
                <a:cs typeface="Arial" charset="0"/>
              </a:rPr>
              <a:t>Stakeholder </a:t>
            </a:r>
            <a:r>
              <a:rPr lang="de-DE" altLang="de-DE" dirty="0"/>
              <a:t>Portfolio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136" y="980728"/>
            <a:ext cx="5409352" cy="5099442"/>
          </a:xfrm>
          <a:prstGeom prst="rect">
            <a:avLst/>
          </a:prstGeom>
        </p:spPr>
      </p:pic>
      <p:sp>
        <p:nvSpPr>
          <p:cNvPr id="22" name="Ellipse 21"/>
          <p:cNvSpPr/>
          <p:nvPr/>
        </p:nvSpPr>
        <p:spPr bwMode="auto">
          <a:xfrm>
            <a:off x="3080792" y="1496560"/>
            <a:ext cx="416644" cy="3826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23" name="Ellipse 22"/>
          <p:cNvSpPr/>
          <p:nvPr/>
        </p:nvSpPr>
        <p:spPr bwMode="auto">
          <a:xfrm>
            <a:off x="3082444" y="1793529"/>
            <a:ext cx="416644" cy="3826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4" name="Ellipse 23"/>
          <p:cNvSpPr/>
          <p:nvPr/>
        </p:nvSpPr>
        <p:spPr bwMode="auto">
          <a:xfrm>
            <a:off x="3080792" y="2090498"/>
            <a:ext cx="416644" cy="3826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25" name="Ellipse 24"/>
          <p:cNvSpPr/>
          <p:nvPr/>
        </p:nvSpPr>
        <p:spPr bwMode="auto">
          <a:xfrm>
            <a:off x="3080792" y="2375376"/>
            <a:ext cx="416644" cy="3826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26" name="Ellipse 25"/>
          <p:cNvSpPr/>
          <p:nvPr/>
        </p:nvSpPr>
        <p:spPr bwMode="auto">
          <a:xfrm>
            <a:off x="3080792" y="2700142"/>
            <a:ext cx="416644" cy="3826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27" name="Ellipse 26"/>
          <p:cNvSpPr/>
          <p:nvPr/>
        </p:nvSpPr>
        <p:spPr bwMode="auto">
          <a:xfrm>
            <a:off x="3085815" y="3022248"/>
            <a:ext cx="416644" cy="3826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44478"/>
              </p:ext>
            </p:extLst>
          </p:nvPr>
        </p:nvGraphicFramePr>
        <p:xfrm>
          <a:off x="632520" y="1248068"/>
          <a:ext cx="2422987" cy="3019856"/>
        </p:xfrm>
        <a:graphic>
          <a:graphicData uri="http://schemas.openxmlformats.org/drawingml/2006/table">
            <a:tbl>
              <a:tblPr/>
              <a:tblGrid>
                <a:gridCol w="395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0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Nr. 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Stakeholder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83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0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4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6851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906000" cy="105273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de-DE" altLang="de-DE" b="1" dirty="0">
                <a:cs typeface="Arial" charset="0"/>
              </a:rPr>
              <a:t>Erwartetes Stakeholder </a:t>
            </a:r>
            <a:r>
              <a:rPr lang="de-DE" altLang="de-DE" dirty="0"/>
              <a:t>Portfolio </a:t>
            </a:r>
            <a:br>
              <a:rPr lang="de-DE" altLang="de-DE" dirty="0"/>
            </a:br>
            <a:r>
              <a:rPr lang="de-DE" altLang="de-DE" dirty="0"/>
              <a:t>nach Umsetzung der Stakeholder-Maßnahmen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6033120" y="1623861"/>
            <a:ext cx="1440160" cy="144016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68000">
                <a:schemeClr val="bg1"/>
              </a:gs>
              <a:gs pos="22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7473280" y="3064021"/>
            <a:ext cx="1440160" cy="1440160"/>
          </a:xfrm>
          <a:prstGeom prst="rect">
            <a:avLst/>
          </a:prstGeom>
          <a:gradFill flip="none" rotWithShape="1">
            <a:gsLst>
              <a:gs pos="21348">
                <a:schemeClr val="bg1"/>
              </a:gs>
              <a:gs pos="47000">
                <a:schemeClr val="accent2">
                  <a:lumMod val="5000"/>
                  <a:lumOff val="9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73280" y="1623861"/>
            <a:ext cx="1440160" cy="144016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68000">
                <a:schemeClr val="bg1"/>
              </a:gs>
              <a:gs pos="22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baseline="-25000" dirty="0"/>
          </a:p>
        </p:txBody>
      </p:sp>
      <p:sp>
        <p:nvSpPr>
          <p:cNvPr id="58" name="Rechteck 57"/>
          <p:cNvSpPr/>
          <p:nvPr/>
        </p:nvSpPr>
        <p:spPr bwMode="auto">
          <a:xfrm>
            <a:off x="6033120" y="3064021"/>
            <a:ext cx="1440160" cy="1440160"/>
          </a:xfrm>
          <a:prstGeom prst="rect">
            <a:avLst/>
          </a:prstGeom>
          <a:gradFill flip="none" rotWithShape="1">
            <a:gsLst>
              <a:gs pos="21348">
                <a:schemeClr val="bg1"/>
              </a:gs>
              <a:gs pos="47000">
                <a:schemeClr val="accent2">
                  <a:lumMod val="5000"/>
                  <a:lumOff val="9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baseline="-25000" dirty="0"/>
          </a:p>
        </p:txBody>
      </p:sp>
      <p:sp>
        <p:nvSpPr>
          <p:cNvPr id="70" name="Textfeld 69"/>
          <p:cNvSpPr txBox="1"/>
          <p:nvPr/>
        </p:nvSpPr>
        <p:spPr>
          <a:xfrm>
            <a:off x="6534564" y="4787860"/>
            <a:ext cx="187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baseline="0" dirty="0">
                <a:latin typeface="Arial"/>
                <a:ea typeface="Times New Roman"/>
              </a:rPr>
              <a:t>Einfluss/Macht </a:t>
            </a:r>
            <a:endParaRPr lang="de-DE" baseline="0" dirty="0"/>
          </a:p>
        </p:txBody>
      </p:sp>
      <p:sp>
        <p:nvSpPr>
          <p:cNvPr id="85" name="Text Box 14"/>
          <p:cNvSpPr txBox="1">
            <a:spLocks noChangeArrowheads="1"/>
          </p:cNvSpPr>
          <p:nvPr/>
        </p:nvSpPr>
        <p:spPr bwMode="auto">
          <a:xfrm>
            <a:off x="6469809" y="1595968"/>
            <a:ext cx="20315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rIns="36000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600" b="1" i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Hohe Unterstützung</a:t>
            </a:r>
          </a:p>
        </p:txBody>
      </p:sp>
      <p:sp>
        <p:nvSpPr>
          <p:cNvPr id="86" name="Text Box 15"/>
          <p:cNvSpPr txBox="1">
            <a:spLocks noChangeArrowheads="1"/>
          </p:cNvSpPr>
          <p:nvPr/>
        </p:nvSpPr>
        <p:spPr bwMode="auto">
          <a:xfrm>
            <a:off x="6290974" y="4215055"/>
            <a:ext cx="24881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1600" b="1" i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Hohes Konfliktpotential</a:t>
            </a:r>
          </a:p>
        </p:txBody>
      </p:sp>
      <p:sp>
        <p:nvSpPr>
          <p:cNvPr id="87" name="Textfeld 24"/>
          <p:cNvSpPr txBox="1">
            <a:spLocks/>
          </p:cNvSpPr>
          <p:nvPr/>
        </p:nvSpPr>
        <p:spPr>
          <a:xfrm>
            <a:off x="7038684" y="2775989"/>
            <a:ext cx="333375" cy="2190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b="1" kern="1200" baseline="0" dirty="0">
                <a:effectLst/>
                <a:ea typeface="MS Mincho"/>
              </a:rPr>
              <a:t>I</a:t>
            </a:r>
            <a:endParaRPr lang="de-DE" sz="1200" kern="1200" baseline="0" dirty="0">
              <a:effectLst/>
              <a:ea typeface="MS Mincho"/>
            </a:endParaRPr>
          </a:p>
        </p:txBody>
      </p:sp>
      <p:sp>
        <p:nvSpPr>
          <p:cNvPr id="88" name="Textfeld 18"/>
          <p:cNvSpPr txBox="1">
            <a:spLocks/>
          </p:cNvSpPr>
          <p:nvPr/>
        </p:nvSpPr>
        <p:spPr>
          <a:xfrm>
            <a:off x="7539321" y="2775989"/>
            <a:ext cx="333375" cy="2190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b="1" kern="1200" baseline="0" dirty="0">
                <a:effectLst/>
                <a:ea typeface="MS Mincho"/>
              </a:rPr>
              <a:t>II</a:t>
            </a:r>
            <a:endParaRPr lang="de-DE" sz="1200" kern="1200" baseline="0" dirty="0">
              <a:effectLst/>
              <a:ea typeface="MS Mincho"/>
            </a:endParaRPr>
          </a:p>
        </p:txBody>
      </p:sp>
      <p:sp>
        <p:nvSpPr>
          <p:cNvPr id="89" name="Textfeld 32"/>
          <p:cNvSpPr txBox="1">
            <a:spLocks/>
          </p:cNvSpPr>
          <p:nvPr/>
        </p:nvSpPr>
        <p:spPr>
          <a:xfrm>
            <a:off x="6969224" y="3143196"/>
            <a:ext cx="457817" cy="2088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b="1" kern="1200" baseline="0" dirty="0">
                <a:effectLst/>
                <a:ea typeface="MS Mincho"/>
              </a:rPr>
              <a:t>III</a:t>
            </a:r>
            <a:endParaRPr lang="de-DE" sz="1200" kern="1200" baseline="0" dirty="0">
              <a:effectLst/>
              <a:ea typeface="MS Mincho"/>
            </a:endParaRPr>
          </a:p>
        </p:txBody>
      </p:sp>
      <p:sp>
        <p:nvSpPr>
          <p:cNvPr id="90" name="Textfeld 31"/>
          <p:cNvSpPr txBox="1">
            <a:spLocks/>
          </p:cNvSpPr>
          <p:nvPr/>
        </p:nvSpPr>
        <p:spPr>
          <a:xfrm>
            <a:off x="7546808" y="3132978"/>
            <a:ext cx="430528" cy="2190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b="1" kern="1200" baseline="0" dirty="0">
                <a:effectLst/>
                <a:ea typeface="MS Mincho"/>
              </a:rPr>
              <a:t>IV</a:t>
            </a:r>
            <a:endParaRPr lang="de-DE" sz="1200" kern="1200" baseline="0" dirty="0">
              <a:effectLst/>
              <a:ea typeface="MS Mincho"/>
            </a:endParaRPr>
          </a:p>
        </p:txBody>
      </p:sp>
      <p:sp>
        <p:nvSpPr>
          <p:cNvPr id="39" name="Textfeld 38"/>
          <p:cNvSpPr txBox="1"/>
          <p:nvPr/>
        </p:nvSpPr>
        <p:spPr>
          <a:xfrm rot="16200000">
            <a:off x="3929701" y="2889232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baseline="0" dirty="0">
                <a:latin typeface="Arial"/>
                <a:ea typeface="Times New Roman"/>
              </a:rPr>
              <a:t>Einstellung zum Projekt</a:t>
            </a:r>
            <a:endParaRPr lang="de-DE" baseline="0" dirty="0"/>
          </a:p>
        </p:txBody>
      </p:sp>
      <p:sp>
        <p:nvSpPr>
          <p:cNvPr id="40" name="Textfeld 39"/>
          <p:cNvSpPr txBox="1"/>
          <p:nvPr/>
        </p:nvSpPr>
        <p:spPr>
          <a:xfrm rot="16200000">
            <a:off x="5406887" y="1839529"/>
            <a:ext cx="769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aseline="0" dirty="0"/>
              <a:t>positiv</a:t>
            </a:r>
          </a:p>
        </p:txBody>
      </p:sp>
      <p:sp>
        <p:nvSpPr>
          <p:cNvPr id="41" name="Textfeld 40"/>
          <p:cNvSpPr txBox="1"/>
          <p:nvPr/>
        </p:nvSpPr>
        <p:spPr>
          <a:xfrm rot="16200000">
            <a:off x="5371753" y="3914822"/>
            <a:ext cx="840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aseline="0" dirty="0"/>
              <a:t>negativ</a:t>
            </a:r>
          </a:p>
        </p:txBody>
      </p:sp>
      <p:sp>
        <p:nvSpPr>
          <p:cNvPr id="42" name="Textfeld 41"/>
          <p:cNvSpPr txBox="1"/>
          <p:nvPr/>
        </p:nvSpPr>
        <p:spPr>
          <a:xfrm rot="16200000">
            <a:off x="5386114" y="286596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baseline="0" dirty="0"/>
              <a:t>neutral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8227034" y="4509120"/>
            <a:ext cx="686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baseline="0" dirty="0"/>
              <a:t>hoch 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033635" y="450912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aseline="0" dirty="0"/>
              <a:t>gering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158135" y="4514059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aseline="0" dirty="0"/>
              <a:t>mittel</a:t>
            </a:r>
          </a:p>
        </p:txBody>
      </p:sp>
    </p:spTree>
    <p:extLst>
      <p:ext uri="{BB962C8B-B14F-4D97-AF65-F5344CB8AC3E}">
        <p14:creationId xmlns:p14="http://schemas.microsoft.com/office/powerpoint/2010/main" val="38347490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A4-Papier (210 x 297 mm)</PresentationFormat>
  <Paragraphs>50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MS Mincho</vt:lpstr>
      <vt:lpstr>Arial</vt:lpstr>
      <vt:lpstr>Calibri</vt:lpstr>
      <vt:lpstr>Times New Roman</vt:lpstr>
      <vt:lpstr>Wingdings</vt:lpstr>
      <vt:lpstr>Wingdings 3</vt:lpstr>
      <vt:lpstr>Test123</vt:lpstr>
      <vt:lpstr>Stakeholder Portfolio</vt:lpstr>
      <vt:lpstr>Erwartetes Stakeholder Portfolio  nach Umsetzung der Stakeholder-Maßnahmen</vt:lpstr>
    </vt:vector>
  </TitlesOfParts>
  <Company>Uni Würzburg / AOK 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Vorlesung Professionelles PM in der Praxis</dc:title>
  <dc:creator>Prof. Dr. Harald Wehnes</dc:creator>
  <cp:lastModifiedBy>HW-GPM</cp:lastModifiedBy>
  <cp:revision>288</cp:revision>
  <cp:lastPrinted>2018-04-15T14:33:59Z</cp:lastPrinted>
  <dcterms:created xsi:type="dcterms:W3CDTF">2004-03-15T17:47:44Z</dcterms:created>
  <dcterms:modified xsi:type="dcterms:W3CDTF">2020-05-23T21:23:44Z</dcterms:modified>
</cp:coreProperties>
</file>