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9"/>
  </p:notesMasterIdLst>
  <p:handoutMasterIdLst>
    <p:handoutMasterId r:id="rId10"/>
  </p:handoutMasterIdLst>
  <p:sldIdLst>
    <p:sldId id="333" r:id="rId2"/>
    <p:sldId id="416" r:id="rId3"/>
    <p:sldId id="415" r:id="rId4"/>
    <p:sldId id="417" r:id="rId5"/>
    <p:sldId id="413" r:id="rId6"/>
    <p:sldId id="414" r:id="rId7"/>
    <p:sldId id="412" r:id="rId8"/>
  </p:sldIdLst>
  <p:sldSz cx="9906000" cy="6858000" type="A4"/>
  <p:notesSz cx="6888163" cy="100187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4E2FD32C-038C-4301-9357-175FC008BF60}">
          <p14:sldIdLst>
            <p14:sldId id="333"/>
            <p14:sldId id="416"/>
            <p14:sldId id="415"/>
            <p14:sldId id="417"/>
            <p14:sldId id="413"/>
            <p14:sldId id="414"/>
            <p14:sldId id="41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572">
          <p15:clr>
            <a:srgbClr val="A4A3A4"/>
          </p15:clr>
        </p15:guide>
        <p15:guide id="2" pos="5842" userDrawn="1">
          <p15:clr>
            <a:srgbClr val="A4A3A4"/>
          </p15:clr>
        </p15:guide>
        <p15:guide id="3" pos="398" userDrawn="1">
          <p15:clr>
            <a:srgbClr val="A4A3A4"/>
          </p15:clr>
        </p15:guide>
        <p15:guide id="4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9965"/>
    <a:srgbClr val="FF0000"/>
    <a:srgbClr val="CCFFFF"/>
    <a:srgbClr val="CCECFF"/>
    <a:srgbClr val="F8F8F8"/>
    <a:srgbClr val="BFE4FF"/>
    <a:srgbClr val="CCFFCC"/>
    <a:srgbClr val="D6EFDE"/>
    <a:srgbClr val="99FF99"/>
    <a:srgbClr val="AEDE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728" autoAdjust="0"/>
    <p:restoredTop sz="89372" autoAdjust="0"/>
  </p:normalViewPr>
  <p:slideViewPr>
    <p:cSldViewPr>
      <p:cViewPr varScale="1">
        <p:scale>
          <a:sx n="77" d="100"/>
          <a:sy n="77" d="100"/>
        </p:scale>
        <p:origin x="787" y="67"/>
      </p:cViewPr>
      <p:guideLst>
        <p:guide orient="horz" pos="572"/>
        <p:guide pos="5842"/>
        <p:guide pos="398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7"/>
            <a:ext cx="2984160" cy="501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0" tIns="46560" rIns="93120" bIns="46560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4004" y="7"/>
            <a:ext cx="2984160" cy="501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0" tIns="46560" rIns="93120" bIns="46560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517299"/>
            <a:ext cx="2984160" cy="501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0" tIns="46560" rIns="93120" bIns="46560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4004" y="9517299"/>
            <a:ext cx="2984160" cy="501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0" tIns="46560" rIns="93120" bIns="46560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11613090-6AD7-4DD9-9FD6-B67828D2E12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525891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7"/>
            <a:ext cx="2984160" cy="501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0" tIns="46560" rIns="93120" bIns="46560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4004" y="7"/>
            <a:ext cx="2984160" cy="501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0" tIns="46560" rIns="93120" bIns="46560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30250" y="750888"/>
            <a:ext cx="5427663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8203" y="4759451"/>
            <a:ext cx="5051757" cy="4507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0" tIns="46560" rIns="93120" bIns="465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517299"/>
            <a:ext cx="2984160" cy="501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0" tIns="46560" rIns="93120" bIns="46560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4004" y="9517299"/>
            <a:ext cx="2984160" cy="501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0" tIns="46560" rIns="93120" bIns="46560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1D16C0C0-8C46-4AE0-97B5-567F2141DC1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337892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E15EA04-95F1-437F-BFD9-CD32DBA0AC15}" type="slidenum">
              <a:rPr lang="de-DE" smtClean="0">
                <a:latin typeface="Arial" charset="0"/>
              </a:rPr>
              <a:pPr/>
              <a:t>1</a:t>
            </a:fld>
            <a:endParaRPr lang="de-DE" dirty="0">
              <a:latin typeface="Arial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763166" eaLnBrk="1" hangingPunct="1">
              <a:lnSpc>
                <a:spcPct val="90000"/>
              </a:lnSpc>
            </a:pP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1039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16C0C0-8C46-4AE0-97B5-567F2141DC1B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33092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Template für Projektideen</a:t>
            </a:r>
            <a:r>
              <a:rPr lang="de-DE" baseline="0" dirty="0"/>
              <a:t>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16C0C0-8C46-4AE0-97B5-567F2141DC1B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916774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16C0C0-8C46-4AE0-97B5-567F2141DC1B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741494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Template für Projektideen</a:t>
            </a:r>
            <a:r>
              <a:rPr lang="de-DE" baseline="0" dirty="0"/>
              <a:t>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16C0C0-8C46-4AE0-97B5-567F2141DC1B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398934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16C0C0-8C46-4AE0-97B5-567F2141DC1B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91132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Template für Projektideen</a:t>
            </a:r>
            <a:r>
              <a:rPr lang="de-DE" baseline="0" dirty="0"/>
              <a:t>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16C0C0-8C46-4AE0-97B5-567F2141DC1B}" type="slidenum">
              <a:rPr lang="de-DE" smtClean="0"/>
              <a:pPr>
                <a:defRPr/>
              </a:pPr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03540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276" y="0"/>
            <a:ext cx="8667750" cy="692696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276" y="950384"/>
            <a:ext cx="8667750" cy="5105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94582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-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unilogo4c"/>
          <p:cNvPicPr>
            <a:picLocks noChangeAspect="1" noChangeArrowheads="1"/>
          </p:cNvPicPr>
          <p:nvPr userDrawn="1"/>
        </p:nvPicPr>
        <p:blipFill>
          <a:blip r:embed="rId2" cstate="print"/>
          <a:srcRect r="20525"/>
          <a:stretch>
            <a:fillRect/>
          </a:stretch>
        </p:blipFill>
        <p:spPr bwMode="auto">
          <a:xfrm>
            <a:off x="0" y="431802"/>
            <a:ext cx="99060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19597" y="501650"/>
            <a:ext cx="758429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bg2">
                <a:alpha val="50000"/>
              </a:schemeClr>
            </a:outerShdw>
          </a:effectLst>
        </p:spPr>
      </p:pic>
      <p:sp>
        <p:nvSpPr>
          <p:cNvPr id="7" name="Rectangle 10"/>
          <p:cNvSpPr>
            <a:spLocks noChangeArrowheads="1"/>
          </p:cNvSpPr>
          <p:nvPr userDrawn="1"/>
        </p:nvSpPr>
        <p:spPr bwMode="auto">
          <a:xfrm>
            <a:off x="3648290" y="530096"/>
            <a:ext cx="4953000" cy="73866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en-US" sz="1400" dirty="0">
                <a:solidFill>
                  <a:prstClr val="black"/>
                </a:solidFill>
              </a:rPr>
              <a:t>Institute of Computer Science</a:t>
            </a:r>
          </a:p>
          <a:p>
            <a:pPr algn="r" eaLnBrk="0" hangingPunct="0">
              <a:defRPr/>
            </a:pPr>
            <a:r>
              <a:rPr lang="en-US" sz="1400" dirty="0">
                <a:solidFill>
                  <a:prstClr val="black"/>
                </a:solidFill>
              </a:rPr>
              <a:t>Chair of Communication Networks</a:t>
            </a:r>
          </a:p>
          <a:p>
            <a:pPr algn="r" eaLnBrk="0" hangingPunct="0">
              <a:defRPr/>
            </a:pPr>
            <a:r>
              <a:rPr lang="en-US" sz="1400" dirty="0">
                <a:solidFill>
                  <a:prstClr val="black"/>
                </a:solidFill>
              </a:rPr>
              <a:t>Prof. Dr.-Ing. P. Tran-Gia</a:t>
            </a:r>
          </a:p>
        </p:txBody>
      </p:sp>
    </p:spTree>
    <p:extLst>
      <p:ext uri="{BB962C8B-B14F-4D97-AF65-F5344CB8AC3E}">
        <p14:creationId xmlns:p14="http://schemas.microsoft.com/office/powerpoint/2010/main" val="3606429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566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w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34"/>
          <p:cNvSpPr txBox="1">
            <a:spLocks noChangeArrowheads="1"/>
          </p:cNvSpPr>
          <p:nvPr/>
        </p:nvSpPr>
        <p:spPr bwMode="auto">
          <a:xfrm>
            <a:off x="8034947" y="6394450"/>
            <a:ext cx="529696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r" eaLnBrk="0" hangingPunct="0">
              <a:defRPr/>
            </a:pPr>
            <a:fld id="{F0A2C93E-CADF-4F4D-8BAC-BF58C084BA02}" type="slidenum">
              <a:rPr lang="de-DE" sz="1200">
                <a:solidFill>
                  <a:srgbClr val="EEECE1"/>
                </a:solidFill>
              </a:rPr>
              <a:pPr algn="r" eaLnBrk="0" hangingPunct="0">
                <a:defRPr/>
              </a:pPr>
              <a:t>‹Nr.›</a:t>
            </a:fld>
            <a:endParaRPr lang="de-DE" sz="1200" dirty="0">
              <a:solidFill>
                <a:srgbClr val="EEECE1"/>
              </a:solidFill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5266" y="30163"/>
            <a:ext cx="959547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/>
              <a:t>Klicken</a:t>
            </a:r>
            <a:r>
              <a:rPr lang="en-GB" dirty="0"/>
              <a:t> um das </a:t>
            </a:r>
            <a:r>
              <a:rPr lang="en-GB"/>
              <a:t>Titelformat</a:t>
            </a:r>
            <a:r>
              <a:rPr lang="en-GB" dirty="0"/>
              <a:t> </a:t>
            </a:r>
            <a:r>
              <a:rPr lang="en-GB" dirty="0" err="1"/>
              <a:t>zu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1824" y="908050"/>
            <a:ext cx="8642351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/>
              <a:t>Klicken</a:t>
            </a:r>
            <a:r>
              <a:rPr lang="en-GB" dirty="0"/>
              <a:t> </a:t>
            </a:r>
            <a:r>
              <a:rPr lang="en-GB" dirty="0" err="1"/>
              <a:t>Sie</a:t>
            </a:r>
            <a:r>
              <a:rPr lang="en-GB" dirty="0"/>
              <a:t>, um die </a:t>
            </a:r>
            <a:r>
              <a:rPr lang="en-GB" dirty="0" err="1"/>
              <a:t>Formate</a:t>
            </a:r>
            <a:r>
              <a:rPr lang="en-GB" dirty="0"/>
              <a:t> des </a:t>
            </a:r>
            <a:r>
              <a:rPr lang="en-GB" dirty="0" err="1"/>
              <a:t>Vorlagentextes</a:t>
            </a:r>
            <a:r>
              <a:rPr lang="en-GB" dirty="0"/>
              <a:t> </a:t>
            </a:r>
            <a:r>
              <a:rPr lang="en-GB" dirty="0" err="1"/>
              <a:t>zu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GB" dirty="0" err="1"/>
              <a:t>Dritte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3"/>
            <a:r>
              <a:rPr lang="en-GB" dirty="0" err="1"/>
              <a:t>Vierte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4"/>
            <a:r>
              <a:rPr lang="en-GB" dirty="0" err="1"/>
              <a:t>Fünfte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  <p:sp>
        <p:nvSpPr>
          <p:cNvPr id="180254" name="Line 30"/>
          <p:cNvSpPr>
            <a:spLocks noChangeShapeType="1"/>
          </p:cNvSpPr>
          <p:nvPr/>
        </p:nvSpPr>
        <p:spPr bwMode="auto">
          <a:xfrm flipV="1">
            <a:off x="142743" y="692150"/>
            <a:ext cx="9594717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22" name="Text Box 34"/>
          <p:cNvSpPr txBox="1">
            <a:spLocks noChangeArrowheads="1"/>
          </p:cNvSpPr>
          <p:nvPr/>
        </p:nvSpPr>
        <p:spPr bwMode="auto">
          <a:xfrm>
            <a:off x="9320330" y="6394451"/>
            <a:ext cx="560688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fld id="{F0A2C93E-CADF-4F4D-8BAC-BF58C084BA02}" type="slidenum">
              <a:rPr lang="de-DE" sz="1200">
                <a:solidFill>
                  <a:prstClr val="white">
                    <a:lumMod val="50000"/>
                  </a:prstClr>
                </a:solidFill>
              </a:rPr>
              <a:pPr algn="ctr" eaLnBrk="0" hangingPunct="0">
                <a:defRPr/>
              </a:pPr>
              <a:t>‹Nr.›</a:t>
            </a:fld>
            <a:endParaRPr lang="de-DE" sz="1200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7" name="Rectangle 32"/>
          <p:cNvSpPr>
            <a:spLocks noChangeArrowheads="1"/>
          </p:cNvSpPr>
          <p:nvPr userDrawn="1"/>
        </p:nvSpPr>
        <p:spPr bwMode="auto">
          <a:xfrm>
            <a:off x="662120" y="6237288"/>
            <a:ext cx="924388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90980"/>
                  <a:invGamma/>
                </a:schemeClr>
              </a:gs>
            </a:gsLst>
            <a:lin ang="0" scaled="1"/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0" name="Textfeld 9"/>
          <p:cNvSpPr txBox="1"/>
          <p:nvPr userDrawn="1"/>
        </p:nvSpPr>
        <p:spPr>
          <a:xfrm>
            <a:off x="3277367" y="6363672"/>
            <a:ext cx="330411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Professionelles Projektmanagement in der Praxis </a:t>
            </a:r>
          </a:p>
        </p:txBody>
      </p:sp>
      <p:sp>
        <p:nvSpPr>
          <p:cNvPr id="11" name="Text Box 34"/>
          <p:cNvSpPr txBox="1">
            <a:spLocks noChangeArrowheads="1"/>
          </p:cNvSpPr>
          <p:nvPr userDrawn="1"/>
        </p:nvSpPr>
        <p:spPr bwMode="auto">
          <a:xfrm>
            <a:off x="8646265" y="6394455"/>
            <a:ext cx="465191" cy="2616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r" eaLnBrk="0" hangingPunct="0">
              <a:defRPr/>
            </a:pPr>
            <a:fld id="{F0A2C93E-CADF-4F4D-8BAC-BF58C084BA02}" type="slidenum">
              <a:rPr lang="de-DE" sz="1100">
                <a:solidFill>
                  <a:prstClr val="white">
                    <a:lumMod val="50000"/>
                  </a:prstClr>
                </a:solidFill>
              </a:rPr>
              <a:pPr algn="r" eaLnBrk="0" hangingPunct="0">
                <a:defRPr/>
              </a:pPr>
              <a:t>‹Nr.›</a:t>
            </a:fld>
            <a:endParaRPr lang="de-DE" sz="1100" dirty="0">
              <a:solidFill>
                <a:prstClr val="white">
                  <a:lumMod val="50000"/>
                </a:prstClr>
              </a:solidFill>
            </a:endParaRPr>
          </a:p>
        </p:txBody>
      </p:sp>
      <p:pic>
        <p:nvPicPr>
          <p:cNvPr id="13" name="Picture 18"/>
          <p:cNvPicPr>
            <a:picLocks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54453" y="6308728"/>
            <a:ext cx="479821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rgbClr val="C0C0C0">
                <a:alpha val="50000"/>
              </a:srgbClr>
            </a:outerShdw>
          </a:effectLst>
        </p:spPr>
      </p:pic>
      <p:pic>
        <p:nvPicPr>
          <p:cNvPr id="14" name="Bild 9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0" y="6210000"/>
            <a:ext cx="1600870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961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63D79"/>
        </a:buClr>
        <a:buFont typeface="Wingdings 3" pitchFamily="18" charset="2"/>
        <a:buChar char="u"/>
        <a:defRPr sz="2000">
          <a:solidFill>
            <a:srgbClr val="4D4D4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63D79"/>
        </a:buClr>
        <a:buFont typeface="Wingdings" pitchFamily="2" charset="2"/>
        <a:buChar char="§"/>
        <a:defRPr sz="2000">
          <a:solidFill>
            <a:srgbClr val="4D4D4D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63D79"/>
        </a:buClr>
        <a:buChar char="–"/>
        <a:defRPr sz="2000">
          <a:solidFill>
            <a:srgbClr val="4D4D4D"/>
          </a:solidFill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lr>
          <a:srgbClr val="063D79"/>
        </a:buClr>
        <a:buChar char="•"/>
        <a:defRPr sz="2000">
          <a:solidFill>
            <a:srgbClr val="4D4D4D"/>
          </a:solidFill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lr>
          <a:srgbClr val="063D79"/>
        </a:buClr>
        <a:buChar char=" "/>
        <a:defRPr sz="2000">
          <a:solidFill>
            <a:srgbClr val="4D4D4D"/>
          </a:solidFill>
          <a:latin typeface="+mn-lt"/>
        </a:defRPr>
      </a:lvl5pPr>
      <a:lvl6pPr marL="2438400" indent="-228600" algn="l" rtl="0" fontAlgn="base">
        <a:spcBef>
          <a:spcPct val="20000"/>
        </a:spcBef>
        <a:spcAft>
          <a:spcPct val="0"/>
        </a:spcAft>
        <a:buClr>
          <a:srgbClr val="063D79"/>
        </a:buClr>
        <a:buChar char=" "/>
        <a:defRPr sz="2000">
          <a:solidFill>
            <a:srgbClr val="4D4D4D"/>
          </a:solidFill>
          <a:latin typeface="+mn-lt"/>
        </a:defRPr>
      </a:lvl6pPr>
      <a:lvl7pPr marL="2895600" indent="-228600" algn="l" rtl="0" fontAlgn="base">
        <a:spcBef>
          <a:spcPct val="20000"/>
        </a:spcBef>
        <a:spcAft>
          <a:spcPct val="0"/>
        </a:spcAft>
        <a:buClr>
          <a:srgbClr val="063D79"/>
        </a:buClr>
        <a:buChar char=" "/>
        <a:defRPr sz="2000">
          <a:solidFill>
            <a:srgbClr val="4D4D4D"/>
          </a:solidFill>
          <a:latin typeface="+mn-lt"/>
        </a:defRPr>
      </a:lvl7pPr>
      <a:lvl8pPr marL="3352800" indent="-228600" algn="l" rtl="0" fontAlgn="base">
        <a:spcBef>
          <a:spcPct val="20000"/>
        </a:spcBef>
        <a:spcAft>
          <a:spcPct val="0"/>
        </a:spcAft>
        <a:buClr>
          <a:srgbClr val="063D79"/>
        </a:buClr>
        <a:buChar char=" "/>
        <a:defRPr sz="2000">
          <a:solidFill>
            <a:srgbClr val="4D4D4D"/>
          </a:solidFill>
          <a:latin typeface="+mn-lt"/>
        </a:defRPr>
      </a:lvl8pPr>
      <a:lvl9pPr marL="3810000" indent="-228600" algn="l" rtl="0" fontAlgn="base">
        <a:spcBef>
          <a:spcPct val="20000"/>
        </a:spcBef>
        <a:spcAft>
          <a:spcPct val="0"/>
        </a:spcAft>
        <a:buClr>
          <a:srgbClr val="063D79"/>
        </a:buClr>
        <a:buChar char=" "/>
        <a:defRPr sz="2000">
          <a:solidFill>
            <a:srgbClr val="4D4D4D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wehnes@informatik.uni-wurzburg.d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tertitel 6"/>
          <p:cNvSpPr txBox="1">
            <a:spLocks/>
          </p:cNvSpPr>
          <p:nvPr/>
        </p:nvSpPr>
        <p:spPr bwMode="auto">
          <a:xfrm>
            <a:off x="0" y="1772815"/>
            <a:ext cx="9906000" cy="201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eaLnBrk="1" hangingPunct="1">
              <a:buClr>
                <a:srgbClr val="063D79"/>
              </a:buClr>
              <a:buFont typeface="Wingdings 3" pitchFamily="18" charset="2"/>
              <a:buNone/>
              <a:defRPr sz="2400" kern="0">
                <a:latin typeface="Arial" pitchFamily="34" charset="0"/>
                <a:ea typeface="+mj-ea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63D79"/>
              </a:buClr>
              <a:buFont typeface="Wingdings" pitchFamily="2" charset="2"/>
              <a:buChar char="§"/>
              <a:defRPr sz="1600">
                <a:solidFill>
                  <a:srgbClr val="4D4D4D"/>
                </a:solidFill>
                <a:latin typeface="+mn-lt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63D79"/>
              </a:buClr>
              <a:buChar char="–"/>
              <a:defRPr sz="1600">
                <a:solidFill>
                  <a:srgbClr val="4D4D4D"/>
                </a:solidFill>
                <a:latin typeface="+mn-lt"/>
              </a:defRPr>
            </a:lvl3pPr>
            <a:lvl4pPr marL="1562100" indent="-228600" eaLnBrk="0" hangingPunct="0">
              <a:spcBef>
                <a:spcPct val="20000"/>
              </a:spcBef>
              <a:buClr>
                <a:srgbClr val="063D79"/>
              </a:buClr>
              <a:buChar char="•"/>
              <a:defRPr sz="1600">
                <a:solidFill>
                  <a:srgbClr val="4D4D4D"/>
                </a:solidFill>
                <a:latin typeface="+mn-lt"/>
              </a:defRPr>
            </a:lvl4pPr>
            <a:lvl5pPr marL="1981200" indent="-228600" eaLnBrk="0" hangingPunct="0">
              <a:spcBef>
                <a:spcPct val="20000"/>
              </a:spcBef>
              <a:buClr>
                <a:srgbClr val="063D79"/>
              </a:buClr>
              <a:buChar char=" "/>
              <a:defRPr sz="1600">
                <a:solidFill>
                  <a:srgbClr val="4D4D4D"/>
                </a:solidFill>
                <a:latin typeface="+mn-lt"/>
              </a:defRPr>
            </a:lvl5pPr>
            <a:lvl6pPr marL="2438400" indent="-228600" fontAlgn="base">
              <a:spcBef>
                <a:spcPct val="20000"/>
              </a:spcBef>
              <a:spcAft>
                <a:spcPct val="0"/>
              </a:spcAft>
              <a:buClr>
                <a:srgbClr val="063D79"/>
              </a:buClr>
              <a:buChar char=" "/>
              <a:defRPr sz="2000">
                <a:solidFill>
                  <a:srgbClr val="4D4D4D"/>
                </a:solidFill>
                <a:latin typeface="+mn-lt"/>
              </a:defRPr>
            </a:lvl6pPr>
            <a:lvl7pPr marL="2895600" indent="-228600" fontAlgn="base">
              <a:spcBef>
                <a:spcPct val="20000"/>
              </a:spcBef>
              <a:spcAft>
                <a:spcPct val="0"/>
              </a:spcAft>
              <a:buClr>
                <a:srgbClr val="063D79"/>
              </a:buClr>
              <a:buChar char=" "/>
              <a:defRPr sz="2000">
                <a:solidFill>
                  <a:srgbClr val="4D4D4D"/>
                </a:solidFill>
                <a:latin typeface="+mn-lt"/>
              </a:defRPr>
            </a:lvl7pPr>
            <a:lvl8pPr marL="3352800" indent="-228600" fontAlgn="base">
              <a:spcBef>
                <a:spcPct val="20000"/>
              </a:spcBef>
              <a:spcAft>
                <a:spcPct val="0"/>
              </a:spcAft>
              <a:buClr>
                <a:srgbClr val="063D79"/>
              </a:buClr>
              <a:buChar char=" "/>
              <a:defRPr sz="2000">
                <a:solidFill>
                  <a:srgbClr val="4D4D4D"/>
                </a:solidFill>
                <a:latin typeface="+mn-lt"/>
              </a:defRPr>
            </a:lvl8pPr>
            <a:lvl9pPr marL="3810000" indent="-228600" fontAlgn="base">
              <a:spcBef>
                <a:spcPct val="20000"/>
              </a:spcBef>
              <a:spcAft>
                <a:spcPct val="0"/>
              </a:spcAft>
              <a:buClr>
                <a:srgbClr val="063D79"/>
              </a:buClr>
              <a:buChar char=" "/>
              <a:defRPr sz="2000">
                <a:solidFill>
                  <a:srgbClr val="4D4D4D"/>
                </a:solidFill>
                <a:latin typeface="+mn-lt"/>
              </a:defRPr>
            </a:lvl9pPr>
          </a:lstStyle>
          <a:p>
            <a:pPr lvl="0"/>
            <a:r>
              <a:rPr lang="de-DE" sz="2400" dirty="0"/>
              <a:t>Vorlesung </a:t>
            </a:r>
          </a:p>
          <a:p>
            <a:pPr lvl="0"/>
            <a:endParaRPr lang="de-DE" dirty="0"/>
          </a:p>
          <a:p>
            <a:r>
              <a:rPr lang="de-DE" sz="2800" b="1" dirty="0"/>
              <a:t>Professionelles Projektmanagement in der Praxis</a:t>
            </a:r>
          </a:p>
          <a:p>
            <a:pPr lvl="0"/>
            <a:endParaRPr lang="de-DE" sz="2400" dirty="0"/>
          </a:p>
          <a:p>
            <a:pPr lvl="0"/>
            <a:r>
              <a:rPr lang="de-DE" sz="2400" dirty="0"/>
              <a:t>Prof. Dr. Harald Wehnes</a:t>
            </a:r>
            <a:endParaRPr lang="de-DE" sz="2000" dirty="0">
              <a:solidFill>
                <a:srgbClr val="000000"/>
              </a:solidFill>
              <a:latin typeface="Arial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lang="de-DE" sz="2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" name="Rectangle 11"/>
          <p:cNvSpPr txBox="1">
            <a:spLocks noChangeArrowheads="1"/>
          </p:cNvSpPr>
          <p:nvPr/>
        </p:nvSpPr>
        <p:spPr>
          <a:xfrm>
            <a:off x="631825" y="4365104"/>
            <a:ext cx="8642350" cy="188963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63D79"/>
              </a:buClr>
              <a:buFont typeface="Wingdings 3" pitchFamily="18" charset="2"/>
              <a:buChar char="u"/>
              <a:defRPr sz="20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63D79"/>
              </a:buClr>
              <a:buFont typeface="Wingdings" pitchFamily="2" charset="2"/>
              <a:buChar char="§"/>
              <a:defRPr sz="2000">
                <a:solidFill>
                  <a:srgbClr val="4D4D4D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63D79"/>
              </a:buClr>
              <a:buChar char="–"/>
              <a:defRPr sz="2000">
                <a:solidFill>
                  <a:srgbClr val="4D4D4D"/>
                </a:solidFill>
                <a:latin typeface="+mn-lt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63D79"/>
              </a:buClr>
              <a:buChar char="•"/>
              <a:defRPr sz="2000">
                <a:solidFill>
                  <a:srgbClr val="4D4D4D"/>
                </a:solidFill>
                <a:latin typeface="+mn-lt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63D79"/>
              </a:buClr>
              <a:buChar char=" "/>
              <a:defRPr sz="2000">
                <a:solidFill>
                  <a:srgbClr val="4D4D4D"/>
                </a:solidFill>
                <a:latin typeface="+mn-lt"/>
              </a:defRPr>
            </a:lvl5pPr>
            <a:lvl6pPr marL="24384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63D79"/>
              </a:buClr>
              <a:buChar char=" "/>
              <a:defRPr sz="2000">
                <a:solidFill>
                  <a:srgbClr val="4D4D4D"/>
                </a:solidFill>
                <a:latin typeface="+mn-lt"/>
              </a:defRPr>
            </a:lvl6pPr>
            <a:lvl7pPr marL="2895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63D79"/>
              </a:buClr>
              <a:buChar char=" "/>
              <a:defRPr sz="2000">
                <a:solidFill>
                  <a:srgbClr val="4D4D4D"/>
                </a:solidFill>
                <a:latin typeface="+mn-lt"/>
              </a:defRPr>
            </a:lvl7pPr>
            <a:lvl8pPr marL="3352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63D79"/>
              </a:buClr>
              <a:buChar char=" "/>
              <a:defRPr sz="2000">
                <a:solidFill>
                  <a:srgbClr val="4D4D4D"/>
                </a:solidFill>
                <a:latin typeface="+mn-lt"/>
              </a:defRPr>
            </a:lvl8pPr>
            <a:lvl9pPr marL="3810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63D79"/>
              </a:buClr>
              <a:buChar char=" "/>
              <a:defRPr sz="2000">
                <a:solidFill>
                  <a:srgbClr val="4D4D4D"/>
                </a:solidFill>
                <a:latin typeface="+mn-lt"/>
              </a:defRPr>
            </a:lvl9pPr>
          </a:lstStyle>
          <a:p>
            <a:pPr marL="0" indent="0" algn="ctr" eaLnBrk="1" hangingPunct="1">
              <a:buNone/>
            </a:pPr>
            <a:r>
              <a:rPr lang="de-DE" sz="2600" b="1" dirty="0">
                <a:solidFill>
                  <a:srgbClr val="063D79"/>
                </a:solidFill>
                <a:latin typeface="+mj-lt"/>
                <a:ea typeface="+mj-ea"/>
                <a:cs typeface="+mj-cs"/>
              </a:rPr>
              <a:t>Projektideen: </a:t>
            </a:r>
            <a:br>
              <a:rPr lang="de-DE" sz="2600" b="1" dirty="0">
                <a:solidFill>
                  <a:srgbClr val="063D79"/>
                </a:solidFill>
                <a:latin typeface="+mj-lt"/>
                <a:ea typeface="+mj-ea"/>
                <a:cs typeface="+mj-cs"/>
              </a:rPr>
            </a:br>
            <a:r>
              <a:rPr lang="de-DE" sz="2600" b="1" dirty="0">
                <a:solidFill>
                  <a:srgbClr val="063D79"/>
                </a:solidFill>
                <a:latin typeface="+mj-lt"/>
                <a:ea typeface="+mj-ea"/>
                <a:cs typeface="+mj-cs"/>
              </a:rPr>
              <a:t>Template und Informationen für Projektgeber </a:t>
            </a:r>
          </a:p>
          <a:p>
            <a:pPr marL="0" indent="0" algn="ctr" eaLnBrk="1" hangingPunct="1">
              <a:buNone/>
            </a:pPr>
            <a:endParaRPr lang="de-DE" sz="2800" b="1" kern="0" dirty="0">
              <a:latin typeface="Arial" charset="0"/>
            </a:endParaRPr>
          </a:p>
          <a:p>
            <a:pPr marL="0" indent="0" algn="ctr" eaLnBrk="1" hangingPunct="1">
              <a:buNone/>
            </a:pPr>
            <a:r>
              <a:rPr lang="de-DE" sz="2400" kern="0" dirty="0">
                <a:latin typeface="Arial" charset="0"/>
              </a:rPr>
              <a:t>SS 2020 </a:t>
            </a:r>
          </a:p>
        </p:txBody>
      </p:sp>
    </p:spTree>
    <p:extLst>
      <p:ext uri="{BB962C8B-B14F-4D97-AF65-F5344CB8AC3E}">
        <p14:creationId xmlns:p14="http://schemas.microsoft.com/office/powerpoint/2010/main" val="1128453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6168" y="4293096"/>
            <a:ext cx="8713663" cy="1758403"/>
          </a:xfrm>
        </p:spPr>
        <p:txBody>
          <a:bodyPr/>
          <a:lstStyle/>
          <a:p>
            <a:pPr indent="25400" defTabSz="762000" eaLnBrk="1" hangingPunct="1">
              <a:spcBef>
                <a:spcPts val="0"/>
              </a:spcBef>
              <a:spcAft>
                <a:spcPts val="600"/>
              </a:spcAft>
            </a:pPr>
            <a:b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Template zur Projektidee</a:t>
            </a:r>
            <a:b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Bitte Ausfüllen und an mich senden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332C583B-0217-4045-B096-F9E1ACE759D6}"/>
              </a:ext>
            </a:extLst>
          </p:cNvPr>
          <p:cNvSpPr txBox="1"/>
          <p:nvPr/>
        </p:nvSpPr>
        <p:spPr>
          <a:xfrm rot="20895283">
            <a:off x="1741222" y="1984572"/>
            <a:ext cx="6423554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de-DE" sz="2800" dirty="0"/>
              <a:t>Abgabe bis spätestens 16.04.2020 an: </a:t>
            </a:r>
          </a:p>
          <a:p>
            <a:pPr algn="ctr"/>
            <a:r>
              <a:rPr lang="de-DE" sz="2800" dirty="0">
                <a:hlinkClick r:id="rId3"/>
              </a:rPr>
              <a:t>wehnes@informatik.uni-wuerzburg.de</a:t>
            </a:r>
            <a:r>
              <a:rPr lang="de-DE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32978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692696"/>
          </a:xfrm>
        </p:spPr>
        <p:txBody>
          <a:bodyPr/>
          <a:lstStyle/>
          <a:p>
            <a:r>
              <a:rPr lang="de-DE" dirty="0"/>
              <a:t>&lt; Name der Projektidee &gt;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5276" y="1059904"/>
            <a:ext cx="9280724" cy="5177408"/>
          </a:xfrm>
        </p:spPr>
        <p:txBody>
          <a:bodyPr/>
          <a:lstStyle/>
          <a:p>
            <a:r>
              <a:rPr lang="de-DE" dirty="0"/>
              <a:t>Wie kann der </a:t>
            </a:r>
            <a:r>
              <a:rPr lang="de-DE" b="1" dirty="0"/>
              <a:t>&lt; Zielgruppe &gt; </a:t>
            </a:r>
            <a:r>
              <a:rPr lang="de-DE" dirty="0"/>
              <a:t>geholfen werden, ihr </a:t>
            </a:r>
            <a:r>
              <a:rPr lang="de-DE" b="1" dirty="0"/>
              <a:t>&lt; Problem &gt; </a:t>
            </a:r>
            <a:r>
              <a:rPr lang="de-DE" dirty="0"/>
              <a:t>zu lösen </a:t>
            </a:r>
          </a:p>
          <a:p>
            <a:endParaRPr lang="de-DE" dirty="0"/>
          </a:p>
          <a:p>
            <a:r>
              <a:rPr lang="de-DE" b="1" dirty="0"/>
              <a:t>Kurzbeschreibung</a:t>
            </a:r>
            <a:r>
              <a:rPr lang="de-DE" dirty="0"/>
              <a:t> der innovativen Projektidee:  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r>
              <a:rPr lang="de-DE" b="1" dirty="0"/>
              <a:t>Auftraggeber</a:t>
            </a:r>
            <a:r>
              <a:rPr lang="de-DE" dirty="0"/>
              <a:t> und seine Interessen: 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&lt; ggf. kann eine Grafik als 2. Folie beigefügt werden &gt;</a:t>
            </a:r>
          </a:p>
        </p:txBody>
      </p:sp>
    </p:spTree>
    <p:extLst>
      <p:ext uri="{BB962C8B-B14F-4D97-AF65-F5344CB8AC3E}">
        <p14:creationId xmlns:p14="http://schemas.microsoft.com/office/powerpoint/2010/main" val="1647854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2520" y="4149080"/>
            <a:ext cx="8713663" cy="1944216"/>
          </a:xfrm>
        </p:spPr>
        <p:txBody>
          <a:bodyPr/>
          <a:lstStyle/>
          <a:p>
            <a:pPr indent="25400" defTabSz="762000" eaLnBrk="1" hangingPunct="1">
              <a:spcBef>
                <a:spcPts val="0"/>
              </a:spcBef>
              <a:spcAft>
                <a:spcPts val="600"/>
              </a:spcAft>
            </a:pPr>
            <a:b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Informationen für Projektgeber</a:t>
            </a:r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749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Projektgeber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5276" y="1059904"/>
            <a:ext cx="9280724" cy="5177408"/>
          </a:xfrm>
        </p:spPr>
        <p:txBody>
          <a:bodyPr/>
          <a:lstStyle/>
          <a:p>
            <a:r>
              <a:rPr lang="de-DE" dirty="0"/>
              <a:t>Projektgeber haben die Chance, dass von Ihnen eingebrachte Ideen im Rahmen der Vorlesung „Professionelles Projektmanagement in der Praxis“ </a:t>
            </a:r>
            <a:br>
              <a:rPr lang="de-DE" dirty="0"/>
            </a:br>
            <a:r>
              <a:rPr lang="de-DE" dirty="0"/>
              <a:t>in digitale Produkte, in der Regel Prototypen, umgesetzt werden.</a:t>
            </a:r>
            <a:br>
              <a:rPr lang="de-DE" dirty="0"/>
            </a:br>
            <a:r>
              <a:rPr lang="de-DE" dirty="0"/>
              <a:t>Die Umsetzung erfolgt in interdisziplinären Projektteams von 4-6 Teilnehmern</a:t>
            </a:r>
          </a:p>
          <a:p>
            <a:r>
              <a:rPr lang="de-DE" dirty="0"/>
              <a:t>Es gibt allerdings keine Umsetzungsgarantie, da sich die Studierenden den Projektideen selbst zuordnen. </a:t>
            </a:r>
          </a:p>
          <a:p>
            <a:r>
              <a:rPr lang="de-DE" dirty="0"/>
              <a:t>Von den Projektgebern wird gewünscht</a:t>
            </a:r>
          </a:p>
          <a:p>
            <a:pPr lvl="1"/>
            <a:r>
              <a:rPr lang="de-DE" dirty="0"/>
              <a:t>1-Pager der Idee </a:t>
            </a:r>
          </a:p>
          <a:p>
            <a:pPr lvl="1"/>
            <a:r>
              <a:rPr lang="de-DE" dirty="0"/>
              <a:t>Ansprechpartner für Fragen des Teams</a:t>
            </a:r>
          </a:p>
          <a:p>
            <a:pPr lvl="1"/>
            <a:r>
              <a:rPr lang="de-DE" dirty="0"/>
              <a:t>Abnahme von (Zwischen-)Ergebnissen </a:t>
            </a:r>
          </a:p>
          <a:p>
            <a:pPr lvl="1"/>
            <a:r>
              <a:rPr lang="de-DE" dirty="0"/>
              <a:t>Ggf. Unterstützung des Teams </a:t>
            </a:r>
          </a:p>
          <a:p>
            <a:pPr lvl="1"/>
            <a:r>
              <a:rPr lang="de-DE" dirty="0"/>
              <a:t>Teilnahme an der Vorlesung</a:t>
            </a:r>
          </a:p>
          <a:p>
            <a:pPr lvl="2"/>
            <a:r>
              <a:rPr lang="de-DE" dirty="0"/>
              <a:t>Idealerweise bei der 1. Veranstaltung, bei der das Projektdesign mit dem Project Canvas erarbeitet wird: 20. April 2020, 12:15 Uhr</a:t>
            </a:r>
          </a:p>
          <a:p>
            <a:pPr lvl="2"/>
            <a:r>
              <a:rPr lang="de-DE" dirty="0"/>
              <a:t>Projektiade 2020, „Öffentliche Abschlussveranstaltung“: 20.07.2020</a:t>
            </a:r>
          </a:p>
          <a:p>
            <a:pPr lvl="2"/>
            <a:endParaRPr lang="de-DE" dirty="0"/>
          </a:p>
          <a:p>
            <a:pPr lvl="2"/>
            <a:endParaRPr lang="de-DE" dirty="0"/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23220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528" y="1627485"/>
            <a:ext cx="7776864" cy="523051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Projektdesign mit dem Project Canvas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5276" y="836712"/>
            <a:ext cx="9280724" cy="720080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In der ersten Vorlesung, 20.04.2020, soll mit dem Project Canvas ein gemein-</a:t>
            </a:r>
            <a:r>
              <a:rPr lang="de-DE" dirty="0" err="1"/>
              <a:t>sames</a:t>
            </a:r>
            <a:r>
              <a:rPr lang="de-DE" dirty="0"/>
              <a:t> Bild des Projektes von Projektteam mit Auftraggeber erstellt werden </a:t>
            </a:r>
          </a:p>
        </p:txBody>
      </p:sp>
    </p:spTree>
    <p:extLst>
      <p:ext uri="{BB962C8B-B14F-4D97-AF65-F5344CB8AC3E}">
        <p14:creationId xmlns:p14="http://schemas.microsoft.com/office/powerpoint/2010/main" val="1753174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&lt; Projektgeber: &gt; &lt; Name der Projektidee &gt;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5276" y="1059904"/>
            <a:ext cx="8667750" cy="4313312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Vorbereitung für den Project Canvas </a:t>
            </a:r>
          </a:p>
          <a:p>
            <a:pPr marL="0" indent="0">
              <a:buNone/>
            </a:pPr>
            <a:r>
              <a:rPr lang="de-DE" dirty="0"/>
              <a:t>Diese Fragen bitte beantworten, falls eine Teilnahme an der 1. Vorlesung am 20.04.2020 nicht möglich ist und dem Dozenten mit dem Template zusenden. DANKE</a:t>
            </a:r>
          </a:p>
          <a:p>
            <a:pPr marL="457200" indent="-457200">
              <a:buFont typeface="+mj-lt"/>
              <a:buAutoNum type="arabicPeriod"/>
            </a:pPr>
            <a:endParaRPr lang="de-DE" dirty="0"/>
          </a:p>
          <a:p>
            <a:pPr marL="457200" indent="-457200">
              <a:buFont typeface="+mj-lt"/>
              <a:buAutoNum type="arabicPeriod"/>
            </a:pPr>
            <a:r>
              <a:rPr lang="de-DE" dirty="0"/>
              <a:t>Für wen ist das Projekt von Bedeutung und warum?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/>
              <a:t>Was soll erreicht werden? 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/>
              <a:t>Was ist aus Ihrer Sicht besonders wichtig?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/>
              <a:t>Wann soll das Ergebnis vorliegen?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/>
              <a:t>Wie würden Sie vorgehen?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/>
              <a:t>Was ist vermutlich die größte Herausforderung? 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/>
              <a:t>Was wäre ein echter Erfolg und Grund zu feiern?  </a:t>
            </a:r>
          </a:p>
        </p:txBody>
      </p:sp>
    </p:spTree>
    <p:extLst>
      <p:ext uri="{BB962C8B-B14F-4D97-AF65-F5344CB8AC3E}">
        <p14:creationId xmlns:p14="http://schemas.microsoft.com/office/powerpoint/2010/main" val="3440899749"/>
      </p:ext>
    </p:extLst>
  </p:cSld>
  <p:clrMapOvr>
    <a:masterClrMapping/>
  </p:clrMapOvr>
</p:sld>
</file>

<file path=ppt/theme/theme1.xml><?xml version="1.0" encoding="utf-8"?>
<a:theme xmlns:a="http://schemas.openxmlformats.org/drawingml/2006/main" name="2_Test123">
  <a:themeElements>
    <a:clrScheme name="AOK_1">
      <a:dk1>
        <a:sysClr val="windowText" lastClr="000000"/>
      </a:dk1>
      <a:lt1>
        <a:sysClr val="window" lastClr="FFFFFF"/>
      </a:lt1>
      <a:dk2>
        <a:srgbClr val="339966"/>
      </a:dk2>
      <a:lt2>
        <a:srgbClr val="EEECE1"/>
      </a:lt2>
      <a:accent1>
        <a:srgbClr val="F79646"/>
      </a:accent1>
      <a:accent2>
        <a:srgbClr val="FF0000"/>
      </a:accent2>
      <a:accent3>
        <a:srgbClr val="0070C0"/>
      </a:accent3>
      <a:accent4>
        <a:srgbClr val="339966"/>
      </a:accent4>
      <a:accent5>
        <a:srgbClr val="FFC000"/>
      </a:accent5>
      <a:accent6>
        <a:srgbClr val="92D050"/>
      </a:accent6>
      <a:hlink>
        <a:srgbClr val="0000FF"/>
      </a:hlink>
      <a:folHlink>
        <a:srgbClr val="800080"/>
      </a:folHlink>
    </a:clrScheme>
    <a:fontScheme name="Test12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Rounded MT Bold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Rounded MT Bold" pitchFamily="34" charset="0"/>
            <a:cs typeface="Arial" charset="0"/>
          </a:defRPr>
        </a:defPPr>
      </a:lstStyle>
    </a:lnDef>
  </a:objectDefaults>
  <a:extraClrSchemeLst>
    <a:extraClrScheme>
      <a:clrScheme name="Test123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23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123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23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23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23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23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350</Words>
  <Application>Microsoft Office PowerPoint</Application>
  <PresentationFormat>A4-Papier (210 x 297 mm)</PresentationFormat>
  <Paragraphs>61</Paragraphs>
  <Slides>7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Arial</vt:lpstr>
      <vt:lpstr>Wingdings</vt:lpstr>
      <vt:lpstr>Wingdings 3</vt:lpstr>
      <vt:lpstr>2_Test123</vt:lpstr>
      <vt:lpstr>PowerPoint-Präsentation</vt:lpstr>
      <vt:lpstr> Template zur Projektidee Bitte Ausfüllen und an mich senden</vt:lpstr>
      <vt:lpstr>&lt; Name der Projektidee &gt;</vt:lpstr>
      <vt:lpstr> Informationen für Projektgeber</vt:lpstr>
      <vt:lpstr>Projektgeber</vt:lpstr>
      <vt:lpstr>Projektdesign mit dem Project Canvas</vt:lpstr>
      <vt:lpstr>&lt; Projektgeber: &gt; &lt; Name der Projektidee &gt;</vt:lpstr>
    </vt:vector>
  </TitlesOfParts>
  <Company>Uni Würzburg / AOK Bayern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Vorlesung Professionelles PM in der Praxis</dc:title>
  <dc:creator>Prof. Dr. Harald Wehnes</dc:creator>
  <cp:lastModifiedBy>HW-GPM</cp:lastModifiedBy>
  <cp:revision>1083</cp:revision>
  <cp:lastPrinted>2018-07-01T17:19:12Z</cp:lastPrinted>
  <dcterms:created xsi:type="dcterms:W3CDTF">2004-03-15T17:47:44Z</dcterms:created>
  <dcterms:modified xsi:type="dcterms:W3CDTF">2020-04-10T19:53:20Z</dcterms:modified>
</cp:coreProperties>
</file>