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charts/chart10.xml" ContentType="application/vnd.openxmlformats-officedocument.drawingml.chart+xml"/>
  <Override PartName="/ppt/theme/themeOverride5.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 id="2147483674" r:id="rId2"/>
    <p:sldMasterId id="2147483746" r:id="rId3"/>
  </p:sldMasterIdLst>
  <p:notesMasterIdLst>
    <p:notesMasterId r:id="rId66"/>
  </p:notesMasterIdLst>
  <p:handoutMasterIdLst>
    <p:handoutMasterId r:id="rId67"/>
  </p:handoutMasterIdLst>
  <p:sldIdLst>
    <p:sldId id="297" r:id="rId4"/>
    <p:sldId id="302" r:id="rId5"/>
    <p:sldId id="379" r:id="rId6"/>
    <p:sldId id="317" r:id="rId7"/>
    <p:sldId id="385" r:id="rId8"/>
    <p:sldId id="301" r:id="rId9"/>
    <p:sldId id="320" r:id="rId10"/>
    <p:sldId id="318" r:id="rId11"/>
    <p:sldId id="380" r:id="rId12"/>
    <p:sldId id="319" r:id="rId13"/>
    <p:sldId id="321" r:id="rId14"/>
    <p:sldId id="322" r:id="rId15"/>
    <p:sldId id="377" r:id="rId16"/>
    <p:sldId id="329" r:id="rId17"/>
    <p:sldId id="384" r:id="rId18"/>
    <p:sldId id="330" r:id="rId19"/>
    <p:sldId id="386" r:id="rId20"/>
    <p:sldId id="387" r:id="rId21"/>
    <p:sldId id="381" r:id="rId22"/>
    <p:sldId id="365" r:id="rId23"/>
    <p:sldId id="366" r:id="rId24"/>
    <p:sldId id="367" r:id="rId25"/>
    <p:sldId id="368" r:id="rId26"/>
    <p:sldId id="383" r:id="rId27"/>
    <p:sldId id="332" r:id="rId28"/>
    <p:sldId id="363" r:id="rId29"/>
    <p:sldId id="364" r:id="rId30"/>
    <p:sldId id="370" r:id="rId31"/>
    <p:sldId id="323" r:id="rId32"/>
    <p:sldId id="382" r:id="rId33"/>
    <p:sldId id="343" r:id="rId34"/>
    <p:sldId id="344" r:id="rId35"/>
    <p:sldId id="345" r:id="rId36"/>
    <p:sldId id="346" r:id="rId37"/>
    <p:sldId id="375" r:id="rId38"/>
    <p:sldId id="359" r:id="rId39"/>
    <p:sldId id="360" r:id="rId40"/>
    <p:sldId id="361" r:id="rId41"/>
    <p:sldId id="362" r:id="rId42"/>
    <p:sldId id="371" r:id="rId43"/>
    <p:sldId id="372" r:id="rId44"/>
    <p:sldId id="374" r:id="rId45"/>
    <p:sldId id="334" r:id="rId46"/>
    <p:sldId id="350" r:id="rId47"/>
    <p:sldId id="349" r:id="rId48"/>
    <p:sldId id="369" r:id="rId49"/>
    <p:sldId id="295" r:id="rId50"/>
    <p:sldId id="351" r:id="rId51"/>
    <p:sldId id="388" r:id="rId52"/>
    <p:sldId id="352" r:id="rId53"/>
    <p:sldId id="353" r:id="rId54"/>
    <p:sldId id="354" r:id="rId55"/>
    <p:sldId id="357" r:id="rId56"/>
    <p:sldId id="358" r:id="rId57"/>
    <p:sldId id="373" r:id="rId58"/>
    <p:sldId id="348" r:id="rId59"/>
    <p:sldId id="335" r:id="rId60"/>
    <p:sldId id="342" r:id="rId61"/>
    <p:sldId id="336" r:id="rId62"/>
    <p:sldId id="337" r:id="rId63"/>
    <p:sldId id="378" r:id="rId64"/>
    <p:sldId id="347" r:id="rId6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211"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79AF8"/>
    <a:srgbClr val="021B45"/>
    <a:srgbClr val="5684AA"/>
    <a:srgbClr val="333333"/>
    <a:srgbClr val="3F5161"/>
    <a:srgbClr val="009DE0"/>
    <a:srgbClr val="F0AB00"/>
    <a:srgbClr val="FFFFFF"/>
    <a:srgbClr val="2F3C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67"/>
    <p:restoredTop sz="96271"/>
  </p:normalViewPr>
  <p:slideViewPr>
    <p:cSldViewPr snapToGrid="0" snapToObjects="1">
      <p:cViewPr varScale="1">
        <p:scale>
          <a:sx n="75" d="100"/>
          <a:sy n="75" d="100"/>
        </p:scale>
        <p:origin x="264" y="62"/>
      </p:cViewPr>
      <p:guideLst>
        <p:guide pos="3840"/>
        <p:guide pos="211"/>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5" d="100"/>
          <a:sy n="95" d="100"/>
        </p:scale>
        <p:origin x="372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Schrepp" userId="e3e9d1f66dfa0074" providerId="LiveId" clId="{8BBF695E-42F9-456E-ABF7-3340ACDE628C}"/>
    <pc:docChg chg="undo custSel modSld">
      <pc:chgData name="Martin Schrepp" userId="e3e9d1f66dfa0074" providerId="LiveId" clId="{8BBF695E-42F9-456E-ABF7-3340ACDE628C}" dt="2018-11-24T17:04:50.440" v="37" actId="478"/>
      <pc:docMkLst>
        <pc:docMk/>
      </pc:docMkLst>
      <pc:sldChg chg="addSp delSp modSp">
        <pc:chgData name="Martin Schrepp" userId="e3e9d1f66dfa0074" providerId="LiveId" clId="{8BBF695E-42F9-456E-ABF7-3340ACDE628C}" dt="2018-11-24T17:04:33.415" v="34" actId="1076"/>
        <pc:sldMkLst>
          <pc:docMk/>
          <pc:sldMk cId="1544164724" sldId="317"/>
        </pc:sldMkLst>
        <pc:spChg chg="add mod">
          <ac:chgData name="Martin Schrepp" userId="e3e9d1f66dfa0074" providerId="LiveId" clId="{8BBF695E-42F9-456E-ABF7-3340ACDE628C}" dt="2018-11-24T17:04:33.415" v="34" actId="1076"/>
          <ac:spMkLst>
            <pc:docMk/>
            <pc:sldMk cId="1544164724" sldId="317"/>
            <ac:spMk id="5" creationId="{52F535CC-D8B2-4CD5-89A1-B530A65A6F55}"/>
          </ac:spMkLst>
        </pc:spChg>
        <pc:picChg chg="del">
          <ac:chgData name="Martin Schrepp" userId="e3e9d1f66dfa0074" providerId="LiveId" clId="{8BBF695E-42F9-456E-ABF7-3340ACDE628C}" dt="2018-11-24T17:04:19.395" v="22" actId="478"/>
          <ac:picMkLst>
            <pc:docMk/>
            <pc:sldMk cId="1544164724" sldId="317"/>
            <ac:picMk id="2" creationId="{A8D3FB07-3DAC-4F65-8BA7-CB27C055FEE9}"/>
          </ac:picMkLst>
        </pc:picChg>
      </pc:sldChg>
      <pc:sldChg chg="addSp delSp">
        <pc:chgData name="Martin Schrepp" userId="e3e9d1f66dfa0074" providerId="LiveId" clId="{8BBF695E-42F9-456E-ABF7-3340ACDE628C}" dt="2018-11-24T17:04:50.440" v="37" actId="478"/>
        <pc:sldMkLst>
          <pc:docMk/>
          <pc:sldMk cId="1443324407" sldId="318"/>
        </pc:sldMkLst>
        <pc:grpChg chg="add del">
          <ac:chgData name="Martin Schrepp" userId="e3e9d1f66dfa0074" providerId="LiveId" clId="{8BBF695E-42F9-456E-ABF7-3340ACDE628C}" dt="2018-11-24T17:04:47.549" v="36" actId="478"/>
          <ac:grpSpMkLst>
            <pc:docMk/>
            <pc:sldMk cId="1443324407" sldId="318"/>
            <ac:grpSpMk id="19" creationId="{462CF2C7-5B40-43B7-89EB-655CE6D2C283}"/>
          </ac:grpSpMkLst>
        </pc:grpChg>
        <pc:picChg chg="del">
          <ac:chgData name="Martin Schrepp" userId="e3e9d1f66dfa0074" providerId="LiveId" clId="{8BBF695E-42F9-456E-ABF7-3340ACDE628C}" dt="2018-11-24T17:04:50.440" v="37" actId="478"/>
          <ac:picMkLst>
            <pc:docMk/>
            <pc:sldMk cId="1443324407" sldId="318"/>
            <ac:picMk id="2" creationId="{D69360CF-57E6-4254-BEC8-A68B0F78AAB2}"/>
          </ac:picMkLst>
        </pc:picChg>
      </pc:sldChg>
      <pc:sldChg chg="delSp modSp">
        <pc:chgData name="Martin Schrepp" userId="e3e9d1f66dfa0074" providerId="LiveId" clId="{8BBF695E-42F9-456E-ABF7-3340ACDE628C}" dt="2018-11-24T17:00:22.272" v="9" actId="1076"/>
        <pc:sldMkLst>
          <pc:docMk/>
          <pc:sldMk cId="1636478186" sldId="321"/>
        </pc:sldMkLst>
        <pc:spChg chg="mod">
          <ac:chgData name="Martin Schrepp" userId="e3e9d1f66dfa0074" providerId="LiveId" clId="{8BBF695E-42F9-456E-ABF7-3340ACDE628C}" dt="2018-11-24T17:00:15.642" v="7" actId="1076"/>
          <ac:spMkLst>
            <pc:docMk/>
            <pc:sldMk cId="1636478186" sldId="321"/>
            <ac:spMk id="5" creationId="{7DD407FE-5FAC-4C7E-987B-2A9EE3ADADAF}"/>
          </ac:spMkLst>
        </pc:spChg>
        <pc:spChg chg="mod">
          <ac:chgData name="Martin Schrepp" userId="e3e9d1f66dfa0074" providerId="LiveId" clId="{8BBF695E-42F9-456E-ABF7-3340ACDE628C}" dt="2018-11-24T17:00:19.694" v="8" actId="1076"/>
          <ac:spMkLst>
            <pc:docMk/>
            <pc:sldMk cId="1636478186" sldId="321"/>
            <ac:spMk id="6" creationId="{E6C1329E-B732-4839-BA3B-ABD4FA1E9638}"/>
          </ac:spMkLst>
        </pc:spChg>
        <pc:spChg chg="mod">
          <ac:chgData name="Martin Schrepp" userId="e3e9d1f66dfa0074" providerId="LiveId" clId="{8BBF695E-42F9-456E-ABF7-3340ACDE628C}" dt="2018-11-24T17:00:22.272" v="9" actId="1076"/>
          <ac:spMkLst>
            <pc:docMk/>
            <pc:sldMk cId="1636478186" sldId="321"/>
            <ac:spMk id="7" creationId="{79A32F81-E5EF-4D7A-9BE6-23C91647F36F}"/>
          </ac:spMkLst>
        </pc:spChg>
        <pc:picChg chg="del">
          <ac:chgData name="Martin Schrepp" userId="e3e9d1f66dfa0074" providerId="LiveId" clId="{8BBF695E-42F9-456E-ABF7-3340ACDE628C}" dt="2018-11-24T16:59:52.221" v="1" actId="478"/>
          <ac:picMkLst>
            <pc:docMk/>
            <pc:sldMk cId="1636478186" sldId="321"/>
            <ac:picMk id="8" creationId="{B4B1C0A6-4AE6-4BD6-8BE4-FDC0307EBA11}"/>
          </ac:picMkLst>
        </pc:picChg>
        <pc:picChg chg="del">
          <ac:chgData name="Martin Schrepp" userId="e3e9d1f66dfa0074" providerId="LiveId" clId="{8BBF695E-42F9-456E-ABF7-3340ACDE628C}" dt="2018-11-24T16:59:53.253" v="2" actId="478"/>
          <ac:picMkLst>
            <pc:docMk/>
            <pc:sldMk cId="1636478186" sldId="321"/>
            <ac:picMk id="13" creationId="{610C1822-38E7-4DAE-A478-F5DBD17120BF}"/>
          </ac:picMkLst>
        </pc:picChg>
        <pc:picChg chg="del">
          <ac:chgData name="Martin Schrepp" userId="e3e9d1f66dfa0074" providerId="LiveId" clId="{8BBF695E-42F9-456E-ABF7-3340ACDE628C}" dt="2018-11-24T16:59:51.190" v="0" actId="478"/>
          <ac:picMkLst>
            <pc:docMk/>
            <pc:sldMk cId="1636478186" sldId="321"/>
            <ac:picMk id="14" creationId="{E4E777A4-903B-43D8-9137-05AD79708C66}"/>
          </ac:picMkLst>
        </pc:picChg>
      </pc:sldChg>
      <pc:sldChg chg="delSp modSp">
        <pc:chgData name="Martin Schrepp" userId="e3e9d1f66dfa0074" providerId="LiveId" clId="{8BBF695E-42F9-456E-ABF7-3340ACDE628C}" dt="2018-11-24T17:00:51.874" v="13" actId="255"/>
        <pc:sldMkLst>
          <pc:docMk/>
          <pc:sldMk cId="3157691716" sldId="323"/>
        </pc:sldMkLst>
        <pc:spChg chg="mod">
          <ac:chgData name="Martin Schrepp" userId="e3e9d1f66dfa0074" providerId="LiveId" clId="{8BBF695E-42F9-456E-ABF7-3340ACDE628C}" dt="2018-11-24T17:00:51.874" v="13" actId="255"/>
          <ac:spMkLst>
            <pc:docMk/>
            <pc:sldMk cId="3157691716" sldId="323"/>
            <ac:spMk id="5" creationId="{2B558F13-3680-4C5E-8FAE-0EEAC310C351}"/>
          </ac:spMkLst>
        </pc:spChg>
        <pc:spChg chg="del">
          <ac:chgData name="Martin Schrepp" userId="e3e9d1f66dfa0074" providerId="LiveId" clId="{8BBF695E-42F9-456E-ABF7-3340ACDE628C}" dt="2018-11-24T17:00:42.670" v="11" actId="478"/>
          <ac:spMkLst>
            <pc:docMk/>
            <pc:sldMk cId="3157691716" sldId="323"/>
            <ac:spMk id="7" creationId="{80C0C8DF-30B8-473D-BEF5-28516F20B6B8}"/>
          </ac:spMkLst>
        </pc:spChg>
        <pc:spChg chg="del">
          <ac:chgData name="Martin Schrepp" userId="e3e9d1f66dfa0074" providerId="LiveId" clId="{8BBF695E-42F9-456E-ABF7-3340ACDE628C}" dt="2018-11-24T17:00:42.670" v="11" actId="478"/>
          <ac:spMkLst>
            <pc:docMk/>
            <pc:sldMk cId="3157691716" sldId="323"/>
            <ac:spMk id="8" creationId="{71FAA9F7-F35F-46C7-926A-2DA4D9CCD79A}"/>
          </ac:spMkLst>
        </pc:spChg>
        <pc:spChg chg="del">
          <ac:chgData name="Martin Schrepp" userId="e3e9d1f66dfa0074" providerId="LiveId" clId="{8BBF695E-42F9-456E-ABF7-3340ACDE628C}" dt="2018-11-24T17:00:42.670" v="11" actId="478"/>
          <ac:spMkLst>
            <pc:docMk/>
            <pc:sldMk cId="3157691716" sldId="323"/>
            <ac:spMk id="9" creationId="{CA0302D7-1E67-4920-8191-4F5643EFBE63}"/>
          </ac:spMkLst>
        </pc:spChg>
        <pc:spChg chg="del">
          <ac:chgData name="Martin Schrepp" userId="e3e9d1f66dfa0074" providerId="LiveId" clId="{8BBF695E-42F9-456E-ABF7-3340ACDE628C}" dt="2018-11-24T17:00:42.670" v="11" actId="478"/>
          <ac:spMkLst>
            <pc:docMk/>
            <pc:sldMk cId="3157691716" sldId="323"/>
            <ac:spMk id="10" creationId="{F83C57B5-5ACB-451C-81AD-3EA29D480B00}"/>
          </ac:spMkLst>
        </pc:spChg>
        <pc:spChg chg="del">
          <ac:chgData name="Martin Schrepp" userId="e3e9d1f66dfa0074" providerId="LiveId" clId="{8BBF695E-42F9-456E-ABF7-3340ACDE628C}" dt="2018-11-24T17:00:42.670" v="11" actId="478"/>
          <ac:spMkLst>
            <pc:docMk/>
            <pc:sldMk cId="3157691716" sldId="323"/>
            <ac:spMk id="11" creationId="{DF4B60B8-64CB-419E-BAAC-ADB32917E040}"/>
          </ac:spMkLst>
        </pc:spChg>
        <pc:spChg chg="del">
          <ac:chgData name="Martin Schrepp" userId="e3e9d1f66dfa0074" providerId="LiveId" clId="{8BBF695E-42F9-456E-ABF7-3340ACDE628C}" dt="2018-11-24T17:00:42.670" v="11" actId="478"/>
          <ac:spMkLst>
            <pc:docMk/>
            <pc:sldMk cId="3157691716" sldId="323"/>
            <ac:spMk id="12" creationId="{111C24B2-1CA3-4D63-9622-BCBEEDBC3241}"/>
          </ac:spMkLst>
        </pc:spChg>
        <pc:spChg chg="del">
          <ac:chgData name="Martin Schrepp" userId="e3e9d1f66dfa0074" providerId="LiveId" clId="{8BBF695E-42F9-456E-ABF7-3340ACDE628C}" dt="2018-11-24T17:00:42.670" v="11" actId="478"/>
          <ac:spMkLst>
            <pc:docMk/>
            <pc:sldMk cId="3157691716" sldId="323"/>
            <ac:spMk id="13" creationId="{3C7C9099-47AF-4095-9A1D-DEFCF8332E0A}"/>
          </ac:spMkLst>
        </pc:spChg>
        <pc:spChg chg="del">
          <ac:chgData name="Martin Schrepp" userId="e3e9d1f66dfa0074" providerId="LiveId" clId="{8BBF695E-42F9-456E-ABF7-3340ACDE628C}" dt="2018-11-24T17:00:42.670" v="11" actId="478"/>
          <ac:spMkLst>
            <pc:docMk/>
            <pc:sldMk cId="3157691716" sldId="323"/>
            <ac:spMk id="14" creationId="{220015CB-268B-438A-984B-470531487E56}"/>
          </ac:spMkLst>
        </pc:spChg>
        <pc:picChg chg="del">
          <ac:chgData name="Martin Schrepp" userId="e3e9d1f66dfa0074" providerId="LiveId" clId="{8BBF695E-42F9-456E-ABF7-3340ACDE628C}" dt="2018-11-24T17:00:39.269" v="10" actId="478"/>
          <ac:picMkLst>
            <pc:docMk/>
            <pc:sldMk cId="3157691716" sldId="323"/>
            <ac:picMk id="6" creationId="{5787D7F2-B09B-4AC7-BBFC-A541C72CF72C}"/>
          </ac:picMkLst>
        </pc:picChg>
      </pc:sldChg>
      <pc:sldChg chg="delSp">
        <pc:chgData name="Martin Schrepp" userId="e3e9d1f66dfa0074" providerId="LiveId" clId="{8BBF695E-42F9-456E-ABF7-3340ACDE628C}" dt="2018-11-24T17:01:35.155" v="19" actId="478"/>
        <pc:sldMkLst>
          <pc:docMk/>
          <pc:sldMk cId="3510255116" sldId="335"/>
        </pc:sldMkLst>
        <pc:picChg chg="del">
          <ac:chgData name="Martin Schrepp" userId="e3e9d1f66dfa0074" providerId="LiveId" clId="{8BBF695E-42F9-456E-ABF7-3340ACDE628C}" dt="2018-11-24T17:01:35.155" v="19" actId="478"/>
          <ac:picMkLst>
            <pc:docMk/>
            <pc:sldMk cId="3510255116" sldId="335"/>
            <ac:picMk id="5" creationId="{B1493F8B-5873-4245-A8F1-DBE15AA826FC}"/>
          </ac:picMkLst>
        </pc:picChg>
      </pc:sldChg>
      <pc:sldChg chg="delSp">
        <pc:chgData name="Martin Schrepp" userId="e3e9d1f66dfa0074" providerId="LiveId" clId="{8BBF695E-42F9-456E-ABF7-3340ACDE628C}" dt="2018-11-24T17:01:39.999" v="21" actId="478"/>
        <pc:sldMkLst>
          <pc:docMk/>
          <pc:sldMk cId="3875560194" sldId="336"/>
        </pc:sldMkLst>
        <pc:picChg chg="del">
          <ac:chgData name="Martin Schrepp" userId="e3e9d1f66dfa0074" providerId="LiveId" clId="{8BBF695E-42F9-456E-ABF7-3340ACDE628C}" dt="2018-11-24T17:01:39.264" v="20" actId="478"/>
          <ac:picMkLst>
            <pc:docMk/>
            <pc:sldMk cId="3875560194" sldId="336"/>
            <ac:picMk id="6" creationId="{9B92A8E2-1E1A-4520-917D-84A2807CE769}"/>
          </ac:picMkLst>
        </pc:picChg>
        <pc:picChg chg="del">
          <ac:chgData name="Martin Schrepp" userId="e3e9d1f66dfa0074" providerId="LiveId" clId="{8BBF695E-42F9-456E-ABF7-3340ACDE628C}" dt="2018-11-24T17:01:39.999" v="21" actId="478"/>
          <ac:picMkLst>
            <pc:docMk/>
            <pc:sldMk cId="3875560194" sldId="336"/>
            <ac:picMk id="7" creationId="{DE893477-063C-4C01-A964-70DBF38CF65B}"/>
          </ac:picMkLst>
        </pc:picChg>
      </pc:sldChg>
      <pc:sldChg chg="delSp">
        <pc:chgData name="Martin Schrepp" userId="e3e9d1f66dfa0074" providerId="LiveId" clId="{8BBF695E-42F9-456E-ABF7-3340ACDE628C}" dt="2018-11-24T17:01:31.156" v="18" actId="478"/>
        <pc:sldMkLst>
          <pc:docMk/>
          <pc:sldMk cId="4204974394" sldId="348"/>
        </pc:sldMkLst>
        <pc:picChg chg="del">
          <ac:chgData name="Martin Schrepp" userId="e3e9d1f66dfa0074" providerId="LiveId" clId="{8BBF695E-42F9-456E-ABF7-3340ACDE628C}" dt="2018-11-24T17:01:31.156" v="18" actId="478"/>
          <ac:picMkLst>
            <pc:docMk/>
            <pc:sldMk cId="4204974394" sldId="348"/>
            <ac:picMk id="5" creationId="{3B57B70E-9FB0-4889-A312-886F9CC3DE10}"/>
          </ac:picMkLst>
        </pc:picChg>
      </pc:sldChg>
      <pc:sldChg chg="delSp">
        <pc:chgData name="Martin Schrepp" userId="e3e9d1f66dfa0074" providerId="LiveId" clId="{8BBF695E-42F9-456E-ABF7-3340ACDE628C}" dt="2018-11-24T17:01:19.815" v="16" actId="478"/>
        <pc:sldMkLst>
          <pc:docMk/>
          <pc:sldMk cId="1120795992" sldId="352"/>
        </pc:sldMkLst>
        <pc:picChg chg="del">
          <ac:chgData name="Martin Schrepp" userId="e3e9d1f66dfa0074" providerId="LiveId" clId="{8BBF695E-42F9-456E-ABF7-3340ACDE628C}" dt="2018-11-24T17:01:19.815" v="16" actId="478"/>
          <ac:picMkLst>
            <pc:docMk/>
            <pc:sldMk cId="1120795992" sldId="352"/>
            <ac:picMk id="9" creationId="{8A7859A3-AE88-4013-9EE1-A181D30C8842}"/>
          </ac:picMkLst>
        </pc:picChg>
      </pc:sldChg>
      <pc:sldChg chg="delSp">
        <pc:chgData name="Martin Schrepp" userId="e3e9d1f66dfa0074" providerId="LiveId" clId="{8BBF695E-42F9-456E-ABF7-3340ACDE628C}" dt="2018-11-24T17:01:24.046" v="17" actId="478"/>
        <pc:sldMkLst>
          <pc:docMk/>
          <pc:sldMk cId="2086173449" sldId="354"/>
        </pc:sldMkLst>
        <pc:picChg chg="del">
          <ac:chgData name="Martin Schrepp" userId="e3e9d1f66dfa0074" providerId="LiveId" clId="{8BBF695E-42F9-456E-ABF7-3340ACDE628C}" dt="2018-11-24T17:01:24.046" v="17" actId="478"/>
          <ac:picMkLst>
            <pc:docMk/>
            <pc:sldMk cId="2086173449" sldId="354"/>
            <ac:picMk id="8" creationId="{EF47302A-CE34-4A46-A0B7-9920BD1349D0}"/>
          </ac:picMkLst>
        </pc:picChg>
      </pc:sldChg>
      <pc:sldChg chg="delSp modSp">
        <pc:chgData name="Martin Schrepp" userId="e3e9d1f66dfa0074" providerId="LiveId" clId="{8BBF695E-42F9-456E-ABF7-3340ACDE628C}" dt="2018-11-24T17:01:12.955" v="15" actId="1076"/>
        <pc:sldMkLst>
          <pc:docMk/>
          <pc:sldMk cId="4292998844" sldId="369"/>
        </pc:sldMkLst>
        <pc:spChg chg="mod">
          <ac:chgData name="Martin Schrepp" userId="e3e9d1f66dfa0074" providerId="LiveId" clId="{8BBF695E-42F9-456E-ABF7-3340ACDE628C}" dt="2018-11-24T17:01:12.955" v="15" actId="1076"/>
          <ac:spMkLst>
            <pc:docMk/>
            <pc:sldMk cId="4292998844" sldId="369"/>
            <ac:spMk id="7" creationId="{186F3C5B-0DE5-4BA9-8BFB-975080885845}"/>
          </ac:spMkLst>
        </pc:spChg>
        <pc:picChg chg="del">
          <ac:chgData name="Martin Schrepp" userId="e3e9d1f66dfa0074" providerId="LiveId" clId="{8BBF695E-42F9-456E-ABF7-3340ACDE628C}" dt="2018-11-24T17:01:09.393" v="14" actId="478"/>
          <ac:picMkLst>
            <pc:docMk/>
            <pc:sldMk cId="4292998844" sldId="369"/>
            <ac:picMk id="4" creationId="{0CB0EEC7-DB66-41B2-AEC8-82E65027EF3F}"/>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Meine%20Daten\Wissenschaft\Veroeffentlichungen\Aktuelle%20Papers\Projekte\UEQ\Data_Analysis_Tool\UEQ_Data_Analysis_Tool_Version4.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C:\Meine%20Daten\Wissenschaft\Veroeffentlichungen\Aktuelle%20Papers\Projekte\UEQ\UEQ_Tag_Clouds\Tag_Cloud_Cockpit.xlsx" TargetMode="External"/><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3" Type="http://schemas.openxmlformats.org/officeDocument/2006/relationships/oleObject" Target="file:///C:\Meine%20Daten\Wissenschaft\Veroeffentlichungen\Aktuelle%20Papers\Papers%20in%20Preparation\Mensch&amp;Computer_2018\Culture_Impact_UX_Aspects\Auswertung_Indon_Replikation.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Meine%20Daten\Wissenschaft\Veroeffentlichungen\Aktuelle%20Papers\Papers%20in%20Preparation\Mensch&amp;Computer_2018\Culture_Impact_UX_Aspects\Auswertung_Indon_Replikation.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Meine%20Daten\Wissenschaft\Veroeffentlichungen\Aktuelle%20Papers\Papers%20in%20Preparation\Mensch&amp;Computer_2018\Culture_Impact_UX_Aspects\Auswertung_Indon_Replikation.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Meine%20Daten\Wissenschaft\Veroeffentlichungen\Aktuelle%20Papers\Papers%20in%20Preparation\Mensch&amp;Computer_2018\Culture_Impact_UX_Aspects\Auswertung_Indon_Replikation.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2" Type="http://schemas.openxmlformats.org/officeDocument/2006/relationships/oleObject" Target="file:///C:\Meine%20Daten\SAP\Meine_Internen_Vortr&#228;ge\DAM_Frageb&#246;gen_2016\Example1.xlsx"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oleObject" Target="file:///C:\Meine%20Daten\SAP\Meine_Internen_Vortr&#228;ge\DAM_Frageb&#246;gen_2016\Example1.xlsx"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Meine%20Daten\Wissenschaft\Veroeffentlichungen\Aktuelle%20Papers\Papers%20in%20Preparation\M&amp;C_2016\UPA_Vortrag\UEQ_Compare_Products.xlsx"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file:///C:\Meine%20Daten\Wissenschaft\Veroeffentlichungen\Aktuelle%20Papers\Papers%20in%20Preparation\M&amp;C_2016\UPA_Tutorial\UEQ_Data_Analysis_Tool_Teched.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Benchmark!$B$27</c:f>
              <c:strCache>
                <c:ptCount val="1"/>
                <c:pt idx="0">
                  <c:v>Lower Border</c:v>
                </c:pt>
              </c:strCache>
            </c:strRef>
          </c:tx>
          <c:spPr>
            <a:solidFill>
              <a:srgbClr val="D9301D"/>
            </a:solidFill>
          </c:spPr>
          <c:invertIfNegative val="0"/>
          <c:cat>
            <c:strRef>
              <c:f>Benchmark!$A$28:$A$33</c:f>
              <c:strCache>
                <c:ptCount val="6"/>
                <c:pt idx="0">
                  <c:v>Attractiveness</c:v>
                </c:pt>
                <c:pt idx="1">
                  <c:v>Perspicuity</c:v>
                </c:pt>
                <c:pt idx="2">
                  <c:v>Efficiency</c:v>
                </c:pt>
                <c:pt idx="3">
                  <c:v>Dependability</c:v>
                </c:pt>
                <c:pt idx="4">
                  <c:v>Stimulation</c:v>
                </c:pt>
                <c:pt idx="5">
                  <c:v>Novelty</c:v>
                </c:pt>
              </c:strCache>
            </c:strRef>
          </c:cat>
          <c:val>
            <c:numRef>
              <c:f>Benchmark!$B$28:$B$33</c:f>
              <c:numCache>
                <c:formatCode>0.00</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DDDF-4F7C-93CC-5AF4460D029F}"/>
            </c:ext>
          </c:extLst>
        </c:ser>
        <c:ser>
          <c:idx val="1"/>
          <c:order val="1"/>
          <c:tx>
            <c:strRef>
              <c:f>Benchmark!$C$27</c:f>
              <c:strCache>
                <c:ptCount val="1"/>
                <c:pt idx="0">
                  <c:v>Bad</c:v>
                </c:pt>
              </c:strCache>
            </c:strRef>
          </c:tx>
          <c:spPr>
            <a:solidFill>
              <a:srgbClr val="D9301D"/>
            </a:solidFill>
          </c:spPr>
          <c:invertIfNegative val="0"/>
          <c:cat>
            <c:strRef>
              <c:f>Benchmark!$A$28:$A$33</c:f>
              <c:strCache>
                <c:ptCount val="6"/>
                <c:pt idx="0">
                  <c:v>Attractiveness</c:v>
                </c:pt>
                <c:pt idx="1">
                  <c:v>Perspicuity</c:v>
                </c:pt>
                <c:pt idx="2">
                  <c:v>Efficiency</c:v>
                </c:pt>
                <c:pt idx="3">
                  <c:v>Dependability</c:v>
                </c:pt>
                <c:pt idx="4">
                  <c:v>Stimulation</c:v>
                </c:pt>
                <c:pt idx="5">
                  <c:v>Novelty</c:v>
                </c:pt>
              </c:strCache>
            </c:strRef>
          </c:cat>
          <c:val>
            <c:numRef>
              <c:f>Benchmark!$C$28:$C$33</c:f>
              <c:numCache>
                <c:formatCode>General</c:formatCode>
                <c:ptCount val="6"/>
                <c:pt idx="0">
                  <c:v>0.7</c:v>
                </c:pt>
                <c:pt idx="1">
                  <c:v>0.71</c:v>
                </c:pt>
                <c:pt idx="2">
                  <c:v>0.56999999999999995</c:v>
                </c:pt>
                <c:pt idx="3">
                  <c:v>0.77</c:v>
                </c:pt>
                <c:pt idx="4">
                  <c:v>0.5</c:v>
                </c:pt>
                <c:pt idx="5">
                  <c:v>0.25</c:v>
                </c:pt>
              </c:numCache>
            </c:numRef>
          </c:val>
          <c:extLst>
            <c:ext xmlns:c16="http://schemas.microsoft.com/office/drawing/2014/chart" uri="{C3380CC4-5D6E-409C-BE32-E72D297353CC}">
              <c16:uniqueId val="{00000001-DDDF-4F7C-93CC-5AF4460D029F}"/>
            </c:ext>
          </c:extLst>
        </c:ser>
        <c:ser>
          <c:idx val="2"/>
          <c:order val="2"/>
          <c:tx>
            <c:strRef>
              <c:f>Benchmark!$D$27</c:f>
              <c:strCache>
                <c:ptCount val="1"/>
                <c:pt idx="0">
                  <c:v>Below Average</c:v>
                </c:pt>
              </c:strCache>
            </c:strRef>
          </c:tx>
          <c:spPr>
            <a:solidFill>
              <a:srgbClr val="FEA234"/>
            </a:solidFill>
          </c:spPr>
          <c:invertIfNegative val="0"/>
          <c:cat>
            <c:strRef>
              <c:f>Benchmark!$A$28:$A$33</c:f>
              <c:strCache>
                <c:ptCount val="6"/>
                <c:pt idx="0">
                  <c:v>Attractiveness</c:v>
                </c:pt>
                <c:pt idx="1">
                  <c:v>Perspicuity</c:v>
                </c:pt>
                <c:pt idx="2">
                  <c:v>Efficiency</c:v>
                </c:pt>
                <c:pt idx="3">
                  <c:v>Dependability</c:v>
                </c:pt>
                <c:pt idx="4">
                  <c:v>Stimulation</c:v>
                </c:pt>
                <c:pt idx="5">
                  <c:v>Novelty</c:v>
                </c:pt>
              </c:strCache>
            </c:strRef>
          </c:cat>
          <c:val>
            <c:numRef>
              <c:f>Benchmark!$D$28:$D$33</c:f>
              <c:numCache>
                <c:formatCode>General</c:formatCode>
                <c:ptCount val="6"/>
                <c:pt idx="0">
                  <c:v>0.47</c:v>
                </c:pt>
                <c:pt idx="1">
                  <c:v>0.54</c:v>
                </c:pt>
                <c:pt idx="2">
                  <c:v>0.48</c:v>
                </c:pt>
                <c:pt idx="3">
                  <c:v>0.36</c:v>
                </c:pt>
                <c:pt idx="4">
                  <c:v>0.5</c:v>
                </c:pt>
                <c:pt idx="5">
                  <c:v>0.52</c:v>
                </c:pt>
              </c:numCache>
            </c:numRef>
          </c:val>
          <c:extLst>
            <c:ext xmlns:c16="http://schemas.microsoft.com/office/drawing/2014/chart" uri="{C3380CC4-5D6E-409C-BE32-E72D297353CC}">
              <c16:uniqueId val="{00000002-DDDF-4F7C-93CC-5AF4460D029F}"/>
            </c:ext>
          </c:extLst>
        </c:ser>
        <c:ser>
          <c:idx val="3"/>
          <c:order val="3"/>
          <c:tx>
            <c:strRef>
              <c:f>Benchmark!$E$27</c:f>
              <c:strCache>
                <c:ptCount val="1"/>
                <c:pt idx="0">
                  <c:v>Above Average</c:v>
                </c:pt>
              </c:strCache>
            </c:strRef>
          </c:tx>
          <c:spPr>
            <a:solidFill>
              <a:srgbClr val="D2F68A"/>
            </a:solidFill>
          </c:spPr>
          <c:invertIfNegative val="0"/>
          <c:cat>
            <c:strRef>
              <c:f>Benchmark!$A$28:$A$33</c:f>
              <c:strCache>
                <c:ptCount val="6"/>
                <c:pt idx="0">
                  <c:v>Attractiveness</c:v>
                </c:pt>
                <c:pt idx="1">
                  <c:v>Perspicuity</c:v>
                </c:pt>
                <c:pt idx="2">
                  <c:v>Efficiency</c:v>
                </c:pt>
                <c:pt idx="3">
                  <c:v>Dependability</c:v>
                </c:pt>
                <c:pt idx="4">
                  <c:v>Stimulation</c:v>
                </c:pt>
                <c:pt idx="5">
                  <c:v>Novelty</c:v>
                </c:pt>
              </c:strCache>
            </c:strRef>
          </c:cat>
          <c:val>
            <c:numRef>
              <c:f>Benchmark!$E$28:$E$33</c:f>
              <c:numCache>
                <c:formatCode>General</c:formatCode>
                <c:ptCount val="6"/>
                <c:pt idx="0">
                  <c:v>0.39</c:v>
                </c:pt>
                <c:pt idx="1">
                  <c:v>0.48</c:v>
                </c:pt>
                <c:pt idx="2">
                  <c:v>0.43</c:v>
                </c:pt>
                <c:pt idx="3">
                  <c:v>0.33</c:v>
                </c:pt>
                <c:pt idx="4">
                  <c:v>0.34</c:v>
                </c:pt>
                <c:pt idx="5">
                  <c:v>0.35</c:v>
                </c:pt>
              </c:numCache>
            </c:numRef>
          </c:val>
          <c:extLst>
            <c:ext xmlns:c16="http://schemas.microsoft.com/office/drawing/2014/chart" uri="{C3380CC4-5D6E-409C-BE32-E72D297353CC}">
              <c16:uniqueId val="{00000003-DDDF-4F7C-93CC-5AF4460D029F}"/>
            </c:ext>
          </c:extLst>
        </c:ser>
        <c:ser>
          <c:idx val="4"/>
          <c:order val="4"/>
          <c:tx>
            <c:strRef>
              <c:f>Benchmark!$F$27</c:f>
              <c:strCache>
                <c:ptCount val="1"/>
                <c:pt idx="0">
                  <c:v>Good</c:v>
                </c:pt>
              </c:strCache>
            </c:strRef>
          </c:tx>
          <c:spPr>
            <a:solidFill>
              <a:srgbClr val="72B32F"/>
            </a:solidFill>
          </c:spPr>
          <c:invertIfNegative val="0"/>
          <c:cat>
            <c:strRef>
              <c:f>Benchmark!$A$28:$A$33</c:f>
              <c:strCache>
                <c:ptCount val="6"/>
                <c:pt idx="0">
                  <c:v>Attractiveness</c:v>
                </c:pt>
                <c:pt idx="1">
                  <c:v>Perspicuity</c:v>
                </c:pt>
                <c:pt idx="2">
                  <c:v>Efficiency</c:v>
                </c:pt>
                <c:pt idx="3">
                  <c:v>Dependability</c:v>
                </c:pt>
                <c:pt idx="4">
                  <c:v>Stimulation</c:v>
                </c:pt>
                <c:pt idx="5">
                  <c:v>Novelty</c:v>
                </c:pt>
              </c:strCache>
            </c:strRef>
          </c:cat>
          <c:val>
            <c:numRef>
              <c:f>Benchmark!$F$28:$F$33</c:f>
              <c:numCache>
                <c:formatCode>General</c:formatCode>
                <c:ptCount val="6"/>
                <c:pt idx="0">
                  <c:v>0.27</c:v>
                </c:pt>
                <c:pt idx="1">
                  <c:v>0.27</c:v>
                </c:pt>
                <c:pt idx="2">
                  <c:v>0.32</c:v>
                </c:pt>
                <c:pt idx="3">
                  <c:v>0.23</c:v>
                </c:pt>
                <c:pt idx="4">
                  <c:v>0.36</c:v>
                </c:pt>
                <c:pt idx="5">
                  <c:v>0.49</c:v>
                </c:pt>
              </c:numCache>
            </c:numRef>
          </c:val>
          <c:extLst>
            <c:ext xmlns:c16="http://schemas.microsoft.com/office/drawing/2014/chart" uri="{C3380CC4-5D6E-409C-BE32-E72D297353CC}">
              <c16:uniqueId val="{00000004-DDDF-4F7C-93CC-5AF4460D029F}"/>
            </c:ext>
          </c:extLst>
        </c:ser>
        <c:ser>
          <c:idx val="5"/>
          <c:order val="5"/>
          <c:tx>
            <c:strRef>
              <c:f>Benchmark!$G$27</c:f>
              <c:strCache>
                <c:ptCount val="1"/>
                <c:pt idx="0">
                  <c:v>Excellent</c:v>
                </c:pt>
              </c:strCache>
            </c:strRef>
          </c:tx>
          <c:spPr>
            <a:solidFill>
              <a:srgbClr val="4B881D"/>
            </a:solidFill>
          </c:spPr>
          <c:invertIfNegative val="0"/>
          <c:cat>
            <c:strRef>
              <c:f>Benchmark!$A$28:$A$33</c:f>
              <c:strCache>
                <c:ptCount val="6"/>
                <c:pt idx="0">
                  <c:v>Attractiveness</c:v>
                </c:pt>
                <c:pt idx="1">
                  <c:v>Perspicuity</c:v>
                </c:pt>
                <c:pt idx="2">
                  <c:v>Efficiency</c:v>
                </c:pt>
                <c:pt idx="3">
                  <c:v>Dependability</c:v>
                </c:pt>
                <c:pt idx="4">
                  <c:v>Stimulation</c:v>
                </c:pt>
                <c:pt idx="5">
                  <c:v>Novelty</c:v>
                </c:pt>
              </c:strCache>
            </c:strRef>
          </c:cat>
          <c:val>
            <c:numRef>
              <c:f>Benchmark!$G$28:$G$33</c:f>
              <c:numCache>
                <c:formatCode>General</c:formatCode>
                <c:ptCount val="6"/>
                <c:pt idx="0">
                  <c:v>0.67</c:v>
                </c:pt>
                <c:pt idx="1">
                  <c:v>0.5</c:v>
                </c:pt>
                <c:pt idx="2">
                  <c:v>0.7</c:v>
                </c:pt>
                <c:pt idx="3">
                  <c:v>0.81</c:v>
                </c:pt>
                <c:pt idx="4">
                  <c:v>0.8</c:v>
                </c:pt>
                <c:pt idx="5">
                  <c:v>0.89</c:v>
                </c:pt>
              </c:numCache>
            </c:numRef>
          </c:val>
          <c:extLst>
            <c:ext xmlns:c16="http://schemas.microsoft.com/office/drawing/2014/chart" uri="{C3380CC4-5D6E-409C-BE32-E72D297353CC}">
              <c16:uniqueId val="{00000005-DDDF-4F7C-93CC-5AF4460D029F}"/>
            </c:ext>
          </c:extLst>
        </c:ser>
        <c:dLbls>
          <c:showLegendKey val="0"/>
          <c:showVal val="0"/>
          <c:showCatName val="0"/>
          <c:showSerName val="0"/>
          <c:showPercent val="0"/>
          <c:showBubbleSize val="0"/>
        </c:dLbls>
        <c:gapWidth val="150"/>
        <c:overlap val="100"/>
        <c:axId val="465688512"/>
        <c:axId val="465684592"/>
      </c:barChart>
      <c:lineChart>
        <c:grouping val="standard"/>
        <c:varyColors val="0"/>
        <c:ser>
          <c:idx val="6"/>
          <c:order val="6"/>
          <c:tx>
            <c:strRef>
              <c:f>Benchmark!$H$27</c:f>
              <c:strCache>
                <c:ptCount val="1"/>
                <c:pt idx="0">
                  <c:v>Mean</c:v>
                </c:pt>
              </c:strCache>
            </c:strRef>
          </c:tx>
          <c:spPr>
            <a:ln w="38100">
              <a:solidFill>
                <a:schemeClr val="tx1"/>
              </a:solidFill>
            </a:ln>
          </c:spPr>
          <c:marker>
            <c:symbol val="diamond"/>
            <c:size val="9"/>
            <c:spPr>
              <a:solidFill>
                <a:schemeClr val="tx1"/>
              </a:solidFill>
              <a:ln>
                <a:solidFill>
                  <a:schemeClr val="tx1"/>
                </a:solidFill>
              </a:ln>
            </c:spPr>
          </c:marker>
          <c:cat>
            <c:strRef>
              <c:f>Benchmark!$A$28:$A$33</c:f>
              <c:strCache>
                <c:ptCount val="6"/>
                <c:pt idx="0">
                  <c:v>Attractiveness</c:v>
                </c:pt>
                <c:pt idx="1">
                  <c:v>Perspicuity</c:v>
                </c:pt>
                <c:pt idx="2">
                  <c:v>Efficiency</c:v>
                </c:pt>
                <c:pt idx="3">
                  <c:v>Dependability</c:v>
                </c:pt>
                <c:pt idx="4">
                  <c:v>Stimulation</c:v>
                </c:pt>
                <c:pt idx="5">
                  <c:v>Novelty</c:v>
                </c:pt>
              </c:strCache>
            </c:strRef>
          </c:cat>
          <c:val>
            <c:numRef>
              <c:f>Benchmark!$H$28:$H$33</c:f>
              <c:numCache>
                <c:formatCode>0.00</c:formatCode>
                <c:ptCount val="6"/>
                <c:pt idx="0">
                  <c:v>1.4732026143790853</c:v>
                </c:pt>
                <c:pt idx="1">
                  <c:v>1.642156862745098</c:v>
                </c:pt>
                <c:pt idx="2">
                  <c:v>1.6068627450980393</c:v>
                </c:pt>
                <c:pt idx="3">
                  <c:v>1.2431372549019608</c:v>
                </c:pt>
                <c:pt idx="4">
                  <c:v>1.1352941176470588</c:v>
                </c:pt>
                <c:pt idx="5">
                  <c:v>0.77352941176470591</c:v>
                </c:pt>
              </c:numCache>
            </c:numRef>
          </c:val>
          <c:smooth val="0"/>
          <c:extLst>
            <c:ext xmlns:c16="http://schemas.microsoft.com/office/drawing/2014/chart" uri="{C3380CC4-5D6E-409C-BE32-E72D297353CC}">
              <c16:uniqueId val="{00000006-DDDF-4F7C-93CC-5AF4460D029F}"/>
            </c:ext>
          </c:extLst>
        </c:ser>
        <c:dLbls>
          <c:showLegendKey val="0"/>
          <c:showVal val="0"/>
          <c:showCatName val="0"/>
          <c:showSerName val="0"/>
          <c:showPercent val="0"/>
          <c:showBubbleSize val="0"/>
        </c:dLbls>
        <c:marker val="1"/>
        <c:smooth val="0"/>
        <c:axId val="465688512"/>
        <c:axId val="465684592"/>
      </c:lineChart>
      <c:catAx>
        <c:axId val="465688512"/>
        <c:scaling>
          <c:orientation val="minMax"/>
        </c:scaling>
        <c:delete val="0"/>
        <c:axPos val="b"/>
        <c:numFmt formatCode="General" sourceLinked="0"/>
        <c:majorTickMark val="out"/>
        <c:minorTickMark val="none"/>
        <c:tickLblPos val="nextTo"/>
        <c:crossAx val="465684592"/>
        <c:crossesAt val="-1"/>
        <c:auto val="1"/>
        <c:lblAlgn val="ctr"/>
        <c:lblOffset val="100"/>
        <c:noMultiLvlLbl val="0"/>
      </c:catAx>
      <c:valAx>
        <c:axId val="465684592"/>
        <c:scaling>
          <c:orientation val="minMax"/>
          <c:max val="2.5"/>
          <c:min val="-1"/>
        </c:scaling>
        <c:delete val="0"/>
        <c:axPos val="l"/>
        <c:majorGridlines/>
        <c:numFmt formatCode="0.00" sourceLinked="1"/>
        <c:majorTickMark val="out"/>
        <c:minorTickMark val="none"/>
        <c:tickLblPos val="nextTo"/>
        <c:crossAx val="465688512"/>
        <c:crosses val="autoZero"/>
        <c:crossBetween val="between"/>
      </c:valAx>
    </c:plotArea>
    <c:legend>
      <c:legendPos val="r"/>
      <c:legendEntry>
        <c:idx val="5"/>
        <c:delete val="1"/>
      </c:legendEntry>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Benchmark!$B$28</c:f>
              <c:strCache>
                <c:ptCount val="1"/>
                <c:pt idx="0">
                  <c:v>Lower Border</c:v>
                </c:pt>
              </c:strCache>
            </c:strRef>
          </c:tx>
          <c:spPr>
            <a:solidFill>
              <a:srgbClr val="FF0000"/>
            </a:solidFill>
          </c:spPr>
          <c:invertIfNegative val="0"/>
          <c:cat>
            <c:strRef>
              <c:f>Benchmark!$A$29:$A$34</c:f>
              <c:strCache>
                <c:ptCount val="6"/>
                <c:pt idx="0">
                  <c:v>Attractiveness</c:v>
                </c:pt>
                <c:pt idx="1">
                  <c:v>Perspicuity</c:v>
                </c:pt>
                <c:pt idx="2">
                  <c:v>Efficiency</c:v>
                </c:pt>
                <c:pt idx="3">
                  <c:v>Dependability</c:v>
                </c:pt>
                <c:pt idx="4">
                  <c:v>Stimulation</c:v>
                </c:pt>
                <c:pt idx="5">
                  <c:v>Novelty</c:v>
                </c:pt>
              </c:strCache>
            </c:strRef>
          </c:cat>
          <c:val>
            <c:numRef>
              <c:f>Benchmark!$B$29:$B$34</c:f>
              <c:numCache>
                <c:formatCode>0.00</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D807-455C-9B74-9481AD043181}"/>
            </c:ext>
          </c:extLst>
        </c:ser>
        <c:ser>
          <c:idx val="1"/>
          <c:order val="1"/>
          <c:tx>
            <c:strRef>
              <c:f>Benchmark!$C$28</c:f>
              <c:strCache>
                <c:ptCount val="1"/>
                <c:pt idx="0">
                  <c:v>Bad</c:v>
                </c:pt>
              </c:strCache>
            </c:strRef>
          </c:tx>
          <c:spPr>
            <a:solidFill>
              <a:srgbClr val="FF0000"/>
            </a:solidFill>
          </c:spPr>
          <c:invertIfNegative val="0"/>
          <c:cat>
            <c:strRef>
              <c:f>Benchmark!$A$29:$A$34</c:f>
              <c:strCache>
                <c:ptCount val="6"/>
                <c:pt idx="0">
                  <c:v>Attractiveness</c:v>
                </c:pt>
                <c:pt idx="1">
                  <c:v>Perspicuity</c:v>
                </c:pt>
                <c:pt idx="2">
                  <c:v>Efficiency</c:v>
                </c:pt>
                <c:pt idx="3">
                  <c:v>Dependability</c:v>
                </c:pt>
                <c:pt idx="4">
                  <c:v>Stimulation</c:v>
                </c:pt>
                <c:pt idx="5">
                  <c:v>Novelty</c:v>
                </c:pt>
              </c:strCache>
            </c:strRef>
          </c:cat>
          <c:val>
            <c:numRef>
              <c:f>Benchmark!$C$29:$C$34</c:f>
              <c:numCache>
                <c:formatCode>General</c:formatCode>
                <c:ptCount val="6"/>
                <c:pt idx="0">
                  <c:v>0.65</c:v>
                </c:pt>
                <c:pt idx="1">
                  <c:v>0.53</c:v>
                </c:pt>
                <c:pt idx="2">
                  <c:v>0.5</c:v>
                </c:pt>
                <c:pt idx="3">
                  <c:v>0.7</c:v>
                </c:pt>
                <c:pt idx="4">
                  <c:v>0.52</c:v>
                </c:pt>
                <c:pt idx="5">
                  <c:v>0.24</c:v>
                </c:pt>
              </c:numCache>
            </c:numRef>
          </c:val>
          <c:extLst>
            <c:ext xmlns:c16="http://schemas.microsoft.com/office/drawing/2014/chart" uri="{C3380CC4-5D6E-409C-BE32-E72D297353CC}">
              <c16:uniqueId val="{00000001-D807-455C-9B74-9481AD043181}"/>
            </c:ext>
          </c:extLst>
        </c:ser>
        <c:ser>
          <c:idx val="2"/>
          <c:order val="2"/>
          <c:tx>
            <c:strRef>
              <c:f>Benchmark!$D$28</c:f>
              <c:strCache>
                <c:ptCount val="1"/>
                <c:pt idx="0">
                  <c:v>Below Average</c:v>
                </c:pt>
              </c:strCache>
            </c:strRef>
          </c:tx>
          <c:spPr>
            <a:solidFill>
              <a:srgbClr val="FFC000"/>
            </a:solidFill>
          </c:spPr>
          <c:invertIfNegative val="0"/>
          <c:cat>
            <c:strRef>
              <c:f>Benchmark!$A$29:$A$34</c:f>
              <c:strCache>
                <c:ptCount val="6"/>
                <c:pt idx="0">
                  <c:v>Attractiveness</c:v>
                </c:pt>
                <c:pt idx="1">
                  <c:v>Perspicuity</c:v>
                </c:pt>
                <c:pt idx="2">
                  <c:v>Efficiency</c:v>
                </c:pt>
                <c:pt idx="3">
                  <c:v>Dependability</c:v>
                </c:pt>
                <c:pt idx="4">
                  <c:v>Stimulation</c:v>
                </c:pt>
                <c:pt idx="5">
                  <c:v>Novelty</c:v>
                </c:pt>
              </c:strCache>
            </c:strRef>
          </c:cat>
          <c:val>
            <c:numRef>
              <c:f>Benchmark!$D$29:$D$34</c:f>
              <c:numCache>
                <c:formatCode>General</c:formatCode>
                <c:ptCount val="6"/>
                <c:pt idx="0">
                  <c:v>0.44</c:v>
                </c:pt>
                <c:pt idx="1">
                  <c:v>0.37</c:v>
                </c:pt>
                <c:pt idx="2">
                  <c:v>0.34</c:v>
                </c:pt>
                <c:pt idx="3">
                  <c:v>0.36</c:v>
                </c:pt>
                <c:pt idx="4">
                  <c:v>0.48</c:v>
                </c:pt>
                <c:pt idx="5">
                  <c:v>0.39</c:v>
                </c:pt>
              </c:numCache>
            </c:numRef>
          </c:val>
          <c:extLst>
            <c:ext xmlns:c16="http://schemas.microsoft.com/office/drawing/2014/chart" uri="{C3380CC4-5D6E-409C-BE32-E72D297353CC}">
              <c16:uniqueId val="{00000002-D807-455C-9B74-9481AD043181}"/>
            </c:ext>
          </c:extLst>
        </c:ser>
        <c:ser>
          <c:idx val="3"/>
          <c:order val="3"/>
          <c:tx>
            <c:strRef>
              <c:f>Benchmark!$E$28</c:f>
              <c:strCache>
                <c:ptCount val="1"/>
                <c:pt idx="0">
                  <c:v>Above Average</c:v>
                </c:pt>
              </c:strCache>
            </c:strRef>
          </c:tx>
          <c:spPr>
            <a:solidFill>
              <a:srgbClr val="92D050"/>
            </a:solidFill>
          </c:spPr>
          <c:invertIfNegative val="0"/>
          <c:cat>
            <c:strRef>
              <c:f>Benchmark!$A$29:$A$34</c:f>
              <c:strCache>
                <c:ptCount val="6"/>
                <c:pt idx="0">
                  <c:v>Attractiveness</c:v>
                </c:pt>
                <c:pt idx="1">
                  <c:v>Perspicuity</c:v>
                </c:pt>
                <c:pt idx="2">
                  <c:v>Efficiency</c:v>
                </c:pt>
                <c:pt idx="3">
                  <c:v>Dependability</c:v>
                </c:pt>
                <c:pt idx="4">
                  <c:v>Stimulation</c:v>
                </c:pt>
                <c:pt idx="5">
                  <c:v>Novelty</c:v>
                </c:pt>
              </c:strCache>
            </c:strRef>
          </c:cat>
          <c:val>
            <c:numRef>
              <c:f>Benchmark!$E$29:$E$34</c:f>
              <c:numCache>
                <c:formatCode>General</c:formatCode>
                <c:ptCount val="6"/>
                <c:pt idx="0">
                  <c:v>0.41</c:v>
                </c:pt>
                <c:pt idx="1">
                  <c:v>0.47</c:v>
                </c:pt>
                <c:pt idx="2">
                  <c:v>0.47</c:v>
                </c:pt>
                <c:pt idx="3">
                  <c:v>0.34</c:v>
                </c:pt>
                <c:pt idx="4">
                  <c:v>0.31</c:v>
                </c:pt>
                <c:pt idx="5">
                  <c:v>0.33</c:v>
                </c:pt>
              </c:numCache>
            </c:numRef>
          </c:val>
          <c:extLst>
            <c:ext xmlns:c16="http://schemas.microsoft.com/office/drawing/2014/chart" uri="{C3380CC4-5D6E-409C-BE32-E72D297353CC}">
              <c16:uniqueId val="{00000003-D807-455C-9B74-9481AD043181}"/>
            </c:ext>
          </c:extLst>
        </c:ser>
        <c:ser>
          <c:idx val="4"/>
          <c:order val="4"/>
          <c:tx>
            <c:strRef>
              <c:f>Benchmark!$F$28</c:f>
              <c:strCache>
                <c:ptCount val="1"/>
                <c:pt idx="0">
                  <c:v>Good</c:v>
                </c:pt>
              </c:strCache>
            </c:strRef>
          </c:tx>
          <c:spPr>
            <a:solidFill>
              <a:srgbClr val="66FF66"/>
            </a:solidFill>
          </c:spPr>
          <c:invertIfNegative val="0"/>
          <c:cat>
            <c:strRef>
              <c:f>Benchmark!$A$29:$A$34</c:f>
              <c:strCache>
                <c:ptCount val="6"/>
                <c:pt idx="0">
                  <c:v>Attractiveness</c:v>
                </c:pt>
                <c:pt idx="1">
                  <c:v>Perspicuity</c:v>
                </c:pt>
                <c:pt idx="2">
                  <c:v>Efficiency</c:v>
                </c:pt>
                <c:pt idx="3">
                  <c:v>Dependability</c:v>
                </c:pt>
                <c:pt idx="4">
                  <c:v>Stimulation</c:v>
                </c:pt>
                <c:pt idx="5">
                  <c:v>Novelty</c:v>
                </c:pt>
              </c:strCache>
            </c:strRef>
          </c:cat>
          <c:val>
            <c:numRef>
              <c:f>Benchmark!$F$29:$F$34</c:f>
              <c:numCache>
                <c:formatCode>General</c:formatCode>
                <c:ptCount val="6"/>
                <c:pt idx="0">
                  <c:v>0.22</c:v>
                </c:pt>
                <c:pt idx="1">
                  <c:v>0.45</c:v>
                </c:pt>
                <c:pt idx="2">
                  <c:v>0.33</c:v>
                </c:pt>
                <c:pt idx="3">
                  <c:v>0.2</c:v>
                </c:pt>
                <c:pt idx="4">
                  <c:v>0.19</c:v>
                </c:pt>
                <c:pt idx="5">
                  <c:v>0.38</c:v>
                </c:pt>
              </c:numCache>
            </c:numRef>
          </c:val>
          <c:extLst>
            <c:ext xmlns:c16="http://schemas.microsoft.com/office/drawing/2014/chart" uri="{C3380CC4-5D6E-409C-BE32-E72D297353CC}">
              <c16:uniqueId val="{00000004-D807-455C-9B74-9481AD043181}"/>
            </c:ext>
          </c:extLst>
        </c:ser>
        <c:ser>
          <c:idx val="5"/>
          <c:order val="5"/>
          <c:tx>
            <c:strRef>
              <c:f>Benchmark!$G$28</c:f>
              <c:strCache>
                <c:ptCount val="1"/>
                <c:pt idx="0">
                  <c:v>Excellent</c:v>
                </c:pt>
              </c:strCache>
            </c:strRef>
          </c:tx>
          <c:spPr>
            <a:solidFill>
              <a:srgbClr val="00CC00"/>
            </a:solidFill>
          </c:spPr>
          <c:invertIfNegative val="0"/>
          <c:cat>
            <c:strRef>
              <c:f>Benchmark!$A$29:$A$34</c:f>
              <c:strCache>
                <c:ptCount val="6"/>
                <c:pt idx="0">
                  <c:v>Attractiveness</c:v>
                </c:pt>
                <c:pt idx="1">
                  <c:v>Perspicuity</c:v>
                </c:pt>
                <c:pt idx="2">
                  <c:v>Efficiency</c:v>
                </c:pt>
                <c:pt idx="3">
                  <c:v>Dependability</c:v>
                </c:pt>
                <c:pt idx="4">
                  <c:v>Stimulation</c:v>
                </c:pt>
                <c:pt idx="5">
                  <c:v>Novelty</c:v>
                </c:pt>
              </c:strCache>
            </c:strRef>
          </c:cat>
          <c:val>
            <c:numRef>
              <c:f>Benchmark!$G$29:$G$34</c:f>
              <c:numCache>
                <c:formatCode>General</c:formatCode>
                <c:ptCount val="6"/>
                <c:pt idx="0">
                  <c:v>0.78</c:v>
                </c:pt>
                <c:pt idx="1">
                  <c:v>0.68</c:v>
                </c:pt>
                <c:pt idx="2">
                  <c:v>0.86</c:v>
                </c:pt>
                <c:pt idx="3">
                  <c:v>0.9</c:v>
                </c:pt>
                <c:pt idx="4">
                  <c:v>1</c:v>
                </c:pt>
                <c:pt idx="5">
                  <c:v>1.1599999999999999</c:v>
                </c:pt>
              </c:numCache>
            </c:numRef>
          </c:val>
          <c:extLst>
            <c:ext xmlns:c16="http://schemas.microsoft.com/office/drawing/2014/chart" uri="{C3380CC4-5D6E-409C-BE32-E72D297353CC}">
              <c16:uniqueId val="{00000005-D807-455C-9B74-9481AD043181}"/>
            </c:ext>
          </c:extLst>
        </c:ser>
        <c:dLbls>
          <c:showLegendKey val="0"/>
          <c:showVal val="0"/>
          <c:showCatName val="0"/>
          <c:showSerName val="0"/>
          <c:showPercent val="0"/>
          <c:showBubbleSize val="0"/>
        </c:dLbls>
        <c:gapWidth val="150"/>
        <c:overlap val="100"/>
        <c:axId val="660419112"/>
        <c:axId val="660419504"/>
      </c:barChart>
      <c:lineChart>
        <c:grouping val="standard"/>
        <c:varyColors val="0"/>
        <c:ser>
          <c:idx val="6"/>
          <c:order val="6"/>
          <c:tx>
            <c:strRef>
              <c:f>Benchmark!$H$28</c:f>
              <c:strCache>
                <c:ptCount val="1"/>
                <c:pt idx="0">
                  <c:v>Mean</c:v>
                </c:pt>
              </c:strCache>
            </c:strRef>
          </c:tx>
          <c:spPr>
            <a:ln w="38100">
              <a:solidFill>
                <a:schemeClr val="tx1"/>
              </a:solidFill>
            </a:ln>
          </c:spPr>
          <c:marker>
            <c:symbol val="diamond"/>
            <c:size val="9"/>
            <c:spPr>
              <a:solidFill>
                <a:schemeClr val="tx1"/>
              </a:solidFill>
              <a:ln>
                <a:solidFill>
                  <a:schemeClr val="tx1"/>
                </a:solidFill>
              </a:ln>
            </c:spPr>
          </c:marker>
          <c:cat>
            <c:strRef>
              <c:f>Benchmark!$A$29:$A$34</c:f>
              <c:strCache>
                <c:ptCount val="6"/>
                <c:pt idx="0">
                  <c:v>Attractiveness</c:v>
                </c:pt>
                <c:pt idx="1">
                  <c:v>Perspicuity</c:v>
                </c:pt>
                <c:pt idx="2">
                  <c:v>Efficiency</c:v>
                </c:pt>
                <c:pt idx="3">
                  <c:v>Dependability</c:v>
                </c:pt>
                <c:pt idx="4">
                  <c:v>Stimulation</c:v>
                </c:pt>
                <c:pt idx="5">
                  <c:v>Novelty</c:v>
                </c:pt>
              </c:strCache>
            </c:strRef>
          </c:cat>
          <c:val>
            <c:numRef>
              <c:f>Benchmark!$H$29:$H$34</c:f>
              <c:numCache>
                <c:formatCode>General</c:formatCode>
                <c:ptCount val="6"/>
                <c:pt idx="0">
                  <c:v>1.2121212121212119</c:v>
                </c:pt>
                <c:pt idx="1">
                  <c:v>0.86363636363636365</c:v>
                </c:pt>
                <c:pt idx="2">
                  <c:v>1.25</c:v>
                </c:pt>
                <c:pt idx="3">
                  <c:v>1</c:v>
                </c:pt>
                <c:pt idx="4">
                  <c:v>1</c:v>
                </c:pt>
                <c:pt idx="5">
                  <c:v>1.0909090909090908</c:v>
                </c:pt>
              </c:numCache>
            </c:numRef>
          </c:val>
          <c:smooth val="0"/>
          <c:extLst>
            <c:ext xmlns:c16="http://schemas.microsoft.com/office/drawing/2014/chart" uri="{C3380CC4-5D6E-409C-BE32-E72D297353CC}">
              <c16:uniqueId val="{00000006-D807-455C-9B74-9481AD043181}"/>
            </c:ext>
          </c:extLst>
        </c:ser>
        <c:dLbls>
          <c:showLegendKey val="0"/>
          <c:showVal val="0"/>
          <c:showCatName val="0"/>
          <c:showSerName val="0"/>
          <c:showPercent val="0"/>
          <c:showBubbleSize val="0"/>
        </c:dLbls>
        <c:marker val="1"/>
        <c:smooth val="0"/>
        <c:axId val="660419112"/>
        <c:axId val="660419504"/>
      </c:lineChart>
      <c:catAx>
        <c:axId val="660419112"/>
        <c:scaling>
          <c:orientation val="minMax"/>
        </c:scaling>
        <c:delete val="0"/>
        <c:axPos val="b"/>
        <c:numFmt formatCode="General" sourceLinked="0"/>
        <c:majorTickMark val="out"/>
        <c:minorTickMark val="none"/>
        <c:tickLblPos val="nextTo"/>
        <c:crossAx val="660419504"/>
        <c:crossesAt val="-1"/>
        <c:auto val="1"/>
        <c:lblAlgn val="ctr"/>
        <c:lblOffset val="100"/>
        <c:noMultiLvlLbl val="0"/>
      </c:catAx>
      <c:valAx>
        <c:axId val="660419504"/>
        <c:scaling>
          <c:orientation val="minMax"/>
          <c:max val="2.5"/>
          <c:min val="-1"/>
        </c:scaling>
        <c:delete val="0"/>
        <c:axPos val="l"/>
        <c:majorGridlines/>
        <c:numFmt formatCode="0.00" sourceLinked="1"/>
        <c:majorTickMark val="out"/>
        <c:minorTickMark val="none"/>
        <c:tickLblPos val="nextTo"/>
        <c:crossAx val="660419112"/>
        <c:crosses val="autoZero"/>
        <c:crossBetween val="between"/>
      </c:valAx>
    </c:plotArea>
    <c:legend>
      <c:legendPos val="r"/>
      <c:legendEntry>
        <c:idx val="5"/>
        <c:delete val="1"/>
      </c:legendEntry>
      <c:overlay val="0"/>
    </c:legend>
    <c:plotVisOnly val="1"/>
    <c:dispBlanksAs val="gap"/>
    <c:showDLblsOverMax val="0"/>
  </c:chart>
  <c:spPr>
    <a:solidFill>
      <a:schemeClr val="bg1"/>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a:t>
            </a:r>
            <a:r>
              <a:rPr lang="en-US" sz="2400" b="0" dirty="0">
                <a:solidFill>
                  <a:schemeClr val="tx1">
                    <a:lumMod val="50000"/>
                  </a:schemeClr>
                </a:solidFill>
              </a:rPr>
              <a:t>Word Processing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spPr>
            <a:ln w="28575" cap="rnd">
              <a:solidFill>
                <a:schemeClr val="accent4"/>
              </a:solidFill>
              <a:round/>
            </a:ln>
            <a:effectLst/>
          </c:spPr>
          <c:marker>
            <c:symbol val="circle"/>
            <c:size val="5"/>
            <c:spPr>
              <a:solidFill>
                <a:schemeClr val="accent1"/>
              </a:solidFill>
              <a:ln w="19050">
                <a:solidFill>
                  <a:srgbClr val="C00000"/>
                </a:solidFill>
              </a:ln>
              <a:effectLst/>
            </c:spPr>
          </c:marker>
          <c:cat>
            <c:strRef>
              <c:f>'Means_Table_Paper (3)'!$C$2:$R$2</c:f>
              <c:strCache>
                <c:ptCount val="16"/>
                <c:pt idx="0">
                  <c:v>PE</c:v>
                </c:pt>
                <c:pt idx="1">
                  <c:v>EF</c:v>
                </c:pt>
                <c:pt idx="2">
                  <c:v>CO</c:v>
                </c:pt>
                <c:pt idx="3">
                  <c:v>IN</c:v>
                </c:pt>
                <c:pt idx="4">
                  <c:v>US</c:v>
                </c:pt>
                <c:pt idx="5">
                  <c:v>CU</c:v>
                </c:pt>
                <c:pt idx="6">
                  <c:v>CL</c:v>
                </c:pt>
                <c:pt idx="7">
                  <c:v>NO</c:v>
                </c:pt>
                <c:pt idx="8">
                  <c:v>BE</c:v>
                </c:pt>
                <c:pt idx="9">
                  <c:v>ID</c:v>
                </c:pt>
                <c:pt idx="10">
                  <c:v>ST</c:v>
                </c:pt>
                <c:pt idx="11">
                  <c:v>IM</c:v>
                </c:pt>
                <c:pt idx="12">
                  <c:v>VA</c:v>
                </c:pt>
                <c:pt idx="13">
                  <c:v>LO</c:v>
                </c:pt>
                <c:pt idx="14">
                  <c:v>TR</c:v>
                </c:pt>
                <c:pt idx="15">
                  <c:v>CQ</c:v>
                </c:pt>
              </c:strCache>
            </c:strRef>
          </c:cat>
          <c:val>
            <c:numRef>
              <c:f>'Means_Table_Paper (3)'!$C$3:$R$3</c:f>
              <c:numCache>
                <c:formatCode>0.00</c:formatCode>
                <c:ptCount val="16"/>
                <c:pt idx="0">
                  <c:v>5.9137931034482758</c:v>
                </c:pt>
                <c:pt idx="1">
                  <c:v>6.3103448275862073</c:v>
                </c:pt>
                <c:pt idx="2">
                  <c:v>6.6034482758620694</c:v>
                </c:pt>
                <c:pt idx="3">
                  <c:v>5.6034482758620694</c:v>
                </c:pt>
                <c:pt idx="4">
                  <c:v>6.4482758620689653</c:v>
                </c:pt>
                <c:pt idx="5">
                  <c:v>5.0689655172413799</c:v>
                </c:pt>
                <c:pt idx="6">
                  <c:v>6</c:v>
                </c:pt>
                <c:pt idx="7">
                  <c:v>2.4629629629629628</c:v>
                </c:pt>
                <c:pt idx="8">
                  <c:v>3.3275862068965516</c:v>
                </c:pt>
                <c:pt idx="9">
                  <c:v>1.5238095238095237</c:v>
                </c:pt>
                <c:pt idx="10">
                  <c:v>3.2363636363636363</c:v>
                </c:pt>
                <c:pt idx="11">
                  <c:v>2.3673469387755102</c:v>
                </c:pt>
                <c:pt idx="12">
                  <c:v>4.8448275862068968</c:v>
                </c:pt>
                <c:pt idx="13">
                  <c:v>3.8392857142857144</c:v>
                </c:pt>
                <c:pt idx="14">
                  <c:v>5.2558139534883717</c:v>
                </c:pt>
                <c:pt idx="15">
                  <c:v>4.0999999999999996</c:v>
                </c:pt>
              </c:numCache>
            </c:numRef>
          </c:val>
          <c:smooth val="0"/>
          <c:extLst>
            <c:ext xmlns:c16="http://schemas.microsoft.com/office/drawing/2014/chart" uri="{C3380CC4-5D6E-409C-BE32-E72D297353CC}">
              <c16:uniqueId val="{00000000-8DC1-49CE-9748-5901DFAB095A}"/>
            </c:ext>
          </c:extLst>
        </c:ser>
        <c:ser>
          <c:idx val="1"/>
          <c:order val="1"/>
          <c:spPr>
            <a:ln w="28575" cap="rnd">
              <a:solidFill>
                <a:schemeClr val="accent3">
                  <a:lumMod val="75000"/>
                </a:schemeClr>
              </a:solidFill>
              <a:round/>
            </a:ln>
            <a:effectLst/>
          </c:spPr>
          <c:marker>
            <c:symbol val="circle"/>
            <c:size val="5"/>
            <c:spPr>
              <a:solidFill>
                <a:schemeClr val="accent2"/>
              </a:solidFill>
              <a:ln w="19050">
                <a:solidFill>
                  <a:srgbClr val="0070C0"/>
                </a:solidFill>
              </a:ln>
              <a:effectLst/>
            </c:spPr>
          </c:marker>
          <c:cat>
            <c:strRef>
              <c:f>'Means_Table_Paper (3)'!$C$2:$R$2</c:f>
              <c:strCache>
                <c:ptCount val="16"/>
                <c:pt idx="0">
                  <c:v>PE</c:v>
                </c:pt>
                <c:pt idx="1">
                  <c:v>EF</c:v>
                </c:pt>
                <c:pt idx="2">
                  <c:v>CO</c:v>
                </c:pt>
                <c:pt idx="3">
                  <c:v>IN</c:v>
                </c:pt>
                <c:pt idx="4">
                  <c:v>US</c:v>
                </c:pt>
                <c:pt idx="5">
                  <c:v>CU</c:v>
                </c:pt>
                <c:pt idx="6">
                  <c:v>CL</c:v>
                </c:pt>
                <c:pt idx="7">
                  <c:v>NO</c:v>
                </c:pt>
                <c:pt idx="8">
                  <c:v>BE</c:v>
                </c:pt>
                <c:pt idx="9">
                  <c:v>ID</c:v>
                </c:pt>
                <c:pt idx="10">
                  <c:v>ST</c:v>
                </c:pt>
                <c:pt idx="11">
                  <c:v>IM</c:v>
                </c:pt>
                <c:pt idx="12">
                  <c:v>VA</c:v>
                </c:pt>
                <c:pt idx="13">
                  <c:v>LO</c:v>
                </c:pt>
                <c:pt idx="14">
                  <c:v>TR</c:v>
                </c:pt>
                <c:pt idx="15">
                  <c:v>CQ</c:v>
                </c:pt>
              </c:strCache>
            </c:strRef>
          </c:cat>
          <c:val>
            <c:numRef>
              <c:f>'Means_Table_Paper (3)'!$C$4:$R$4</c:f>
              <c:numCache>
                <c:formatCode>0.00</c:formatCode>
                <c:ptCount val="16"/>
                <c:pt idx="0">
                  <c:v>6.6228070175438596</c:v>
                </c:pt>
                <c:pt idx="1">
                  <c:v>6.4824561403508776</c:v>
                </c:pt>
                <c:pt idx="2">
                  <c:v>6.0263157894736841</c:v>
                </c:pt>
                <c:pt idx="3">
                  <c:v>5.9122807017543861</c:v>
                </c:pt>
                <c:pt idx="4">
                  <c:v>6.5526315789473681</c:v>
                </c:pt>
                <c:pt idx="5">
                  <c:v>5.2410714285714288</c:v>
                </c:pt>
                <c:pt idx="6">
                  <c:v>6.2719298245614032</c:v>
                </c:pt>
                <c:pt idx="7">
                  <c:v>4.2232142857142856</c:v>
                </c:pt>
                <c:pt idx="8">
                  <c:v>4.3451327433628322</c:v>
                </c:pt>
                <c:pt idx="9">
                  <c:v>4.021505376344086</c:v>
                </c:pt>
                <c:pt idx="10">
                  <c:v>4.418181818181818</c:v>
                </c:pt>
                <c:pt idx="11">
                  <c:v>3.7549019607843137</c:v>
                </c:pt>
                <c:pt idx="12">
                  <c:v>5.9824561403508776</c:v>
                </c:pt>
                <c:pt idx="13">
                  <c:v>5.2972972972972974</c:v>
                </c:pt>
                <c:pt idx="14">
                  <c:v>5.7454545454545451</c:v>
                </c:pt>
                <c:pt idx="15">
                  <c:v>5.6363636363636367</c:v>
                </c:pt>
              </c:numCache>
            </c:numRef>
          </c:val>
          <c:smooth val="0"/>
          <c:extLst>
            <c:ext xmlns:c16="http://schemas.microsoft.com/office/drawing/2014/chart" uri="{C3380CC4-5D6E-409C-BE32-E72D297353CC}">
              <c16:uniqueId val="{00000001-8DC1-49CE-9748-5901DFAB095A}"/>
            </c:ext>
          </c:extLst>
        </c:ser>
        <c:dLbls>
          <c:showLegendKey val="0"/>
          <c:showVal val="0"/>
          <c:showCatName val="0"/>
          <c:showSerName val="0"/>
          <c:showPercent val="0"/>
          <c:showBubbleSize val="0"/>
        </c:dLbls>
        <c:marker val="1"/>
        <c:smooth val="0"/>
        <c:axId val="520268392"/>
        <c:axId val="520271344"/>
      </c:lineChart>
      <c:catAx>
        <c:axId val="520268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20271344"/>
        <c:crosses val="autoZero"/>
        <c:auto val="1"/>
        <c:lblAlgn val="ctr"/>
        <c:lblOffset val="100"/>
        <c:noMultiLvlLbl val="0"/>
      </c:catAx>
      <c:valAx>
        <c:axId val="5202713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20268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de-DE" sz="2400" dirty="0">
                <a:solidFill>
                  <a:srgbClr val="000000"/>
                </a:solidFill>
              </a:rPr>
              <a:t>Image</a:t>
            </a:r>
            <a:r>
              <a:rPr lang="de-DE" sz="2400" baseline="0" dirty="0">
                <a:solidFill>
                  <a:srgbClr val="000000"/>
                </a:solidFill>
              </a:rPr>
              <a:t> Processing</a:t>
            </a:r>
            <a:endParaRPr lang="de-DE" sz="2400" dirty="0">
              <a:solidFill>
                <a:srgbClr val="000000"/>
              </a:solidFill>
            </a:endParaRPr>
          </a:p>
        </c:rich>
      </c:tx>
      <c:layout>
        <c:manualLayout>
          <c:xMode val="edge"/>
          <c:yMode val="edge"/>
          <c:x val="0.41227077865266848"/>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de-DE"/>
        </a:p>
      </c:txPr>
    </c:title>
    <c:autoTitleDeleted val="0"/>
    <c:plotArea>
      <c:layout/>
      <c:lineChart>
        <c:grouping val="standard"/>
        <c:varyColors val="0"/>
        <c:ser>
          <c:idx val="0"/>
          <c:order val="0"/>
          <c:spPr>
            <a:ln w="28575" cap="rnd">
              <a:solidFill>
                <a:schemeClr val="accent4"/>
              </a:solidFill>
              <a:round/>
            </a:ln>
            <a:effectLst/>
          </c:spPr>
          <c:marker>
            <c:symbol val="circle"/>
            <c:size val="5"/>
            <c:spPr>
              <a:solidFill>
                <a:schemeClr val="accent4"/>
              </a:solidFill>
              <a:ln w="19050">
                <a:solidFill>
                  <a:schemeClr val="accent1"/>
                </a:solidFill>
              </a:ln>
              <a:effectLst/>
            </c:spPr>
          </c:marker>
          <c:cat>
            <c:strRef>
              <c:f>'Means_Table_Paper (3)'!$C$2:$R$2</c:f>
              <c:strCache>
                <c:ptCount val="16"/>
                <c:pt idx="0">
                  <c:v>PE</c:v>
                </c:pt>
                <c:pt idx="1">
                  <c:v>EF</c:v>
                </c:pt>
                <c:pt idx="2">
                  <c:v>CO</c:v>
                </c:pt>
                <c:pt idx="3">
                  <c:v>IN</c:v>
                </c:pt>
                <c:pt idx="4">
                  <c:v>US</c:v>
                </c:pt>
                <c:pt idx="5">
                  <c:v>CU</c:v>
                </c:pt>
                <c:pt idx="6">
                  <c:v>CL</c:v>
                </c:pt>
                <c:pt idx="7">
                  <c:v>NO</c:v>
                </c:pt>
                <c:pt idx="8">
                  <c:v>BE</c:v>
                </c:pt>
                <c:pt idx="9">
                  <c:v>ID</c:v>
                </c:pt>
                <c:pt idx="10">
                  <c:v>ST</c:v>
                </c:pt>
                <c:pt idx="11">
                  <c:v>IM</c:v>
                </c:pt>
                <c:pt idx="12">
                  <c:v>VA</c:v>
                </c:pt>
                <c:pt idx="13">
                  <c:v>LO</c:v>
                </c:pt>
                <c:pt idx="14">
                  <c:v>TR</c:v>
                </c:pt>
                <c:pt idx="15">
                  <c:v>CQ</c:v>
                </c:pt>
              </c:strCache>
            </c:strRef>
          </c:cat>
          <c:val>
            <c:numRef>
              <c:f>'Means_Table_Paper (3)'!$C$9:$R$9</c:f>
              <c:numCache>
                <c:formatCode>0.00</c:formatCode>
                <c:ptCount val="16"/>
                <c:pt idx="0">
                  <c:v>5.7931034482758621</c:v>
                </c:pt>
                <c:pt idx="1">
                  <c:v>6.2241379310344831</c:v>
                </c:pt>
                <c:pt idx="2">
                  <c:v>6.431034482758621</c:v>
                </c:pt>
                <c:pt idx="3">
                  <c:v>5.1379310344827589</c:v>
                </c:pt>
                <c:pt idx="4">
                  <c:v>6.3448275862068968</c:v>
                </c:pt>
                <c:pt idx="5">
                  <c:v>6</c:v>
                </c:pt>
                <c:pt idx="6">
                  <c:v>5.8793103448275863</c:v>
                </c:pt>
                <c:pt idx="7">
                  <c:v>3.1052631578947367</c:v>
                </c:pt>
                <c:pt idx="8">
                  <c:v>4.3103448275862073</c:v>
                </c:pt>
                <c:pt idx="9">
                  <c:v>1.7777777777777777</c:v>
                </c:pt>
                <c:pt idx="10">
                  <c:v>4.7017543859649127</c:v>
                </c:pt>
                <c:pt idx="11">
                  <c:v>4.4074074074074074</c:v>
                </c:pt>
                <c:pt idx="12">
                  <c:v>5.3275862068965516</c:v>
                </c:pt>
                <c:pt idx="13">
                  <c:v>4.6315789473684212</c:v>
                </c:pt>
                <c:pt idx="14">
                  <c:v>5.0222222222222221</c:v>
                </c:pt>
                <c:pt idx="15">
                  <c:v>4.3571428571428568</c:v>
                </c:pt>
              </c:numCache>
            </c:numRef>
          </c:val>
          <c:smooth val="0"/>
          <c:extLst>
            <c:ext xmlns:c16="http://schemas.microsoft.com/office/drawing/2014/chart" uri="{C3380CC4-5D6E-409C-BE32-E72D297353CC}">
              <c16:uniqueId val="{00000000-4C77-4EAB-B5C5-D54A11352357}"/>
            </c:ext>
          </c:extLst>
        </c:ser>
        <c:ser>
          <c:idx val="1"/>
          <c:order val="1"/>
          <c:spPr>
            <a:ln w="28575" cap="rnd">
              <a:solidFill>
                <a:schemeClr val="accent3">
                  <a:lumMod val="75000"/>
                </a:schemeClr>
              </a:solidFill>
              <a:round/>
            </a:ln>
            <a:effectLst/>
          </c:spPr>
          <c:marker>
            <c:symbol val="circle"/>
            <c:size val="5"/>
            <c:spPr>
              <a:solidFill>
                <a:schemeClr val="accent3">
                  <a:lumMod val="75000"/>
                </a:schemeClr>
              </a:solidFill>
              <a:ln w="19050">
                <a:solidFill>
                  <a:schemeClr val="accent2"/>
                </a:solidFill>
              </a:ln>
              <a:effectLst/>
            </c:spPr>
          </c:marker>
          <c:cat>
            <c:strRef>
              <c:f>'Means_Table_Paper (3)'!$C$2:$R$2</c:f>
              <c:strCache>
                <c:ptCount val="16"/>
                <c:pt idx="0">
                  <c:v>PE</c:v>
                </c:pt>
                <c:pt idx="1">
                  <c:v>EF</c:v>
                </c:pt>
                <c:pt idx="2">
                  <c:v>CO</c:v>
                </c:pt>
                <c:pt idx="3">
                  <c:v>IN</c:v>
                </c:pt>
                <c:pt idx="4">
                  <c:v>US</c:v>
                </c:pt>
                <c:pt idx="5">
                  <c:v>CU</c:v>
                </c:pt>
                <c:pt idx="6">
                  <c:v>CL</c:v>
                </c:pt>
                <c:pt idx="7">
                  <c:v>NO</c:v>
                </c:pt>
                <c:pt idx="8">
                  <c:v>BE</c:v>
                </c:pt>
                <c:pt idx="9">
                  <c:v>ID</c:v>
                </c:pt>
                <c:pt idx="10">
                  <c:v>ST</c:v>
                </c:pt>
                <c:pt idx="11">
                  <c:v>IM</c:v>
                </c:pt>
                <c:pt idx="12">
                  <c:v>VA</c:v>
                </c:pt>
                <c:pt idx="13">
                  <c:v>LO</c:v>
                </c:pt>
                <c:pt idx="14">
                  <c:v>TR</c:v>
                </c:pt>
                <c:pt idx="15">
                  <c:v>CQ</c:v>
                </c:pt>
              </c:strCache>
            </c:strRef>
          </c:cat>
          <c:val>
            <c:numRef>
              <c:f>'Means_Table_Paper (3)'!$C$10:$R$10</c:f>
              <c:numCache>
                <c:formatCode>0.00</c:formatCode>
                <c:ptCount val="16"/>
                <c:pt idx="0">
                  <c:v>5.9561403508771926</c:v>
                </c:pt>
                <c:pt idx="1">
                  <c:v>5.9823008849557526</c:v>
                </c:pt>
                <c:pt idx="2">
                  <c:v>5.9292035398230087</c:v>
                </c:pt>
                <c:pt idx="3">
                  <c:v>5.4553571428571432</c:v>
                </c:pt>
                <c:pt idx="4">
                  <c:v>6.0267857142857144</c:v>
                </c:pt>
                <c:pt idx="5">
                  <c:v>5.7207207207207205</c:v>
                </c:pt>
                <c:pt idx="6">
                  <c:v>6.0619469026548671</c:v>
                </c:pt>
                <c:pt idx="7">
                  <c:v>5.0625</c:v>
                </c:pt>
                <c:pt idx="8">
                  <c:v>5.1891891891891895</c:v>
                </c:pt>
                <c:pt idx="9">
                  <c:v>4.0909090909090908</c:v>
                </c:pt>
                <c:pt idx="10">
                  <c:v>5.1363636363636367</c:v>
                </c:pt>
                <c:pt idx="11">
                  <c:v>4.7857142857142856</c:v>
                </c:pt>
                <c:pt idx="12">
                  <c:v>5.7946428571428568</c:v>
                </c:pt>
                <c:pt idx="13">
                  <c:v>5.1946902654867255</c:v>
                </c:pt>
                <c:pt idx="14">
                  <c:v>5.117647058823529</c:v>
                </c:pt>
                <c:pt idx="15">
                  <c:v>5.4495412844036695</c:v>
                </c:pt>
              </c:numCache>
            </c:numRef>
          </c:val>
          <c:smooth val="0"/>
          <c:extLst>
            <c:ext xmlns:c16="http://schemas.microsoft.com/office/drawing/2014/chart" uri="{C3380CC4-5D6E-409C-BE32-E72D297353CC}">
              <c16:uniqueId val="{00000001-4C77-4EAB-B5C5-D54A11352357}"/>
            </c:ext>
          </c:extLst>
        </c:ser>
        <c:dLbls>
          <c:showLegendKey val="0"/>
          <c:showVal val="0"/>
          <c:showCatName val="0"/>
          <c:showSerName val="0"/>
          <c:showPercent val="0"/>
          <c:showBubbleSize val="0"/>
        </c:dLbls>
        <c:marker val="1"/>
        <c:smooth val="0"/>
        <c:axId val="502845736"/>
        <c:axId val="502846064"/>
      </c:lineChart>
      <c:catAx>
        <c:axId val="502845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02846064"/>
        <c:crosses val="autoZero"/>
        <c:auto val="1"/>
        <c:lblAlgn val="ctr"/>
        <c:lblOffset val="100"/>
        <c:noMultiLvlLbl val="0"/>
      </c:catAx>
      <c:valAx>
        <c:axId val="5028460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02845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2400" dirty="0">
                <a:solidFill>
                  <a:srgbClr val="000000"/>
                </a:solidFill>
              </a:rPr>
              <a:t>Learning </a:t>
            </a:r>
            <a:r>
              <a:rPr lang="de-DE" sz="2400" dirty="0" err="1">
                <a:solidFill>
                  <a:srgbClr val="000000"/>
                </a:solidFill>
              </a:rPr>
              <a:t>Platform</a:t>
            </a:r>
            <a:endParaRPr lang="de-DE" sz="2400" dirty="0">
              <a:solidFill>
                <a:srgbClr val="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spPr>
            <a:ln w="28575" cap="rnd">
              <a:solidFill>
                <a:schemeClr val="accent4"/>
              </a:solidFill>
              <a:round/>
            </a:ln>
            <a:effectLst/>
          </c:spPr>
          <c:marker>
            <c:symbol val="circle"/>
            <c:size val="5"/>
            <c:spPr>
              <a:solidFill>
                <a:schemeClr val="accent4"/>
              </a:solidFill>
              <a:ln w="19050">
                <a:solidFill>
                  <a:schemeClr val="accent1"/>
                </a:solidFill>
              </a:ln>
              <a:effectLst/>
            </c:spPr>
          </c:marker>
          <c:cat>
            <c:strRef>
              <c:f>'Means_Table_Paper (3)'!$C$2:$R$2</c:f>
              <c:strCache>
                <c:ptCount val="16"/>
                <c:pt idx="0">
                  <c:v>PE</c:v>
                </c:pt>
                <c:pt idx="1">
                  <c:v>EF</c:v>
                </c:pt>
                <c:pt idx="2">
                  <c:v>CO</c:v>
                </c:pt>
                <c:pt idx="3">
                  <c:v>IN</c:v>
                </c:pt>
                <c:pt idx="4">
                  <c:v>US</c:v>
                </c:pt>
                <c:pt idx="5">
                  <c:v>CU</c:v>
                </c:pt>
                <c:pt idx="6">
                  <c:v>CL</c:v>
                </c:pt>
                <c:pt idx="7">
                  <c:v>NO</c:v>
                </c:pt>
                <c:pt idx="8">
                  <c:v>BE</c:v>
                </c:pt>
                <c:pt idx="9">
                  <c:v>ID</c:v>
                </c:pt>
                <c:pt idx="10">
                  <c:v>ST</c:v>
                </c:pt>
                <c:pt idx="11">
                  <c:v>IM</c:v>
                </c:pt>
                <c:pt idx="12">
                  <c:v>VA</c:v>
                </c:pt>
                <c:pt idx="13">
                  <c:v>LO</c:v>
                </c:pt>
                <c:pt idx="14">
                  <c:v>TR</c:v>
                </c:pt>
                <c:pt idx="15">
                  <c:v>CQ</c:v>
                </c:pt>
              </c:strCache>
            </c:strRef>
          </c:cat>
          <c:val>
            <c:numRef>
              <c:f>'Means_Table_Paper (3)'!$C$23:$R$23</c:f>
              <c:numCache>
                <c:formatCode>0.00</c:formatCode>
                <c:ptCount val="16"/>
                <c:pt idx="0">
                  <c:v>5.9482758620689653</c:v>
                </c:pt>
                <c:pt idx="1">
                  <c:v>5.7758620689655169</c:v>
                </c:pt>
                <c:pt idx="2">
                  <c:v>5.5344827586206895</c:v>
                </c:pt>
                <c:pt idx="3">
                  <c:v>5.5517241379310347</c:v>
                </c:pt>
                <c:pt idx="4">
                  <c:v>6.0526315789473681</c:v>
                </c:pt>
                <c:pt idx="5">
                  <c:v>5.0517241379310347</c:v>
                </c:pt>
                <c:pt idx="6">
                  <c:v>5.9655172413793105</c:v>
                </c:pt>
                <c:pt idx="7">
                  <c:v>4.3793103448275863</c:v>
                </c:pt>
                <c:pt idx="8">
                  <c:v>4.8965517241379306</c:v>
                </c:pt>
                <c:pt idx="9">
                  <c:v>4.08</c:v>
                </c:pt>
                <c:pt idx="10">
                  <c:v>5.431034482758621</c:v>
                </c:pt>
                <c:pt idx="11">
                  <c:v>4.7017543859649127</c:v>
                </c:pt>
                <c:pt idx="12">
                  <c:v>5.3620689655172411</c:v>
                </c:pt>
                <c:pt idx="13">
                  <c:v>3.9636363636363638</c:v>
                </c:pt>
                <c:pt idx="14">
                  <c:v>5.5636363636363635</c:v>
                </c:pt>
                <c:pt idx="15">
                  <c:v>6.5344827586206895</c:v>
                </c:pt>
              </c:numCache>
            </c:numRef>
          </c:val>
          <c:smooth val="0"/>
          <c:extLst>
            <c:ext xmlns:c16="http://schemas.microsoft.com/office/drawing/2014/chart" uri="{C3380CC4-5D6E-409C-BE32-E72D297353CC}">
              <c16:uniqueId val="{00000000-CD08-4131-96A2-3327E99B7207}"/>
            </c:ext>
          </c:extLst>
        </c:ser>
        <c:ser>
          <c:idx val="1"/>
          <c:order val="1"/>
          <c:spPr>
            <a:ln w="28575" cap="rnd">
              <a:solidFill>
                <a:schemeClr val="accent3">
                  <a:lumMod val="75000"/>
                </a:schemeClr>
              </a:solidFill>
              <a:round/>
            </a:ln>
            <a:effectLst/>
          </c:spPr>
          <c:marker>
            <c:symbol val="circle"/>
            <c:size val="5"/>
            <c:spPr>
              <a:solidFill>
                <a:schemeClr val="accent3">
                  <a:lumMod val="75000"/>
                </a:schemeClr>
              </a:solidFill>
              <a:ln w="19050">
                <a:solidFill>
                  <a:schemeClr val="accent2"/>
                </a:solidFill>
              </a:ln>
              <a:effectLst/>
            </c:spPr>
          </c:marker>
          <c:cat>
            <c:strRef>
              <c:f>'Means_Table_Paper (3)'!$C$2:$R$2</c:f>
              <c:strCache>
                <c:ptCount val="16"/>
                <c:pt idx="0">
                  <c:v>PE</c:v>
                </c:pt>
                <c:pt idx="1">
                  <c:v>EF</c:v>
                </c:pt>
                <c:pt idx="2">
                  <c:v>CO</c:v>
                </c:pt>
                <c:pt idx="3">
                  <c:v>IN</c:v>
                </c:pt>
                <c:pt idx="4">
                  <c:v>US</c:v>
                </c:pt>
                <c:pt idx="5">
                  <c:v>CU</c:v>
                </c:pt>
                <c:pt idx="6">
                  <c:v>CL</c:v>
                </c:pt>
                <c:pt idx="7">
                  <c:v>NO</c:v>
                </c:pt>
                <c:pt idx="8">
                  <c:v>BE</c:v>
                </c:pt>
                <c:pt idx="9">
                  <c:v>ID</c:v>
                </c:pt>
                <c:pt idx="10">
                  <c:v>ST</c:v>
                </c:pt>
                <c:pt idx="11">
                  <c:v>IM</c:v>
                </c:pt>
                <c:pt idx="12">
                  <c:v>VA</c:v>
                </c:pt>
                <c:pt idx="13">
                  <c:v>LO</c:v>
                </c:pt>
                <c:pt idx="14">
                  <c:v>TR</c:v>
                </c:pt>
                <c:pt idx="15">
                  <c:v>CQ</c:v>
                </c:pt>
              </c:strCache>
            </c:strRef>
          </c:cat>
          <c:val>
            <c:numRef>
              <c:f>'Means_Table_Paper (3)'!$C$24:$R$24</c:f>
              <c:numCache>
                <c:formatCode>0.00</c:formatCode>
                <c:ptCount val="16"/>
                <c:pt idx="0">
                  <c:v>6.3539823008849554</c:v>
                </c:pt>
                <c:pt idx="1">
                  <c:v>6.115044247787611</c:v>
                </c:pt>
                <c:pt idx="2">
                  <c:v>5.9115044247787614</c:v>
                </c:pt>
                <c:pt idx="3">
                  <c:v>5.8947368421052628</c:v>
                </c:pt>
                <c:pt idx="4">
                  <c:v>6.4385964912280702</c:v>
                </c:pt>
                <c:pt idx="5">
                  <c:v>5.1181818181818182</c:v>
                </c:pt>
                <c:pt idx="6">
                  <c:v>6.2631578947368425</c:v>
                </c:pt>
                <c:pt idx="7">
                  <c:v>5.125</c:v>
                </c:pt>
                <c:pt idx="8">
                  <c:v>5.2543859649122808</c:v>
                </c:pt>
                <c:pt idx="9">
                  <c:v>4.9908256880733948</c:v>
                </c:pt>
                <c:pt idx="10">
                  <c:v>5.3859649122807021</c:v>
                </c:pt>
                <c:pt idx="11">
                  <c:v>4.8558558558558556</c:v>
                </c:pt>
                <c:pt idx="12">
                  <c:v>6.0357142857142856</c:v>
                </c:pt>
                <c:pt idx="13">
                  <c:v>4.9017857142857144</c:v>
                </c:pt>
                <c:pt idx="14">
                  <c:v>5.9115044247787614</c:v>
                </c:pt>
                <c:pt idx="15">
                  <c:v>6.5614035087719298</c:v>
                </c:pt>
              </c:numCache>
            </c:numRef>
          </c:val>
          <c:smooth val="0"/>
          <c:extLst>
            <c:ext xmlns:c16="http://schemas.microsoft.com/office/drawing/2014/chart" uri="{C3380CC4-5D6E-409C-BE32-E72D297353CC}">
              <c16:uniqueId val="{00000001-CD08-4131-96A2-3327E99B7207}"/>
            </c:ext>
          </c:extLst>
        </c:ser>
        <c:dLbls>
          <c:showLegendKey val="0"/>
          <c:showVal val="0"/>
          <c:showCatName val="0"/>
          <c:showSerName val="0"/>
          <c:showPercent val="0"/>
          <c:showBubbleSize val="0"/>
        </c:dLbls>
        <c:marker val="1"/>
        <c:smooth val="0"/>
        <c:axId val="504380048"/>
        <c:axId val="504381360"/>
      </c:lineChart>
      <c:catAx>
        <c:axId val="50438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04381360"/>
        <c:crosses val="autoZero"/>
        <c:auto val="1"/>
        <c:lblAlgn val="ctr"/>
        <c:lblOffset val="100"/>
        <c:noMultiLvlLbl val="0"/>
      </c:catAx>
      <c:valAx>
        <c:axId val="504381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04380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2400" dirty="0">
                <a:solidFill>
                  <a:srgbClr val="000000"/>
                </a:solidFill>
              </a:rPr>
              <a:t>Web Shop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spPr>
            <a:ln w="28575" cap="rnd">
              <a:solidFill>
                <a:schemeClr val="accent4"/>
              </a:solidFill>
              <a:round/>
            </a:ln>
            <a:effectLst/>
          </c:spPr>
          <c:marker>
            <c:symbol val="circle"/>
            <c:size val="5"/>
            <c:spPr>
              <a:solidFill>
                <a:schemeClr val="accent4"/>
              </a:solidFill>
              <a:ln w="19050">
                <a:solidFill>
                  <a:schemeClr val="accent1"/>
                </a:solidFill>
              </a:ln>
              <a:effectLst/>
            </c:spPr>
          </c:marker>
          <c:cat>
            <c:strRef>
              <c:f>'Means_Table_Paper (3)'!$C$2:$R$2</c:f>
              <c:strCache>
                <c:ptCount val="16"/>
                <c:pt idx="0">
                  <c:v>PE</c:v>
                </c:pt>
                <c:pt idx="1">
                  <c:v>EF</c:v>
                </c:pt>
                <c:pt idx="2">
                  <c:v>CO</c:v>
                </c:pt>
                <c:pt idx="3">
                  <c:v>IN</c:v>
                </c:pt>
                <c:pt idx="4">
                  <c:v>US</c:v>
                </c:pt>
                <c:pt idx="5">
                  <c:v>CU</c:v>
                </c:pt>
                <c:pt idx="6">
                  <c:v>CL</c:v>
                </c:pt>
                <c:pt idx="7">
                  <c:v>NO</c:v>
                </c:pt>
                <c:pt idx="8">
                  <c:v>BE</c:v>
                </c:pt>
                <c:pt idx="9">
                  <c:v>ID</c:v>
                </c:pt>
                <c:pt idx="10">
                  <c:v>ST</c:v>
                </c:pt>
                <c:pt idx="11">
                  <c:v>IM</c:v>
                </c:pt>
                <c:pt idx="12">
                  <c:v>VA</c:v>
                </c:pt>
                <c:pt idx="13">
                  <c:v>LO</c:v>
                </c:pt>
                <c:pt idx="14">
                  <c:v>TR</c:v>
                </c:pt>
                <c:pt idx="15">
                  <c:v>CQ</c:v>
                </c:pt>
              </c:strCache>
            </c:strRef>
          </c:cat>
          <c:val>
            <c:numRef>
              <c:f>'Means_Table_Paper (3)'!$C$15:$R$15</c:f>
              <c:numCache>
                <c:formatCode>0.00</c:formatCode>
                <c:ptCount val="16"/>
                <c:pt idx="0">
                  <c:v>5.9655172413793105</c:v>
                </c:pt>
                <c:pt idx="1">
                  <c:v>5.4655172413793105</c:v>
                </c:pt>
                <c:pt idx="2">
                  <c:v>6.1724137931034484</c:v>
                </c:pt>
                <c:pt idx="3">
                  <c:v>5.931034482758621</c:v>
                </c:pt>
                <c:pt idx="4">
                  <c:v>4.9629629629629628</c:v>
                </c:pt>
                <c:pt idx="5">
                  <c:v>3.3148148148148149</c:v>
                </c:pt>
                <c:pt idx="6">
                  <c:v>6.068965517241379</c:v>
                </c:pt>
                <c:pt idx="7">
                  <c:v>4.6034482758620694</c:v>
                </c:pt>
                <c:pt idx="8">
                  <c:v>5.5862068965517242</c:v>
                </c:pt>
                <c:pt idx="9">
                  <c:v>2</c:v>
                </c:pt>
                <c:pt idx="10">
                  <c:v>4.7017543859649127</c:v>
                </c:pt>
                <c:pt idx="11">
                  <c:v>4.4000000000000004</c:v>
                </c:pt>
                <c:pt idx="12">
                  <c:v>5.9827586206896548</c:v>
                </c:pt>
                <c:pt idx="13">
                  <c:v>4.4545454545454541</c:v>
                </c:pt>
                <c:pt idx="14">
                  <c:v>6.6206896551724137</c:v>
                </c:pt>
                <c:pt idx="15">
                  <c:v>6.4210526315789478</c:v>
                </c:pt>
              </c:numCache>
            </c:numRef>
          </c:val>
          <c:smooth val="0"/>
          <c:extLst>
            <c:ext xmlns:c16="http://schemas.microsoft.com/office/drawing/2014/chart" uri="{C3380CC4-5D6E-409C-BE32-E72D297353CC}">
              <c16:uniqueId val="{00000000-1348-48C6-84BC-B6649A301152}"/>
            </c:ext>
          </c:extLst>
        </c:ser>
        <c:ser>
          <c:idx val="1"/>
          <c:order val="1"/>
          <c:spPr>
            <a:ln w="28575" cap="rnd">
              <a:solidFill>
                <a:schemeClr val="accent3">
                  <a:lumMod val="75000"/>
                </a:schemeClr>
              </a:solidFill>
              <a:round/>
            </a:ln>
            <a:effectLst/>
          </c:spPr>
          <c:marker>
            <c:symbol val="circle"/>
            <c:size val="5"/>
            <c:spPr>
              <a:solidFill>
                <a:schemeClr val="accent3">
                  <a:lumMod val="75000"/>
                </a:schemeClr>
              </a:solidFill>
              <a:ln w="19050">
                <a:solidFill>
                  <a:schemeClr val="accent2"/>
                </a:solidFill>
              </a:ln>
              <a:effectLst/>
            </c:spPr>
          </c:marker>
          <c:cat>
            <c:strRef>
              <c:f>'Means_Table_Paper (3)'!$C$2:$R$2</c:f>
              <c:strCache>
                <c:ptCount val="16"/>
                <c:pt idx="0">
                  <c:v>PE</c:v>
                </c:pt>
                <c:pt idx="1">
                  <c:v>EF</c:v>
                </c:pt>
                <c:pt idx="2">
                  <c:v>CO</c:v>
                </c:pt>
                <c:pt idx="3">
                  <c:v>IN</c:v>
                </c:pt>
                <c:pt idx="4">
                  <c:v>US</c:v>
                </c:pt>
                <c:pt idx="5">
                  <c:v>CU</c:v>
                </c:pt>
                <c:pt idx="6">
                  <c:v>CL</c:v>
                </c:pt>
                <c:pt idx="7">
                  <c:v>NO</c:v>
                </c:pt>
                <c:pt idx="8">
                  <c:v>BE</c:v>
                </c:pt>
                <c:pt idx="9">
                  <c:v>ID</c:v>
                </c:pt>
                <c:pt idx="10">
                  <c:v>ST</c:v>
                </c:pt>
                <c:pt idx="11">
                  <c:v>IM</c:v>
                </c:pt>
                <c:pt idx="12">
                  <c:v>VA</c:v>
                </c:pt>
                <c:pt idx="13">
                  <c:v>LO</c:v>
                </c:pt>
                <c:pt idx="14">
                  <c:v>TR</c:v>
                </c:pt>
                <c:pt idx="15">
                  <c:v>CQ</c:v>
                </c:pt>
              </c:strCache>
            </c:strRef>
          </c:cat>
          <c:val>
            <c:numRef>
              <c:f>'Means_Table_Paper (3)'!$C$16:$R$16</c:f>
              <c:numCache>
                <c:formatCode>0.00</c:formatCode>
                <c:ptCount val="16"/>
                <c:pt idx="0">
                  <c:v>6.2368421052631575</c:v>
                </c:pt>
                <c:pt idx="1">
                  <c:v>6.2894736842105265</c:v>
                </c:pt>
                <c:pt idx="2">
                  <c:v>5.8245614035087723</c:v>
                </c:pt>
                <c:pt idx="3">
                  <c:v>5.9210526315789478</c:v>
                </c:pt>
                <c:pt idx="4">
                  <c:v>5.8648648648648649</c:v>
                </c:pt>
                <c:pt idx="5">
                  <c:v>4.4722222222222223</c:v>
                </c:pt>
                <c:pt idx="6">
                  <c:v>6.4385964912280702</c:v>
                </c:pt>
                <c:pt idx="7">
                  <c:v>5.716814159292035</c:v>
                </c:pt>
                <c:pt idx="8">
                  <c:v>5.9385964912280702</c:v>
                </c:pt>
                <c:pt idx="9">
                  <c:v>4.5</c:v>
                </c:pt>
                <c:pt idx="10">
                  <c:v>5.333333333333333</c:v>
                </c:pt>
                <c:pt idx="11">
                  <c:v>4.8571428571428568</c:v>
                </c:pt>
                <c:pt idx="12">
                  <c:v>6</c:v>
                </c:pt>
                <c:pt idx="13">
                  <c:v>5.5614035087719298</c:v>
                </c:pt>
                <c:pt idx="14">
                  <c:v>6.4649122807017543</c:v>
                </c:pt>
                <c:pt idx="15">
                  <c:v>6.3596491228070171</c:v>
                </c:pt>
              </c:numCache>
            </c:numRef>
          </c:val>
          <c:smooth val="0"/>
          <c:extLst>
            <c:ext xmlns:c16="http://schemas.microsoft.com/office/drawing/2014/chart" uri="{C3380CC4-5D6E-409C-BE32-E72D297353CC}">
              <c16:uniqueId val="{00000001-1348-48C6-84BC-B6649A301152}"/>
            </c:ext>
          </c:extLst>
        </c:ser>
        <c:dLbls>
          <c:showLegendKey val="0"/>
          <c:showVal val="0"/>
          <c:showCatName val="0"/>
          <c:showSerName val="0"/>
          <c:showPercent val="0"/>
          <c:showBubbleSize val="0"/>
        </c:dLbls>
        <c:marker val="1"/>
        <c:smooth val="0"/>
        <c:axId val="514514424"/>
        <c:axId val="514515408"/>
      </c:lineChart>
      <c:catAx>
        <c:axId val="514514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14515408"/>
        <c:crosses val="autoZero"/>
        <c:auto val="1"/>
        <c:lblAlgn val="ctr"/>
        <c:lblOffset val="100"/>
        <c:noMultiLvlLbl val="0"/>
      </c:catAx>
      <c:valAx>
        <c:axId val="5145154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14514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tx2">
                <a:lumMod val="60000"/>
                <a:lumOff val="40000"/>
              </a:schemeClr>
            </a:solidFill>
          </c:spPr>
          <c:invertIfNegative val="0"/>
          <c:errBars>
            <c:errBarType val="both"/>
            <c:errValType val="cust"/>
            <c:noEndCap val="0"/>
            <c:plus>
              <c:numRef>
                <c:f>Confidence_Intervals!$M$5:$M$10</c:f>
                <c:numCache>
                  <c:formatCode>General</c:formatCode>
                  <c:ptCount val="6"/>
                  <c:pt idx="0">
                    <c:v>0.96512426213438351</c:v>
                  </c:pt>
                  <c:pt idx="1">
                    <c:v>1.2730339508356929</c:v>
                  </c:pt>
                  <c:pt idx="2">
                    <c:v>0.7617219589253077</c:v>
                  </c:pt>
                  <c:pt idx="3">
                    <c:v>0.69295191217483876</c:v>
                  </c:pt>
                  <c:pt idx="4">
                    <c:v>1.1728266556404823</c:v>
                  </c:pt>
                  <c:pt idx="5">
                    <c:v>0.69295191217483876</c:v>
                  </c:pt>
                </c:numCache>
              </c:numRef>
            </c:plus>
            <c:minus>
              <c:numRef>
                <c:f>Confidence_Intervals!$M$5:$M$10</c:f>
                <c:numCache>
                  <c:formatCode>General</c:formatCode>
                  <c:ptCount val="6"/>
                  <c:pt idx="0">
                    <c:v>0.96512426213438351</c:v>
                  </c:pt>
                  <c:pt idx="1">
                    <c:v>1.2730339508356929</c:v>
                  </c:pt>
                  <c:pt idx="2">
                    <c:v>0.7617219589253077</c:v>
                  </c:pt>
                  <c:pt idx="3">
                    <c:v>0.69295191217483876</c:v>
                  </c:pt>
                  <c:pt idx="4">
                    <c:v>1.1728266556404823</c:v>
                  </c:pt>
                  <c:pt idx="5">
                    <c:v>0.69295191217483876</c:v>
                  </c:pt>
                </c:numCache>
              </c:numRef>
            </c:minus>
            <c:spPr>
              <a:ln w="19050">
                <a:solidFill>
                  <a:schemeClr val="tx1">
                    <a:lumMod val="85000"/>
                    <a:lumOff val="15000"/>
                  </a:schemeClr>
                </a:solidFill>
              </a:ln>
            </c:spPr>
          </c:errBars>
          <c:cat>
            <c:strRef>
              <c:f>Results!$K$4:$K$9</c:f>
              <c:strCache>
                <c:ptCount val="6"/>
                <c:pt idx="0">
                  <c:v>Attractiveness</c:v>
                </c:pt>
                <c:pt idx="1">
                  <c:v>Perspicuity</c:v>
                </c:pt>
                <c:pt idx="2">
                  <c:v>Efficiency</c:v>
                </c:pt>
                <c:pt idx="3">
                  <c:v>Dependability</c:v>
                </c:pt>
                <c:pt idx="4">
                  <c:v>Stimulation</c:v>
                </c:pt>
                <c:pt idx="5">
                  <c:v>Novelty</c:v>
                </c:pt>
              </c:strCache>
            </c:strRef>
          </c:cat>
          <c:val>
            <c:numRef>
              <c:f>Results!$L$4:$L$9</c:f>
              <c:numCache>
                <c:formatCode>0.000</c:formatCode>
                <c:ptCount val="6"/>
                <c:pt idx="0">
                  <c:v>1.5416666666666667</c:v>
                </c:pt>
                <c:pt idx="1">
                  <c:v>1.125</c:v>
                </c:pt>
                <c:pt idx="2">
                  <c:v>1.625</c:v>
                </c:pt>
                <c:pt idx="3">
                  <c:v>1.5</c:v>
                </c:pt>
                <c:pt idx="4">
                  <c:v>1.6875</c:v>
                </c:pt>
                <c:pt idx="5">
                  <c:v>2</c:v>
                </c:pt>
              </c:numCache>
            </c:numRef>
          </c:val>
          <c:extLst>
            <c:ext xmlns:c16="http://schemas.microsoft.com/office/drawing/2014/chart" uri="{C3380CC4-5D6E-409C-BE32-E72D297353CC}">
              <c16:uniqueId val="{00000000-553C-442C-AEBC-D50A7215E285}"/>
            </c:ext>
          </c:extLst>
        </c:ser>
        <c:dLbls>
          <c:showLegendKey val="0"/>
          <c:showVal val="0"/>
          <c:showCatName val="0"/>
          <c:showSerName val="0"/>
          <c:showPercent val="0"/>
          <c:showBubbleSize val="0"/>
        </c:dLbls>
        <c:gapWidth val="150"/>
        <c:axId val="660410096"/>
        <c:axId val="660410880"/>
      </c:barChart>
      <c:catAx>
        <c:axId val="660410096"/>
        <c:scaling>
          <c:orientation val="minMax"/>
        </c:scaling>
        <c:delete val="0"/>
        <c:axPos val="b"/>
        <c:numFmt formatCode="General" sourceLinked="0"/>
        <c:majorTickMark val="none"/>
        <c:minorTickMark val="none"/>
        <c:tickLblPos val="low"/>
        <c:txPr>
          <a:bodyPr rot="-2700000" vert="horz"/>
          <a:lstStyle/>
          <a:p>
            <a:pPr>
              <a:defRPr/>
            </a:pPr>
            <a:endParaRPr lang="de-DE"/>
          </a:p>
        </c:txPr>
        <c:crossAx val="660410880"/>
        <c:crosses val="autoZero"/>
        <c:auto val="0"/>
        <c:lblAlgn val="ctr"/>
        <c:lblOffset val="100"/>
        <c:noMultiLvlLbl val="0"/>
      </c:catAx>
      <c:valAx>
        <c:axId val="660410880"/>
        <c:scaling>
          <c:orientation val="minMax"/>
          <c:max val="3"/>
          <c:min val="-3"/>
        </c:scaling>
        <c:delete val="0"/>
        <c:axPos val="l"/>
        <c:majorGridlines/>
        <c:numFmt formatCode="0" sourceLinked="0"/>
        <c:majorTickMark val="out"/>
        <c:minorTickMark val="none"/>
        <c:tickLblPos val="nextTo"/>
        <c:crossAx val="660410096"/>
        <c:crosses val="autoZero"/>
        <c:crossBetween val="between"/>
      </c:valAx>
      <c:spPr>
        <a:gradFill>
          <a:gsLst>
            <a:gs pos="0">
              <a:srgbClr val="92F05A"/>
            </a:gs>
            <a:gs pos="33000">
              <a:srgbClr val="92F05A"/>
            </a:gs>
            <a:gs pos="37000">
              <a:srgbClr val="FFFF8F"/>
            </a:gs>
            <a:gs pos="63000">
              <a:srgbClr val="FFFF8F"/>
            </a:gs>
            <a:gs pos="67000">
              <a:srgbClr val="FF5050"/>
            </a:gs>
            <a:gs pos="100000">
              <a:srgbClr val="FF5050"/>
            </a:gs>
            <a:gs pos="100000">
              <a:srgbClr val="FF0000"/>
            </a:gs>
            <a:gs pos="100000">
              <a:srgbClr val="4F81BD">
                <a:tint val="23500"/>
                <a:satMod val="160000"/>
              </a:srgbClr>
            </a:gs>
          </a:gsLst>
          <a:lin ang="5400000" scaled="1"/>
        </a:gradFill>
      </c:spPr>
    </c:plotArea>
    <c:plotVisOnly val="1"/>
    <c:dispBlanksAs val="gap"/>
    <c:showDLblsOverMax val="0"/>
  </c:chart>
  <c:spPr>
    <a:solidFill>
      <a:schemeClr val="bg1"/>
    </a:solidFill>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tx2">
                <a:lumMod val="60000"/>
                <a:lumOff val="40000"/>
              </a:schemeClr>
            </a:solidFill>
          </c:spPr>
          <c:invertIfNegative val="0"/>
          <c:errBars>
            <c:errBarType val="both"/>
            <c:errValType val="cust"/>
            <c:noEndCap val="0"/>
            <c:plus>
              <c:numRef>
                <c:f>Confidence_Intervals!$M$5:$M$10</c:f>
                <c:numCache>
                  <c:formatCode>General</c:formatCode>
                  <c:ptCount val="6"/>
                  <c:pt idx="0">
                    <c:v>0.96512426213438351</c:v>
                  </c:pt>
                  <c:pt idx="1">
                    <c:v>1.2730339508356929</c:v>
                  </c:pt>
                  <c:pt idx="2">
                    <c:v>0.7617219589253077</c:v>
                  </c:pt>
                  <c:pt idx="3">
                    <c:v>0.69295191217483876</c:v>
                  </c:pt>
                  <c:pt idx="4">
                    <c:v>1.1728266556404823</c:v>
                  </c:pt>
                  <c:pt idx="5">
                    <c:v>0.69295191217483876</c:v>
                  </c:pt>
                </c:numCache>
              </c:numRef>
            </c:plus>
            <c:minus>
              <c:numRef>
                <c:f>Confidence_Intervals!$M$5:$M$10</c:f>
                <c:numCache>
                  <c:formatCode>General</c:formatCode>
                  <c:ptCount val="6"/>
                  <c:pt idx="0">
                    <c:v>0.96512426213438351</c:v>
                  </c:pt>
                  <c:pt idx="1">
                    <c:v>1.2730339508356929</c:v>
                  </c:pt>
                  <c:pt idx="2">
                    <c:v>0.7617219589253077</c:v>
                  </c:pt>
                  <c:pt idx="3">
                    <c:v>0.69295191217483876</c:v>
                  </c:pt>
                  <c:pt idx="4">
                    <c:v>1.1728266556404823</c:v>
                  </c:pt>
                  <c:pt idx="5">
                    <c:v>0.69295191217483876</c:v>
                  </c:pt>
                </c:numCache>
              </c:numRef>
            </c:minus>
            <c:spPr>
              <a:ln w="19050">
                <a:solidFill>
                  <a:schemeClr val="tx1">
                    <a:lumMod val="85000"/>
                    <a:lumOff val="15000"/>
                  </a:schemeClr>
                </a:solidFill>
              </a:ln>
            </c:spPr>
          </c:errBars>
          <c:cat>
            <c:strRef>
              <c:f>Results!$K$4:$K$9</c:f>
              <c:strCache>
                <c:ptCount val="6"/>
                <c:pt idx="0">
                  <c:v>Attractiveness</c:v>
                </c:pt>
                <c:pt idx="1">
                  <c:v>Perspicuity</c:v>
                </c:pt>
                <c:pt idx="2">
                  <c:v>Efficiency</c:v>
                </c:pt>
                <c:pt idx="3">
                  <c:v>Dependability</c:v>
                </c:pt>
                <c:pt idx="4">
                  <c:v>Stimulation</c:v>
                </c:pt>
                <c:pt idx="5">
                  <c:v>Novelty</c:v>
                </c:pt>
              </c:strCache>
            </c:strRef>
          </c:cat>
          <c:val>
            <c:numRef>
              <c:f>Results!$L$4:$L$9</c:f>
              <c:numCache>
                <c:formatCode>0.000</c:formatCode>
                <c:ptCount val="6"/>
                <c:pt idx="0">
                  <c:v>1.5416666666666667</c:v>
                </c:pt>
                <c:pt idx="1">
                  <c:v>1.125</c:v>
                </c:pt>
                <c:pt idx="2">
                  <c:v>1.625</c:v>
                </c:pt>
                <c:pt idx="3">
                  <c:v>1.5</c:v>
                </c:pt>
                <c:pt idx="4">
                  <c:v>1.6875</c:v>
                </c:pt>
                <c:pt idx="5">
                  <c:v>2</c:v>
                </c:pt>
              </c:numCache>
            </c:numRef>
          </c:val>
          <c:extLst>
            <c:ext xmlns:c16="http://schemas.microsoft.com/office/drawing/2014/chart" uri="{C3380CC4-5D6E-409C-BE32-E72D297353CC}">
              <c16:uniqueId val="{00000000-7BAB-47B6-838F-7AE4E0D1A416}"/>
            </c:ext>
          </c:extLst>
        </c:ser>
        <c:dLbls>
          <c:showLegendKey val="0"/>
          <c:showVal val="0"/>
          <c:showCatName val="0"/>
          <c:showSerName val="0"/>
          <c:showPercent val="0"/>
          <c:showBubbleSize val="0"/>
        </c:dLbls>
        <c:gapWidth val="150"/>
        <c:axId val="660405392"/>
        <c:axId val="660405784"/>
      </c:barChart>
      <c:catAx>
        <c:axId val="660405392"/>
        <c:scaling>
          <c:orientation val="minMax"/>
        </c:scaling>
        <c:delete val="0"/>
        <c:axPos val="b"/>
        <c:numFmt formatCode="General" sourceLinked="0"/>
        <c:majorTickMark val="none"/>
        <c:minorTickMark val="none"/>
        <c:tickLblPos val="low"/>
        <c:txPr>
          <a:bodyPr rot="-2700000" vert="horz"/>
          <a:lstStyle/>
          <a:p>
            <a:pPr>
              <a:defRPr/>
            </a:pPr>
            <a:endParaRPr lang="de-DE"/>
          </a:p>
        </c:txPr>
        <c:crossAx val="660405784"/>
        <c:crosses val="autoZero"/>
        <c:auto val="0"/>
        <c:lblAlgn val="ctr"/>
        <c:lblOffset val="100"/>
        <c:noMultiLvlLbl val="0"/>
      </c:catAx>
      <c:valAx>
        <c:axId val="660405784"/>
        <c:scaling>
          <c:orientation val="minMax"/>
          <c:max val="3"/>
          <c:min val="-3"/>
        </c:scaling>
        <c:delete val="0"/>
        <c:axPos val="l"/>
        <c:majorGridlines/>
        <c:numFmt formatCode="0" sourceLinked="0"/>
        <c:majorTickMark val="out"/>
        <c:minorTickMark val="none"/>
        <c:tickLblPos val="nextTo"/>
        <c:crossAx val="660405392"/>
        <c:crosses val="autoZero"/>
        <c:crossBetween val="between"/>
      </c:valAx>
      <c:spPr>
        <a:gradFill>
          <a:gsLst>
            <a:gs pos="0">
              <a:srgbClr val="92F05A"/>
            </a:gs>
            <a:gs pos="33000">
              <a:srgbClr val="92F05A"/>
            </a:gs>
            <a:gs pos="37000">
              <a:srgbClr val="FFFF8F"/>
            </a:gs>
            <a:gs pos="63000">
              <a:srgbClr val="FFFF8F"/>
            </a:gs>
            <a:gs pos="67000">
              <a:srgbClr val="FF5050"/>
            </a:gs>
            <a:gs pos="100000">
              <a:srgbClr val="FF5050"/>
            </a:gs>
            <a:gs pos="100000">
              <a:srgbClr val="FF0000"/>
            </a:gs>
            <a:gs pos="100000">
              <a:srgbClr val="4F81BD">
                <a:tint val="23500"/>
                <a:satMod val="160000"/>
              </a:srgbClr>
            </a:gs>
          </a:gsLst>
          <a:lin ang="5400000" scaled="1"/>
        </a:gradFill>
      </c:spPr>
    </c:plotArea>
    <c:plotVisOnly val="1"/>
    <c:dispBlanksAs val="gap"/>
    <c:showDLblsOverMax val="0"/>
  </c:chart>
  <c:spPr>
    <a:solidFill>
      <a:schemeClr val="bg1"/>
    </a:solidFill>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Scale_Means!$B$4</c:f>
              <c:strCache>
                <c:ptCount val="1"/>
                <c:pt idx="0">
                  <c:v>Data Set 1</c:v>
                </c:pt>
              </c:strCache>
            </c:strRef>
          </c:tx>
          <c:spPr>
            <a:solidFill>
              <a:schemeClr val="accent1"/>
            </a:solidFill>
            <a:ln>
              <a:noFill/>
            </a:ln>
            <a:effectLst/>
          </c:spPr>
          <c:invertIfNegative val="0"/>
          <c:errBars>
            <c:errBarType val="both"/>
            <c:errValType val="cust"/>
            <c:noEndCap val="0"/>
            <c:plus>
              <c:numRef>
                <c:f>Scale_Means!$E$6:$E$11</c:f>
                <c:numCache>
                  <c:formatCode>General</c:formatCode>
                  <c:ptCount val="6"/>
                  <c:pt idx="0">
                    <c:v>0.224487050590892</c:v>
                  </c:pt>
                  <c:pt idx="1">
                    <c:v>0.44295750894565733</c:v>
                  </c:pt>
                  <c:pt idx="2">
                    <c:v>0.33268170692775739</c:v>
                  </c:pt>
                  <c:pt idx="3">
                    <c:v>0.407357594664495</c:v>
                  </c:pt>
                  <c:pt idx="4">
                    <c:v>0.26714030594199578</c:v>
                  </c:pt>
                  <c:pt idx="5">
                    <c:v>0.35773581754308975</c:v>
                  </c:pt>
                </c:numCache>
              </c:numRef>
            </c:plus>
            <c:minus>
              <c:numRef>
                <c:f>Scale_Means!$E$6:$E$11</c:f>
                <c:numCache>
                  <c:formatCode>General</c:formatCode>
                  <c:ptCount val="6"/>
                  <c:pt idx="0">
                    <c:v>0.224487050590892</c:v>
                  </c:pt>
                  <c:pt idx="1">
                    <c:v>0.44295750894565733</c:v>
                  </c:pt>
                  <c:pt idx="2">
                    <c:v>0.33268170692775739</c:v>
                  </c:pt>
                  <c:pt idx="3">
                    <c:v>0.407357594664495</c:v>
                  </c:pt>
                  <c:pt idx="4">
                    <c:v>0.26714030594199578</c:v>
                  </c:pt>
                  <c:pt idx="5">
                    <c:v>0.35773581754308975</c:v>
                  </c:pt>
                </c:numCache>
              </c:numRef>
            </c:minus>
            <c:spPr>
              <a:noFill/>
              <a:ln w="9525" cap="flat" cmpd="sng" algn="ctr">
                <a:solidFill>
                  <a:schemeClr val="tx1">
                    <a:lumMod val="65000"/>
                    <a:lumOff val="35000"/>
                  </a:schemeClr>
                </a:solidFill>
                <a:round/>
              </a:ln>
              <a:effectLst/>
            </c:spPr>
          </c:errBars>
          <c:cat>
            <c:strRef>
              <c:f>Scale_Means!$A$6:$A$11</c:f>
              <c:strCache>
                <c:ptCount val="6"/>
                <c:pt idx="0">
                  <c:v>Attraktivität</c:v>
                </c:pt>
                <c:pt idx="1">
                  <c:v>Durchschaubarkeit</c:v>
                </c:pt>
                <c:pt idx="2">
                  <c:v>Effizienz</c:v>
                </c:pt>
                <c:pt idx="3">
                  <c:v>Steuerbarkeit</c:v>
                </c:pt>
                <c:pt idx="4">
                  <c:v>Stimulation</c:v>
                </c:pt>
                <c:pt idx="5">
                  <c:v>Originalität</c:v>
                </c:pt>
              </c:strCache>
            </c:strRef>
          </c:cat>
          <c:val>
            <c:numRef>
              <c:f>Scale_Means!$B$6:$B$11</c:f>
              <c:numCache>
                <c:formatCode>0.00</c:formatCode>
                <c:ptCount val="6"/>
                <c:pt idx="0">
                  <c:v>1.2549999999999999</c:v>
                </c:pt>
                <c:pt idx="1">
                  <c:v>0.83750000000000002</c:v>
                </c:pt>
                <c:pt idx="2">
                  <c:v>0.94583333333333319</c:v>
                </c:pt>
                <c:pt idx="3">
                  <c:v>0.85416666666666674</c:v>
                </c:pt>
                <c:pt idx="4">
                  <c:v>1.1375</c:v>
                </c:pt>
                <c:pt idx="5">
                  <c:v>0.58750000000000002</c:v>
                </c:pt>
              </c:numCache>
            </c:numRef>
          </c:val>
          <c:extLst>
            <c:ext xmlns:c16="http://schemas.microsoft.com/office/drawing/2014/chart" uri="{C3380CC4-5D6E-409C-BE32-E72D297353CC}">
              <c16:uniqueId val="{00000000-783E-478C-A4B8-91B29570A31C}"/>
            </c:ext>
          </c:extLst>
        </c:ser>
        <c:ser>
          <c:idx val="1"/>
          <c:order val="1"/>
          <c:tx>
            <c:strRef>
              <c:f>Scale_Means!$I$4</c:f>
              <c:strCache>
                <c:ptCount val="1"/>
                <c:pt idx="0">
                  <c:v>Data Set 2</c:v>
                </c:pt>
              </c:strCache>
            </c:strRef>
          </c:tx>
          <c:spPr>
            <a:solidFill>
              <a:schemeClr val="accent2"/>
            </a:solidFill>
            <a:ln>
              <a:noFill/>
            </a:ln>
            <a:effectLst/>
          </c:spPr>
          <c:invertIfNegative val="0"/>
          <c:errBars>
            <c:errBarType val="both"/>
            <c:errValType val="cust"/>
            <c:noEndCap val="0"/>
            <c:plus>
              <c:numRef>
                <c:f>Scale_Means!$L$6:$L$11</c:f>
                <c:numCache>
                  <c:formatCode>General</c:formatCode>
                  <c:ptCount val="6"/>
                  <c:pt idx="0">
                    <c:v>0.36547617511891856</c:v>
                  </c:pt>
                  <c:pt idx="1">
                    <c:v>0.47435872437274196</c:v>
                  </c:pt>
                  <c:pt idx="2">
                    <c:v>0.51362641660533204</c:v>
                  </c:pt>
                  <c:pt idx="3">
                    <c:v>0.43908670112143422</c:v>
                  </c:pt>
                  <c:pt idx="4">
                    <c:v>0.33909238766488031</c:v>
                  </c:pt>
                  <c:pt idx="5">
                    <c:v>0.4021944976558785</c:v>
                  </c:pt>
                </c:numCache>
              </c:numRef>
            </c:plus>
            <c:minus>
              <c:numRef>
                <c:f>Scale_Means!$L$6:$L$11</c:f>
                <c:numCache>
                  <c:formatCode>General</c:formatCode>
                  <c:ptCount val="6"/>
                  <c:pt idx="0">
                    <c:v>0.36547617511891856</c:v>
                  </c:pt>
                  <c:pt idx="1">
                    <c:v>0.47435872437274196</c:v>
                  </c:pt>
                  <c:pt idx="2">
                    <c:v>0.51362641660533204</c:v>
                  </c:pt>
                  <c:pt idx="3">
                    <c:v>0.43908670112143422</c:v>
                  </c:pt>
                  <c:pt idx="4">
                    <c:v>0.33909238766488031</c:v>
                  </c:pt>
                  <c:pt idx="5">
                    <c:v>0.4021944976558785</c:v>
                  </c:pt>
                </c:numCache>
              </c:numRef>
            </c:minus>
            <c:spPr>
              <a:noFill/>
              <a:ln w="9525" cap="flat" cmpd="sng" algn="ctr">
                <a:solidFill>
                  <a:schemeClr val="tx1">
                    <a:lumMod val="65000"/>
                    <a:lumOff val="35000"/>
                  </a:schemeClr>
                </a:solidFill>
                <a:round/>
              </a:ln>
              <a:effectLst/>
            </c:spPr>
          </c:errBars>
          <c:cat>
            <c:strRef>
              <c:f>Scale_Means!$A$6:$A$11</c:f>
              <c:strCache>
                <c:ptCount val="6"/>
                <c:pt idx="0">
                  <c:v>Attraktivität</c:v>
                </c:pt>
                <c:pt idx="1">
                  <c:v>Durchschaubarkeit</c:v>
                </c:pt>
                <c:pt idx="2">
                  <c:v>Effizienz</c:v>
                </c:pt>
                <c:pt idx="3">
                  <c:v>Steuerbarkeit</c:v>
                </c:pt>
                <c:pt idx="4">
                  <c:v>Stimulation</c:v>
                </c:pt>
                <c:pt idx="5">
                  <c:v>Originalität</c:v>
                </c:pt>
              </c:strCache>
            </c:strRef>
          </c:cat>
          <c:val>
            <c:numRef>
              <c:f>Scale_Means!$I$6:$I$11</c:f>
              <c:numCache>
                <c:formatCode>0.00</c:formatCode>
                <c:ptCount val="6"/>
                <c:pt idx="0">
                  <c:v>0.7807017543859649</c:v>
                </c:pt>
                <c:pt idx="1">
                  <c:v>3.9473684210526314E-2</c:v>
                </c:pt>
                <c:pt idx="2">
                  <c:v>-2.6315789473684209E-2</c:v>
                </c:pt>
                <c:pt idx="3">
                  <c:v>0.35526315789473684</c:v>
                </c:pt>
                <c:pt idx="4">
                  <c:v>0.97368421052631582</c:v>
                </c:pt>
                <c:pt idx="5">
                  <c:v>0.59210526315789469</c:v>
                </c:pt>
              </c:numCache>
            </c:numRef>
          </c:val>
          <c:extLst>
            <c:ext xmlns:c16="http://schemas.microsoft.com/office/drawing/2014/chart" uri="{C3380CC4-5D6E-409C-BE32-E72D297353CC}">
              <c16:uniqueId val="{00000001-783E-478C-A4B8-91B29570A31C}"/>
            </c:ext>
          </c:extLst>
        </c:ser>
        <c:dLbls>
          <c:showLegendKey val="0"/>
          <c:showVal val="0"/>
          <c:showCatName val="0"/>
          <c:showSerName val="0"/>
          <c:showPercent val="0"/>
          <c:showBubbleSize val="0"/>
        </c:dLbls>
        <c:gapWidth val="219"/>
        <c:overlap val="-27"/>
        <c:axId val="660424992"/>
        <c:axId val="660422640"/>
      </c:barChart>
      <c:catAx>
        <c:axId val="66042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60422640"/>
        <c:crosses val="autoZero"/>
        <c:auto val="1"/>
        <c:lblAlgn val="ctr"/>
        <c:lblOffset val="100"/>
        <c:noMultiLvlLbl val="0"/>
      </c:catAx>
      <c:valAx>
        <c:axId val="660422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de-DE"/>
          </a:p>
        </c:txPr>
        <c:crossAx val="660424992"/>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0532378367958236E-2"/>
          <c:y val="5.5200995326382021E-2"/>
          <c:w val="0.78179088630870297"/>
          <c:h val="0.82024383617203367"/>
        </c:manualLayout>
      </c:layout>
      <c:barChart>
        <c:barDir val="col"/>
        <c:grouping val="stacked"/>
        <c:varyColors val="0"/>
        <c:ser>
          <c:idx val="0"/>
          <c:order val="0"/>
          <c:tx>
            <c:strRef>
              <c:f>Benchmark!$B$28</c:f>
              <c:strCache>
                <c:ptCount val="1"/>
                <c:pt idx="0">
                  <c:v>Lower Border</c:v>
                </c:pt>
              </c:strCache>
            </c:strRef>
          </c:tx>
          <c:spPr>
            <a:solidFill>
              <a:srgbClr val="FF0000"/>
            </a:solidFill>
          </c:spPr>
          <c:invertIfNegative val="0"/>
          <c:cat>
            <c:strRef>
              <c:f>Benchmark!$A$29:$A$34</c:f>
              <c:strCache>
                <c:ptCount val="6"/>
                <c:pt idx="0">
                  <c:v>Attraktivität</c:v>
                </c:pt>
                <c:pt idx="1">
                  <c:v>Durchschaubarkeit</c:v>
                </c:pt>
                <c:pt idx="2">
                  <c:v>Effizienz</c:v>
                </c:pt>
                <c:pt idx="3">
                  <c:v>Steuerbarkeit</c:v>
                </c:pt>
                <c:pt idx="4">
                  <c:v>Stimulation</c:v>
                </c:pt>
                <c:pt idx="5">
                  <c:v>Originalität</c:v>
                </c:pt>
              </c:strCache>
            </c:strRef>
          </c:cat>
          <c:val>
            <c:numRef>
              <c:f>Benchmark!$B$29:$B$34</c:f>
              <c:numCache>
                <c:formatCode>0.00</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5E21-4632-A344-2066F850DAF0}"/>
            </c:ext>
          </c:extLst>
        </c:ser>
        <c:ser>
          <c:idx val="1"/>
          <c:order val="1"/>
          <c:tx>
            <c:strRef>
              <c:f>Benchmark!$C$28</c:f>
              <c:strCache>
                <c:ptCount val="1"/>
                <c:pt idx="0">
                  <c:v>Bad</c:v>
                </c:pt>
              </c:strCache>
            </c:strRef>
          </c:tx>
          <c:spPr>
            <a:solidFill>
              <a:srgbClr val="FF0000"/>
            </a:solidFill>
          </c:spPr>
          <c:invertIfNegative val="0"/>
          <c:cat>
            <c:strRef>
              <c:f>Benchmark!$A$29:$A$34</c:f>
              <c:strCache>
                <c:ptCount val="6"/>
                <c:pt idx="0">
                  <c:v>Attraktivität</c:v>
                </c:pt>
                <c:pt idx="1">
                  <c:v>Durchschaubarkeit</c:v>
                </c:pt>
                <c:pt idx="2">
                  <c:v>Effizienz</c:v>
                </c:pt>
                <c:pt idx="3">
                  <c:v>Steuerbarkeit</c:v>
                </c:pt>
                <c:pt idx="4">
                  <c:v>Stimulation</c:v>
                </c:pt>
                <c:pt idx="5">
                  <c:v>Originalität</c:v>
                </c:pt>
              </c:strCache>
            </c:strRef>
          </c:cat>
          <c:val>
            <c:numRef>
              <c:f>Benchmark!$C$29:$C$34</c:f>
              <c:numCache>
                <c:formatCode>General</c:formatCode>
                <c:ptCount val="6"/>
                <c:pt idx="0">
                  <c:v>0.65</c:v>
                </c:pt>
                <c:pt idx="1">
                  <c:v>0.53</c:v>
                </c:pt>
                <c:pt idx="2">
                  <c:v>0.5</c:v>
                </c:pt>
                <c:pt idx="3">
                  <c:v>0.7</c:v>
                </c:pt>
                <c:pt idx="4">
                  <c:v>0.52</c:v>
                </c:pt>
                <c:pt idx="5">
                  <c:v>0.24</c:v>
                </c:pt>
              </c:numCache>
            </c:numRef>
          </c:val>
          <c:extLst>
            <c:ext xmlns:c16="http://schemas.microsoft.com/office/drawing/2014/chart" uri="{C3380CC4-5D6E-409C-BE32-E72D297353CC}">
              <c16:uniqueId val="{00000001-5E21-4632-A344-2066F850DAF0}"/>
            </c:ext>
          </c:extLst>
        </c:ser>
        <c:ser>
          <c:idx val="2"/>
          <c:order val="2"/>
          <c:tx>
            <c:strRef>
              <c:f>Benchmark!$D$28</c:f>
              <c:strCache>
                <c:ptCount val="1"/>
                <c:pt idx="0">
                  <c:v>Below Average</c:v>
                </c:pt>
              </c:strCache>
            </c:strRef>
          </c:tx>
          <c:spPr>
            <a:solidFill>
              <a:srgbClr val="FFC000"/>
            </a:solidFill>
          </c:spPr>
          <c:invertIfNegative val="0"/>
          <c:cat>
            <c:strRef>
              <c:f>Benchmark!$A$29:$A$34</c:f>
              <c:strCache>
                <c:ptCount val="6"/>
                <c:pt idx="0">
                  <c:v>Attraktivität</c:v>
                </c:pt>
                <c:pt idx="1">
                  <c:v>Durchschaubarkeit</c:v>
                </c:pt>
                <c:pt idx="2">
                  <c:v>Effizienz</c:v>
                </c:pt>
                <c:pt idx="3">
                  <c:v>Steuerbarkeit</c:v>
                </c:pt>
                <c:pt idx="4">
                  <c:v>Stimulation</c:v>
                </c:pt>
                <c:pt idx="5">
                  <c:v>Originalität</c:v>
                </c:pt>
              </c:strCache>
            </c:strRef>
          </c:cat>
          <c:val>
            <c:numRef>
              <c:f>Benchmark!$D$29:$D$34</c:f>
              <c:numCache>
                <c:formatCode>General</c:formatCode>
                <c:ptCount val="6"/>
                <c:pt idx="0">
                  <c:v>0.44</c:v>
                </c:pt>
                <c:pt idx="1">
                  <c:v>0.37</c:v>
                </c:pt>
                <c:pt idx="2">
                  <c:v>0.34</c:v>
                </c:pt>
                <c:pt idx="3">
                  <c:v>0.36</c:v>
                </c:pt>
                <c:pt idx="4">
                  <c:v>0.48</c:v>
                </c:pt>
                <c:pt idx="5">
                  <c:v>0.39</c:v>
                </c:pt>
              </c:numCache>
            </c:numRef>
          </c:val>
          <c:extLst>
            <c:ext xmlns:c16="http://schemas.microsoft.com/office/drawing/2014/chart" uri="{C3380CC4-5D6E-409C-BE32-E72D297353CC}">
              <c16:uniqueId val="{00000002-5E21-4632-A344-2066F850DAF0}"/>
            </c:ext>
          </c:extLst>
        </c:ser>
        <c:ser>
          <c:idx val="3"/>
          <c:order val="3"/>
          <c:tx>
            <c:strRef>
              <c:f>Benchmark!$E$28</c:f>
              <c:strCache>
                <c:ptCount val="1"/>
                <c:pt idx="0">
                  <c:v>Above Average</c:v>
                </c:pt>
              </c:strCache>
            </c:strRef>
          </c:tx>
          <c:spPr>
            <a:solidFill>
              <a:srgbClr val="92D050"/>
            </a:solidFill>
          </c:spPr>
          <c:invertIfNegative val="0"/>
          <c:cat>
            <c:strRef>
              <c:f>Benchmark!$A$29:$A$34</c:f>
              <c:strCache>
                <c:ptCount val="6"/>
                <c:pt idx="0">
                  <c:v>Attraktivität</c:v>
                </c:pt>
                <c:pt idx="1">
                  <c:v>Durchschaubarkeit</c:v>
                </c:pt>
                <c:pt idx="2">
                  <c:v>Effizienz</c:v>
                </c:pt>
                <c:pt idx="3">
                  <c:v>Steuerbarkeit</c:v>
                </c:pt>
                <c:pt idx="4">
                  <c:v>Stimulation</c:v>
                </c:pt>
                <c:pt idx="5">
                  <c:v>Originalität</c:v>
                </c:pt>
              </c:strCache>
            </c:strRef>
          </c:cat>
          <c:val>
            <c:numRef>
              <c:f>Benchmark!$E$29:$E$34</c:f>
              <c:numCache>
                <c:formatCode>General</c:formatCode>
                <c:ptCount val="6"/>
                <c:pt idx="0">
                  <c:v>0.41</c:v>
                </c:pt>
                <c:pt idx="1">
                  <c:v>0.47</c:v>
                </c:pt>
                <c:pt idx="2">
                  <c:v>0.47</c:v>
                </c:pt>
                <c:pt idx="3">
                  <c:v>0.34</c:v>
                </c:pt>
                <c:pt idx="4">
                  <c:v>0.31</c:v>
                </c:pt>
                <c:pt idx="5">
                  <c:v>0.33</c:v>
                </c:pt>
              </c:numCache>
            </c:numRef>
          </c:val>
          <c:extLst>
            <c:ext xmlns:c16="http://schemas.microsoft.com/office/drawing/2014/chart" uri="{C3380CC4-5D6E-409C-BE32-E72D297353CC}">
              <c16:uniqueId val="{00000003-5E21-4632-A344-2066F850DAF0}"/>
            </c:ext>
          </c:extLst>
        </c:ser>
        <c:ser>
          <c:idx val="4"/>
          <c:order val="4"/>
          <c:tx>
            <c:strRef>
              <c:f>Benchmark!$F$28</c:f>
              <c:strCache>
                <c:ptCount val="1"/>
                <c:pt idx="0">
                  <c:v>Good</c:v>
                </c:pt>
              </c:strCache>
            </c:strRef>
          </c:tx>
          <c:spPr>
            <a:solidFill>
              <a:srgbClr val="66FF66"/>
            </a:solidFill>
          </c:spPr>
          <c:invertIfNegative val="0"/>
          <c:cat>
            <c:strRef>
              <c:f>Benchmark!$A$29:$A$34</c:f>
              <c:strCache>
                <c:ptCount val="6"/>
                <c:pt idx="0">
                  <c:v>Attraktivität</c:v>
                </c:pt>
                <c:pt idx="1">
                  <c:v>Durchschaubarkeit</c:v>
                </c:pt>
                <c:pt idx="2">
                  <c:v>Effizienz</c:v>
                </c:pt>
                <c:pt idx="3">
                  <c:v>Steuerbarkeit</c:v>
                </c:pt>
                <c:pt idx="4">
                  <c:v>Stimulation</c:v>
                </c:pt>
                <c:pt idx="5">
                  <c:v>Originalität</c:v>
                </c:pt>
              </c:strCache>
            </c:strRef>
          </c:cat>
          <c:val>
            <c:numRef>
              <c:f>Benchmark!$F$29:$F$34</c:f>
              <c:numCache>
                <c:formatCode>General</c:formatCode>
                <c:ptCount val="6"/>
                <c:pt idx="0">
                  <c:v>0.22</c:v>
                </c:pt>
                <c:pt idx="1">
                  <c:v>0.45</c:v>
                </c:pt>
                <c:pt idx="2">
                  <c:v>0.33</c:v>
                </c:pt>
                <c:pt idx="3">
                  <c:v>0.2</c:v>
                </c:pt>
                <c:pt idx="4">
                  <c:v>0.19</c:v>
                </c:pt>
                <c:pt idx="5">
                  <c:v>0.38</c:v>
                </c:pt>
              </c:numCache>
            </c:numRef>
          </c:val>
          <c:extLst>
            <c:ext xmlns:c16="http://schemas.microsoft.com/office/drawing/2014/chart" uri="{C3380CC4-5D6E-409C-BE32-E72D297353CC}">
              <c16:uniqueId val="{00000004-5E21-4632-A344-2066F850DAF0}"/>
            </c:ext>
          </c:extLst>
        </c:ser>
        <c:ser>
          <c:idx val="5"/>
          <c:order val="5"/>
          <c:tx>
            <c:strRef>
              <c:f>Benchmark!$G$28</c:f>
              <c:strCache>
                <c:ptCount val="1"/>
                <c:pt idx="0">
                  <c:v>Excellent</c:v>
                </c:pt>
              </c:strCache>
            </c:strRef>
          </c:tx>
          <c:spPr>
            <a:solidFill>
              <a:srgbClr val="00CC00"/>
            </a:solidFill>
          </c:spPr>
          <c:invertIfNegative val="0"/>
          <c:cat>
            <c:strRef>
              <c:f>Benchmark!$A$29:$A$34</c:f>
              <c:strCache>
                <c:ptCount val="6"/>
                <c:pt idx="0">
                  <c:v>Attraktivität</c:v>
                </c:pt>
                <c:pt idx="1">
                  <c:v>Durchschaubarkeit</c:v>
                </c:pt>
                <c:pt idx="2">
                  <c:v>Effizienz</c:v>
                </c:pt>
                <c:pt idx="3">
                  <c:v>Steuerbarkeit</c:v>
                </c:pt>
                <c:pt idx="4">
                  <c:v>Stimulation</c:v>
                </c:pt>
                <c:pt idx="5">
                  <c:v>Originalität</c:v>
                </c:pt>
              </c:strCache>
            </c:strRef>
          </c:cat>
          <c:val>
            <c:numRef>
              <c:f>Benchmark!$G$29:$G$34</c:f>
              <c:numCache>
                <c:formatCode>General</c:formatCode>
                <c:ptCount val="6"/>
                <c:pt idx="0">
                  <c:v>0.78</c:v>
                </c:pt>
                <c:pt idx="1">
                  <c:v>0.68</c:v>
                </c:pt>
                <c:pt idx="2">
                  <c:v>0.86</c:v>
                </c:pt>
                <c:pt idx="3">
                  <c:v>0.9</c:v>
                </c:pt>
                <c:pt idx="4">
                  <c:v>1</c:v>
                </c:pt>
                <c:pt idx="5">
                  <c:v>1.1599999999999999</c:v>
                </c:pt>
              </c:numCache>
            </c:numRef>
          </c:val>
          <c:extLst>
            <c:ext xmlns:c16="http://schemas.microsoft.com/office/drawing/2014/chart" uri="{C3380CC4-5D6E-409C-BE32-E72D297353CC}">
              <c16:uniqueId val="{00000005-5E21-4632-A344-2066F850DAF0}"/>
            </c:ext>
          </c:extLst>
        </c:ser>
        <c:dLbls>
          <c:showLegendKey val="0"/>
          <c:showVal val="0"/>
          <c:showCatName val="0"/>
          <c:showSerName val="0"/>
          <c:showPercent val="0"/>
          <c:showBubbleSize val="0"/>
        </c:dLbls>
        <c:gapWidth val="150"/>
        <c:overlap val="100"/>
        <c:axId val="660417544"/>
        <c:axId val="660421464"/>
      </c:barChart>
      <c:lineChart>
        <c:grouping val="standard"/>
        <c:varyColors val="0"/>
        <c:ser>
          <c:idx val="6"/>
          <c:order val="6"/>
          <c:tx>
            <c:strRef>
              <c:f>Benchmark!$H$28</c:f>
              <c:strCache>
                <c:ptCount val="1"/>
                <c:pt idx="0">
                  <c:v>Mean</c:v>
                </c:pt>
              </c:strCache>
            </c:strRef>
          </c:tx>
          <c:spPr>
            <a:ln w="38100">
              <a:solidFill>
                <a:schemeClr val="tx1"/>
              </a:solidFill>
            </a:ln>
          </c:spPr>
          <c:marker>
            <c:symbol val="diamond"/>
            <c:size val="9"/>
            <c:spPr>
              <a:solidFill>
                <a:schemeClr val="tx1"/>
              </a:solidFill>
              <a:ln>
                <a:solidFill>
                  <a:schemeClr val="tx1"/>
                </a:solidFill>
              </a:ln>
            </c:spPr>
          </c:marker>
          <c:cat>
            <c:strRef>
              <c:f>Benchmark!$A$29:$A$34</c:f>
              <c:strCache>
                <c:ptCount val="6"/>
                <c:pt idx="0">
                  <c:v>Attraktivität</c:v>
                </c:pt>
                <c:pt idx="1">
                  <c:v>Durchschaubarkeit</c:v>
                </c:pt>
                <c:pt idx="2">
                  <c:v>Effizienz</c:v>
                </c:pt>
                <c:pt idx="3">
                  <c:v>Steuerbarkeit</c:v>
                </c:pt>
                <c:pt idx="4">
                  <c:v>Stimulation</c:v>
                </c:pt>
                <c:pt idx="5">
                  <c:v>Originalität</c:v>
                </c:pt>
              </c:strCache>
            </c:strRef>
          </c:cat>
          <c:val>
            <c:numRef>
              <c:f>Benchmark!$H$29:$H$34</c:f>
              <c:numCache>
                <c:formatCode>General</c:formatCode>
                <c:ptCount val="6"/>
                <c:pt idx="0">
                  <c:v>1.85</c:v>
                </c:pt>
                <c:pt idx="1">
                  <c:v>1.95</c:v>
                </c:pt>
                <c:pt idx="2">
                  <c:v>1.675</c:v>
                </c:pt>
                <c:pt idx="3">
                  <c:v>1.575</c:v>
                </c:pt>
                <c:pt idx="4">
                  <c:v>1.2250000000000001</c:v>
                </c:pt>
                <c:pt idx="5">
                  <c:v>0.82499999999999996</c:v>
                </c:pt>
              </c:numCache>
            </c:numRef>
          </c:val>
          <c:smooth val="0"/>
          <c:extLst>
            <c:ext xmlns:c16="http://schemas.microsoft.com/office/drawing/2014/chart" uri="{C3380CC4-5D6E-409C-BE32-E72D297353CC}">
              <c16:uniqueId val="{00000006-5E21-4632-A344-2066F850DAF0}"/>
            </c:ext>
          </c:extLst>
        </c:ser>
        <c:dLbls>
          <c:showLegendKey val="0"/>
          <c:showVal val="0"/>
          <c:showCatName val="0"/>
          <c:showSerName val="0"/>
          <c:showPercent val="0"/>
          <c:showBubbleSize val="0"/>
        </c:dLbls>
        <c:marker val="1"/>
        <c:smooth val="0"/>
        <c:axId val="660417544"/>
        <c:axId val="660421464"/>
      </c:lineChart>
      <c:catAx>
        <c:axId val="660417544"/>
        <c:scaling>
          <c:orientation val="minMax"/>
        </c:scaling>
        <c:delete val="0"/>
        <c:axPos val="b"/>
        <c:numFmt formatCode="General" sourceLinked="0"/>
        <c:majorTickMark val="out"/>
        <c:minorTickMark val="none"/>
        <c:tickLblPos val="nextTo"/>
        <c:crossAx val="660421464"/>
        <c:crossesAt val="-1"/>
        <c:auto val="1"/>
        <c:lblAlgn val="ctr"/>
        <c:lblOffset val="100"/>
        <c:noMultiLvlLbl val="0"/>
      </c:catAx>
      <c:valAx>
        <c:axId val="660421464"/>
        <c:scaling>
          <c:orientation val="minMax"/>
          <c:max val="2.5"/>
          <c:min val="-1"/>
        </c:scaling>
        <c:delete val="0"/>
        <c:axPos val="l"/>
        <c:majorGridlines/>
        <c:numFmt formatCode="0.00" sourceLinked="1"/>
        <c:majorTickMark val="out"/>
        <c:minorTickMark val="none"/>
        <c:tickLblPos val="nextTo"/>
        <c:crossAx val="660417544"/>
        <c:crosses val="autoZero"/>
        <c:crossBetween val="between"/>
      </c:valAx>
    </c:plotArea>
    <c:legend>
      <c:legendPos val="r"/>
      <c:legendEntry>
        <c:idx val="5"/>
        <c:delete val="1"/>
      </c:legendEntry>
      <c:overlay val="0"/>
    </c:legend>
    <c:plotVisOnly val="1"/>
    <c:dispBlanksAs val="gap"/>
    <c:showDLblsOverMax val="0"/>
  </c:chart>
  <c:spPr>
    <a:solidFill>
      <a:schemeClr val="bg1"/>
    </a:solidFill>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FB0309-5BCB-EC42-A675-51EB97E4FBB6}" type="datetimeFigureOut">
              <a:rPr lang="de-DE" smtClean="0"/>
              <a:t>24.11.2018</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163EB3-6C59-F24D-B0F4-152E1CA5FA77}" type="slidenum">
              <a:rPr lang="de-DE" smtClean="0"/>
              <a:t>‹#›</a:t>
            </a:fld>
            <a:endParaRPr lang="de-DE" dirty="0"/>
          </a:p>
        </p:txBody>
      </p:sp>
    </p:spTree>
    <p:extLst>
      <p:ext uri="{BB962C8B-B14F-4D97-AF65-F5344CB8AC3E}">
        <p14:creationId xmlns:p14="http://schemas.microsoft.com/office/powerpoint/2010/main" val="584423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6FAD3-DB8F-2144-A24F-D005ADD6BD4E}" type="datetimeFigureOut">
              <a:rPr lang="de-DE" smtClean="0"/>
              <a:t>24.11.2018</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AE43D0-E0F3-7C41-BB25-D5C781AC84AC}" type="slidenum">
              <a:rPr lang="de-DE" smtClean="0"/>
              <a:t>‹#›</a:t>
            </a:fld>
            <a:endParaRPr lang="de-DE" dirty="0"/>
          </a:p>
        </p:txBody>
      </p:sp>
    </p:spTree>
    <p:extLst>
      <p:ext uri="{BB962C8B-B14F-4D97-AF65-F5344CB8AC3E}">
        <p14:creationId xmlns:p14="http://schemas.microsoft.com/office/powerpoint/2010/main" val="117850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hort">
    <p:spTree>
      <p:nvGrpSpPr>
        <p:cNvPr id="1" name=""/>
        <p:cNvGrpSpPr/>
        <p:nvPr/>
      </p:nvGrpSpPr>
      <p:grpSpPr>
        <a:xfrm>
          <a:off x="0" y="0"/>
          <a:ext cx="0" cy="0"/>
          <a:chOff x="0" y="0"/>
          <a:chExt cx="0" cy="0"/>
        </a:xfrm>
      </p:grpSpPr>
      <p:pic>
        <p:nvPicPr>
          <p:cNvPr id="10" name="Picture 11"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3668" y="6083725"/>
            <a:ext cx="913247" cy="453600"/>
          </a:xfrm>
          <a:prstGeom prst="rect">
            <a:avLst/>
          </a:prstGeom>
          <a:noFill/>
          <a:ln>
            <a:noFill/>
          </a:ln>
        </p:spPr>
      </p:pic>
      <p:cxnSp>
        <p:nvCxnSpPr>
          <p:cNvPr id="11" name="Straight Connector 7"/>
          <p:cNvCxnSpPr/>
          <p:nvPr/>
        </p:nvCxnSpPr>
        <p:spPr>
          <a:xfrm>
            <a:off x="5432621" y="2427050"/>
            <a:ext cx="0" cy="14251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hasCustomPrompt="1"/>
          </p:nvPr>
        </p:nvSpPr>
        <p:spPr>
          <a:xfrm>
            <a:off x="2683668" y="3325763"/>
            <a:ext cx="6845808" cy="682234"/>
          </a:xfrm>
          <a:prstGeom prst="rect">
            <a:avLst/>
          </a:prstGeom>
        </p:spPr>
        <p:txBody>
          <a:bodyPr wrap="none" lIns="0" tIns="0" rIns="0" bIns="0">
            <a:noAutofit/>
          </a:bodyPr>
          <a:lstStyle>
            <a:lvl1pPr algn="l">
              <a:lnSpc>
                <a:spcPct val="150000"/>
              </a:lnSpc>
              <a:defRPr sz="2800" b="0" i="0" cap="all" baseline="0">
                <a:solidFill>
                  <a:srgbClr val="021B45"/>
                </a:solidFill>
                <a:latin typeface="BentonSans" charset="0"/>
                <a:ea typeface="BentonSans" charset="0"/>
                <a:cs typeface="BentonSans" charset="0"/>
              </a:defRPr>
            </a:lvl1pPr>
          </a:lstStyle>
          <a:p>
            <a:r>
              <a:rPr lang="en-US" noProof="0" dirty="0"/>
              <a:t>PRESENTATION TITLE One Line</a:t>
            </a:r>
          </a:p>
        </p:txBody>
      </p:sp>
      <p:sp>
        <p:nvSpPr>
          <p:cNvPr id="4" name="Textplatzhalter 3"/>
          <p:cNvSpPr>
            <a:spLocks noGrp="1"/>
          </p:cNvSpPr>
          <p:nvPr>
            <p:ph type="body" sz="quarter" idx="10" hasCustomPrompt="1"/>
          </p:nvPr>
        </p:nvSpPr>
        <p:spPr>
          <a:xfrm>
            <a:off x="2683668" y="4077848"/>
            <a:ext cx="5969000" cy="281329"/>
          </a:xfrm>
          <a:prstGeom prst="rect">
            <a:avLst/>
          </a:prstGeom>
        </p:spPr>
        <p:txBody>
          <a:bodyPr lIns="0" tIns="54000" rIns="0" bIns="36000">
            <a:normAutofit/>
          </a:bodyPr>
          <a:lstStyle>
            <a:lvl1pPr marL="0" indent="0">
              <a:buFontTx/>
              <a:buNone/>
              <a:defRPr sz="1600" b="0" i="0">
                <a:solidFill>
                  <a:srgbClr val="021B45"/>
                </a:solidFill>
                <a:latin typeface="BentonSans Light" charset="0"/>
                <a:ea typeface="BentonSans Light" charset="0"/>
                <a:cs typeface="BentonSans Light" charset="0"/>
              </a:defRPr>
            </a:lvl1pPr>
          </a:lstStyle>
          <a:p>
            <a:pPr lvl="0"/>
            <a:r>
              <a:rPr lang="en-US" noProof="0" dirty="0"/>
              <a:t>Speaker</a:t>
            </a:r>
            <a:r>
              <a:rPr lang="en-US" sz="1600" noProof="0" dirty="0">
                <a:solidFill>
                  <a:srgbClr val="FFFFFF"/>
                </a:solidFill>
                <a:latin typeface="BentonSans Light"/>
                <a:cs typeface="BentonSans Light"/>
              </a:rPr>
              <a:t>’</a:t>
            </a:r>
            <a:r>
              <a:rPr lang="en-US" noProof="0" dirty="0"/>
              <a:t>s Name/Department (delete if not needed)</a:t>
            </a:r>
          </a:p>
        </p:txBody>
      </p:sp>
      <p:sp>
        <p:nvSpPr>
          <p:cNvPr id="13" name="Textplatzhalter 3"/>
          <p:cNvSpPr>
            <a:spLocks noGrp="1"/>
          </p:cNvSpPr>
          <p:nvPr>
            <p:ph type="body" sz="quarter" idx="11" hasCustomPrompt="1"/>
          </p:nvPr>
        </p:nvSpPr>
        <p:spPr>
          <a:xfrm>
            <a:off x="2683668" y="4429028"/>
            <a:ext cx="1736351" cy="281329"/>
          </a:xfrm>
          <a:prstGeom prst="rect">
            <a:avLst/>
          </a:prstGeom>
        </p:spPr>
        <p:txBody>
          <a:bodyPr lIns="0" tIns="54000" rIns="0" bIns="36000">
            <a:normAutofit/>
          </a:bodyPr>
          <a:lstStyle>
            <a:lvl1pPr marL="0" indent="0">
              <a:buFontTx/>
              <a:buNone/>
              <a:defRPr sz="1600" b="0" i="0">
                <a:solidFill>
                  <a:srgbClr val="021B45"/>
                </a:solidFill>
                <a:latin typeface="BentonSans Light" charset="0"/>
                <a:ea typeface="BentonSans Light" charset="0"/>
                <a:cs typeface="BentonSans Light" charset="0"/>
              </a:defRPr>
            </a:lvl1pPr>
          </a:lstStyle>
          <a:p>
            <a:pPr lvl="0"/>
            <a:r>
              <a:rPr lang="en-US" noProof="0" dirty="0"/>
              <a:t>Month 00, 2015</a:t>
            </a:r>
          </a:p>
        </p:txBody>
      </p:sp>
      <p:sp>
        <p:nvSpPr>
          <p:cNvPr id="14" name="Textplatzhalter 3"/>
          <p:cNvSpPr>
            <a:spLocks noGrp="1"/>
          </p:cNvSpPr>
          <p:nvPr>
            <p:ph type="body" sz="quarter" idx="12" hasCustomPrompt="1"/>
          </p:nvPr>
        </p:nvSpPr>
        <p:spPr>
          <a:xfrm>
            <a:off x="2683668" y="4780208"/>
            <a:ext cx="1507762" cy="281329"/>
          </a:xfrm>
          <a:prstGeom prst="rect">
            <a:avLst/>
          </a:prstGeom>
        </p:spPr>
        <p:txBody>
          <a:bodyPr lIns="0" tIns="54000" rIns="0" bIns="36000">
            <a:normAutofit/>
          </a:bodyPr>
          <a:lstStyle>
            <a:lvl1pPr marL="0" indent="0">
              <a:buFontTx/>
              <a:buNone/>
              <a:defRPr sz="1600" b="0" i="0">
                <a:solidFill>
                  <a:srgbClr val="021B45"/>
                </a:solidFill>
                <a:latin typeface="BentonSans Light" charset="0"/>
                <a:ea typeface="BentonSans Light" charset="0"/>
                <a:cs typeface="BentonSans Light" charset="0"/>
              </a:defRPr>
            </a:lvl1pPr>
          </a:lstStyle>
          <a:p>
            <a:pPr lvl="0"/>
            <a:r>
              <a:rPr lang="en-US" noProof="0" dirty="0"/>
              <a:t>Internal</a:t>
            </a:r>
          </a:p>
        </p:txBody>
      </p:sp>
      <p:pic>
        <p:nvPicPr>
          <p:cNvPr id="3" name="Bild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83668" y="1960706"/>
            <a:ext cx="6845808" cy="466344"/>
          </a:xfrm>
          <a:prstGeom prst="rect">
            <a:avLst/>
          </a:prstGeom>
        </p:spPr>
      </p:pic>
    </p:spTree>
    <p:extLst>
      <p:ext uri="{BB962C8B-B14F-4D97-AF65-F5344CB8AC3E}">
        <p14:creationId xmlns:p14="http://schemas.microsoft.com/office/powerpoint/2010/main" val="392709495"/>
      </p:ext>
    </p:extLst>
  </p:cSld>
  <p:clrMapOvr>
    <a:masterClrMapping/>
  </p:clrMapOvr>
  <p:extLst mod="1">
    <p:ext uri="{DCECCB84-F9BA-43D5-87BE-67443E8EF086}">
      <p15:sldGuideLst xmlns:p15="http://schemas.microsoft.com/office/powerpoint/2012/main">
        <p15:guide id="1" orient="horz" pos="2273" userDrawn="1">
          <p15:clr>
            <a:srgbClr val="FBAE40"/>
          </p15:clr>
        </p15:guide>
        <p15:guide id="2" pos="9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8" name="Textplatzhalter 11"/>
          <p:cNvSpPr>
            <a:spLocks noGrp="1"/>
          </p:cNvSpPr>
          <p:nvPr>
            <p:ph idx="1"/>
          </p:nvPr>
        </p:nvSpPr>
        <p:spPr>
          <a:xfrm>
            <a:off x="335836" y="1520825"/>
            <a:ext cx="3598952" cy="4787900"/>
          </a:xfrm>
          <a:prstGeom prst="rect">
            <a:avLst/>
          </a:prstGeom>
        </p:spPr>
        <p:txBody>
          <a:bodyPr vert="horz" lIns="0" tIns="0" rIns="0" bIns="0" rtlCol="0">
            <a:noAutofit/>
          </a:bodyPr>
          <a:lstStyle/>
          <a:p>
            <a:pPr lvl="0"/>
            <a:r>
              <a:rPr lang="en-US" noProof="0" dirty="0"/>
              <a:t>First level</a:t>
            </a:r>
            <a:br>
              <a:rPr lang="en-US" noProof="0" dirty="0"/>
            </a:br>
            <a:r>
              <a:rPr lang="en-US" noProof="0" dirty="0"/>
              <a:t>Second level</a:t>
            </a:r>
          </a:p>
          <a:p>
            <a:pPr lvl="2"/>
            <a:r>
              <a:rPr lang="en-US" dirty="0"/>
              <a:t>Third level</a:t>
            </a:r>
          </a:p>
          <a:p>
            <a:pPr lvl="3"/>
            <a:r>
              <a:rPr lang="en-US" dirty="0"/>
              <a:t>Fourth level</a:t>
            </a:r>
          </a:p>
          <a:p>
            <a:pPr lvl="4"/>
            <a:r>
              <a:rPr lang="en-US" dirty="0"/>
              <a:t>Fifth level</a:t>
            </a:r>
          </a:p>
        </p:txBody>
      </p:sp>
      <p:sp>
        <p:nvSpPr>
          <p:cNvPr id="11" name="Textplatzhalter 11"/>
          <p:cNvSpPr>
            <a:spLocks noGrp="1"/>
          </p:cNvSpPr>
          <p:nvPr>
            <p:ph idx="15"/>
          </p:nvPr>
        </p:nvSpPr>
        <p:spPr>
          <a:xfrm>
            <a:off x="4296086" y="1520825"/>
            <a:ext cx="3598952" cy="4787900"/>
          </a:xfrm>
          <a:prstGeom prst="rect">
            <a:avLst/>
          </a:prstGeom>
        </p:spPr>
        <p:txBody>
          <a:bodyPr vert="horz" lIns="0" tIns="0" rIns="0" bIns="0" rtlCol="0">
            <a:noAutofit/>
          </a:bodyPr>
          <a:lstStyle/>
          <a:p>
            <a:pPr lvl="0"/>
            <a:r>
              <a:rPr lang="en-US" noProof="0" dirty="0"/>
              <a:t>First level</a:t>
            </a:r>
            <a:br>
              <a:rPr lang="en-US" noProof="0" dirty="0"/>
            </a:br>
            <a:r>
              <a:rPr lang="en-US" noProof="0" dirty="0"/>
              <a:t>Second level</a:t>
            </a:r>
          </a:p>
          <a:p>
            <a:pPr lvl="2"/>
            <a:r>
              <a:rPr lang="en-US" dirty="0"/>
              <a:t>Third level</a:t>
            </a:r>
          </a:p>
          <a:p>
            <a:pPr lvl="3"/>
            <a:r>
              <a:rPr lang="en-US" dirty="0"/>
              <a:t>Fourth level</a:t>
            </a:r>
          </a:p>
          <a:p>
            <a:pPr lvl="4"/>
            <a:r>
              <a:rPr lang="en-US" dirty="0"/>
              <a:t>Fifth level</a:t>
            </a:r>
          </a:p>
        </p:txBody>
      </p:sp>
      <p:sp>
        <p:nvSpPr>
          <p:cNvPr id="12" name="Textplatzhalter 11"/>
          <p:cNvSpPr>
            <a:spLocks noGrp="1"/>
          </p:cNvSpPr>
          <p:nvPr>
            <p:ph idx="16"/>
          </p:nvPr>
        </p:nvSpPr>
        <p:spPr>
          <a:xfrm>
            <a:off x="8257211" y="1520825"/>
            <a:ext cx="3598952" cy="4787900"/>
          </a:xfrm>
          <a:prstGeom prst="rect">
            <a:avLst/>
          </a:prstGeom>
        </p:spPr>
        <p:txBody>
          <a:bodyPr vert="horz" lIns="0" tIns="0" rIns="0" bIns="0" rtlCol="0">
            <a:noAutofit/>
          </a:bodyPr>
          <a:lstStyle/>
          <a:p>
            <a:pPr lvl="0"/>
            <a:r>
              <a:rPr lang="en-US" noProof="0" dirty="0"/>
              <a:t>First level</a:t>
            </a:r>
            <a:br>
              <a:rPr lang="en-US" noProof="0" dirty="0"/>
            </a:br>
            <a:r>
              <a:rPr lang="en-US" noProof="0" dirty="0"/>
              <a:t>Second level</a:t>
            </a:r>
          </a:p>
          <a:p>
            <a:pPr lvl="2"/>
            <a:r>
              <a:rPr lang="en-US" dirty="0"/>
              <a:t>Third level</a:t>
            </a:r>
          </a:p>
          <a:p>
            <a:pPr lvl="3"/>
            <a:r>
              <a:rPr lang="en-US" dirty="0"/>
              <a:t>Fourth level</a:t>
            </a:r>
          </a:p>
          <a:p>
            <a:pPr lvl="4"/>
            <a:r>
              <a:rPr lang="en-US" dirty="0"/>
              <a:t>Fifth level</a:t>
            </a:r>
          </a:p>
        </p:txBody>
      </p:sp>
      <p:pic>
        <p:nvPicPr>
          <p:cNvPr id="16" name="Bild 15"/>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35834" y="176759"/>
            <a:ext cx="11880000" cy="25200"/>
          </a:xfrm>
          <a:prstGeom prst="rect">
            <a:avLst/>
          </a:prstGeom>
        </p:spPr>
      </p:pic>
      <p:sp>
        <p:nvSpPr>
          <p:cNvPr id="9" name="Textplatzhalter 7"/>
          <p:cNvSpPr>
            <a:spLocks noGrp="1"/>
          </p:cNvSpPr>
          <p:nvPr>
            <p:ph type="body" sz="quarter" idx="13" hasCustomPrompt="1"/>
          </p:nvPr>
        </p:nvSpPr>
        <p:spPr>
          <a:xfrm>
            <a:off x="335835" y="825180"/>
            <a:ext cx="11520488" cy="300037"/>
          </a:xfrm>
          <a:prstGeom prst="rect">
            <a:avLst/>
          </a:prstGeom>
        </p:spPr>
        <p:txBody>
          <a:bodyPr lIns="0" tIns="0" rIns="0" bIns="0"/>
          <a:lstStyle>
            <a:lvl1pPr>
              <a:defRPr b="0" i="0">
                <a:latin typeface="BentonSans" charset="0"/>
                <a:ea typeface="BentonSans" charset="0"/>
                <a:cs typeface="BentonSans" charset="0"/>
              </a:defRPr>
            </a:lvl1pPr>
          </a:lstStyle>
          <a:p>
            <a:pPr lvl="0"/>
            <a:r>
              <a:rPr lang="en-US" noProof="0" dirty="0"/>
              <a:t>Subtitle</a:t>
            </a:r>
          </a:p>
        </p:txBody>
      </p:sp>
      <p:sp>
        <p:nvSpPr>
          <p:cNvPr id="10" name="Titelplatzhalter 1"/>
          <p:cNvSpPr>
            <a:spLocks noGrp="1"/>
          </p:cNvSpPr>
          <p:nvPr>
            <p:ph type="title" hasCustomPrompt="1"/>
          </p:nvPr>
        </p:nvSpPr>
        <p:spPr>
          <a:xfrm>
            <a:off x="335835" y="297782"/>
            <a:ext cx="11521203" cy="455613"/>
          </a:xfrm>
          <a:prstGeom prst="rect">
            <a:avLst/>
          </a:prstGeom>
        </p:spPr>
        <p:txBody>
          <a:bodyPr vert="horz" lIns="0" tIns="0" rIns="0" bIns="0" rtlCol="0" anchor="ctr">
            <a:normAutofit/>
          </a:bodyPr>
          <a:lstStyle/>
          <a:p>
            <a:r>
              <a:rPr lang="en-US" noProof="0" dirty="0"/>
              <a:t>Title and Text: 3 columns</a:t>
            </a:r>
          </a:p>
        </p:txBody>
      </p:sp>
    </p:spTree>
    <p:extLst>
      <p:ext uri="{BB962C8B-B14F-4D97-AF65-F5344CB8AC3E}">
        <p14:creationId xmlns:p14="http://schemas.microsoft.com/office/powerpoint/2010/main" val="63990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5" name="Bildplatzhalter 4"/>
          <p:cNvSpPr>
            <a:spLocks noGrp="1"/>
          </p:cNvSpPr>
          <p:nvPr>
            <p:ph type="pic" sz="quarter" idx="12"/>
          </p:nvPr>
        </p:nvSpPr>
        <p:spPr>
          <a:xfrm>
            <a:off x="6815737" y="1520825"/>
            <a:ext cx="5041301" cy="4672157"/>
          </a:xfrm>
          <a:prstGeom prst="rect">
            <a:avLst/>
          </a:prstGeom>
        </p:spPr>
        <p:txBody>
          <a:bodyPr/>
          <a:lstStyle/>
          <a:p>
            <a:endParaRPr lang="en-US"/>
          </a:p>
        </p:txBody>
      </p:sp>
      <p:sp>
        <p:nvSpPr>
          <p:cNvPr id="8" name="Textplatzhalter 11"/>
          <p:cNvSpPr>
            <a:spLocks noGrp="1"/>
          </p:cNvSpPr>
          <p:nvPr>
            <p:ph idx="1"/>
          </p:nvPr>
        </p:nvSpPr>
        <p:spPr>
          <a:xfrm>
            <a:off x="335836" y="1520825"/>
            <a:ext cx="6299914" cy="4672157"/>
          </a:xfrm>
          <a:prstGeom prst="rect">
            <a:avLst/>
          </a:prstGeom>
        </p:spPr>
        <p:txBody>
          <a:bodyPr vert="horz" lIns="0" tIns="0" rIns="0" bIns="0" rtlCol="0">
            <a:noAutofit/>
          </a:bodyPr>
          <a:lstStyle/>
          <a:p>
            <a:pPr lvl="0"/>
            <a:r>
              <a:rPr lang="en-US" noProof="0" dirty="0"/>
              <a:t>First level</a:t>
            </a:r>
            <a:br>
              <a:rPr lang="en-US" noProof="0" dirty="0"/>
            </a:br>
            <a:r>
              <a:rPr lang="en-US" noProof="0" dirty="0"/>
              <a:t>Second level</a:t>
            </a:r>
          </a:p>
          <a:p>
            <a:pPr lvl="2"/>
            <a:r>
              <a:rPr lang="en-US" dirty="0"/>
              <a:t>Third level</a:t>
            </a:r>
          </a:p>
          <a:p>
            <a:pPr lvl="3"/>
            <a:r>
              <a:rPr lang="en-US" dirty="0"/>
              <a:t>Fourth level</a:t>
            </a:r>
          </a:p>
          <a:p>
            <a:pPr lvl="4"/>
            <a:r>
              <a:rPr lang="en-US" dirty="0"/>
              <a:t>Fifth level</a:t>
            </a:r>
          </a:p>
        </p:txBody>
      </p:sp>
      <p:sp>
        <p:nvSpPr>
          <p:cNvPr id="13" name="Titelplatzhalter 1"/>
          <p:cNvSpPr>
            <a:spLocks noGrp="1"/>
          </p:cNvSpPr>
          <p:nvPr>
            <p:ph type="title" hasCustomPrompt="1"/>
          </p:nvPr>
        </p:nvSpPr>
        <p:spPr>
          <a:xfrm>
            <a:off x="335835" y="297782"/>
            <a:ext cx="11521203" cy="455613"/>
          </a:xfrm>
          <a:prstGeom prst="rect">
            <a:avLst/>
          </a:prstGeom>
        </p:spPr>
        <p:txBody>
          <a:bodyPr vert="horz" lIns="0" tIns="0" rIns="0" bIns="0" rtlCol="0" anchor="ctr">
            <a:normAutofit/>
          </a:bodyPr>
          <a:lstStyle/>
          <a:p>
            <a:r>
              <a:rPr lang="en-US" noProof="0" dirty="0"/>
              <a:t>Insert page title</a:t>
            </a:r>
          </a:p>
        </p:txBody>
      </p:sp>
      <p:pic>
        <p:nvPicPr>
          <p:cNvPr id="14" name="Bild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35834" y="176759"/>
            <a:ext cx="11880000" cy="25200"/>
          </a:xfrm>
          <a:prstGeom prst="rect">
            <a:avLst/>
          </a:prstGeom>
        </p:spPr>
      </p:pic>
      <p:sp>
        <p:nvSpPr>
          <p:cNvPr id="7" name="Textplatzhalter 7"/>
          <p:cNvSpPr>
            <a:spLocks noGrp="1"/>
          </p:cNvSpPr>
          <p:nvPr>
            <p:ph type="body" sz="quarter" idx="13" hasCustomPrompt="1"/>
          </p:nvPr>
        </p:nvSpPr>
        <p:spPr>
          <a:xfrm>
            <a:off x="335835" y="825180"/>
            <a:ext cx="11520488" cy="300037"/>
          </a:xfrm>
          <a:prstGeom prst="rect">
            <a:avLst/>
          </a:prstGeom>
        </p:spPr>
        <p:txBody>
          <a:bodyPr lIns="0" tIns="0" rIns="0" bIns="0"/>
          <a:lstStyle>
            <a:lvl1pPr>
              <a:defRPr b="0" i="0">
                <a:latin typeface="BentonSans" charset="0"/>
                <a:ea typeface="BentonSans" charset="0"/>
                <a:cs typeface="BentonSans" charset="0"/>
              </a:defRPr>
            </a:lvl1pPr>
          </a:lstStyle>
          <a:p>
            <a:pPr lvl="0"/>
            <a:r>
              <a:rPr lang="en-US" noProof="0" dirty="0"/>
              <a:t>Subtitle</a:t>
            </a:r>
          </a:p>
        </p:txBody>
      </p:sp>
    </p:spTree>
    <p:extLst>
      <p:ext uri="{BB962C8B-B14F-4D97-AF65-F5344CB8AC3E}">
        <p14:creationId xmlns:p14="http://schemas.microsoft.com/office/powerpoint/2010/main" val="310442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2">
    <p:spTree>
      <p:nvGrpSpPr>
        <p:cNvPr id="1" name=""/>
        <p:cNvGrpSpPr/>
        <p:nvPr/>
      </p:nvGrpSpPr>
      <p:grpSpPr>
        <a:xfrm>
          <a:off x="0" y="0"/>
          <a:ext cx="0" cy="0"/>
          <a:chOff x="0" y="0"/>
          <a:chExt cx="0" cy="0"/>
        </a:xfrm>
      </p:grpSpPr>
      <p:sp>
        <p:nvSpPr>
          <p:cNvPr id="5" name="Bildplatzhalter 4"/>
          <p:cNvSpPr>
            <a:spLocks noGrp="1"/>
          </p:cNvSpPr>
          <p:nvPr>
            <p:ph type="pic" sz="quarter" idx="12"/>
          </p:nvPr>
        </p:nvSpPr>
        <p:spPr>
          <a:xfrm>
            <a:off x="6096001" y="1520825"/>
            <a:ext cx="5761038" cy="4672157"/>
          </a:xfrm>
          <a:prstGeom prst="rect">
            <a:avLst/>
          </a:prstGeom>
        </p:spPr>
        <p:txBody>
          <a:bodyPr/>
          <a:lstStyle/>
          <a:p>
            <a:endParaRPr lang="en-US"/>
          </a:p>
        </p:txBody>
      </p:sp>
      <p:sp>
        <p:nvSpPr>
          <p:cNvPr id="6" name="Textplatzhalter 11"/>
          <p:cNvSpPr>
            <a:spLocks noGrp="1"/>
          </p:cNvSpPr>
          <p:nvPr>
            <p:ph idx="1"/>
          </p:nvPr>
        </p:nvSpPr>
        <p:spPr>
          <a:xfrm>
            <a:off x="335836" y="1520825"/>
            <a:ext cx="5581314" cy="4672157"/>
          </a:xfrm>
          <a:prstGeom prst="rect">
            <a:avLst/>
          </a:prstGeom>
        </p:spPr>
        <p:txBody>
          <a:bodyPr vert="horz" lIns="0" tIns="0" rIns="0" bIns="0" rtlCol="0">
            <a:noAutofit/>
          </a:bodyPr>
          <a:lstStyle/>
          <a:p>
            <a:pPr lvl="0"/>
            <a:r>
              <a:rPr lang="en-US" noProof="0" dirty="0"/>
              <a:t>First level</a:t>
            </a:r>
            <a:br>
              <a:rPr lang="en-US" noProof="0" dirty="0"/>
            </a:br>
            <a:r>
              <a:rPr lang="en-US" noProof="0" dirty="0"/>
              <a:t>Second level</a:t>
            </a:r>
          </a:p>
          <a:p>
            <a:pPr lvl="2"/>
            <a:r>
              <a:rPr lang="en-US" dirty="0"/>
              <a:t>Third level</a:t>
            </a:r>
          </a:p>
          <a:p>
            <a:pPr lvl="3"/>
            <a:r>
              <a:rPr lang="en-US" dirty="0"/>
              <a:t>Fourth level</a:t>
            </a:r>
          </a:p>
          <a:p>
            <a:pPr lvl="4"/>
            <a:r>
              <a:rPr lang="en-US" dirty="0"/>
              <a:t>Fifth level</a:t>
            </a:r>
          </a:p>
        </p:txBody>
      </p:sp>
      <p:sp>
        <p:nvSpPr>
          <p:cNvPr id="11" name="Titelplatzhalter 1"/>
          <p:cNvSpPr>
            <a:spLocks noGrp="1"/>
          </p:cNvSpPr>
          <p:nvPr>
            <p:ph type="title" hasCustomPrompt="1"/>
          </p:nvPr>
        </p:nvSpPr>
        <p:spPr>
          <a:xfrm>
            <a:off x="335835" y="297782"/>
            <a:ext cx="11521203" cy="455613"/>
          </a:xfrm>
          <a:prstGeom prst="rect">
            <a:avLst/>
          </a:prstGeom>
        </p:spPr>
        <p:txBody>
          <a:bodyPr vert="horz" lIns="0" tIns="0" rIns="0" bIns="0" rtlCol="0" anchor="ctr">
            <a:normAutofit/>
          </a:bodyPr>
          <a:lstStyle/>
          <a:p>
            <a:r>
              <a:rPr lang="en-US" noProof="0" dirty="0"/>
              <a:t>Insert page title</a:t>
            </a:r>
          </a:p>
        </p:txBody>
      </p:sp>
      <p:pic>
        <p:nvPicPr>
          <p:cNvPr id="12" name="Bild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35834" y="176759"/>
            <a:ext cx="11880000" cy="25200"/>
          </a:xfrm>
          <a:prstGeom prst="rect">
            <a:avLst/>
          </a:prstGeom>
        </p:spPr>
      </p:pic>
      <p:sp>
        <p:nvSpPr>
          <p:cNvPr id="7" name="Textplatzhalter 7"/>
          <p:cNvSpPr>
            <a:spLocks noGrp="1"/>
          </p:cNvSpPr>
          <p:nvPr>
            <p:ph type="body" sz="quarter" idx="13" hasCustomPrompt="1"/>
          </p:nvPr>
        </p:nvSpPr>
        <p:spPr>
          <a:xfrm>
            <a:off x="335835" y="825180"/>
            <a:ext cx="11520488" cy="300037"/>
          </a:xfrm>
          <a:prstGeom prst="rect">
            <a:avLst/>
          </a:prstGeom>
        </p:spPr>
        <p:txBody>
          <a:bodyPr lIns="0" tIns="0" rIns="0" bIns="0"/>
          <a:lstStyle>
            <a:lvl1pPr>
              <a:defRPr b="0" i="0">
                <a:latin typeface="BentonSans" charset="0"/>
                <a:ea typeface="BentonSans" charset="0"/>
                <a:cs typeface="BentonSans" charset="0"/>
              </a:defRPr>
            </a:lvl1pPr>
          </a:lstStyle>
          <a:p>
            <a:pPr lvl="0"/>
            <a:r>
              <a:rPr lang="en-US" noProof="0" dirty="0"/>
              <a:t>Subtitle</a:t>
            </a:r>
          </a:p>
        </p:txBody>
      </p:sp>
    </p:spTree>
    <p:extLst>
      <p:ext uri="{BB962C8B-B14F-4D97-AF65-F5344CB8AC3E}">
        <p14:creationId xmlns:p14="http://schemas.microsoft.com/office/powerpoint/2010/main" val="1239775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3">
    <p:spTree>
      <p:nvGrpSpPr>
        <p:cNvPr id="1" name=""/>
        <p:cNvGrpSpPr/>
        <p:nvPr/>
      </p:nvGrpSpPr>
      <p:grpSpPr>
        <a:xfrm>
          <a:off x="0" y="0"/>
          <a:ext cx="0" cy="0"/>
          <a:chOff x="0" y="0"/>
          <a:chExt cx="0" cy="0"/>
        </a:xfrm>
      </p:grpSpPr>
      <p:sp>
        <p:nvSpPr>
          <p:cNvPr id="5" name="Bildplatzhalter 4"/>
          <p:cNvSpPr>
            <a:spLocks noGrp="1"/>
          </p:cNvSpPr>
          <p:nvPr>
            <p:ph type="pic" sz="quarter" idx="12"/>
          </p:nvPr>
        </p:nvSpPr>
        <p:spPr>
          <a:xfrm>
            <a:off x="5375564" y="1520825"/>
            <a:ext cx="6481475" cy="4672157"/>
          </a:xfrm>
          <a:prstGeom prst="rect">
            <a:avLst/>
          </a:prstGeom>
        </p:spPr>
        <p:txBody>
          <a:bodyPr/>
          <a:lstStyle/>
          <a:p>
            <a:endParaRPr lang="en-US"/>
          </a:p>
        </p:txBody>
      </p:sp>
      <p:sp>
        <p:nvSpPr>
          <p:cNvPr id="6" name="Textplatzhalter 11"/>
          <p:cNvSpPr>
            <a:spLocks noGrp="1"/>
          </p:cNvSpPr>
          <p:nvPr>
            <p:ph idx="1"/>
          </p:nvPr>
        </p:nvSpPr>
        <p:spPr>
          <a:xfrm>
            <a:off x="335836" y="1520825"/>
            <a:ext cx="4859619" cy="4672157"/>
          </a:xfrm>
          <a:prstGeom prst="rect">
            <a:avLst/>
          </a:prstGeom>
        </p:spPr>
        <p:txBody>
          <a:bodyPr vert="horz" lIns="0" tIns="0" rIns="0" bIns="0" rtlCol="0">
            <a:noAutofit/>
          </a:bodyPr>
          <a:lstStyle/>
          <a:p>
            <a:pPr lvl="0"/>
            <a:r>
              <a:rPr lang="en-US" noProof="0" dirty="0"/>
              <a:t>First level</a:t>
            </a:r>
            <a:br>
              <a:rPr lang="en-US" noProof="0" dirty="0"/>
            </a:br>
            <a:r>
              <a:rPr lang="en-US" noProof="0" dirty="0"/>
              <a:t>Second level</a:t>
            </a:r>
          </a:p>
          <a:p>
            <a:pPr lvl="2"/>
            <a:r>
              <a:rPr lang="en-US" dirty="0"/>
              <a:t>Third level</a:t>
            </a:r>
          </a:p>
          <a:p>
            <a:pPr lvl="3"/>
            <a:r>
              <a:rPr lang="en-US" dirty="0"/>
              <a:t>Fourth level</a:t>
            </a:r>
          </a:p>
          <a:p>
            <a:pPr lvl="4"/>
            <a:r>
              <a:rPr lang="en-US" dirty="0"/>
              <a:t>Fifth level</a:t>
            </a:r>
          </a:p>
        </p:txBody>
      </p:sp>
      <p:sp>
        <p:nvSpPr>
          <p:cNvPr id="11" name="Titelplatzhalter 1"/>
          <p:cNvSpPr>
            <a:spLocks noGrp="1"/>
          </p:cNvSpPr>
          <p:nvPr>
            <p:ph type="title" hasCustomPrompt="1"/>
          </p:nvPr>
        </p:nvSpPr>
        <p:spPr>
          <a:xfrm>
            <a:off x="335835" y="297782"/>
            <a:ext cx="11521203" cy="455613"/>
          </a:xfrm>
          <a:prstGeom prst="rect">
            <a:avLst/>
          </a:prstGeom>
        </p:spPr>
        <p:txBody>
          <a:bodyPr vert="horz" lIns="0" tIns="0" rIns="0" bIns="0" rtlCol="0" anchor="ctr">
            <a:normAutofit/>
          </a:bodyPr>
          <a:lstStyle/>
          <a:p>
            <a:r>
              <a:rPr lang="en-US" noProof="0" dirty="0"/>
              <a:t>Insert page title</a:t>
            </a:r>
          </a:p>
        </p:txBody>
      </p:sp>
      <p:pic>
        <p:nvPicPr>
          <p:cNvPr id="12" name="Bild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35834" y="176759"/>
            <a:ext cx="11880000" cy="25200"/>
          </a:xfrm>
          <a:prstGeom prst="rect">
            <a:avLst/>
          </a:prstGeom>
        </p:spPr>
      </p:pic>
      <p:sp>
        <p:nvSpPr>
          <p:cNvPr id="7" name="Textplatzhalter 7"/>
          <p:cNvSpPr>
            <a:spLocks noGrp="1"/>
          </p:cNvSpPr>
          <p:nvPr>
            <p:ph type="body" sz="quarter" idx="13" hasCustomPrompt="1"/>
          </p:nvPr>
        </p:nvSpPr>
        <p:spPr>
          <a:xfrm>
            <a:off x="335835" y="825180"/>
            <a:ext cx="11520488" cy="300037"/>
          </a:xfrm>
          <a:prstGeom prst="rect">
            <a:avLst/>
          </a:prstGeom>
        </p:spPr>
        <p:txBody>
          <a:bodyPr lIns="0" tIns="0" rIns="0" bIns="0"/>
          <a:lstStyle>
            <a:lvl1pPr>
              <a:defRPr b="0" i="0">
                <a:latin typeface="BentonSans" charset="0"/>
                <a:ea typeface="BentonSans" charset="0"/>
                <a:cs typeface="BentonSans" charset="0"/>
              </a:defRPr>
            </a:lvl1pPr>
          </a:lstStyle>
          <a:p>
            <a:pPr lvl="0"/>
            <a:r>
              <a:rPr lang="en-US" noProof="0" dirty="0"/>
              <a:t>Subtitle</a:t>
            </a:r>
          </a:p>
        </p:txBody>
      </p:sp>
    </p:spTree>
    <p:extLst>
      <p:ext uri="{BB962C8B-B14F-4D97-AF65-F5344CB8AC3E}">
        <p14:creationId xmlns:p14="http://schemas.microsoft.com/office/powerpoint/2010/main" val="1525257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4">
    <p:spTree>
      <p:nvGrpSpPr>
        <p:cNvPr id="1" name=""/>
        <p:cNvGrpSpPr/>
        <p:nvPr/>
      </p:nvGrpSpPr>
      <p:grpSpPr>
        <a:xfrm>
          <a:off x="0" y="0"/>
          <a:ext cx="0" cy="0"/>
          <a:chOff x="0" y="0"/>
          <a:chExt cx="0" cy="0"/>
        </a:xfrm>
      </p:grpSpPr>
      <p:sp>
        <p:nvSpPr>
          <p:cNvPr id="5" name="Bildplatzhalter 4"/>
          <p:cNvSpPr>
            <a:spLocks noGrp="1"/>
          </p:cNvSpPr>
          <p:nvPr>
            <p:ph type="pic" sz="quarter" idx="12"/>
          </p:nvPr>
        </p:nvSpPr>
        <p:spPr>
          <a:xfrm>
            <a:off x="4658626" y="1520825"/>
            <a:ext cx="7198413" cy="4672157"/>
          </a:xfrm>
          <a:prstGeom prst="rect">
            <a:avLst/>
          </a:prstGeom>
        </p:spPr>
        <p:txBody>
          <a:bodyPr/>
          <a:lstStyle/>
          <a:p>
            <a:endParaRPr lang="en-US"/>
          </a:p>
        </p:txBody>
      </p:sp>
      <p:sp>
        <p:nvSpPr>
          <p:cNvPr id="6" name="Textplatzhalter 11"/>
          <p:cNvSpPr>
            <a:spLocks noGrp="1"/>
          </p:cNvSpPr>
          <p:nvPr>
            <p:ph idx="1"/>
          </p:nvPr>
        </p:nvSpPr>
        <p:spPr>
          <a:xfrm>
            <a:off x="335836" y="1520825"/>
            <a:ext cx="4139183" cy="4672157"/>
          </a:xfrm>
          <a:prstGeom prst="rect">
            <a:avLst/>
          </a:prstGeom>
        </p:spPr>
        <p:txBody>
          <a:bodyPr vert="horz" lIns="0" tIns="0" rIns="0" bIns="0" rtlCol="0">
            <a:noAutofit/>
          </a:bodyPr>
          <a:lstStyle/>
          <a:p>
            <a:pPr lvl="0"/>
            <a:r>
              <a:rPr lang="en-US" noProof="0" dirty="0"/>
              <a:t>First level</a:t>
            </a:r>
            <a:br>
              <a:rPr lang="en-US" noProof="0" dirty="0"/>
            </a:br>
            <a:r>
              <a:rPr lang="en-US" noProof="0" dirty="0"/>
              <a:t>Second level</a:t>
            </a:r>
          </a:p>
          <a:p>
            <a:pPr lvl="2"/>
            <a:r>
              <a:rPr lang="en-US" dirty="0"/>
              <a:t>Third level</a:t>
            </a:r>
          </a:p>
          <a:p>
            <a:pPr lvl="3"/>
            <a:r>
              <a:rPr lang="en-US" dirty="0"/>
              <a:t>Fourth level</a:t>
            </a:r>
          </a:p>
          <a:p>
            <a:pPr lvl="4"/>
            <a:r>
              <a:rPr lang="en-US" dirty="0"/>
              <a:t>Fifth level</a:t>
            </a:r>
          </a:p>
        </p:txBody>
      </p:sp>
      <p:sp>
        <p:nvSpPr>
          <p:cNvPr id="11" name="Titelplatzhalter 1"/>
          <p:cNvSpPr>
            <a:spLocks noGrp="1"/>
          </p:cNvSpPr>
          <p:nvPr>
            <p:ph type="title" hasCustomPrompt="1"/>
          </p:nvPr>
        </p:nvSpPr>
        <p:spPr>
          <a:xfrm>
            <a:off x="335835" y="297782"/>
            <a:ext cx="11521203" cy="455613"/>
          </a:xfrm>
          <a:prstGeom prst="rect">
            <a:avLst/>
          </a:prstGeom>
        </p:spPr>
        <p:txBody>
          <a:bodyPr vert="horz" lIns="0" tIns="0" rIns="0" bIns="0" rtlCol="0" anchor="ctr">
            <a:normAutofit/>
          </a:bodyPr>
          <a:lstStyle/>
          <a:p>
            <a:r>
              <a:rPr lang="en-US" noProof="0" dirty="0"/>
              <a:t>Insert page title</a:t>
            </a:r>
          </a:p>
        </p:txBody>
      </p:sp>
      <p:pic>
        <p:nvPicPr>
          <p:cNvPr id="12" name="Bild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35834" y="176759"/>
            <a:ext cx="11880000" cy="25200"/>
          </a:xfrm>
          <a:prstGeom prst="rect">
            <a:avLst/>
          </a:prstGeom>
        </p:spPr>
      </p:pic>
      <p:sp>
        <p:nvSpPr>
          <p:cNvPr id="7" name="Textplatzhalter 7"/>
          <p:cNvSpPr>
            <a:spLocks noGrp="1"/>
          </p:cNvSpPr>
          <p:nvPr>
            <p:ph type="body" sz="quarter" idx="13" hasCustomPrompt="1"/>
          </p:nvPr>
        </p:nvSpPr>
        <p:spPr>
          <a:xfrm>
            <a:off x="335835" y="825180"/>
            <a:ext cx="11520488" cy="300037"/>
          </a:xfrm>
          <a:prstGeom prst="rect">
            <a:avLst/>
          </a:prstGeom>
        </p:spPr>
        <p:txBody>
          <a:bodyPr lIns="0" tIns="0" rIns="0" bIns="0"/>
          <a:lstStyle>
            <a:lvl1pPr>
              <a:defRPr b="0" i="0">
                <a:latin typeface="BentonSans" charset="0"/>
                <a:ea typeface="BentonSans" charset="0"/>
                <a:cs typeface="BentonSans" charset="0"/>
              </a:defRPr>
            </a:lvl1pPr>
          </a:lstStyle>
          <a:p>
            <a:pPr lvl="0"/>
            <a:r>
              <a:rPr lang="en-US" noProof="0" dirty="0"/>
              <a:t>Subtitle</a:t>
            </a:r>
          </a:p>
        </p:txBody>
      </p:sp>
    </p:spTree>
    <p:extLst>
      <p:ext uri="{BB962C8B-B14F-4D97-AF65-F5344CB8AC3E}">
        <p14:creationId xmlns:p14="http://schemas.microsoft.com/office/powerpoint/2010/main" val="1164029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4" name="Textplatzhalter 6"/>
          <p:cNvSpPr>
            <a:spLocks noGrp="1"/>
          </p:cNvSpPr>
          <p:nvPr>
            <p:ph type="body" sz="quarter" idx="11" hasCustomPrompt="1"/>
          </p:nvPr>
        </p:nvSpPr>
        <p:spPr>
          <a:xfrm>
            <a:off x="335836" y="1520825"/>
            <a:ext cx="5579190" cy="1800225"/>
          </a:xfrm>
          <a:prstGeom prst="rect">
            <a:avLst/>
          </a:prstGeom>
        </p:spPr>
        <p:txBody>
          <a:bodyPr lIns="0" tIns="0" rIns="0" bIns="0"/>
          <a:lstStyle>
            <a:lvl1pPr marL="0" indent="0">
              <a:buClr>
                <a:srgbClr val="2DABB3"/>
              </a:buClr>
              <a:buFont typeface="Arial" charset="0"/>
              <a:buNone/>
              <a:defRPr b="0" i="0">
                <a:solidFill>
                  <a:srgbClr val="333333"/>
                </a:solidFill>
                <a:latin typeface="BentonSans" charset="0"/>
                <a:ea typeface="BentonSans" charset="0"/>
                <a:cs typeface="BentonSans" charset="0"/>
              </a:defRPr>
            </a:lvl1pPr>
            <a:lvl2pPr marL="0" indent="0">
              <a:buClr>
                <a:srgbClr val="2DABB3"/>
              </a:buClr>
              <a:buFont typeface="Arial" charset="0"/>
              <a:buNone/>
              <a:tabLst/>
              <a:defRPr sz="2000" b="0" i="0">
                <a:solidFill>
                  <a:srgbClr val="333333"/>
                </a:solidFill>
                <a:latin typeface="BentonSans Light" charset="0"/>
                <a:ea typeface="BentonSans Light" charset="0"/>
                <a:cs typeface="BentonSans Light" charset="0"/>
              </a:defRPr>
            </a:lvl2pPr>
            <a:lvl3pPr marL="184150" indent="-171450">
              <a:buClr>
                <a:srgbClr val="2DABB3"/>
              </a:buClr>
              <a:buFont typeface="Arial" charset="0"/>
              <a:buChar char="•"/>
              <a:tabLst/>
              <a:defRPr sz="1800" b="0" i="0">
                <a:solidFill>
                  <a:srgbClr val="666666"/>
                </a:solidFill>
                <a:latin typeface="BentonSans Light" charset="0"/>
                <a:ea typeface="BentonSans Light" charset="0"/>
                <a:cs typeface="BentonSans Light" charset="0"/>
              </a:defRPr>
            </a:lvl3pPr>
            <a:lvl4pPr marL="584200" indent="-228600">
              <a:buClr>
                <a:srgbClr val="2DABB3"/>
              </a:buClr>
              <a:buFont typeface="Arial" charset="0"/>
              <a:buChar char="•"/>
              <a:tabLst/>
              <a:defRPr sz="1600" b="0" i="0">
                <a:solidFill>
                  <a:srgbClr val="666666"/>
                </a:solidFill>
                <a:latin typeface="BentonSans Light" charset="0"/>
                <a:ea typeface="BentonSans Light" charset="0"/>
                <a:cs typeface="BentonSans Light" charset="0"/>
              </a:defRPr>
            </a:lvl4pPr>
            <a:lvl5pPr marL="941388" indent="-228600">
              <a:buClr>
                <a:srgbClr val="2DABB3"/>
              </a:buClr>
              <a:buFont typeface="Arial" charset="0"/>
              <a:buChar char="•"/>
              <a:tabLst/>
              <a:defRPr sz="1600" b="0" i="0" baseline="0">
                <a:solidFill>
                  <a:srgbClr val="666666"/>
                </a:solidFill>
                <a:latin typeface="BentonSans Light" charset="0"/>
                <a:ea typeface="BentonSans Light" charset="0"/>
                <a:cs typeface="BentonSans Light" charset="0"/>
              </a:defRPr>
            </a:lvl5pPr>
          </a:lstStyle>
          <a:p>
            <a:pPr lvl="0"/>
            <a:r>
              <a:rPr lang="en-US" dirty="0"/>
              <a:t>First level</a:t>
            </a:r>
          </a:p>
          <a:p>
            <a:pPr lvl="1"/>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solidFill>
                  <a:srgbClr val="007CC0"/>
                </a:solidFill>
                <a:latin typeface="BentonSans Book " charset="0"/>
                <a:ea typeface="BentonSans Book " charset="0"/>
                <a:cs typeface="BentonSans Book " charset="0"/>
              </a:rPr>
              <a:t>sed</a:t>
            </a:r>
            <a:r>
              <a:rPr lang="en-US" dirty="0">
                <a:solidFill>
                  <a:srgbClr val="007CC0"/>
                </a:solidFill>
                <a:latin typeface="BentonSans Book " charset="0"/>
                <a:ea typeface="BentonSans Book " charset="0"/>
                <a:cs typeface="BentonSans Book " charset="0"/>
              </a:rPr>
              <a:t> </a:t>
            </a:r>
            <a:r>
              <a:rPr lang="en-US" dirty="0" err="1">
                <a:solidFill>
                  <a:srgbClr val="007CC0"/>
                </a:solidFill>
                <a:latin typeface="BentonSans Book " charset="0"/>
                <a:ea typeface="BentonSans Book " charset="0"/>
                <a:cs typeface="BentonSans Book " charset="0"/>
              </a:rPr>
              <a:t>diam</a:t>
            </a:r>
            <a:r>
              <a:rPr lang="en-US" dirty="0">
                <a:solidFill>
                  <a:srgbClr val="007CC0"/>
                </a:solidFill>
                <a:latin typeface="BentonSans Book " charset="0"/>
                <a:ea typeface="BentonSans Book " charset="0"/>
                <a:cs typeface="BentonSans Book " charset="0"/>
              </a:rPr>
              <a:t> </a:t>
            </a:r>
            <a:r>
              <a:rPr lang="en-US" dirty="0" err="1">
                <a:solidFill>
                  <a:srgbClr val="007CC0"/>
                </a:solidFill>
                <a:latin typeface="BentonSans Book " charset="0"/>
                <a:ea typeface="BentonSans Book " charset="0"/>
                <a:cs typeface="BentonSans Book " charset="0"/>
              </a:rPr>
              <a:t>nonumy</a:t>
            </a:r>
            <a:r>
              <a:rPr lang="en-US" dirty="0">
                <a:solidFill>
                  <a:srgbClr val="007CC0"/>
                </a:solidFill>
                <a:latin typeface="BentonSans Book " charset="0"/>
                <a:ea typeface="BentonSans Book " charset="0"/>
                <a:cs typeface="BentonSans Book " charset="0"/>
              </a:rPr>
              <a:t> </a:t>
            </a:r>
            <a:r>
              <a:rPr lang="en-US" dirty="0" err="1">
                <a:solidFill>
                  <a:srgbClr val="007CC0"/>
                </a:solidFill>
                <a:latin typeface="BentonSans Book " charset="0"/>
                <a:ea typeface="BentonSans Book " charset="0"/>
                <a:cs typeface="BentonSans Book " charset="0"/>
              </a:rPr>
              <a:t>eirmod</a:t>
            </a:r>
            <a:r>
              <a:rPr lang="en-US" dirty="0">
                <a:solidFill>
                  <a:srgbClr val="007CC0"/>
                </a:solidFill>
                <a:latin typeface="BentonSans Book " charset="0"/>
                <a:ea typeface="BentonSans Book " charset="0"/>
                <a:cs typeface="BentonSans Book " charset="0"/>
              </a:rPr>
              <a:t> </a:t>
            </a:r>
            <a:r>
              <a:rPr lang="en-US" dirty="0" err="1">
                <a:solidFill>
                  <a:srgbClr val="007CC0"/>
                </a:solidFill>
                <a:latin typeface="BentonSans Book " charset="0"/>
                <a:ea typeface="BentonSans Book " charset="0"/>
                <a:cs typeface="BentonSans Book " charset="0"/>
              </a:rPr>
              <a:t>tempor</a:t>
            </a:r>
            <a:r>
              <a:rPr lang="en-US" dirty="0">
                <a:solidFill>
                  <a:srgbClr val="007CC0"/>
                </a:solidFill>
                <a:latin typeface="BentonSans Book " charset="0"/>
                <a:ea typeface="BentonSans Book " charset="0"/>
                <a:cs typeface="BentonSans Book " charset="0"/>
              </a:rPr>
              <a:t> </a:t>
            </a:r>
            <a:r>
              <a:rPr lang="en-US" dirty="0" err="1">
                <a:solidFill>
                  <a:srgbClr val="007CC0"/>
                </a:solidFill>
                <a:latin typeface="BentonSans Book " charset="0"/>
                <a:ea typeface="BentonSans Book " charset="0"/>
                <a:cs typeface="BentonSans Book " charset="0"/>
              </a:rPr>
              <a:t>invidunt</a:t>
            </a:r>
            <a:r>
              <a:rPr lang="en-US" dirty="0">
                <a:solidFill>
                  <a:srgbClr val="007CC0"/>
                </a:solidFill>
                <a:latin typeface="BentonSans Book " charset="0"/>
                <a:ea typeface="BentonSans Book " charset="0"/>
                <a:cs typeface="BentonSans Book " charset="0"/>
              </a:rPr>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a:t>
            </a:r>
          </a:p>
        </p:txBody>
      </p:sp>
      <p:sp>
        <p:nvSpPr>
          <p:cNvPr id="5" name="Textplatzhalter 6"/>
          <p:cNvSpPr>
            <a:spLocks noGrp="1"/>
          </p:cNvSpPr>
          <p:nvPr>
            <p:ph type="body" sz="quarter" idx="12" hasCustomPrompt="1"/>
          </p:nvPr>
        </p:nvSpPr>
        <p:spPr>
          <a:xfrm>
            <a:off x="6277848" y="1520825"/>
            <a:ext cx="5579190" cy="1800225"/>
          </a:xfrm>
          <a:prstGeom prst="rect">
            <a:avLst/>
          </a:prstGeom>
        </p:spPr>
        <p:txBody>
          <a:bodyPr lIns="0" tIns="0" rIns="0" bIns="0"/>
          <a:lstStyle>
            <a:lvl1pPr marL="0" indent="0">
              <a:buClr>
                <a:srgbClr val="2DABB3"/>
              </a:buClr>
              <a:buFont typeface="Arial" charset="0"/>
              <a:buNone/>
              <a:defRPr b="0" i="0">
                <a:solidFill>
                  <a:srgbClr val="333333"/>
                </a:solidFill>
                <a:latin typeface="BentonSans" charset="0"/>
                <a:ea typeface="BentonSans" charset="0"/>
                <a:cs typeface="BentonSans" charset="0"/>
              </a:defRPr>
            </a:lvl1pPr>
            <a:lvl2pPr marL="0" indent="0">
              <a:buClr>
                <a:srgbClr val="2DABB3"/>
              </a:buClr>
              <a:buFont typeface="Arial" charset="0"/>
              <a:buNone/>
              <a:tabLst/>
              <a:defRPr sz="2000" b="0" i="0">
                <a:solidFill>
                  <a:srgbClr val="333333"/>
                </a:solidFill>
                <a:latin typeface="BentonSans Light" charset="0"/>
                <a:ea typeface="BentonSans Light" charset="0"/>
                <a:cs typeface="BentonSans Light" charset="0"/>
              </a:defRPr>
            </a:lvl2pPr>
            <a:lvl3pPr marL="184150" indent="-171450">
              <a:buClr>
                <a:srgbClr val="2DABB3"/>
              </a:buClr>
              <a:buFont typeface="Arial" charset="0"/>
              <a:buChar char="•"/>
              <a:tabLst/>
              <a:defRPr sz="1800" b="0" i="0">
                <a:solidFill>
                  <a:srgbClr val="666666"/>
                </a:solidFill>
                <a:latin typeface="BentonSans Light" charset="0"/>
                <a:ea typeface="BentonSans Light" charset="0"/>
                <a:cs typeface="BentonSans Light" charset="0"/>
              </a:defRPr>
            </a:lvl3pPr>
            <a:lvl4pPr marL="584200" indent="-228600">
              <a:buClr>
                <a:srgbClr val="2DABB3"/>
              </a:buClr>
              <a:buFont typeface="Arial" charset="0"/>
              <a:buChar char="•"/>
              <a:tabLst/>
              <a:defRPr sz="1600" b="0" i="0">
                <a:solidFill>
                  <a:srgbClr val="666666"/>
                </a:solidFill>
                <a:latin typeface="BentonSans Light" charset="0"/>
                <a:ea typeface="BentonSans Light" charset="0"/>
                <a:cs typeface="BentonSans Light" charset="0"/>
              </a:defRPr>
            </a:lvl4pPr>
            <a:lvl5pPr marL="941388" indent="-228600">
              <a:buClr>
                <a:srgbClr val="2DABB3"/>
              </a:buClr>
              <a:buFont typeface="Arial" charset="0"/>
              <a:buChar char="•"/>
              <a:tabLst/>
              <a:defRPr sz="1600" b="0" i="0" baseline="0">
                <a:solidFill>
                  <a:srgbClr val="666666"/>
                </a:solidFill>
                <a:latin typeface="BentonSans Light" charset="0"/>
                <a:ea typeface="BentonSans Light" charset="0"/>
                <a:cs typeface="BentonSans Light" charset="0"/>
              </a:defRPr>
            </a:lvl5pPr>
          </a:lstStyle>
          <a:p>
            <a:pPr lvl="0"/>
            <a:r>
              <a:rPr lang="en-US" dirty="0"/>
              <a:t>First level</a:t>
            </a:r>
          </a:p>
          <a:p>
            <a:pPr lvl="1"/>
            <a:r>
              <a:rPr lang="en-US" dirty="0" err="1"/>
              <a:t>Lorem</a:t>
            </a:r>
            <a:r>
              <a:rPr lang="en-US" dirty="0"/>
              <a:t> </a:t>
            </a:r>
            <a:r>
              <a:rPr lang="en-US" dirty="0" err="1"/>
              <a:t>ipsum</a:t>
            </a:r>
            <a:r>
              <a:rPr lang="en-US" dirty="0"/>
              <a:t>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solidFill>
                  <a:srgbClr val="007CC0"/>
                </a:solidFill>
                <a:latin typeface="BentonSans Book " charset="0"/>
                <a:ea typeface="BentonSans Book " charset="0"/>
                <a:cs typeface="BentonSans Book " charset="0"/>
              </a:rPr>
              <a:t>sed</a:t>
            </a:r>
            <a:r>
              <a:rPr lang="en-US" dirty="0">
                <a:solidFill>
                  <a:srgbClr val="007CC0"/>
                </a:solidFill>
                <a:latin typeface="BentonSans Book " charset="0"/>
                <a:ea typeface="BentonSans Book " charset="0"/>
                <a:cs typeface="BentonSans Book " charset="0"/>
              </a:rPr>
              <a:t> </a:t>
            </a:r>
            <a:r>
              <a:rPr lang="en-US" dirty="0" err="1">
                <a:solidFill>
                  <a:srgbClr val="007CC0"/>
                </a:solidFill>
                <a:latin typeface="BentonSans Book " charset="0"/>
                <a:ea typeface="BentonSans Book " charset="0"/>
                <a:cs typeface="BentonSans Book " charset="0"/>
              </a:rPr>
              <a:t>diam</a:t>
            </a:r>
            <a:r>
              <a:rPr lang="en-US" dirty="0">
                <a:solidFill>
                  <a:srgbClr val="007CC0"/>
                </a:solidFill>
                <a:latin typeface="BentonSans Book " charset="0"/>
                <a:ea typeface="BentonSans Book " charset="0"/>
                <a:cs typeface="BentonSans Book " charset="0"/>
              </a:rPr>
              <a:t> </a:t>
            </a:r>
            <a:r>
              <a:rPr lang="en-US" dirty="0" err="1">
                <a:solidFill>
                  <a:srgbClr val="007CC0"/>
                </a:solidFill>
                <a:latin typeface="BentonSans Book " charset="0"/>
                <a:ea typeface="BentonSans Book " charset="0"/>
                <a:cs typeface="BentonSans Book " charset="0"/>
              </a:rPr>
              <a:t>nonumy</a:t>
            </a:r>
            <a:r>
              <a:rPr lang="en-US" dirty="0">
                <a:solidFill>
                  <a:srgbClr val="007CC0"/>
                </a:solidFill>
                <a:latin typeface="BentonSans Book " charset="0"/>
                <a:ea typeface="BentonSans Book " charset="0"/>
                <a:cs typeface="BentonSans Book " charset="0"/>
              </a:rPr>
              <a:t> </a:t>
            </a:r>
            <a:r>
              <a:rPr lang="en-US" dirty="0" err="1">
                <a:solidFill>
                  <a:srgbClr val="007CC0"/>
                </a:solidFill>
                <a:latin typeface="BentonSans Book " charset="0"/>
                <a:ea typeface="BentonSans Book " charset="0"/>
                <a:cs typeface="BentonSans Book " charset="0"/>
              </a:rPr>
              <a:t>eirmod</a:t>
            </a:r>
            <a:r>
              <a:rPr lang="en-US" dirty="0">
                <a:solidFill>
                  <a:srgbClr val="007CC0"/>
                </a:solidFill>
                <a:latin typeface="BentonSans Book " charset="0"/>
                <a:ea typeface="BentonSans Book " charset="0"/>
                <a:cs typeface="BentonSans Book " charset="0"/>
              </a:rPr>
              <a:t> </a:t>
            </a:r>
            <a:r>
              <a:rPr lang="en-US" dirty="0" err="1">
                <a:solidFill>
                  <a:srgbClr val="007CC0"/>
                </a:solidFill>
                <a:latin typeface="BentonSans Book " charset="0"/>
                <a:ea typeface="BentonSans Book " charset="0"/>
                <a:cs typeface="BentonSans Book " charset="0"/>
              </a:rPr>
              <a:t>tempor</a:t>
            </a:r>
            <a:r>
              <a:rPr lang="en-US" dirty="0">
                <a:solidFill>
                  <a:srgbClr val="007CC0"/>
                </a:solidFill>
                <a:latin typeface="BentonSans Book " charset="0"/>
                <a:ea typeface="BentonSans Book " charset="0"/>
                <a:cs typeface="BentonSans Book " charset="0"/>
              </a:rPr>
              <a:t> </a:t>
            </a:r>
            <a:r>
              <a:rPr lang="en-US" dirty="0" err="1">
                <a:solidFill>
                  <a:srgbClr val="007CC0"/>
                </a:solidFill>
                <a:latin typeface="BentonSans Book " charset="0"/>
                <a:ea typeface="BentonSans Book " charset="0"/>
                <a:cs typeface="BentonSans Book " charset="0"/>
              </a:rPr>
              <a:t>invidunt</a:t>
            </a:r>
            <a:r>
              <a:rPr lang="en-US" dirty="0">
                <a:solidFill>
                  <a:srgbClr val="007CC0"/>
                </a:solidFill>
                <a:latin typeface="BentonSans Book " charset="0"/>
                <a:ea typeface="BentonSans Book " charset="0"/>
                <a:cs typeface="BentonSans Book " charset="0"/>
              </a:rPr>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a:t>
            </a:r>
          </a:p>
        </p:txBody>
      </p:sp>
      <p:sp>
        <p:nvSpPr>
          <p:cNvPr id="7" name="Bildplatzhalter 6"/>
          <p:cNvSpPr>
            <a:spLocks noGrp="1"/>
          </p:cNvSpPr>
          <p:nvPr>
            <p:ph type="pic" sz="quarter" idx="13" hasCustomPrompt="1"/>
          </p:nvPr>
        </p:nvSpPr>
        <p:spPr>
          <a:xfrm>
            <a:off x="335836" y="3415145"/>
            <a:ext cx="5579190" cy="2777837"/>
          </a:xfrm>
          <a:prstGeom prst="rect">
            <a:avLst/>
          </a:prstGeom>
        </p:spPr>
        <p:txBody>
          <a:bodyPr/>
          <a:lstStyle/>
          <a:p>
            <a:r>
              <a:rPr lang="en-US" dirty="0"/>
              <a:t> </a:t>
            </a:r>
          </a:p>
        </p:txBody>
      </p:sp>
      <p:sp>
        <p:nvSpPr>
          <p:cNvPr id="8" name="Bildplatzhalter 6"/>
          <p:cNvSpPr>
            <a:spLocks noGrp="1"/>
          </p:cNvSpPr>
          <p:nvPr>
            <p:ph type="pic" sz="quarter" idx="14" hasCustomPrompt="1"/>
          </p:nvPr>
        </p:nvSpPr>
        <p:spPr>
          <a:xfrm>
            <a:off x="6277848" y="3415145"/>
            <a:ext cx="5579190" cy="2777837"/>
          </a:xfrm>
          <a:prstGeom prst="rect">
            <a:avLst/>
          </a:prstGeom>
        </p:spPr>
        <p:txBody>
          <a:bodyPr/>
          <a:lstStyle/>
          <a:p>
            <a:r>
              <a:rPr lang="en-US" dirty="0"/>
              <a:t> </a:t>
            </a:r>
          </a:p>
        </p:txBody>
      </p:sp>
      <p:sp>
        <p:nvSpPr>
          <p:cNvPr id="13" name="Titelplatzhalter 1"/>
          <p:cNvSpPr>
            <a:spLocks noGrp="1"/>
          </p:cNvSpPr>
          <p:nvPr>
            <p:ph type="title" hasCustomPrompt="1"/>
          </p:nvPr>
        </p:nvSpPr>
        <p:spPr>
          <a:xfrm>
            <a:off x="335835" y="297782"/>
            <a:ext cx="11521203" cy="455613"/>
          </a:xfrm>
          <a:prstGeom prst="rect">
            <a:avLst/>
          </a:prstGeom>
        </p:spPr>
        <p:txBody>
          <a:bodyPr vert="horz" lIns="0" tIns="0" rIns="0" bIns="0" rtlCol="0" anchor="ctr">
            <a:normAutofit/>
          </a:bodyPr>
          <a:lstStyle/>
          <a:p>
            <a:r>
              <a:rPr lang="en-US" noProof="0" dirty="0"/>
              <a:t>Insert page title</a:t>
            </a:r>
          </a:p>
        </p:txBody>
      </p:sp>
      <p:pic>
        <p:nvPicPr>
          <p:cNvPr id="14" name="Bild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35834" y="176759"/>
            <a:ext cx="11880000" cy="25200"/>
          </a:xfrm>
          <a:prstGeom prst="rect">
            <a:avLst/>
          </a:prstGeom>
        </p:spPr>
      </p:pic>
      <p:sp>
        <p:nvSpPr>
          <p:cNvPr id="9" name="Textplatzhalter 7"/>
          <p:cNvSpPr>
            <a:spLocks noGrp="1"/>
          </p:cNvSpPr>
          <p:nvPr>
            <p:ph type="body" sz="quarter" idx="15" hasCustomPrompt="1"/>
          </p:nvPr>
        </p:nvSpPr>
        <p:spPr>
          <a:xfrm>
            <a:off x="335835" y="825180"/>
            <a:ext cx="11520488" cy="300037"/>
          </a:xfrm>
          <a:prstGeom prst="rect">
            <a:avLst/>
          </a:prstGeom>
        </p:spPr>
        <p:txBody>
          <a:bodyPr lIns="0" tIns="0" rIns="0" bIns="0"/>
          <a:lstStyle>
            <a:lvl1pPr>
              <a:defRPr b="0" i="0">
                <a:latin typeface="BentonSans" charset="0"/>
                <a:ea typeface="BentonSans" charset="0"/>
                <a:cs typeface="BentonSans" charset="0"/>
              </a:defRPr>
            </a:lvl1pPr>
          </a:lstStyle>
          <a:p>
            <a:pPr lvl="0"/>
            <a:r>
              <a:rPr lang="en-US" noProof="0" dirty="0"/>
              <a:t>Subtitle</a:t>
            </a:r>
          </a:p>
        </p:txBody>
      </p:sp>
    </p:spTree>
    <p:extLst>
      <p:ext uri="{BB962C8B-B14F-4D97-AF65-F5344CB8AC3E}">
        <p14:creationId xmlns:p14="http://schemas.microsoft.com/office/powerpoint/2010/main" val="1075654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Inhaltsplatzhalter 4"/>
          <p:cNvSpPr>
            <a:spLocks noGrp="1"/>
          </p:cNvSpPr>
          <p:nvPr>
            <p:ph sz="quarter" idx="11" hasCustomPrompt="1"/>
          </p:nvPr>
        </p:nvSpPr>
        <p:spPr>
          <a:xfrm>
            <a:off x="335836" y="1520825"/>
            <a:ext cx="11521202" cy="4787900"/>
          </a:xfrm>
          <a:prstGeom prst="rect">
            <a:avLst/>
          </a:prstGeom>
        </p:spPr>
        <p:txBody>
          <a:bodyPr/>
          <a:lstStyle>
            <a:lvl1pPr>
              <a:defRPr baseline="0"/>
            </a:lvl1pPr>
          </a:lstStyle>
          <a:p>
            <a:pPr lvl="0"/>
            <a:r>
              <a:rPr lang="en-US" noProof="0" dirty="0"/>
              <a:t>Click to add content</a:t>
            </a:r>
          </a:p>
        </p:txBody>
      </p:sp>
      <p:sp>
        <p:nvSpPr>
          <p:cNvPr id="10" name="Titelplatzhalter 1"/>
          <p:cNvSpPr>
            <a:spLocks noGrp="1"/>
          </p:cNvSpPr>
          <p:nvPr>
            <p:ph type="title" hasCustomPrompt="1"/>
          </p:nvPr>
        </p:nvSpPr>
        <p:spPr>
          <a:xfrm>
            <a:off x="335835" y="297782"/>
            <a:ext cx="11521203" cy="455613"/>
          </a:xfrm>
          <a:prstGeom prst="rect">
            <a:avLst/>
          </a:prstGeom>
        </p:spPr>
        <p:txBody>
          <a:bodyPr vert="horz" lIns="0" tIns="0" rIns="0" bIns="0" rtlCol="0" anchor="ctr">
            <a:normAutofit/>
          </a:bodyPr>
          <a:lstStyle/>
          <a:p>
            <a:r>
              <a:rPr lang="en-US" noProof="0" dirty="0"/>
              <a:t>Insert page title</a:t>
            </a:r>
          </a:p>
        </p:txBody>
      </p:sp>
      <p:pic>
        <p:nvPicPr>
          <p:cNvPr id="11" name="Bild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35834" y="176759"/>
            <a:ext cx="11880000" cy="25200"/>
          </a:xfrm>
          <a:prstGeom prst="rect">
            <a:avLst/>
          </a:prstGeom>
        </p:spPr>
      </p:pic>
      <p:sp>
        <p:nvSpPr>
          <p:cNvPr id="6" name="Textplatzhalter 7"/>
          <p:cNvSpPr>
            <a:spLocks noGrp="1"/>
          </p:cNvSpPr>
          <p:nvPr>
            <p:ph type="body" sz="quarter" idx="13" hasCustomPrompt="1"/>
          </p:nvPr>
        </p:nvSpPr>
        <p:spPr>
          <a:xfrm>
            <a:off x="335835" y="825180"/>
            <a:ext cx="11520488" cy="300037"/>
          </a:xfrm>
          <a:prstGeom prst="rect">
            <a:avLst/>
          </a:prstGeom>
        </p:spPr>
        <p:txBody>
          <a:bodyPr lIns="0" tIns="0" rIns="0" bIns="0"/>
          <a:lstStyle>
            <a:lvl1pPr>
              <a:defRPr b="0" i="0">
                <a:latin typeface="BentonSans" charset="0"/>
                <a:ea typeface="BentonSans" charset="0"/>
                <a:cs typeface="BentonSans" charset="0"/>
              </a:defRPr>
            </a:lvl1pPr>
          </a:lstStyle>
          <a:p>
            <a:pPr lvl="0"/>
            <a:r>
              <a:rPr lang="en-US" noProof="0" dirty="0"/>
              <a:t>Subtitle</a:t>
            </a:r>
          </a:p>
        </p:txBody>
      </p:sp>
    </p:spTree>
    <p:extLst>
      <p:ext uri="{BB962C8B-B14F-4D97-AF65-F5344CB8AC3E}">
        <p14:creationId xmlns:p14="http://schemas.microsoft.com/office/powerpoint/2010/main" val="1394256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7" name="Textplatzhalter 6"/>
          <p:cNvSpPr>
            <a:spLocks noGrp="1"/>
          </p:cNvSpPr>
          <p:nvPr>
            <p:ph type="body" sz="quarter" idx="11" hasCustomPrompt="1"/>
          </p:nvPr>
        </p:nvSpPr>
        <p:spPr>
          <a:xfrm>
            <a:off x="335835" y="1520825"/>
            <a:ext cx="11521203" cy="4787900"/>
          </a:xfrm>
          <a:prstGeom prst="rect">
            <a:avLst/>
          </a:prstGeom>
        </p:spPr>
        <p:txBody>
          <a:bodyPr lIns="0" tIns="0" rIns="0" bIns="0"/>
          <a:lstStyle>
            <a:lvl1pPr marL="0" indent="0">
              <a:buClr>
                <a:srgbClr val="2DABB3"/>
              </a:buClr>
              <a:buFont typeface="Arial" charset="0"/>
              <a:buNone/>
              <a:defRPr b="0" i="0" baseline="0">
                <a:solidFill>
                  <a:srgbClr val="333333"/>
                </a:solidFill>
                <a:latin typeface="BentonSans" charset="0"/>
                <a:ea typeface="BentonSans" charset="0"/>
                <a:cs typeface="BentonSans" charset="0"/>
              </a:defRPr>
            </a:lvl1pPr>
            <a:lvl2pPr marL="0" marR="0" indent="0" algn="l" defTabSz="914400" rtl="0" eaLnBrk="1" fontAlgn="auto" latinLnBrk="0" hangingPunct="1">
              <a:lnSpc>
                <a:spcPct val="90000"/>
              </a:lnSpc>
              <a:spcBef>
                <a:spcPts val="500"/>
              </a:spcBef>
              <a:spcAft>
                <a:spcPts val="0"/>
              </a:spcAft>
              <a:buClr>
                <a:srgbClr val="2DABB3"/>
              </a:buClr>
              <a:buSzTx/>
              <a:buFont typeface="Arial" charset="0"/>
              <a:buNone/>
              <a:tabLst/>
              <a:defRPr sz="2000" b="0" i="0" baseline="0">
                <a:solidFill>
                  <a:srgbClr val="333333"/>
                </a:solidFill>
                <a:latin typeface="BentonSans Light" charset="0"/>
                <a:ea typeface="BentonSans Light" charset="0"/>
                <a:cs typeface="BentonSans Light" charset="0"/>
              </a:defRPr>
            </a:lvl2pPr>
            <a:lvl3pPr marL="184150" indent="-171450">
              <a:buClr>
                <a:srgbClr val="2DABB3"/>
              </a:buClr>
              <a:buFont typeface="Arial" charset="0"/>
              <a:buChar char="•"/>
              <a:tabLst/>
              <a:defRPr sz="1800" b="0" i="0">
                <a:solidFill>
                  <a:srgbClr val="666666"/>
                </a:solidFill>
                <a:latin typeface="BentonSans Light" charset="0"/>
                <a:ea typeface="BentonSans Light" charset="0"/>
                <a:cs typeface="BentonSans Light" charset="0"/>
              </a:defRPr>
            </a:lvl3pPr>
            <a:lvl4pPr marL="584200" indent="-228600">
              <a:buClr>
                <a:srgbClr val="2DABB3"/>
              </a:buClr>
              <a:buFont typeface="Arial" charset="0"/>
              <a:buChar char="•"/>
              <a:tabLst/>
              <a:defRPr sz="1600" b="0" i="0">
                <a:solidFill>
                  <a:srgbClr val="666666"/>
                </a:solidFill>
                <a:latin typeface="BentonSans Light" charset="0"/>
                <a:ea typeface="BentonSans Light" charset="0"/>
                <a:cs typeface="BentonSans Light" charset="0"/>
              </a:defRPr>
            </a:lvl4pPr>
            <a:lvl5pPr marL="941388" indent="-228600">
              <a:buClr>
                <a:srgbClr val="2DABB3"/>
              </a:buClr>
              <a:buFont typeface="Arial" charset="0"/>
              <a:buChar char="•"/>
              <a:tabLst/>
              <a:defRPr sz="1600" b="0" i="0" baseline="0">
                <a:solidFill>
                  <a:srgbClr val="666666"/>
                </a:solidFill>
                <a:latin typeface="BentonSans Light" charset="0"/>
                <a:ea typeface="BentonSans Light" charset="0"/>
                <a:cs typeface="BentonSans Light" charset="0"/>
              </a:defRPr>
            </a:lvl5pPr>
          </a:lstStyle>
          <a:p>
            <a:pPr lvl="0"/>
            <a:r>
              <a:rPr lang="en-US" noProof="0" dirty="0"/>
              <a:t>Title of discussion panel</a:t>
            </a:r>
          </a:p>
          <a:p>
            <a:pPr lvl="1"/>
            <a:endParaRPr lang="en-US" noProof="0" dirty="0"/>
          </a:p>
          <a:p>
            <a:pPr lvl="1"/>
            <a:r>
              <a:rPr lang="en-US" noProof="0" dirty="0"/>
              <a:t>Speaker Name, Company 1</a:t>
            </a:r>
          </a:p>
          <a:p>
            <a:pPr lvl="1"/>
            <a:endParaRPr lang="en-US" noProof="0" dirty="0"/>
          </a:p>
          <a:p>
            <a:pPr marL="0" marR="0" lvl="1" indent="0" algn="l" defTabSz="914400" rtl="0" eaLnBrk="1" fontAlgn="auto" latinLnBrk="0" hangingPunct="1">
              <a:lnSpc>
                <a:spcPct val="90000"/>
              </a:lnSpc>
              <a:spcBef>
                <a:spcPts val="500"/>
              </a:spcBef>
              <a:spcAft>
                <a:spcPts val="0"/>
              </a:spcAft>
              <a:buClr>
                <a:srgbClr val="2DABB3"/>
              </a:buClr>
              <a:buSzTx/>
              <a:buFont typeface="Arial" charset="0"/>
              <a:buNone/>
              <a:tabLst/>
              <a:defRPr/>
            </a:pPr>
            <a:r>
              <a:rPr lang="en-US" noProof="0" dirty="0"/>
              <a:t>Speaker Name, Company 2</a:t>
            </a:r>
          </a:p>
          <a:p>
            <a:pPr marL="0" marR="0" lvl="1" indent="0" algn="l" defTabSz="914400" rtl="0" eaLnBrk="1" fontAlgn="auto" latinLnBrk="0" hangingPunct="1">
              <a:lnSpc>
                <a:spcPct val="90000"/>
              </a:lnSpc>
              <a:spcBef>
                <a:spcPts val="500"/>
              </a:spcBef>
              <a:spcAft>
                <a:spcPts val="0"/>
              </a:spcAft>
              <a:buClr>
                <a:srgbClr val="2DABB3"/>
              </a:buClr>
              <a:buSzTx/>
              <a:buFont typeface="Arial" charset="0"/>
              <a:buNone/>
              <a:tabLst/>
              <a:defRPr/>
            </a:pPr>
            <a:endParaRPr lang="en-US" noProof="0" dirty="0"/>
          </a:p>
          <a:p>
            <a:pPr marL="0" marR="0" lvl="1" indent="0" algn="l" defTabSz="914400" rtl="0" eaLnBrk="1" fontAlgn="auto" latinLnBrk="0" hangingPunct="1">
              <a:lnSpc>
                <a:spcPct val="90000"/>
              </a:lnSpc>
              <a:spcBef>
                <a:spcPts val="500"/>
              </a:spcBef>
              <a:spcAft>
                <a:spcPts val="0"/>
              </a:spcAft>
              <a:buClr>
                <a:srgbClr val="2DABB3"/>
              </a:buClr>
              <a:buSzTx/>
              <a:buFont typeface="Arial" charset="0"/>
              <a:buNone/>
              <a:tabLst/>
              <a:defRPr/>
            </a:pPr>
            <a:r>
              <a:rPr lang="en-US" noProof="0" dirty="0"/>
              <a:t>Speaker Name, Company 3</a:t>
            </a:r>
          </a:p>
          <a:p>
            <a:pPr lvl="1"/>
            <a:endParaRPr lang="en-US" noProof="0" dirty="0"/>
          </a:p>
          <a:p>
            <a:pPr marL="0" marR="0" lvl="1" indent="0" algn="l" defTabSz="914400" rtl="0" eaLnBrk="1" fontAlgn="auto" latinLnBrk="0" hangingPunct="1">
              <a:lnSpc>
                <a:spcPct val="90000"/>
              </a:lnSpc>
              <a:spcBef>
                <a:spcPts val="500"/>
              </a:spcBef>
              <a:spcAft>
                <a:spcPts val="0"/>
              </a:spcAft>
              <a:buClr>
                <a:srgbClr val="2DABB3"/>
              </a:buClr>
              <a:buSzTx/>
              <a:buFont typeface="Arial" charset="0"/>
              <a:buNone/>
              <a:tabLst/>
              <a:defRPr/>
            </a:pPr>
            <a:r>
              <a:rPr lang="en-US" noProof="0" dirty="0"/>
              <a:t>Speaker Name, Company 4</a:t>
            </a:r>
          </a:p>
          <a:p>
            <a:pPr lvl="1"/>
            <a:endParaRPr lang="en-US" noProof="0" dirty="0"/>
          </a:p>
          <a:p>
            <a:pPr marL="0" marR="0" lvl="1" indent="0" algn="l" defTabSz="914400" rtl="0" eaLnBrk="1" fontAlgn="auto" latinLnBrk="0" hangingPunct="1">
              <a:lnSpc>
                <a:spcPct val="90000"/>
              </a:lnSpc>
              <a:spcBef>
                <a:spcPts val="500"/>
              </a:spcBef>
              <a:spcAft>
                <a:spcPts val="0"/>
              </a:spcAft>
              <a:buClr>
                <a:srgbClr val="2DABB3"/>
              </a:buClr>
              <a:buSzTx/>
              <a:buFont typeface="Arial" charset="0"/>
              <a:buNone/>
              <a:tabLst/>
              <a:defRPr/>
            </a:pPr>
            <a:r>
              <a:rPr lang="en-US" noProof="0" dirty="0"/>
              <a:t>Speaker Name, Company 5</a:t>
            </a:r>
          </a:p>
          <a:p>
            <a:pPr lvl="1"/>
            <a:endParaRPr lang="en-US" noProof="0" dirty="0"/>
          </a:p>
        </p:txBody>
      </p:sp>
      <p:pic>
        <p:nvPicPr>
          <p:cNvPr id="8" name="Bild 7"/>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35834" y="176759"/>
            <a:ext cx="11880000" cy="25200"/>
          </a:xfrm>
          <a:prstGeom prst="rect">
            <a:avLst/>
          </a:prstGeom>
        </p:spPr>
      </p:pic>
      <p:sp>
        <p:nvSpPr>
          <p:cNvPr id="5" name="Titelplatzhalter 1"/>
          <p:cNvSpPr>
            <a:spLocks noGrp="1"/>
          </p:cNvSpPr>
          <p:nvPr>
            <p:ph type="title" hasCustomPrompt="1"/>
          </p:nvPr>
        </p:nvSpPr>
        <p:spPr>
          <a:xfrm>
            <a:off x="335835" y="345251"/>
            <a:ext cx="11521203" cy="455613"/>
          </a:xfrm>
          <a:prstGeom prst="rect">
            <a:avLst/>
          </a:prstGeom>
        </p:spPr>
        <p:txBody>
          <a:bodyPr vert="horz" lIns="0" tIns="0" rIns="0" bIns="0" rtlCol="0" anchor="ctr">
            <a:normAutofit/>
          </a:bodyPr>
          <a:lstStyle>
            <a:lvl1pPr>
              <a:defRPr baseline="0"/>
            </a:lvl1pPr>
          </a:lstStyle>
          <a:p>
            <a:r>
              <a:rPr lang="en-US" noProof="0" dirty="0"/>
              <a:t>Discussion Panel</a:t>
            </a:r>
          </a:p>
        </p:txBody>
      </p:sp>
    </p:spTree>
    <p:extLst>
      <p:ext uri="{BB962C8B-B14F-4D97-AF65-F5344CB8AC3E}">
        <p14:creationId xmlns:p14="http://schemas.microsoft.com/office/powerpoint/2010/main" val="36335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918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vider Page ">
    <p:bg>
      <p:bgPr>
        <a:solidFill>
          <a:schemeClr val="bg1"/>
        </a:solidFill>
        <a:effectLst/>
      </p:bgPr>
    </p:bg>
    <p:spTree>
      <p:nvGrpSpPr>
        <p:cNvPr id="1" name=""/>
        <p:cNvGrpSpPr/>
        <p:nvPr/>
      </p:nvGrpSpPr>
      <p:grpSpPr>
        <a:xfrm>
          <a:off x="0" y="0"/>
          <a:ext cx="0" cy="0"/>
          <a:chOff x="0" y="0"/>
          <a:chExt cx="0" cy="0"/>
        </a:xfrm>
      </p:grpSpPr>
      <p:sp>
        <p:nvSpPr>
          <p:cNvPr id="5" name="Rectangle 1"/>
          <p:cNvSpPr/>
          <p:nvPr userDrawn="1"/>
        </p:nvSpPr>
        <p:spPr bwMode="gray">
          <a:xfrm rot="10800000">
            <a:off x="-3175" y="6455114"/>
            <a:ext cx="12195175" cy="402886"/>
          </a:xfrm>
          <a:prstGeom prst="rect">
            <a:avLst/>
          </a:prstGeom>
          <a:gradFill flip="none" rotWithShape="1">
            <a:gsLst>
              <a:gs pos="0">
                <a:srgbClr val="479AF8">
                  <a:alpha val="76863"/>
                </a:srgbClr>
              </a:gs>
              <a:gs pos="60000">
                <a:srgbClr val="5684AA"/>
              </a:gs>
              <a:gs pos="100000">
                <a:srgbClr val="021B45"/>
              </a:gs>
            </a:gsLst>
            <a:lin ang="2700000" scaled="0"/>
            <a:tileRect/>
          </a:gra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cxnSp>
        <p:nvCxnSpPr>
          <p:cNvPr id="18" name="Straight Connector 6"/>
          <p:cNvCxnSpPr/>
          <p:nvPr userDrawn="1"/>
        </p:nvCxnSpPr>
        <p:spPr>
          <a:xfrm>
            <a:off x="2912101" y="3276232"/>
            <a:ext cx="6368998" cy="0"/>
          </a:xfrm>
          <a:prstGeom prst="line">
            <a:avLst/>
          </a:prstGeom>
          <a:ln w="12700"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itel 5"/>
          <p:cNvSpPr>
            <a:spLocks noGrp="1"/>
          </p:cNvSpPr>
          <p:nvPr>
            <p:ph type="title" hasCustomPrompt="1"/>
          </p:nvPr>
        </p:nvSpPr>
        <p:spPr>
          <a:xfrm>
            <a:off x="324000" y="2355641"/>
            <a:ext cx="11545200" cy="920591"/>
          </a:xfrm>
          <a:prstGeom prst="rect">
            <a:avLst/>
          </a:prstGeom>
        </p:spPr>
        <p:txBody>
          <a:bodyPr lIns="0" tIns="0" rIns="0" bIns="0">
            <a:noAutofit/>
          </a:bodyPr>
          <a:lstStyle>
            <a:lvl1pPr algn="ctr">
              <a:defRPr sz="6000" cap="all" baseline="0">
                <a:solidFill>
                  <a:srgbClr val="021B45"/>
                </a:solidFill>
                <a:latin typeface="BentonSans Medium" charset="0"/>
              </a:defRPr>
            </a:lvl1pPr>
          </a:lstStyle>
          <a:p>
            <a:r>
              <a:rPr lang="de-DE" dirty="0" err="1"/>
              <a:t>Divider</a:t>
            </a:r>
            <a:r>
              <a:rPr lang="de-DE" dirty="0"/>
              <a:t> Page</a:t>
            </a:r>
            <a:endParaRPr lang="en-US" dirty="0"/>
          </a:p>
        </p:txBody>
      </p:sp>
      <p:sp>
        <p:nvSpPr>
          <p:cNvPr id="19" name="Textplatzhalter 18"/>
          <p:cNvSpPr>
            <a:spLocks noGrp="1"/>
          </p:cNvSpPr>
          <p:nvPr>
            <p:ph type="body" sz="quarter" idx="10" hasCustomPrompt="1"/>
          </p:nvPr>
        </p:nvSpPr>
        <p:spPr>
          <a:xfrm>
            <a:off x="323850" y="3519488"/>
            <a:ext cx="11545888" cy="788987"/>
          </a:xfrm>
          <a:prstGeom prst="rect">
            <a:avLst/>
          </a:prstGeom>
        </p:spPr>
        <p:txBody>
          <a:bodyPr/>
          <a:lstStyle>
            <a:lvl1pPr marL="0" indent="0" algn="ctr">
              <a:buFontTx/>
              <a:buNone/>
              <a:defRPr b="0" i="0">
                <a:solidFill>
                  <a:srgbClr val="021B45"/>
                </a:solidFill>
                <a:latin typeface="BentonSans Light" charset="0"/>
                <a:ea typeface="BentonSans Light" charset="0"/>
                <a:cs typeface="BentonSans Light" charset="0"/>
              </a:defRPr>
            </a:lvl1pPr>
            <a:lvl2pPr marL="457200" indent="0" algn="ctr">
              <a:buFontTx/>
              <a:buNone/>
              <a:defRPr b="0" i="0">
                <a:latin typeface="BentonSans Light" charset="0"/>
                <a:ea typeface="BentonSans Light" charset="0"/>
                <a:cs typeface="BentonSans Light" charset="0"/>
              </a:defRPr>
            </a:lvl2pPr>
            <a:lvl3pPr marL="914400" indent="0" algn="ctr">
              <a:buFontTx/>
              <a:buNone/>
              <a:defRPr b="0" i="0">
                <a:latin typeface="BentonSans Light" charset="0"/>
                <a:ea typeface="BentonSans Light" charset="0"/>
                <a:cs typeface="BentonSans Light" charset="0"/>
              </a:defRPr>
            </a:lvl3pPr>
            <a:lvl4pPr marL="1371600" indent="0" algn="ctr">
              <a:buFontTx/>
              <a:buNone/>
              <a:defRPr b="0" i="0">
                <a:latin typeface="BentonSans Light" charset="0"/>
                <a:ea typeface="BentonSans Light" charset="0"/>
                <a:cs typeface="BentonSans Light" charset="0"/>
              </a:defRPr>
            </a:lvl4pPr>
            <a:lvl5pPr marL="1828800" indent="0" algn="ctr">
              <a:buFontTx/>
              <a:buNone/>
              <a:defRPr b="0" i="0">
                <a:latin typeface="BentonSans Light" charset="0"/>
                <a:ea typeface="BentonSans Light" charset="0"/>
                <a:cs typeface="BentonSans Light" charset="0"/>
              </a:defRPr>
            </a:lvl5pPr>
          </a:lstStyle>
          <a:p>
            <a:pPr lvl="0"/>
            <a:r>
              <a:rPr lang="de-DE" dirty="0" err="1"/>
              <a:t>Subtitle</a:t>
            </a:r>
            <a:endParaRPr lang="en-US" dirty="0"/>
          </a:p>
        </p:txBody>
      </p:sp>
    </p:spTree>
    <p:extLst>
      <p:ext uri="{BB962C8B-B14F-4D97-AF65-F5344CB8AC3E}">
        <p14:creationId xmlns:p14="http://schemas.microsoft.com/office/powerpoint/2010/main" val="97553922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long">
    <p:spTree>
      <p:nvGrpSpPr>
        <p:cNvPr id="1" name=""/>
        <p:cNvGrpSpPr/>
        <p:nvPr/>
      </p:nvGrpSpPr>
      <p:grpSpPr>
        <a:xfrm>
          <a:off x="0" y="0"/>
          <a:ext cx="0" cy="0"/>
          <a:chOff x="0" y="0"/>
          <a:chExt cx="0" cy="0"/>
        </a:xfrm>
      </p:grpSpPr>
      <p:pic>
        <p:nvPicPr>
          <p:cNvPr id="10" name="Picture 11"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3668" y="6083725"/>
            <a:ext cx="913247" cy="453600"/>
          </a:xfrm>
          <a:prstGeom prst="rect">
            <a:avLst/>
          </a:prstGeom>
          <a:noFill/>
          <a:ln>
            <a:noFill/>
          </a:ln>
        </p:spPr>
      </p:pic>
      <p:cxnSp>
        <p:nvCxnSpPr>
          <p:cNvPr id="11" name="Straight Connector 7"/>
          <p:cNvCxnSpPr/>
          <p:nvPr/>
        </p:nvCxnSpPr>
        <p:spPr>
          <a:xfrm>
            <a:off x="5432621" y="2427050"/>
            <a:ext cx="0" cy="14251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hasCustomPrompt="1"/>
          </p:nvPr>
        </p:nvSpPr>
        <p:spPr>
          <a:xfrm>
            <a:off x="2683668" y="2652663"/>
            <a:ext cx="6845808" cy="1355335"/>
          </a:xfrm>
          <a:prstGeom prst="rect">
            <a:avLst/>
          </a:prstGeom>
        </p:spPr>
        <p:txBody>
          <a:bodyPr wrap="none" lIns="0" tIns="0" rIns="0" bIns="0">
            <a:noAutofit/>
          </a:bodyPr>
          <a:lstStyle>
            <a:lvl1pPr algn="l">
              <a:lnSpc>
                <a:spcPct val="150000"/>
              </a:lnSpc>
              <a:defRPr sz="2800" b="0" i="0" cap="all" baseline="0">
                <a:solidFill>
                  <a:srgbClr val="021B45"/>
                </a:solidFill>
                <a:latin typeface="BentonSans" charset="0"/>
                <a:ea typeface="BentonSans" charset="0"/>
                <a:cs typeface="BentonSans" charset="0"/>
              </a:defRPr>
            </a:lvl1pPr>
          </a:lstStyle>
          <a:p>
            <a:r>
              <a:rPr lang="en-US" noProof="0"/>
              <a:t>PRESENTATION TITLE</a:t>
            </a:r>
            <a:br>
              <a:rPr lang="en-US" noProof="0"/>
            </a:br>
            <a:r>
              <a:rPr lang="en-US" noProof="0"/>
              <a:t>Two Lines</a:t>
            </a:r>
            <a:endParaRPr lang="en-US" noProof="0" dirty="0"/>
          </a:p>
        </p:txBody>
      </p:sp>
      <p:sp>
        <p:nvSpPr>
          <p:cNvPr id="4" name="Textplatzhalter 3"/>
          <p:cNvSpPr>
            <a:spLocks noGrp="1"/>
          </p:cNvSpPr>
          <p:nvPr>
            <p:ph type="body" sz="quarter" idx="10" hasCustomPrompt="1"/>
          </p:nvPr>
        </p:nvSpPr>
        <p:spPr>
          <a:xfrm>
            <a:off x="2683668" y="4077848"/>
            <a:ext cx="5969000" cy="281329"/>
          </a:xfrm>
          <a:prstGeom prst="rect">
            <a:avLst/>
          </a:prstGeom>
        </p:spPr>
        <p:txBody>
          <a:bodyPr lIns="0" tIns="54000" rIns="0" bIns="36000">
            <a:normAutofit/>
          </a:bodyPr>
          <a:lstStyle>
            <a:lvl1pPr marL="0" indent="0">
              <a:buFontTx/>
              <a:buNone/>
              <a:defRPr sz="1600" b="0" i="0">
                <a:solidFill>
                  <a:srgbClr val="021B45"/>
                </a:solidFill>
                <a:latin typeface="BentonSans Light" charset="0"/>
                <a:ea typeface="BentonSans Light" charset="0"/>
                <a:cs typeface="BentonSans Light" charset="0"/>
              </a:defRPr>
            </a:lvl1pPr>
          </a:lstStyle>
          <a:p>
            <a:pPr lvl="0"/>
            <a:r>
              <a:rPr lang="en-US" noProof="0" dirty="0"/>
              <a:t>Speaker</a:t>
            </a:r>
            <a:r>
              <a:rPr lang="en-US" sz="1600" noProof="0" dirty="0">
                <a:solidFill>
                  <a:srgbClr val="FFFFFF"/>
                </a:solidFill>
                <a:latin typeface="BentonSans Light"/>
                <a:cs typeface="BentonSans Light"/>
              </a:rPr>
              <a:t>’</a:t>
            </a:r>
            <a:r>
              <a:rPr lang="en-US" noProof="0" dirty="0"/>
              <a:t>s Name/Department (delete if not needed)</a:t>
            </a:r>
          </a:p>
        </p:txBody>
      </p:sp>
      <p:sp>
        <p:nvSpPr>
          <p:cNvPr id="13" name="Textplatzhalter 3"/>
          <p:cNvSpPr>
            <a:spLocks noGrp="1"/>
          </p:cNvSpPr>
          <p:nvPr>
            <p:ph type="body" sz="quarter" idx="11" hasCustomPrompt="1"/>
          </p:nvPr>
        </p:nvSpPr>
        <p:spPr>
          <a:xfrm>
            <a:off x="2683668" y="4429028"/>
            <a:ext cx="1736351" cy="281329"/>
          </a:xfrm>
          <a:prstGeom prst="rect">
            <a:avLst/>
          </a:prstGeom>
        </p:spPr>
        <p:txBody>
          <a:bodyPr lIns="0" tIns="54000" rIns="0" bIns="36000">
            <a:normAutofit/>
          </a:bodyPr>
          <a:lstStyle>
            <a:lvl1pPr marL="0" indent="0">
              <a:buFontTx/>
              <a:buNone/>
              <a:defRPr sz="1600" b="0" i="0">
                <a:solidFill>
                  <a:srgbClr val="021B45"/>
                </a:solidFill>
                <a:latin typeface="BentonSans Light" charset="0"/>
                <a:ea typeface="BentonSans Light" charset="0"/>
                <a:cs typeface="BentonSans Light" charset="0"/>
              </a:defRPr>
            </a:lvl1pPr>
          </a:lstStyle>
          <a:p>
            <a:pPr lvl="0"/>
            <a:r>
              <a:rPr lang="en-US" noProof="0" dirty="0"/>
              <a:t>Month 00, 2015</a:t>
            </a:r>
          </a:p>
        </p:txBody>
      </p:sp>
      <p:sp>
        <p:nvSpPr>
          <p:cNvPr id="14" name="Textplatzhalter 3"/>
          <p:cNvSpPr>
            <a:spLocks noGrp="1"/>
          </p:cNvSpPr>
          <p:nvPr>
            <p:ph type="body" sz="quarter" idx="12" hasCustomPrompt="1"/>
          </p:nvPr>
        </p:nvSpPr>
        <p:spPr>
          <a:xfrm>
            <a:off x="2683668" y="4780208"/>
            <a:ext cx="1507762" cy="281329"/>
          </a:xfrm>
          <a:prstGeom prst="rect">
            <a:avLst/>
          </a:prstGeom>
        </p:spPr>
        <p:txBody>
          <a:bodyPr lIns="0" tIns="54000" rIns="0" bIns="36000">
            <a:normAutofit/>
          </a:bodyPr>
          <a:lstStyle>
            <a:lvl1pPr marL="0" indent="0">
              <a:buFontTx/>
              <a:buNone/>
              <a:defRPr sz="1600" b="0" i="0">
                <a:solidFill>
                  <a:srgbClr val="021B45"/>
                </a:solidFill>
                <a:latin typeface="BentonSans Light" charset="0"/>
                <a:ea typeface="BentonSans Light" charset="0"/>
                <a:cs typeface="BentonSans Light" charset="0"/>
              </a:defRPr>
            </a:lvl1pPr>
          </a:lstStyle>
          <a:p>
            <a:pPr lvl="0"/>
            <a:r>
              <a:rPr lang="en-US" noProof="0" dirty="0"/>
              <a:t>Internal</a:t>
            </a:r>
          </a:p>
        </p:txBody>
      </p:sp>
      <p:pic>
        <p:nvPicPr>
          <p:cNvPr id="3" name="Bild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83668" y="1960706"/>
            <a:ext cx="6845808" cy="466344"/>
          </a:xfrm>
          <a:prstGeom prst="rect">
            <a:avLst/>
          </a:prstGeom>
        </p:spPr>
      </p:pic>
    </p:spTree>
    <p:extLst>
      <p:ext uri="{BB962C8B-B14F-4D97-AF65-F5344CB8AC3E}">
        <p14:creationId xmlns:p14="http://schemas.microsoft.com/office/powerpoint/2010/main" val="93798755"/>
      </p:ext>
    </p:extLst>
  </p:cSld>
  <p:clrMapOvr>
    <a:masterClrMapping/>
  </p:clrMapOvr>
  <p:extLst mod="1">
    <p:ext uri="{DCECCB84-F9BA-43D5-87BE-67443E8EF086}">
      <p15:sldGuideLst xmlns:p15="http://schemas.microsoft.com/office/powerpoint/2012/main">
        <p15:guide id="1" orient="horz" pos="2273">
          <p15:clr>
            <a:srgbClr val="FBAE40"/>
          </p15:clr>
        </p15:guide>
        <p15:guide id="2" pos="9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 Thank You">
    <p:spTree>
      <p:nvGrpSpPr>
        <p:cNvPr id="1" name=""/>
        <p:cNvGrpSpPr/>
        <p:nvPr/>
      </p:nvGrpSpPr>
      <p:grpSpPr>
        <a:xfrm>
          <a:off x="0" y="0"/>
          <a:ext cx="0" cy="0"/>
          <a:chOff x="0" y="0"/>
          <a:chExt cx="0" cy="0"/>
        </a:xfrm>
      </p:grpSpPr>
      <p:sp>
        <p:nvSpPr>
          <p:cNvPr id="5" name="Textplatzhalter 6"/>
          <p:cNvSpPr>
            <a:spLocks noGrp="1"/>
          </p:cNvSpPr>
          <p:nvPr>
            <p:ph type="body" sz="quarter" idx="11" hasCustomPrompt="1"/>
          </p:nvPr>
        </p:nvSpPr>
        <p:spPr>
          <a:xfrm>
            <a:off x="335836" y="2534872"/>
            <a:ext cx="5581314" cy="894128"/>
          </a:xfrm>
          <a:prstGeom prst="rect">
            <a:avLst/>
          </a:prstGeom>
        </p:spPr>
        <p:txBody>
          <a:bodyPr lIns="0" tIns="0" rIns="0" bIns="0">
            <a:normAutofit/>
          </a:bodyPr>
          <a:lstStyle>
            <a:lvl1pPr marL="0" indent="0">
              <a:buClr>
                <a:srgbClr val="2DABB3"/>
              </a:buClr>
              <a:buFont typeface="Arial" charset="0"/>
              <a:buNone/>
              <a:defRPr sz="6000" b="0" i="0">
                <a:solidFill>
                  <a:srgbClr val="021B45"/>
                </a:solidFill>
                <a:latin typeface="BentonSans" charset="0"/>
                <a:ea typeface="BentonSans" charset="0"/>
                <a:cs typeface="BentonSans" charset="0"/>
              </a:defRPr>
            </a:lvl1pPr>
            <a:lvl2pPr marL="0" indent="0">
              <a:buClr>
                <a:srgbClr val="2DABB3"/>
              </a:buClr>
              <a:buFont typeface="Arial" charset="0"/>
              <a:buNone/>
              <a:tabLst/>
              <a:defRPr sz="2000" b="0" i="0" baseline="0">
                <a:solidFill>
                  <a:srgbClr val="666666"/>
                </a:solidFill>
                <a:latin typeface="BentonSans Light" charset="0"/>
                <a:ea typeface="BentonSans Light" charset="0"/>
                <a:cs typeface="BentonSans Light" charset="0"/>
              </a:defRPr>
            </a:lvl2pPr>
            <a:lvl3pPr marL="184150" indent="-171450">
              <a:buClr>
                <a:srgbClr val="2DABB3"/>
              </a:buClr>
              <a:buFont typeface="Arial" charset="0"/>
              <a:buChar char="•"/>
              <a:tabLst/>
              <a:defRPr sz="1800" b="0" i="0">
                <a:solidFill>
                  <a:srgbClr val="666666"/>
                </a:solidFill>
                <a:latin typeface="BentonSans Light" charset="0"/>
                <a:ea typeface="BentonSans Light" charset="0"/>
                <a:cs typeface="BentonSans Light" charset="0"/>
              </a:defRPr>
            </a:lvl3pPr>
            <a:lvl4pPr marL="584200" indent="-228600">
              <a:buClr>
                <a:srgbClr val="2DABB3"/>
              </a:buClr>
              <a:buFont typeface="Arial" charset="0"/>
              <a:buChar char="•"/>
              <a:tabLst/>
              <a:defRPr sz="1600" b="0" i="0">
                <a:solidFill>
                  <a:srgbClr val="666666"/>
                </a:solidFill>
                <a:latin typeface="BentonSans Light" charset="0"/>
                <a:ea typeface="BentonSans Light" charset="0"/>
                <a:cs typeface="BentonSans Light" charset="0"/>
              </a:defRPr>
            </a:lvl4pPr>
            <a:lvl5pPr marL="941388" indent="-228600">
              <a:buClr>
                <a:srgbClr val="2DABB3"/>
              </a:buClr>
              <a:buFont typeface="Arial" charset="0"/>
              <a:buChar char="•"/>
              <a:tabLst/>
              <a:defRPr sz="1600" b="0" i="0" baseline="0">
                <a:solidFill>
                  <a:srgbClr val="666666"/>
                </a:solidFill>
                <a:latin typeface="BentonSans Light" charset="0"/>
                <a:ea typeface="BentonSans Light" charset="0"/>
                <a:cs typeface="BentonSans Light" charset="0"/>
              </a:defRPr>
            </a:lvl5pPr>
          </a:lstStyle>
          <a:p>
            <a:pPr lvl="0"/>
            <a:r>
              <a:rPr lang="en-US" noProof="0" dirty="0"/>
              <a:t>Thank you</a:t>
            </a:r>
          </a:p>
        </p:txBody>
      </p:sp>
      <p:sp>
        <p:nvSpPr>
          <p:cNvPr id="7" name="Textplatzhalter 6"/>
          <p:cNvSpPr>
            <a:spLocks noGrp="1"/>
          </p:cNvSpPr>
          <p:nvPr>
            <p:ph type="body" sz="quarter" idx="12" hasCustomPrompt="1"/>
          </p:nvPr>
        </p:nvSpPr>
        <p:spPr>
          <a:xfrm>
            <a:off x="335836" y="4166593"/>
            <a:ext cx="5581314" cy="1934307"/>
          </a:xfrm>
          <a:prstGeom prst="rect">
            <a:avLst/>
          </a:prstGeom>
        </p:spPr>
        <p:txBody>
          <a:bodyPr lIns="0" tIns="0" rIns="0" bIns="0"/>
          <a:lstStyle>
            <a:lvl1pPr marL="0" indent="0">
              <a:buClr>
                <a:srgbClr val="2DABB3"/>
              </a:buClr>
              <a:buFont typeface="Arial" charset="0"/>
              <a:buNone/>
              <a:defRPr b="0" i="0">
                <a:solidFill>
                  <a:srgbClr val="666666"/>
                </a:solidFill>
                <a:latin typeface="BentonSans" charset="0"/>
                <a:ea typeface="BentonSans" charset="0"/>
                <a:cs typeface="BentonSans" charset="0"/>
              </a:defRPr>
            </a:lvl1pPr>
            <a:lvl2pPr marL="0" indent="0">
              <a:buClr>
                <a:srgbClr val="2DABB3"/>
              </a:buClr>
              <a:buFont typeface="Arial" charset="0"/>
              <a:buNone/>
              <a:tabLst/>
              <a:defRPr sz="2000" b="0" i="0" baseline="0">
                <a:solidFill>
                  <a:srgbClr val="021B45"/>
                </a:solidFill>
                <a:latin typeface="BentonSans Light" charset="0"/>
                <a:ea typeface="BentonSans Light" charset="0"/>
                <a:cs typeface="BentonSans Light" charset="0"/>
              </a:defRPr>
            </a:lvl2pPr>
            <a:lvl3pPr marL="184150" indent="-171450">
              <a:buClr>
                <a:srgbClr val="2DABB3"/>
              </a:buClr>
              <a:buFont typeface="Arial" charset="0"/>
              <a:buChar char="•"/>
              <a:tabLst/>
              <a:defRPr sz="1800" b="0" i="0">
                <a:solidFill>
                  <a:srgbClr val="666666"/>
                </a:solidFill>
                <a:latin typeface="BentonSans Light" charset="0"/>
                <a:ea typeface="BentonSans Light" charset="0"/>
                <a:cs typeface="BentonSans Light" charset="0"/>
              </a:defRPr>
            </a:lvl3pPr>
            <a:lvl4pPr marL="584200" indent="-228600">
              <a:buClr>
                <a:srgbClr val="2DABB3"/>
              </a:buClr>
              <a:buFont typeface="Arial" charset="0"/>
              <a:buChar char="•"/>
              <a:tabLst/>
              <a:defRPr sz="1600" b="0" i="0">
                <a:solidFill>
                  <a:srgbClr val="666666"/>
                </a:solidFill>
                <a:latin typeface="BentonSans Light" charset="0"/>
                <a:ea typeface="BentonSans Light" charset="0"/>
                <a:cs typeface="BentonSans Light" charset="0"/>
              </a:defRPr>
            </a:lvl4pPr>
            <a:lvl5pPr marL="941388" indent="-228600">
              <a:buClr>
                <a:srgbClr val="2DABB3"/>
              </a:buClr>
              <a:buFont typeface="Arial" charset="0"/>
              <a:buChar char="•"/>
              <a:tabLst/>
              <a:defRPr sz="1600" b="0" i="0" baseline="0">
                <a:solidFill>
                  <a:srgbClr val="666666"/>
                </a:solidFill>
                <a:latin typeface="BentonSans Light" charset="0"/>
                <a:ea typeface="BentonSans Light" charset="0"/>
                <a:cs typeface="BentonSans Light" charset="0"/>
              </a:defRPr>
            </a:lvl5pPr>
          </a:lstStyle>
          <a:p>
            <a:pPr lvl="1"/>
            <a:r>
              <a:rPr lang="en-US" noProof="0" dirty="0"/>
              <a:t>Contact information:</a:t>
            </a:r>
          </a:p>
          <a:p>
            <a:pPr lvl="1"/>
            <a:endParaRPr lang="en-US" noProof="0" dirty="0"/>
          </a:p>
          <a:p>
            <a:pPr lvl="1"/>
            <a:r>
              <a:rPr lang="en-US" noProof="0" dirty="0"/>
              <a:t>First name MI. Last Name</a:t>
            </a:r>
          </a:p>
          <a:p>
            <a:pPr lvl="1"/>
            <a:r>
              <a:rPr lang="en-US" noProof="0" dirty="0"/>
              <a:t>Title</a:t>
            </a:r>
          </a:p>
          <a:p>
            <a:pPr lvl="1"/>
            <a:r>
              <a:rPr lang="en-US" noProof="0" dirty="0"/>
              <a:t>Address</a:t>
            </a:r>
          </a:p>
          <a:p>
            <a:pPr lvl="1"/>
            <a:r>
              <a:rPr lang="en-US" noProof="0" dirty="0"/>
              <a:t>Phone number</a:t>
            </a:r>
          </a:p>
        </p:txBody>
      </p:sp>
      <p:pic>
        <p:nvPicPr>
          <p:cNvPr id="6" name="Picture 11"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5836" y="355128"/>
            <a:ext cx="913247" cy="453600"/>
          </a:xfrm>
          <a:prstGeom prst="rect">
            <a:avLst/>
          </a:prstGeom>
          <a:noFill/>
          <a:ln>
            <a:noFill/>
          </a:ln>
        </p:spPr>
      </p:pic>
    </p:spTree>
    <p:extLst>
      <p:ext uri="{BB962C8B-B14F-4D97-AF65-F5344CB8AC3E}">
        <p14:creationId xmlns:p14="http://schemas.microsoft.com/office/powerpoint/2010/main" val="1419941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11" name="TextBox 10"/>
          <p:cNvSpPr txBox="1"/>
          <p:nvPr userDrawn="1"/>
        </p:nvSpPr>
        <p:spPr bwMode="gray">
          <a:xfrm>
            <a:off x="323915" y="202319"/>
            <a:ext cx="11544318" cy="756000"/>
          </a:xfrm>
          <a:prstGeom prst="rect">
            <a:avLst/>
          </a:prstGeom>
        </p:spPr>
        <p:txBody>
          <a:bodyPr vert="horz" lIns="0" tIns="0" rIns="0" bIns="0" rtlCol="0" anchor="ctr" anchorCtr="0">
            <a:noAutofit/>
          </a:bodyPr>
          <a:lstStyle/>
          <a:p>
            <a:pPr algn="l" defTabSz="1088449" rtl="0" eaLnBrk="1" latinLnBrk="0" hangingPunct="1">
              <a:spcBef>
                <a:spcPct val="0"/>
              </a:spcBef>
              <a:buNone/>
            </a:pPr>
            <a:r>
              <a:rPr lang="en-US" sz="2899" b="0" i="0" kern="1200" noProof="0" dirty="0">
                <a:solidFill>
                  <a:srgbClr val="021B45"/>
                </a:solidFill>
                <a:latin typeface="BentonSans Medium"/>
                <a:ea typeface="+mj-ea"/>
                <a:cs typeface="BentonSans Medium"/>
              </a:rPr>
              <a:t>© 2015 SAP SE or an SAP affiliate company.</a:t>
            </a:r>
            <a:r>
              <a:rPr lang="en-US" sz="2899" b="0" i="0" kern="1200" baseline="0" noProof="0" dirty="0">
                <a:solidFill>
                  <a:srgbClr val="021B45"/>
                </a:solidFill>
                <a:latin typeface="BentonSans Medium"/>
                <a:ea typeface="+mj-ea"/>
                <a:cs typeface="BentonSans Medium"/>
              </a:rPr>
              <a:t> </a:t>
            </a:r>
            <a:r>
              <a:rPr lang="en-US" sz="2899" b="0" i="0" kern="1200" noProof="0" dirty="0">
                <a:solidFill>
                  <a:srgbClr val="021B45"/>
                </a:solidFill>
                <a:latin typeface="BentonSans Medium"/>
                <a:ea typeface="+mj-ea"/>
                <a:cs typeface="BentonSans Medium"/>
              </a:rPr>
              <a:t>All rights reserved.</a:t>
            </a:r>
          </a:p>
        </p:txBody>
      </p:sp>
      <p:sp>
        <p:nvSpPr>
          <p:cNvPr id="5" name="TextBox 4"/>
          <p:cNvSpPr txBox="1"/>
          <p:nvPr userDrawn="1"/>
        </p:nvSpPr>
        <p:spPr bwMode="gray">
          <a:xfrm>
            <a:off x="323915" y="1691609"/>
            <a:ext cx="11544319" cy="3907856"/>
          </a:xfrm>
          <a:prstGeom prst="rect">
            <a:avLst/>
          </a:prstGeom>
          <a:noFill/>
        </p:spPr>
        <p:txBody>
          <a:bodyPr wrap="square" lIns="0" tIns="0" rIns="0" bIns="0" rtlCol="0">
            <a:spAutoFit/>
          </a:bodyPr>
          <a:lstStyle/>
          <a:p>
            <a:r>
              <a:rPr lang="en-US" sz="1200" b="0" i="0" kern="1200" dirty="0">
                <a:solidFill>
                  <a:srgbClr val="333333"/>
                </a:solidFill>
                <a:latin typeface="BentonSans Book "/>
                <a:ea typeface="MS PGothic" pitchFamily="34" charset="-128"/>
                <a:cs typeface="BentonSans Book "/>
              </a:rPr>
              <a:t>No part of this publication may be reproduced or transmitted in any form or for any purpose without the express permission of SAP SE or an SAP affiliate company.</a:t>
            </a:r>
          </a:p>
          <a:p>
            <a:pPr>
              <a:spcBef>
                <a:spcPts val="1200"/>
              </a:spcBef>
            </a:pPr>
            <a:r>
              <a:rPr lang="en-US" sz="1200" b="0" i="0" kern="1200" dirty="0">
                <a:solidFill>
                  <a:srgbClr val="333333"/>
                </a:solidFill>
                <a:latin typeface="BentonSans Book "/>
                <a:ea typeface="MS PGothic" pitchFamily="34" charset="-128"/>
                <a:cs typeface="BentonSans Book "/>
              </a:rPr>
              <a:t>SAP and other SAP products and services mentioned herein as well as their respective logos are trademarks or registered trademarks of SAP SE (or an SAP affiliate company) in Germany and other countries. Please see </a:t>
            </a:r>
            <a:r>
              <a:rPr lang="en-US" sz="1200" b="0" i="0" kern="1200" dirty="0">
                <a:solidFill>
                  <a:srgbClr val="333333"/>
                </a:solidFill>
                <a:latin typeface="BentonSans Book "/>
                <a:ea typeface="MS PGothic" pitchFamily="34" charset="-128"/>
                <a:cs typeface="BentonSans Book "/>
                <a:hlinkClick r:id="rId2"/>
              </a:rPr>
              <a:t>http://global12.sap.com/corporate-en/legal/copyright/index.epx</a:t>
            </a:r>
            <a:r>
              <a:rPr lang="en-US" sz="1200" b="0" i="0" kern="1200" dirty="0">
                <a:solidFill>
                  <a:srgbClr val="333333"/>
                </a:solidFill>
                <a:latin typeface="BentonSans Book "/>
                <a:ea typeface="MS PGothic" pitchFamily="34" charset="-128"/>
                <a:cs typeface="BentonSans Book "/>
              </a:rPr>
              <a:t> for additional trademark information and notices.</a:t>
            </a:r>
          </a:p>
          <a:p>
            <a:pPr>
              <a:spcBef>
                <a:spcPts val="1200"/>
              </a:spcBef>
            </a:pPr>
            <a:r>
              <a:rPr lang="en-US" sz="1200" b="0" i="0" kern="1200" dirty="0">
                <a:solidFill>
                  <a:srgbClr val="333333"/>
                </a:solidFill>
                <a:latin typeface="BentonSans Book "/>
                <a:ea typeface="MS PGothic" pitchFamily="34" charset="-128"/>
                <a:cs typeface="BentonSans Book "/>
              </a:rPr>
              <a:t>Some software products marketed by SAP SE and its distributors contain proprietary software components of other software vendors.</a:t>
            </a:r>
          </a:p>
          <a:p>
            <a:pPr>
              <a:spcBef>
                <a:spcPts val="1200"/>
              </a:spcBef>
            </a:pPr>
            <a:r>
              <a:rPr lang="en-US" sz="1200" b="0" i="0" kern="1200" dirty="0">
                <a:solidFill>
                  <a:srgbClr val="333333"/>
                </a:solidFill>
                <a:latin typeface="BentonSans Book "/>
                <a:ea typeface="MS PGothic" pitchFamily="34" charset="-128"/>
                <a:cs typeface="BentonSans Book "/>
              </a:rPr>
              <a:t>National product specifications may vary.</a:t>
            </a:r>
          </a:p>
          <a:p>
            <a:pPr>
              <a:spcBef>
                <a:spcPts val="1200"/>
              </a:spcBef>
            </a:pPr>
            <a:r>
              <a:rPr lang="en-US" sz="1200" b="0" i="0" kern="1200" dirty="0">
                <a:solidFill>
                  <a:srgbClr val="333333"/>
                </a:solidFill>
                <a:latin typeface="BentonSans Book "/>
                <a:ea typeface="MS PGothic" pitchFamily="34" charset="-128"/>
                <a:cs typeface="BentonSans Book "/>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SAP affiliate company products and </a:t>
            </a:r>
            <a:br>
              <a:rPr lang="en-US" sz="1200" b="0" i="0" kern="1200" dirty="0">
                <a:solidFill>
                  <a:srgbClr val="333333"/>
                </a:solidFill>
                <a:latin typeface="BentonSans Book "/>
                <a:ea typeface="MS PGothic" pitchFamily="34" charset="-128"/>
                <a:cs typeface="BentonSans Book "/>
              </a:rPr>
            </a:br>
            <a:r>
              <a:rPr lang="en-US" sz="1200" b="0" i="0" kern="1200" dirty="0">
                <a:solidFill>
                  <a:srgbClr val="333333"/>
                </a:solidFill>
                <a:latin typeface="BentonSans Book "/>
                <a:ea typeface="MS PGothic" pitchFamily="34" charset="-128"/>
                <a:cs typeface="BentonSans Book "/>
              </a:rPr>
              <a:t>services are those that are set forth in the express warranty statements accompanying such products and services, if any. Nothing herein should be construed as constituting an additional warranty. </a:t>
            </a:r>
          </a:p>
          <a:p>
            <a:pPr>
              <a:spcBef>
                <a:spcPts val="1200"/>
              </a:spcBef>
            </a:pPr>
            <a:r>
              <a:rPr lang="en-US" sz="1200" b="0" i="0" kern="1200" dirty="0">
                <a:solidFill>
                  <a:srgbClr val="333333"/>
                </a:solidFill>
                <a:latin typeface="BentonSans Book "/>
                <a:ea typeface="MS PGothic" pitchFamily="34" charset="-128"/>
                <a:cs typeface="BentonSans Book "/>
              </a:rPr>
              <a:t>In particular, SAP SE or its affiliated companies have no obligation to pursue any course of business outlined in this document or any related presentation, or to develop </a:t>
            </a:r>
            <a:br>
              <a:rPr lang="en-US" sz="1200" b="0" i="0" kern="1200" dirty="0">
                <a:solidFill>
                  <a:srgbClr val="333333"/>
                </a:solidFill>
                <a:latin typeface="BentonSans Book "/>
                <a:ea typeface="MS PGothic" pitchFamily="34" charset="-128"/>
                <a:cs typeface="BentonSans Book "/>
              </a:rPr>
            </a:br>
            <a:r>
              <a:rPr lang="en-US" sz="1200" b="0" i="0" kern="1200" dirty="0">
                <a:solidFill>
                  <a:srgbClr val="333333"/>
                </a:solidFill>
                <a:latin typeface="BentonSans Book "/>
                <a:ea typeface="MS PGothic" pitchFamily="34" charset="-128"/>
                <a:cs typeface="BentonSans Book "/>
              </a:rPr>
              <a:t>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a:t>
            </a:r>
            <a:br>
              <a:rPr lang="en-US" sz="1200" b="0" i="0" kern="1200" dirty="0">
                <a:solidFill>
                  <a:srgbClr val="333333"/>
                </a:solidFill>
                <a:latin typeface="BentonSans Book "/>
                <a:ea typeface="MS PGothic" pitchFamily="34" charset="-128"/>
                <a:cs typeface="BentonSans Book "/>
              </a:rPr>
            </a:br>
            <a:r>
              <a:rPr lang="en-US" sz="1200" b="0" i="0" kern="1200" dirty="0">
                <a:solidFill>
                  <a:srgbClr val="333333"/>
                </a:solidFill>
                <a:latin typeface="BentonSans Book "/>
                <a:ea typeface="MS PGothic" pitchFamily="34" charset="-128"/>
                <a:cs typeface="BentonSans Book "/>
              </a:rPr>
              <a:t>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1535948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pyright german">
    <p:spTree>
      <p:nvGrpSpPr>
        <p:cNvPr id="1" name=""/>
        <p:cNvGrpSpPr/>
        <p:nvPr/>
      </p:nvGrpSpPr>
      <p:grpSpPr>
        <a:xfrm>
          <a:off x="0" y="0"/>
          <a:ext cx="0" cy="0"/>
          <a:chOff x="0" y="0"/>
          <a:chExt cx="0" cy="0"/>
        </a:xfrm>
      </p:grpSpPr>
      <p:sp>
        <p:nvSpPr>
          <p:cNvPr id="11" name="TextBox 10"/>
          <p:cNvSpPr txBox="1"/>
          <p:nvPr userDrawn="1"/>
        </p:nvSpPr>
        <p:spPr bwMode="gray">
          <a:xfrm>
            <a:off x="323915" y="204912"/>
            <a:ext cx="11544318" cy="756000"/>
          </a:xfrm>
          <a:prstGeom prst="rect">
            <a:avLst/>
          </a:prstGeom>
        </p:spPr>
        <p:txBody>
          <a:bodyPr vert="horz" lIns="0" tIns="0" rIns="0" bIns="0" rtlCol="0" anchor="ctr" anchorCtr="0">
            <a:noAutofit/>
          </a:bodyPr>
          <a:lstStyle/>
          <a:p>
            <a:pPr marL="0" marR="0" indent="0" algn="l" defTabSz="1088449" rtl="0" eaLnBrk="1" fontAlgn="auto" latinLnBrk="0" hangingPunct="1">
              <a:lnSpc>
                <a:spcPct val="100000"/>
              </a:lnSpc>
              <a:spcBef>
                <a:spcPct val="0"/>
              </a:spcBef>
              <a:spcAft>
                <a:spcPts val="0"/>
              </a:spcAft>
              <a:buClrTx/>
              <a:buSzTx/>
              <a:buFontTx/>
              <a:buNone/>
              <a:tabLst/>
              <a:defRPr/>
            </a:pPr>
            <a:r>
              <a:rPr lang="de-DE" sz="2899" b="0" i="0" kern="1200" noProof="0" dirty="0">
                <a:solidFill>
                  <a:srgbClr val="021B45"/>
                </a:solidFill>
                <a:latin typeface="BentonSans Medium"/>
                <a:ea typeface="+mj-ea"/>
                <a:cs typeface="BentonSans Medium"/>
              </a:rPr>
              <a:t>© 2015 SAP SE oder ein SAP-Konzernunternehmen. </a:t>
            </a:r>
            <a:br>
              <a:rPr lang="de-DE" sz="2899" b="0" i="0" kern="1200" noProof="0" dirty="0">
                <a:solidFill>
                  <a:srgbClr val="021B45"/>
                </a:solidFill>
                <a:latin typeface="BentonSans Medium"/>
                <a:ea typeface="+mj-ea"/>
                <a:cs typeface="BentonSans Medium"/>
              </a:rPr>
            </a:br>
            <a:r>
              <a:rPr lang="de-DE" sz="2899" b="0" i="0" kern="1200" noProof="0" dirty="0">
                <a:solidFill>
                  <a:srgbClr val="021B45"/>
                </a:solidFill>
                <a:latin typeface="BentonSans Medium"/>
                <a:ea typeface="+mj-ea"/>
                <a:cs typeface="BentonSans Medium"/>
              </a:rPr>
              <a:t>Alle Rechte vorbehalten.</a:t>
            </a:r>
          </a:p>
        </p:txBody>
      </p:sp>
      <p:sp>
        <p:nvSpPr>
          <p:cNvPr id="8" name="TextBox 7"/>
          <p:cNvSpPr txBox="1"/>
          <p:nvPr userDrawn="1"/>
        </p:nvSpPr>
        <p:spPr bwMode="gray">
          <a:xfrm>
            <a:off x="323915" y="1691608"/>
            <a:ext cx="11544319" cy="4277104"/>
          </a:xfrm>
          <a:prstGeom prst="rect">
            <a:avLst/>
          </a:prstGeom>
          <a:noFill/>
        </p:spPr>
        <p:txBody>
          <a:bodyPr wrap="square" lIns="0" tIns="0" rIns="0" bIns="0" rtlCol="0">
            <a:spAutoFit/>
          </a:bodyPr>
          <a:lstStyle/>
          <a:p>
            <a:r>
              <a:rPr lang="de-DE" sz="1200" b="0" i="0" kern="1200" noProof="0" dirty="0">
                <a:solidFill>
                  <a:srgbClr val="333333"/>
                </a:solidFill>
                <a:effectLst/>
                <a:latin typeface="BentonSans Book "/>
                <a:ea typeface="+mn-ea"/>
                <a:cs typeface="BentonSans Book "/>
              </a:rPr>
              <a:t>Weitergabe und Vervielfältigung dieser Publikation oder von Teilen daraus sind, zu welchem Zweck und in welcher Form auch immer, ohne die ausdrückliche schriftliche Genehmigung durch </a:t>
            </a:r>
            <a:r>
              <a:rPr lang="en-US" sz="1200" b="0" i="0" kern="1200" dirty="0">
                <a:solidFill>
                  <a:srgbClr val="333333"/>
                </a:solidFill>
                <a:latin typeface="BentonSans Book "/>
                <a:ea typeface="MS PGothic" pitchFamily="34" charset="-128"/>
                <a:cs typeface="BentonSans Book "/>
              </a:rPr>
              <a:t>SAP SE </a:t>
            </a:r>
            <a:r>
              <a:rPr lang="de-DE" sz="1200" b="0" i="0" kern="1200" noProof="0" dirty="0">
                <a:solidFill>
                  <a:srgbClr val="333333"/>
                </a:solidFill>
                <a:effectLst/>
                <a:latin typeface="BentonSans Book "/>
                <a:ea typeface="+mn-ea"/>
                <a:cs typeface="BentonSans Book "/>
              </a:rPr>
              <a:t>oder ein SAP-Konzernunternehmen nicht gestattet.</a:t>
            </a:r>
          </a:p>
          <a:p>
            <a:pPr>
              <a:spcBef>
                <a:spcPts val="1200"/>
              </a:spcBef>
            </a:pPr>
            <a:r>
              <a:rPr lang="de-DE" sz="1200" b="0" i="0" kern="1200" noProof="0" dirty="0">
                <a:solidFill>
                  <a:srgbClr val="333333"/>
                </a:solidFill>
                <a:effectLst/>
                <a:latin typeface="BentonSans Book "/>
                <a:ea typeface="+mn-ea"/>
                <a:cs typeface="BentonSans Book "/>
              </a:rPr>
              <a:t>SAP und andere in diesem Dokument erwähnte Produkte und Dienstleistungen von SAP sowie die dazugehörigen Logos sind Marken oder eingetragene Marken der </a:t>
            </a:r>
            <a:br>
              <a:rPr lang="de-DE" sz="1200" b="0" i="0" kern="1200" noProof="0" dirty="0">
                <a:solidFill>
                  <a:srgbClr val="333333"/>
                </a:solidFill>
                <a:effectLst/>
                <a:latin typeface="BentonSans Book "/>
                <a:ea typeface="+mn-ea"/>
                <a:cs typeface="BentonSans Book "/>
              </a:rPr>
            </a:br>
            <a:r>
              <a:rPr lang="en-US" sz="1200" b="0" i="0" kern="1200" dirty="0">
                <a:solidFill>
                  <a:srgbClr val="333333"/>
                </a:solidFill>
                <a:latin typeface="BentonSans Book "/>
                <a:ea typeface="MS PGothic" pitchFamily="34" charset="-128"/>
                <a:cs typeface="BentonSans Book "/>
              </a:rPr>
              <a:t>SAP SE </a:t>
            </a:r>
            <a:r>
              <a:rPr lang="de-DE" sz="1200" b="0" i="0" kern="1200" noProof="0" dirty="0">
                <a:solidFill>
                  <a:srgbClr val="333333"/>
                </a:solidFill>
                <a:effectLst/>
                <a:latin typeface="BentonSans Book "/>
                <a:ea typeface="+mn-ea"/>
                <a:cs typeface="BentonSans Book "/>
              </a:rPr>
              <a:t>(oder von einem SAP-Konzernunternehmen) in Deutschland und verschiedenen anderen Ländern weltweit. </a:t>
            </a:r>
            <a:br>
              <a:rPr lang="de-DE" sz="1200" b="0" i="0" kern="1200" noProof="0" dirty="0">
                <a:solidFill>
                  <a:srgbClr val="333333"/>
                </a:solidFill>
                <a:effectLst/>
                <a:latin typeface="BentonSans Book "/>
                <a:ea typeface="+mn-ea"/>
                <a:cs typeface="BentonSans Book "/>
              </a:rPr>
            </a:br>
            <a:r>
              <a:rPr lang="de-DE" sz="1200" b="0" i="0" kern="1200" noProof="0" dirty="0">
                <a:solidFill>
                  <a:srgbClr val="333333"/>
                </a:solidFill>
                <a:effectLst/>
                <a:latin typeface="BentonSans Book "/>
                <a:ea typeface="+mn-ea"/>
                <a:cs typeface="BentonSans Book "/>
              </a:rPr>
              <a:t>Weitere Hinweise und Informationen zum Markenrecht finden Sie unter </a:t>
            </a:r>
            <a:r>
              <a:rPr lang="de-DE" sz="1200" b="0" i="0" kern="1200" noProof="0" dirty="0">
                <a:solidFill>
                  <a:srgbClr val="333333"/>
                </a:solidFill>
                <a:effectLst/>
                <a:latin typeface="BentonSans Book "/>
                <a:ea typeface="+mn-ea"/>
                <a:cs typeface="BentonSans Book "/>
                <a:hlinkClick r:id="rId2"/>
              </a:rPr>
              <a:t>http://global.sap.com/corporate-de/legal/copyright/index.epx</a:t>
            </a:r>
            <a:r>
              <a:rPr lang="de-DE" sz="1200" b="0" i="0" kern="1200" noProof="0" dirty="0">
                <a:solidFill>
                  <a:srgbClr val="333333"/>
                </a:solidFill>
                <a:effectLst/>
                <a:latin typeface="BentonSans Book "/>
                <a:ea typeface="+mn-ea"/>
                <a:cs typeface="BentonSans Book "/>
              </a:rPr>
              <a:t>.</a:t>
            </a:r>
          </a:p>
          <a:p>
            <a:pPr>
              <a:spcBef>
                <a:spcPts val="1200"/>
              </a:spcBef>
            </a:pPr>
            <a:r>
              <a:rPr lang="de-DE" sz="1200" b="0" i="0" kern="1200" noProof="0" dirty="0">
                <a:solidFill>
                  <a:srgbClr val="333333"/>
                </a:solidFill>
                <a:effectLst/>
                <a:latin typeface="BentonSans Book "/>
                <a:ea typeface="+mn-ea"/>
                <a:cs typeface="BentonSans Book "/>
              </a:rPr>
              <a:t>Die von </a:t>
            </a:r>
            <a:r>
              <a:rPr lang="en-US" sz="1200" b="0" i="0" kern="1200" dirty="0">
                <a:solidFill>
                  <a:srgbClr val="333333"/>
                </a:solidFill>
                <a:latin typeface="BentonSans Book "/>
                <a:ea typeface="MS PGothic" pitchFamily="34" charset="-128"/>
                <a:cs typeface="BentonSans Book "/>
              </a:rPr>
              <a:t>SAP SE </a:t>
            </a:r>
            <a:r>
              <a:rPr lang="de-DE" sz="1200" b="0" i="0" kern="1200" noProof="0" dirty="0">
                <a:solidFill>
                  <a:srgbClr val="333333"/>
                </a:solidFill>
                <a:effectLst/>
                <a:latin typeface="BentonSans Book "/>
                <a:ea typeface="+mn-ea"/>
                <a:cs typeface="BentonSans Book "/>
              </a:rPr>
              <a:t>oder deren Vertriebsfirmen angebotenen Softwareprodukte können Softwarekomponenten auch anderer Softwarehersteller enthalten.</a:t>
            </a:r>
          </a:p>
          <a:p>
            <a:pPr>
              <a:spcBef>
                <a:spcPts val="1200"/>
              </a:spcBef>
            </a:pPr>
            <a:r>
              <a:rPr lang="de-DE" sz="1200" b="0" i="0" kern="1200" noProof="0" dirty="0">
                <a:solidFill>
                  <a:srgbClr val="333333"/>
                </a:solidFill>
                <a:effectLst/>
                <a:latin typeface="BentonSans Book "/>
                <a:ea typeface="+mn-ea"/>
                <a:cs typeface="BentonSans Book "/>
              </a:rPr>
              <a:t>Produkte können länderspezifische Unterschiede aufweisen.</a:t>
            </a:r>
          </a:p>
          <a:p>
            <a:pPr>
              <a:spcBef>
                <a:spcPts val="1200"/>
              </a:spcBef>
            </a:pPr>
            <a:r>
              <a:rPr lang="de-DE" sz="1200" b="0" i="0" kern="1200" noProof="0" dirty="0">
                <a:solidFill>
                  <a:srgbClr val="333333"/>
                </a:solidFill>
                <a:effectLst/>
                <a:latin typeface="BentonSans Book "/>
                <a:ea typeface="+mn-ea"/>
                <a:cs typeface="BentonSans Book "/>
              </a:rPr>
              <a:t>Die vorliegenden Unterlagen werden von der </a:t>
            </a:r>
            <a:r>
              <a:rPr lang="en-US" sz="1200" b="0" i="0" kern="1200" dirty="0">
                <a:solidFill>
                  <a:srgbClr val="333333"/>
                </a:solidFill>
                <a:latin typeface="BentonSans Book "/>
                <a:ea typeface="MS PGothic" pitchFamily="34" charset="-128"/>
                <a:cs typeface="BentonSans Book "/>
              </a:rPr>
              <a:t>SAP SE </a:t>
            </a:r>
            <a:r>
              <a:rPr lang="de-DE" sz="1200" b="0" i="0" kern="1200" noProof="0" dirty="0">
                <a:solidFill>
                  <a:srgbClr val="333333"/>
                </a:solidFill>
                <a:effectLst/>
                <a:latin typeface="BentonSans Book "/>
                <a:ea typeface="+mn-ea"/>
                <a:cs typeface="BentonSans Book "/>
              </a:rPr>
              <a:t>oder einem SAP-Konzernunternehmen bereitgestellt und dienen ausschließlich zu Informationszwecken. </a:t>
            </a:r>
            <a:br>
              <a:rPr lang="de-DE" sz="1200" b="0" i="0" kern="1200" noProof="0" dirty="0">
                <a:solidFill>
                  <a:srgbClr val="333333"/>
                </a:solidFill>
                <a:effectLst/>
                <a:latin typeface="BentonSans Book "/>
                <a:ea typeface="+mn-ea"/>
                <a:cs typeface="BentonSans Book "/>
              </a:rPr>
            </a:br>
            <a:r>
              <a:rPr lang="de-DE" sz="1200" b="0" i="0" kern="1200" noProof="0" dirty="0">
                <a:solidFill>
                  <a:srgbClr val="333333"/>
                </a:solidFill>
                <a:effectLst/>
                <a:latin typeface="BentonSans Book "/>
                <a:ea typeface="+mn-ea"/>
                <a:cs typeface="BentonSans Book "/>
              </a:rPr>
              <a:t>Die </a:t>
            </a:r>
            <a:r>
              <a:rPr lang="en-US" sz="1200" b="0" i="0" kern="1200" dirty="0">
                <a:solidFill>
                  <a:srgbClr val="333333"/>
                </a:solidFill>
                <a:latin typeface="BentonSans Book "/>
                <a:ea typeface="MS PGothic" pitchFamily="34" charset="-128"/>
                <a:cs typeface="BentonSans Book "/>
              </a:rPr>
              <a:t>SAP SE </a:t>
            </a:r>
            <a:r>
              <a:rPr lang="de-DE" sz="1200" b="0" i="0" kern="1200" noProof="0" dirty="0">
                <a:solidFill>
                  <a:srgbClr val="333333"/>
                </a:solidFill>
                <a:effectLst/>
                <a:latin typeface="BentonSans Book "/>
                <a:ea typeface="+mn-ea"/>
                <a:cs typeface="BentonSans Book "/>
              </a:rPr>
              <a:t>oder ihre Konzernunternehmen übernehmen keinerlei Haftung oder Gewährleistung für Fehler oder Unvollständigkeiten in </a:t>
            </a:r>
            <a:r>
              <a:rPr lang="de-DE" sz="1200" b="0" i="0" kern="1200" baseline="0" noProof="0" dirty="0">
                <a:solidFill>
                  <a:srgbClr val="333333"/>
                </a:solidFill>
                <a:effectLst/>
                <a:latin typeface="BentonSans Book "/>
                <a:ea typeface="+mn-ea"/>
                <a:cs typeface="BentonSans Book "/>
              </a:rPr>
              <a:t> </a:t>
            </a:r>
            <a:r>
              <a:rPr lang="de-DE" sz="1200" b="0" i="0" kern="1200" noProof="0" dirty="0">
                <a:solidFill>
                  <a:srgbClr val="333333"/>
                </a:solidFill>
                <a:effectLst/>
                <a:latin typeface="BentonSans Book "/>
                <a:ea typeface="+mn-ea"/>
                <a:cs typeface="BentonSans Book "/>
              </a:rPr>
              <a:t>dieser Publikation. </a:t>
            </a:r>
            <a:br>
              <a:rPr lang="de-DE" sz="1200" b="0" i="0" kern="1200" noProof="0" dirty="0">
                <a:solidFill>
                  <a:srgbClr val="333333"/>
                </a:solidFill>
                <a:effectLst/>
                <a:latin typeface="BentonSans Book "/>
                <a:ea typeface="+mn-ea"/>
                <a:cs typeface="BentonSans Book "/>
              </a:rPr>
            </a:br>
            <a:r>
              <a:rPr lang="de-DE" sz="1200" b="0" i="0" kern="1200" noProof="0" dirty="0">
                <a:solidFill>
                  <a:srgbClr val="333333"/>
                </a:solidFill>
                <a:effectLst/>
                <a:latin typeface="BentonSans Book "/>
                <a:ea typeface="+mn-ea"/>
                <a:cs typeface="BentonSans Book "/>
              </a:rPr>
              <a:t>Die </a:t>
            </a:r>
            <a:r>
              <a:rPr lang="en-US" sz="1200" b="0" i="0" kern="1200" dirty="0">
                <a:solidFill>
                  <a:srgbClr val="333333"/>
                </a:solidFill>
                <a:latin typeface="BentonSans Book "/>
                <a:ea typeface="MS PGothic" pitchFamily="34" charset="-128"/>
                <a:cs typeface="BentonSans Book "/>
              </a:rPr>
              <a:t>SAP SE </a:t>
            </a:r>
            <a:r>
              <a:rPr lang="de-DE" sz="1200" b="0" i="0" kern="1200" noProof="0" dirty="0">
                <a:solidFill>
                  <a:srgbClr val="333333"/>
                </a:solidFill>
                <a:effectLst/>
                <a:latin typeface="BentonSans Book "/>
                <a:ea typeface="+mn-ea"/>
                <a:cs typeface="BentonSans Book "/>
              </a:rPr>
              <a:t>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200" b="0" i="0" kern="1200" noProof="0" dirty="0">
                <a:solidFill>
                  <a:srgbClr val="333333"/>
                </a:solidFill>
                <a:effectLst/>
                <a:latin typeface="BentonSans Book "/>
                <a:ea typeface="+mn-ea"/>
                <a:cs typeface="BentonSans Book "/>
              </a:rPr>
              <a:t>Insbesondere sind die </a:t>
            </a:r>
            <a:r>
              <a:rPr lang="en-US" sz="1200" b="0" i="0" kern="1200" dirty="0">
                <a:solidFill>
                  <a:srgbClr val="333333"/>
                </a:solidFill>
                <a:latin typeface="BentonSans Book "/>
                <a:ea typeface="MS PGothic" pitchFamily="34" charset="-128"/>
                <a:cs typeface="BentonSans Book "/>
              </a:rPr>
              <a:t>SAP SE </a:t>
            </a:r>
            <a:r>
              <a:rPr lang="de-DE" sz="1200" b="0" i="0" kern="1200" noProof="0" dirty="0">
                <a:solidFill>
                  <a:srgbClr val="333333"/>
                </a:solidFill>
                <a:effectLst/>
                <a:latin typeface="BentonSans Book "/>
                <a:ea typeface="+mn-ea"/>
                <a:cs typeface="BentonSans Book "/>
              </a:rPr>
              <a:t>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a:t>
            </a:r>
            <a:br>
              <a:rPr lang="de-DE" sz="1200" b="0" i="0" kern="1200" noProof="0" dirty="0">
                <a:solidFill>
                  <a:srgbClr val="333333"/>
                </a:solidFill>
                <a:effectLst/>
                <a:latin typeface="BentonSans Book "/>
                <a:ea typeface="+mn-ea"/>
                <a:cs typeface="BentonSans Book "/>
              </a:rPr>
            </a:br>
            <a:r>
              <a:rPr lang="de-DE" sz="1200" b="0" i="0" kern="1200" noProof="0" dirty="0">
                <a:solidFill>
                  <a:srgbClr val="333333"/>
                </a:solidFill>
                <a:effectLst/>
                <a:latin typeface="BentonSans Book "/>
                <a:ea typeface="+mn-ea"/>
                <a:cs typeface="BentonSans Book "/>
              </a:rPr>
              <a:t>die Strategie und etwaige künftige Entwicklungen, Produkte und/oder Plattformen der </a:t>
            </a:r>
            <a:r>
              <a:rPr lang="en-US" sz="1200" b="0" i="0" kern="1200" dirty="0">
                <a:solidFill>
                  <a:srgbClr val="333333"/>
                </a:solidFill>
                <a:latin typeface="BentonSans Book "/>
                <a:ea typeface="MS PGothic" pitchFamily="34" charset="-128"/>
                <a:cs typeface="BentonSans Book "/>
              </a:rPr>
              <a:t>SAP SE </a:t>
            </a:r>
            <a:r>
              <a:rPr lang="de-DE" sz="1200" b="0" i="0" kern="1200" noProof="0" dirty="0">
                <a:solidFill>
                  <a:srgbClr val="333333"/>
                </a:solidFill>
                <a:effectLst/>
                <a:latin typeface="BentonSans Book "/>
                <a:ea typeface="+mn-ea"/>
                <a:cs typeface="BentonSans Book "/>
              </a:rPr>
              <a:t>oder ihrer Konzernunternehmen können von der </a:t>
            </a:r>
            <a:r>
              <a:rPr lang="en-US" sz="1200" b="0" i="0" kern="1200" dirty="0">
                <a:solidFill>
                  <a:srgbClr val="333333"/>
                </a:solidFill>
                <a:latin typeface="BentonSans Book "/>
                <a:ea typeface="MS PGothic" pitchFamily="34" charset="-128"/>
                <a:cs typeface="BentonSans Book "/>
              </a:rPr>
              <a:t>SAP SE </a:t>
            </a:r>
            <a:r>
              <a:rPr lang="de-DE" sz="1200" b="0" i="0" kern="1200" noProof="0" dirty="0">
                <a:solidFill>
                  <a:srgbClr val="333333"/>
                </a:solidFill>
                <a:effectLst/>
                <a:latin typeface="BentonSans Book "/>
                <a:ea typeface="+mn-ea"/>
                <a:cs typeface="BentonSans Book "/>
              </a:rPr>
              <a:t>oder ihren Konzernunternehmen jederzeit und ohne Angabe von Gründen unangekündigt geändert werden. </a:t>
            </a:r>
            <a:br>
              <a:rPr lang="de-DE" sz="1200" b="0" i="0" kern="1200" noProof="0" dirty="0">
                <a:solidFill>
                  <a:srgbClr val="333333"/>
                </a:solidFill>
                <a:effectLst/>
                <a:latin typeface="BentonSans Book "/>
                <a:ea typeface="+mn-ea"/>
                <a:cs typeface="BentonSans Book "/>
              </a:rPr>
            </a:br>
            <a:r>
              <a:rPr lang="de-DE" sz="1200" b="0" i="0" kern="1200" noProof="0" dirty="0">
                <a:solidFill>
                  <a:srgbClr val="333333"/>
                </a:solidFill>
                <a:effectLst/>
                <a:latin typeface="BentonSans Book "/>
                <a:ea typeface="+mn-ea"/>
                <a:cs typeface="BentonSans Book "/>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Die vorausschauenden Aussagen geben die Sicht zu dem Zeitpunkt wieder, 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25966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with image">
    <p:spTree>
      <p:nvGrpSpPr>
        <p:cNvPr id="1" name=""/>
        <p:cNvGrpSpPr/>
        <p:nvPr/>
      </p:nvGrpSpPr>
      <p:grpSpPr>
        <a:xfrm>
          <a:off x="0" y="0"/>
          <a:ext cx="0" cy="0"/>
          <a:chOff x="0" y="0"/>
          <a:chExt cx="0" cy="0"/>
        </a:xfrm>
      </p:grpSpPr>
      <p:pic>
        <p:nvPicPr>
          <p:cNvPr id="10" name="Picture 11"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49021" y="5938701"/>
            <a:ext cx="913247" cy="453600"/>
          </a:xfrm>
          <a:prstGeom prst="rect">
            <a:avLst/>
          </a:prstGeom>
          <a:noFill/>
          <a:ln>
            <a:noFill/>
          </a:ln>
        </p:spPr>
      </p:pic>
      <p:cxnSp>
        <p:nvCxnSpPr>
          <p:cNvPr id="11" name="Straight Connector 7"/>
          <p:cNvCxnSpPr/>
          <p:nvPr/>
        </p:nvCxnSpPr>
        <p:spPr>
          <a:xfrm>
            <a:off x="6042221" y="2496323"/>
            <a:ext cx="0" cy="142518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hasCustomPrompt="1"/>
          </p:nvPr>
        </p:nvSpPr>
        <p:spPr>
          <a:xfrm>
            <a:off x="2845685" y="5308457"/>
            <a:ext cx="6416583" cy="441180"/>
          </a:xfrm>
          <a:prstGeom prst="rect">
            <a:avLst/>
          </a:prstGeom>
        </p:spPr>
        <p:txBody>
          <a:bodyPr wrap="none" lIns="0" tIns="0" rIns="0" bIns="0">
            <a:noAutofit/>
          </a:bodyPr>
          <a:lstStyle>
            <a:lvl1pPr algn="l">
              <a:lnSpc>
                <a:spcPct val="150000"/>
              </a:lnSpc>
              <a:defRPr sz="2000" b="0" i="0" cap="all" baseline="0">
                <a:solidFill>
                  <a:srgbClr val="021B45"/>
                </a:solidFill>
                <a:latin typeface="BentonSans" charset="0"/>
                <a:ea typeface="BentonSans" charset="0"/>
                <a:cs typeface="BentonSans" charset="0"/>
              </a:defRPr>
            </a:lvl1pPr>
          </a:lstStyle>
          <a:p>
            <a:r>
              <a:rPr lang="en-US" noProof="0" dirty="0"/>
              <a:t>PRESENTATION TITLE</a:t>
            </a:r>
          </a:p>
        </p:txBody>
      </p:sp>
      <p:sp>
        <p:nvSpPr>
          <p:cNvPr id="4" name="Textplatzhalter 3"/>
          <p:cNvSpPr>
            <a:spLocks noGrp="1"/>
          </p:cNvSpPr>
          <p:nvPr>
            <p:ph type="body" sz="quarter" idx="10" hasCustomPrompt="1"/>
          </p:nvPr>
        </p:nvSpPr>
        <p:spPr>
          <a:xfrm>
            <a:off x="2845685" y="5925254"/>
            <a:ext cx="5051406" cy="600237"/>
          </a:xfrm>
          <a:prstGeom prst="rect">
            <a:avLst/>
          </a:prstGeom>
        </p:spPr>
        <p:txBody>
          <a:bodyPr lIns="0" tIns="0" rIns="0" bIns="0">
            <a:normAutofit/>
          </a:bodyPr>
          <a:lstStyle>
            <a:lvl1pPr marL="0" indent="0">
              <a:buFontTx/>
              <a:buNone/>
              <a:defRPr sz="1600" b="0" i="0" baseline="0">
                <a:solidFill>
                  <a:srgbClr val="021B45"/>
                </a:solidFill>
                <a:latin typeface="BentonSans Light" charset="0"/>
                <a:ea typeface="BentonSans Light" charset="0"/>
                <a:cs typeface="BentonSans Light" charset="0"/>
              </a:defRPr>
            </a:lvl1pPr>
          </a:lstStyle>
          <a:p>
            <a:pPr lvl="0"/>
            <a:r>
              <a:rPr lang="en-US" noProof="0" dirty="0"/>
              <a:t>Speaker</a:t>
            </a:r>
            <a:r>
              <a:rPr lang="en-US" sz="1600" noProof="0" dirty="0">
                <a:solidFill>
                  <a:srgbClr val="FFFFFF"/>
                </a:solidFill>
                <a:latin typeface="BentonSans Light"/>
                <a:cs typeface="BentonSans Light"/>
              </a:rPr>
              <a:t>’</a:t>
            </a:r>
            <a:r>
              <a:rPr lang="en-US" noProof="0" dirty="0"/>
              <a:t>s Name/Department (delete if not needed)</a:t>
            </a:r>
          </a:p>
          <a:p>
            <a:pPr lvl="0"/>
            <a:r>
              <a:rPr lang="en-US" noProof="0" dirty="0"/>
              <a:t>Month 00, 2016  |  Internal</a:t>
            </a:r>
          </a:p>
        </p:txBody>
      </p:sp>
      <p:pic>
        <p:nvPicPr>
          <p:cNvPr id="3" name="Bild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5685" y="396839"/>
            <a:ext cx="6416583" cy="437105"/>
          </a:xfrm>
          <a:prstGeom prst="rect">
            <a:avLst/>
          </a:prstGeom>
        </p:spPr>
      </p:pic>
      <p:pic>
        <p:nvPicPr>
          <p:cNvPr id="7" name="Bild 6"/>
          <p:cNvPicPr>
            <a:picLocks noChangeAspect="1"/>
          </p:cNvPicPr>
          <p:nvPr userDrawn="1"/>
        </p:nvPicPr>
        <p:blipFill rotWithShape="1">
          <a:blip r:embed="rId4">
            <a:extLst>
              <a:ext uri="{28A0092B-C50C-407E-A947-70E740481C1C}">
                <a14:useLocalDpi xmlns:a14="http://schemas.microsoft.com/office/drawing/2010/main" val="0"/>
              </a:ext>
            </a:extLst>
          </a:blip>
          <a:srcRect t="7655" b="1794"/>
          <a:stretch/>
        </p:blipFill>
        <p:spPr>
          <a:xfrm>
            <a:off x="2845685" y="1136910"/>
            <a:ext cx="6416583" cy="3924000"/>
          </a:xfrm>
          <a:prstGeom prst="rect">
            <a:avLst/>
          </a:prstGeom>
        </p:spPr>
      </p:pic>
    </p:spTree>
    <p:extLst>
      <p:ext uri="{BB962C8B-B14F-4D97-AF65-F5344CB8AC3E}">
        <p14:creationId xmlns:p14="http://schemas.microsoft.com/office/powerpoint/2010/main" val="762368073"/>
      </p:ext>
    </p:extLst>
  </p:cSld>
  <p:clrMapOvr>
    <a:masterClrMapping/>
  </p:clrMapOvr>
  <p:extLst mod="1">
    <p:ext uri="{DCECCB84-F9BA-43D5-87BE-67443E8EF086}">
      <p15:sldGuideLst xmlns:p15="http://schemas.microsoft.com/office/powerpoint/2012/main">
        <p15:guide id="1" orient="horz" pos="2273">
          <p15:clr>
            <a:srgbClr val="FBAE40"/>
          </p15:clr>
        </p15:guide>
        <p15:guide id="2" pos="9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age ">
    <p:bg>
      <p:bgPr>
        <a:solidFill>
          <a:schemeClr val="bg1"/>
        </a:solidFill>
        <a:effectLst/>
      </p:bgPr>
    </p:bg>
    <p:spTree>
      <p:nvGrpSpPr>
        <p:cNvPr id="1" name=""/>
        <p:cNvGrpSpPr/>
        <p:nvPr/>
      </p:nvGrpSpPr>
      <p:grpSpPr>
        <a:xfrm>
          <a:off x="0" y="0"/>
          <a:ext cx="0" cy="0"/>
          <a:chOff x="0" y="0"/>
          <a:chExt cx="0" cy="0"/>
        </a:xfrm>
      </p:grpSpPr>
      <p:sp>
        <p:nvSpPr>
          <p:cNvPr id="5" name="Rectangle 1"/>
          <p:cNvSpPr/>
          <p:nvPr userDrawn="1"/>
        </p:nvSpPr>
        <p:spPr bwMode="gray">
          <a:xfrm rot="10800000">
            <a:off x="-3175" y="6455114"/>
            <a:ext cx="12195175" cy="402886"/>
          </a:xfrm>
          <a:prstGeom prst="rect">
            <a:avLst/>
          </a:prstGeom>
          <a:gradFill flip="none" rotWithShape="1">
            <a:gsLst>
              <a:gs pos="0">
                <a:srgbClr val="479AF8">
                  <a:alpha val="76863"/>
                </a:srgbClr>
              </a:gs>
              <a:gs pos="60000">
                <a:srgbClr val="5684AA"/>
              </a:gs>
              <a:gs pos="100000">
                <a:srgbClr val="021B45"/>
              </a:gs>
            </a:gsLst>
            <a:lin ang="2700000" scaled="0"/>
            <a:tileRect/>
          </a:gra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cxnSp>
        <p:nvCxnSpPr>
          <p:cNvPr id="18" name="Straight Connector 6"/>
          <p:cNvCxnSpPr/>
          <p:nvPr userDrawn="1"/>
        </p:nvCxnSpPr>
        <p:spPr>
          <a:xfrm>
            <a:off x="2912101" y="3276232"/>
            <a:ext cx="6368998" cy="0"/>
          </a:xfrm>
          <a:prstGeom prst="line">
            <a:avLst/>
          </a:prstGeom>
          <a:ln w="12700"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itel 5"/>
          <p:cNvSpPr>
            <a:spLocks noGrp="1"/>
          </p:cNvSpPr>
          <p:nvPr>
            <p:ph type="title" hasCustomPrompt="1"/>
          </p:nvPr>
        </p:nvSpPr>
        <p:spPr>
          <a:xfrm>
            <a:off x="324000" y="2355641"/>
            <a:ext cx="11545200" cy="920591"/>
          </a:xfrm>
          <a:prstGeom prst="rect">
            <a:avLst/>
          </a:prstGeom>
        </p:spPr>
        <p:txBody>
          <a:bodyPr lIns="0" tIns="0" rIns="0" bIns="0">
            <a:noAutofit/>
          </a:bodyPr>
          <a:lstStyle>
            <a:lvl1pPr algn="ctr">
              <a:defRPr sz="6000" cap="all" baseline="0">
                <a:solidFill>
                  <a:srgbClr val="021B45"/>
                </a:solidFill>
                <a:latin typeface="BentonSans Medium" charset="0"/>
              </a:defRPr>
            </a:lvl1pPr>
          </a:lstStyle>
          <a:p>
            <a:r>
              <a:rPr lang="de-DE" dirty="0" err="1"/>
              <a:t>Divider</a:t>
            </a:r>
            <a:r>
              <a:rPr lang="de-DE" dirty="0"/>
              <a:t> Page</a:t>
            </a:r>
            <a:endParaRPr lang="en-US" dirty="0"/>
          </a:p>
        </p:txBody>
      </p:sp>
      <p:sp>
        <p:nvSpPr>
          <p:cNvPr id="19" name="Textplatzhalter 18"/>
          <p:cNvSpPr>
            <a:spLocks noGrp="1"/>
          </p:cNvSpPr>
          <p:nvPr>
            <p:ph type="body" sz="quarter" idx="10" hasCustomPrompt="1"/>
          </p:nvPr>
        </p:nvSpPr>
        <p:spPr>
          <a:xfrm>
            <a:off x="323850" y="3519488"/>
            <a:ext cx="11545888" cy="788987"/>
          </a:xfrm>
          <a:prstGeom prst="rect">
            <a:avLst/>
          </a:prstGeom>
        </p:spPr>
        <p:txBody>
          <a:bodyPr/>
          <a:lstStyle>
            <a:lvl1pPr marL="0" indent="0" algn="ctr">
              <a:buFontTx/>
              <a:buNone/>
              <a:defRPr b="0" i="0">
                <a:solidFill>
                  <a:srgbClr val="021B45"/>
                </a:solidFill>
                <a:latin typeface="BentonSans Light" charset="0"/>
                <a:ea typeface="BentonSans Light" charset="0"/>
                <a:cs typeface="BentonSans Light" charset="0"/>
              </a:defRPr>
            </a:lvl1pPr>
            <a:lvl2pPr marL="457200" indent="0" algn="ctr">
              <a:buFontTx/>
              <a:buNone/>
              <a:defRPr b="0" i="0">
                <a:latin typeface="BentonSans Light" charset="0"/>
                <a:ea typeface="BentonSans Light" charset="0"/>
                <a:cs typeface="BentonSans Light" charset="0"/>
              </a:defRPr>
            </a:lvl2pPr>
            <a:lvl3pPr marL="914400" indent="0" algn="ctr">
              <a:buFontTx/>
              <a:buNone/>
              <a:defRPr b="0" i="0">
                <a:latin typeface="BentonSans Light" charset="0"/>
                <a:ea typeface="BentonSans Light" charset="0"/>
                <a:cs typeface="BentonSans Light" charset="0"/>
              </a:defRPr>
            </a:lvl3pPr>
            <a:lvl4pPr marL="1371600" indent="0" algn="ctr">
              <a:buFontTx/>
              <a:buNone/>
              <a:defRPr b="0" i="0">
                <a:latin typeface="BentonSans Light" charset="0"/>
                <a:ea typeface="BentonSans Light" charset="0"/>
                <a:cs typeface="BentonSans Light" charset="0"/>
              </a:defRPr>
            </a:lvl4pPr>
            <a:lvl5pPr marL="1828800" indent="0" algn="ctr">
              <a:buFontTx/>
              <a:buNone/>
              <a:defRPr b="0" i="0">
                <a:latin typeface="BentonSans Light" charset="0"/>
                <a:ea typeface="BentonSans Light" charset="0"/>
                <a:cs typeface="BentonSans Light" charset="0"/>
              </a:defRPr>
            </a:lvl5pPr>
          </a:lstStyle>
          <a:p>
            <a:pPr lvl="0"/>
            <a:r>
              <a:rPr lang="de-DE" dirty="0" err="1"/>
              <a:t>Subtitle</a:t>
            </a:r>
            <a:endParaRPr lang="en-US" dirty="0"/>
          </a:p>
        </p:txBody>
      </p:sp>
    </p:spTree>
    <p:extLst>
      <p:ext uri="{BB962C8B-B14F-4D97-AF65-F5344CB8AC3E}">
        <p14:creationId xmlns:p14="http://schemas.microsoft.com/office/powerpoint/2010/main" val="69150400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age – with image">
    <p:spTree>
      <p:nvGrpSpPr>
        <p:cNvPr id="1" name=""/>
        <p:cNvGrpSpPr/>
        <p:nvPr/>
      </p:nvGrpSpPr>
      <p:grpSpPr>
        <a:xfrm>
          <a:off x="0" y="0"/>
          <a:ext cx="0" cy="0"/>
          <a:chOff x="0" y="0"/>
          <a:chExt cx="0" cy="0"/>
        </a:xfrm>
      </p:grpSpPr>
      <p:sp>
        <p:nvSpPr>
          <p:cNvPr id="9" name="Rectangle 1"/>
          <p:cNvSpPr/>
          <p:nvPr userDrawn="1"/>
        </p:nvSpPr>
        <p:spPr bwMode="gray">
          <a:xfrm rot="10800000">
            <a:off x="-3176" y="0"/>
            <a:ext cx="12195175" cy="6858000"/>
          </a:xfrm>
          <a:prstGeom prst="rect">
            <a:avLst/>
          </a:prstGeom>
          <a:gradFill flip="none" rotWithShape="1">
            <a:gsLst>
              <a:gs pos="0">
                <a:srgbClr val="479AF8">
                  <a:alpha val="76863"/>
                </a:srgbClr>
              </a:gs>
              <a:gs pos="60000">
                <a:srgbClr val="5684AA"/>
              </a:gs>
              <a:gs pos="100000">
                <a:srgbClr val="021B45"/>
              </a:gs>
            </a:gsLst>
            <a:lin ang="2700000" scaled="0"/>
            <a:tileRect/>
          </a:gra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5" name="Bildplatzhalter 3"/>
          <p:cNvSpPr>
            <a:spLocks noGrp="1"/>
          </p:cNvSpPr>
          <p:nvPr>
            <p:ph type="pic" sz="quarter" idx="13"/>
          </p:nvPr>
        </p:nvSpPr>
        <p:spPr>
          <a:xfrm>
            <a:off x="-3176" y="0"/>
            <a:ext cx="12192000" cy="6858000"/>
          </a:xfrm>
          <a:prstGeom prst="rect">
            <a:avLst/>
          </a:prstGeom>
        </p:spPr>
        <p:txBody>
          <a:bodyPr/>
          <a:lstStyle>
            <a:lvl1pPr marL="0" indent="0">
              <a:buNone/>
              <a:defRPr/>
            </a:lvl1pPr>
          </a:lstStyle>
          <a:p>
            <a:r>
              <a:rPr lang="de-DE"/>
              <a:t>Bild auf Platzhalter ziehen oder durch Klicken auf Symbol hinzufügen</a:t>
            </a:r>
            <a:endParaRPr lang="de-DE" dirty="0"/>
          </a:p>
        </p:txBody>
      </p:sp>
      <p:sp>
        <p:nvSpPr>
          <p:cNvPr id="6" name="Titel 5"/>
          <p:cNvSpPr>
            <a:spLocks noGrp="1"/>
          </p:cNvSpPr>
          <p:nvPr>
            <p:ph type="title" hasCustomPrompt="1"/>
          </p:nvPr>
        </p:nvSpPr>
        <p:spPr>
          <a:xfrm>
            <a:off x="324000" y="2355642"/>
            <a:ext cx="11545200" cy="844758"/>
          </a:xfrm>
          <a:prstGeom prst="rect">
            <a:avLst/>
          </a:prstGeom>
        </p:spPr>
        <p:txBody>
          <a:bodyPr lIns="0" tIns="0" rIns="0" bIns="0">
            <a:noAutofit/>
          </a:bodyPr>
          <a:lstStyle>
            <a:lvl1pPr algn="ctr">
              <a:defRPr sz="6000" cap="all" baseline="0">
                <a:solidFill>
                  <a:schemeClr val="bg1"/>
                </a:solidFill>
                <a:latin typeface="BentonSans Medium" charset="0"/>
              </a:defRPr>
            </a:lvl1pPr>
          </a:lstStyle>
          <a:p>
            <a:r>
              <a:rPr lang="de-DE" dirty="0" err="1"/>
              <a:t>Divider</a:t>
            </a:r>
            <a:r>
              <a:rPr lang="de-DE" dirty="0"/>
              <a:t> Page</a:t>
            </a:r>
            <a:endParaRPr lang="en-US" dirty="0"/>
          </a:p>
        </p:txBody>
      </p:sp>
      <p:sp>
        <p:nvSpPr>
          <p:cNvPr id="19" name="Textplatzhalter 18"/>
          <p:cNvSpPr>
            <a:spLocks noGrp="1"/>
          </p:cNvSpPr>
          <p:nvPr>
            <p:ph type="body" sz="quarter" idx="10" hasCustomPrompt="1"/>
          </p:nvPr>
        </p:nvSpPr>
        <p:spPr>
          <a:xfrm>
            <a:off x="323850" y="3519488"/>
            <a:ext cx="11545888" cy="788987"/>
          </a:xfrm>
          <a:prstGeom prst="rect">
            <a:avLst/>
          </a:prstGeom>
        </p:spPr>
        <p:txBody>
          <a:bodyPr/>
          <a:lstStyle>
            <a:lvl1pPr marL="0" indent="0" algn="ctr">
              <a:buFontTx/>
              <a:buNone/>
              <a:defRPr b="0" i="0">
                <a:solidFill>
                  <a:schemeClr val="bg1"/>
                </a:solidFill>
                <a:latin typeface="BentonSans Light" charset="0"/>
                <a:ea typeface="BentonSans Light" charset="0"/>
                <a:cs typeface="BentonSans Light" charset="0"/>
              </a:defRPr>
            </a:lvl1pPr>
            <a:lvl2pPr marL="457200" indent="0" algn="ctr">
              <a:buFontTx/>
              <a:buNone/>
              <a:defRPr b="0" i="0">
                <a:latin typeface="BentonSans Light" charset="0"/>
                <a:ea typeface="BentonSans Light" charset="0"/>
                <a:cs typeface="BentonSans Light" charset="0"/>
              </a:defRPr>
            </a:lvl2pPr>
            <a:lvl3pPr marL="914400" indent="0" algn="ctr">
              <a:buFontTx/>
              <a:buNone/>
              <a:defRPr b="0" i="0">
                <a:latin typeface="BentonSans Light" charset="0"/>
                <a:ea typeface="BentonSans Light" charset="0"/>
                <a:cs typeface="BentonSans Light" charset="0"/>
              </a:defRPr>
            </a:lvl3pPr>
            <a:lvl4pPr marL="1371600" indent="0" algn="ctr">
              <a:buFontTx/>
              <a:buNone/>
              <a:defRPr b="0" i="0">
                <a:latin typeface="BentonSans Light" charset="0"/>
                <a:ea typeface="BentonSans Light" charset="0"/>
                <a:cs typeface="BentonSans Light" charset="0"/>
              </a:defRPr>
            </a:lvl4pPr>
            <a:lvl5pPr marL="1828800" indent="0" algn="ctr">
              <a:buFontTx/>
              <a:buNone/>
              <a:defRPr b="0" i="0">
                <a:latin typeface="BentonSans Light" charset="0"/>
                <a:ea typeface="BentonSans Light" charset="0"/>
                <a:cs typeface="BentonSans Light" charset="0"/>
              </a:defRPr>
            </a:lvl5pPr>
          </a:lstStyle>
          <a:p>
            <a:pPr lvl="0"/>
            <a:r>
              <a:rPr lang="de-DE" dirty="0" err="1"/>
              <a:t>Subtitle</a:t>
            </a:r>
            <a:endParaRPr lang="en-US" dirty="0"/>
          </a:p>
        </p:txBody>
      </p:sp>
    </p:spTree>
    <p:extLst>
      <p:ext uri="{BB962C8B-B14F-4D97-AF65-F5344CB8AC3E}">
        <p14:creationId xmlns:p14="http://schemas.microsoft.com/office/powerpoint/2010/main" val="188157817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platzhalter 11"/>
          <p:cNvSpPr>
            <a:spLocks noGrp="1"/>
          </p:cNvSpPr>
          <p:nvPr>
            <p:ph idx="1" hasCustomPrompt="1"/>
          </p:nvPr>
        </p:nvSpPr>
        <p:spPr>
          <a:xfrm>
            <a:off x="335835" y="1520825"/>
            <a:ext cx="11521203" cy="4787900"/>
          </a:xfrm>
          <a:prstGeom prst="rect">
            <a:avLst/>
          </a:prstGeom>
        </p:spPr>
        <p:txBody>
          <a:bodyPr vert="horz" lIns="0" tIns="0" rIns="0" bIns="0" rtlCol="0" anchor="t" anchorCtr="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b="0" i="0">
                <a:latin typeface="BentonSans" charset="0"/>
                <a:ea typeface="BentonSans" charset="0"/>
                <a:cs typeface="BentonSans" charset="0"/>
              </a:defRPr>
            </a:lvl1pPr>
            <a:lvl2pPr marL="0" indent="0">
              <a:buNone/>
              <a:defRPr/>
            </a:lvl2pPr>
          </a:lstStyle>
          <a:p>
            <a:r>
              <a:rPr lang="en-US" dirty="0"/>
              <a:t>Agenda item/divider headline</a:t>
            </a:r>
          </a:p>
          <a:p>
            <a:pPr lvl="2"/>
            <a:r>
              <a:rPr lang="en-US" dirty="0"/>
              <a:t>Details</a:t>
            </a:r>
          </a:p>
          <a:p>
            <a:pPr marL="285750" lvl="1" indent="-285750">
              <a:buClr>
                <a:srgbClr val="2DABB3"/>
              </a:buClr>
              <a:buSzPct val="100000"/>
              <a:buFont typeface="Arial" charset="0"/>
              <a:buChar char="•"/>
            </a:pPr>
            <a:endParaRPr lang="en-US" sz="1800" dirty="0"/>
          </a:p>
          <a:p>
            <a:r>
              <a:rPr lang="en-US" dirty="0"/>
              <a:t>Agenda item/divider headline</a:t>
            </a:r>
          </a:p>
          <a:p>
            <a:pPr lvl="2"/>
            <a:r>
              <a:rPr lang="en-US" dirty="0"/>
              <a:t>Details</a:t>
            </a:r>
          </a:p>
          <a:p>
            <a:pPr marL="285750" lvl="1" indent="-285750">
              <a:buClr>
                <a:srgbClr val="2DABB3"/>
              </a:buClr>
              <a:buSzPct val="100000"/>
              <a:buFont typeface="Arial" charset="0"/>
              <a:buChar char="•"/>
            </a:pPr>
            <a:endParaRPr lang="en-US" sz="1800" dirty="0"/>
          </a:p>
          <a:p>
            <a:r>
              <a:rPr lang="en-US" dirty="0"/>
              <a:t>Agenda item/divider headline</a:t>
            </a:r>
          </a:p>
          <a:p>
            <a:pPr lvl="2"/>
            <a:r>
              <a:rPr lang="en-US" dirty="0"/>
              <a:t>Details</a:t>
            </a:r>
          </a:p>
          <a:p>
            <a:pPr marL="285750" lvl="1" indent="-285750">
              <a:buClr>
                <a:srgbClr val="2DABB3"/>
              </a:buClr>
              <a:buSzPct val="100000"/>
              <a:buFont typeface="Arial" charset="0"/>
              <a:buChar char="•"/>
            </a:pPr>
            <a:endParaRPr lang="en-US" sz="1800" dirty="0"/>
          </a:p>
          <a:p>
            <a:r>
              <a:rPr lang="en-US" dirty="0"/>
              <a:t>Agenda item/divider headline</a:t>
            </a:r>
          </a:p>
          <a:p>
            <a:pPr lvl="2"/>
            <a:r>
              <a:rPr lang="en-US" sz="1800" dirty="0"/>
              <a:t>Details</a:t>
            </a:r>
          </a:p>
          <a:p>
            <a:pPr lvl="2"/>
            <a:endParaRPr lang="en-US" sz="1800" dirty="0"/>
          </a:p>
          <a:p>
            <a:r>
              <a:rPr lang="en-US" dirty="0"/>
              <a:t>Agenda item/divider headline</a:t>
            </a:r>
          </a:p>
          <a:p>
            <a:pPr lvl="2"/>
            <a:r>
              <a:rPr lang="en-US" dirty="0"/>
              <a:t>Details</a:t>
            </a:r>
            <a:endParaRPr lang="en-US" sz="1800" dirty="0"/>
          </a:p>
        </p:txBody>
      </p:sp>
      <p:pic>
        <p:nvPicPr>
          <p:cNvPr id="12" name="Bild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35834" y="176759"/>
            <a:ext cx="11880000" cy="25200"/>
          </a:xfrm>
          <a:prstGeom prst="rect">
            <a:avLst/>
          </a:prstGeom>
        </p:spPr>
      </p:pic>
      <p:sp>
        <p:nvSpPr>
          <p:cNvPr id="6" name="Titelplatzhalter 1"/>
          <p:cNvSpPr>
            <a:spLocks noGrp="1"/>
          </p:cNvSpPr>
          <p:nvPr>
            <p:ph type="title" hasCustomPrompt="1"/>
          </p:nvPr>
        </p:nvSpPr>
        <p:spPr>
          <a:xfrm>
            <a:off x="335835" y="345251"/>
            <a:ext cx="11521203" cy="455613"/>
          </a:xfrm>
          <a:prstGeom prst="rect">
            <a:avLst/>
          </a:prstGeom>
        </p:spPr>
        <p:txBody>
          <a:bodyPr vert="horz" lIns="0" tIns="0" rIns="0" bIns="0" rtlCol="0" anchor="ctr">
            <a:normAutofit/>
          </a:bodyPr>
          <a:lstStyle/>
          <a:p>
            <a:r>
              <a:rPr lang="en-US" noProof="0" dirty="0"/>
              <a:t>Agenda</a:t>
            </a:r>
          </a:p>
        </p:txBody>
      </p:sp>
    </p:spTree>
    <p:extLst>
      <p:ext uri="{BB962C8B-B14F-4D97-AF65-F5344CB8AC3E}">
        <p14:creationId xmlns:p14="http://schemas.microsoft.com/office/powerpoint/2010/main" val="1245846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elplatzhalter 1"/>
          <p:cNvSpPr>
            <a:spLocks noGrp="1"/>
          </p:cNvSpPr>
          <p:nvPr>
            <p:ph type="title" hasCustomPrompt="1"/>
          </p:nvPr>
        </p:nvSpPr>
        <p:spPr>
          <a:xfrm>
            <a:off x="335835" y="297782"/>
            <a:ext cx="11521203" cy="455613"/>
          </a:xfrm>
          <a:prstGeom prst="rect">
            <a:avLst/>
          </a:prstGeom>
        </p:spPr>
        <p:txBody>
          <a:bodyPr vert="horz" lIns="0" tIns="0" rIns="0" bIns="0" rtlCol="0" anchor="ctr">
            <a:normAutofit/>
          </a:bodyPr>
          <a:lstStyle/>
          <a:p>
            <a:r>
              <a:rPr lang="en-US" noProof="0" dirty="0"/>
              <a:t>Insert page title</a:t>
            </a:r>
          </a:p>
        </p:txBody>
      </p:sp>
      <p:pic>
        <p:nvPicPr>
          <p:cNvPr id="7" name="Bild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35834" y="176759"/>
            <a:ext cx="11880000" cy="25200"/>
          </a:xfrm>
          <a:prstGeom prst="rect">
            <a:avLst/>
          </a:prstGeom>
        </p:spPr>
      </p:pic>
      <p:sp>
        <p:nvSpPr>
          <p:cNvPr id="5" name="Textplatzhalter 7"/>
          <p:cNvSpPr>
            <a:spLocks noGrp="1"/>
          </p:cNvSpPr>
          <p:nvPr>
            <p:ph type="body" sz="quarter" idx="13" hasCustomPrompt="1"/>
          </p:nvPr>
        </p:nvSpPr>
        <p:spPr>
          <a:xfrm>
            <a:off x="335835" y="825180"/>
            <a:ext cx="11520488" cy="300037"/>
          </a:xfrm>
          <a:prstGeom prst="rect">
            <a:avLst/>
          </a:prstGeom>
        </p:spPr>
        <p:txBody>
          <a:bodyPr lIns="0" tIns="0" rIns="0" bIns="0"/>
          <a:lstStyle>
            <a:lvl1pPr>
              <a:defRPr b="0" i="0">
                <a:latin typeface="BentonSans" charset="0"/>
                <a:ea typeface="BentonSans" charset="0"/>
                <a:cs typeface="BentonSans" charset="0"/>
              </a:defRPr>
            </a:lvl1pPr>
          </a:lstStyle>
          <a:p>
            <a:pPr lvl="0"/>
            <a:r>
              <a:rPr lang="en-US" noProof="0" dirty="0"/>
              <a:t>Subtitle</a:t>
            </a:r>
          </a:p>
        </p:txBody>
      </p:sp>
    </p:spTree>
    <p:extLst>
      <p:ext uri="{BB962C8B-B14F-4D97-AF65-F5344CB8AC3E}">
        <p14:creationId xmlns:p14="http://schemas.microsoft.com/office/powerpoint/2010/main" val="1275558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Textplatzhalter 11"/>
          <p:cNvSpPr>
            <a:spLocks noGrp="1"/>
          </p:cNvSpPr>
          <p:nvPr>
            <p:ph type="body" idx="1"/>
          </p:nvPr>
        </p:nvSpPr>
        <p:spPr>
          <a:xfrm>
            <a:off x="335836" y="1520825"/>
            <a:ext cx="11521202" cy="4787900"/>
          </a:xfrm>
          <a:prstGeom prst="rect">
            <a:avLst/>
          </a:prstGeom>
        </p:spPr>
        <p:txBody>
          <a:bodyPr vert="horz" lIns="0" tIns="0" rIns="0" bIns="0" rtlCol="0">
            <a:noAutofit/>
          </a:bodyPr>
          <a:lstStyle/>
          <a:p>
            <a:pPr lvl="0"/>
            <a:r>
              <a:rPr lang="en-US" noProof="0" dirty="0"/>
              <a:t>First level</a:t>
            </a:r>
            <a:br>
              <a:rPr lang="en-US" noProof="0" dirty="0"/>
            </a:br>
            <a:r>
              <a:rPr lang="en-US" noProof="0" dirty="0"/>
              <a:t>Second level</a:t>
            </a:r>
          </a:p>
          <a:p>
            <a:pPr lvl="2"/>
            <a:r>
              <a:rPr lang="en-US" dirty="0"/>
              <a:t>Third level</a:t>
            </a:r>
          </a:p>
          <a:p>
            <a:pPr lvl="3"/>
            <a:r>
              <a:rPr lang="en-US" dirty="0"/>
              <a:t>Fourth level</a:t>
            </a:r>
          </a:p>
          <a:p>
            <a:pPr lvl="4"/>
            <a:r>
              <a:rPr lang="en-US" dirty="0"/>
              <a:t>Fifth level</a:t>
            </a:r>
          </a:p>
        </p:txBody>
      </p:sp>
      <p:sp>
        <p:nvSpPr>
          <p:cNvPr id="10" name="Textplatzhalter 7"/>
          <p:cNvSpPr>
            <a:spLocks noGrp="1"/>
          </p:cNvSpPr>
          <p:nvPr>
            <p:ph type="body" sz="quarter" idx="13" hasCustomPrompt="1"/>
          </p:nvPr>
        </p:nvSpPr>
        <p:spPr>
          <a:xfrm>
            <a:off x="335835" y="825180"/>
            <a:ext cx="11520488" cy="300037"/>
          </a:xfrm>
          <a:prstGeom prst="rect">
            <a:avLst/>
          </a:prstGeom>
        </p:spPr>
        <p:txBody>
          <a:bodyPr lIns="0" tIns="0" rIns="0" bIns="0"/>
          <a:lstStyle>
            <a:lvl1pPr>
              <a:defRPr b="0" i="0">
                <a:latin typeface="BentonSans" charset="0"/>
                <a:ea typeface="BentonSans" charset="0"/>
                <a:cs typeface="BentonSans" charset="0"/>
              </a:defRPr>
            </a:lvl1pPr>
          </a:lstStyle>
          <a:p>
            <a:pPr lvl="0"/>
            <a:r>
              <a:rPr lang="en-US" noProof="0" dirty="0"/>
              <a:t>Subtitle</a:t>
            </a:r>
          </a:p>
        </p:txBody>
      </p:sp>
      <p:pic>
        <p:nvPicPr>
          <p:cNvPr id="12" name="Bild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35834" y="176759"/>
            <a:ext cx="11880000" cy="25200"/>
          </a:xfrm>
          <a:prstGeom prst="rect">
            <a:avLst/>
          </a:prstGeom>
        </p:spPr>
      </p:pic>
      <p:sp>
        <p:nvSpPr>
          <p:cNvPr id="6" name="Titelplatzhalter 1"/>
          <p:cNvSpPr>
            <a:spLocks noGrp="1"/>
          </p:cNvSpPr>
          <p:nvPr>
            <p:ph type="title" hasCustomPrompt="1"/>
          </p:nvPr>
        </p:nvSpPr>
        <p:spPr>
          <a:xfrm>
            <a:off x="335835" y="297782"/>
            <a:ext cx="11521203" cy="455613"/>
          </a:xfrm>
          <a:prstGeom prst="rect">
            <a:avLst/>
          </a:prstGeom>
        </p:spPr>
        <p:txBody>
          <a:bodyPr vert="horz" lIns="0" tIns="0" rIns="0" bIns="0" rtlCol="0" anchor="ctr">
            <a:normAutofit/>
          </a:bodyPr>
          <a:lstStyle/>
          <a:p>
            <a:r>
              <a:rPr lang="en-US" noProof="0" dirty="0"/>
              <a:t>Insert page title</a:t>
            </a:r>
          </a:p>
        </p:txBody>
      </p:sp>
    </p:spTree>
    <p:extLst>
      <p:ext uri="{BB962C8B-B14F-4D97-AF65-F5344CB8AC3E}">
        <p14:creationId xmlns:p14="http://schemas.microsoft.com/office/powerpoint/2010/main" val="466057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7" name="Textplatzhalter 11"/>
          <p:cNvSpPr>
            <a:spLocks noGrp="1"/>
          </p:cNvSpPr>
          <p:nvPr>
            <p:ph idx="1"/>
          </p:nvPr>
        </p:nvSpPr>
        <p:spPr>
          <a:xfrm>
            <a:off x="335836" y="1520825"/>
            <a:ext cx="5579190" cy="4787900"/>
          </a:xfrm>
          <a:prstGeom prst="rect">
            <a:avLst/>
          </a:prstGeom>
        </p:spPr>
        <p:txBody>
          <a:bodyPr vert="horz" lIns="0" tIns="0" rIns="0" bIns="0" rtlCol="0">
            <a:noAutofit/>
          </a:bodyPr>
          <a:lstStyle/>
          <a:p>
            <a:pPr lvl="0"/>
            <a:r>
              <a:rPr lang="en-US" noProof="0" dirty="0"/>
              <a:t>First level</a:t>
            </a:r>
            <a:br>
              <a:rPr lang="en-US" noProof="0" dirty="0"/>
            </a:br>
            <a:r>
              <a:rPr lang="en-US" noProof="0" dirty="0"/>
              <a:t>Second level</a:t>
            </a:r>
          </a:p>
          <a:p>
            <a:pPr lvl="2"/>
            <a:r>
              <a:rPr lang="en-US" dirty="0"/>
              <a:t>Third level</a:t>
            </a:r>
          </a:p>
          <a:p>
            <a:pPr lvl="3"/>
            <a:r>
              <a:rPr lang="en-US" dirty="0"/>
              <a:t>Fourth level</a:t>
            </a:r>
          </a:p>
          <a:p>
            <a:pPr lvl="4"/>
            <a:r>
              <a:rPr lang="en-US" dirty="0"/>
              <a:t>Fifth level</a:t>
            </a:r>
          </a:p>
        </p:txBody>
      </p:sp>
      <p:sp>
        <p:nvSpPr>
          <p:cNvPr id="10" name="Textplatzhalter 11"/>
          <p:cNvSpPr>
            <a:spLocks noGrp="1"/>
          </p:cNvSpPr>
          <p:nvPr>
            <p:ph idx="14"/>
          </p:nvPr>
        </p:nvSpPr>
        <p:spPr>
          <a:xfrm>
            <a:off x="6277848" y="1520825"/>
            <a:ext cx="5579190" cy="4787900"/>
          </a:xfrm>
          <a:prstGeom prst="rect">
            <a:avLst/>
          </a:prstGeom>
        </p:spPr>
        <p:txBody>
          <a:bodyPr vert="horz" lIns="0" tIns="0" rIns="0" bIns="0" rtlCol="0">
            <a:noAutofit/>
          </a:bodyPr>
          <a:lstStyle/>
          <a:p>
            <a:pPr lvl="0"/>
            <a:r>
              <a:rPr lang="en-US" noProof="0" dirty="0"/>
              <a:t>First level</a:t>
            </a:r>
            <a:br>
              <a:rPr lang="en-US" noProof="0" dirty="0"/>
            </a:br>
            <a:r>
              <a:rPr lang="en-US" noProof="0" dirty="0"/>
              <a:t>Second level</a:t>
            </a:r>
          </a:p>
          <a:p>
            <a:pPr lvl="2"/>
            <a:r>
              <a:rPr lang="en-US" dirty="0"/>
              <a:t>Third level</a:t>
            </a:r>
          </a:p>
          <a:p>
            <a:pPr lvl="3"/>
            <a:r>
              <a:rPr lang="en-US" dirty="0"/>
              <a:t>Fourth level</a:t>
            </a:r>
          </a:p>
          <a:p>
            <a:pPr lvl="4"/>
            <a:r>
              <a:rPr lang="en-US" dirty="0"/>
              <a:t>Fifth level</a:t>
            </a:r>
          </a:p>
        </p:txBody>
      </p:sp>
      <p:pic>
        <p:nvPicPr>
          <p:cNvPr id="14" name="Bild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35834" y="176759"/>
            <a:ext cx="11880000" cy="25200"/>
          </a:xfrm>
          <a:prstGeom prst="rect">
            <a:avLst/>
          </a:prstGeom>
        </p:spPr>
      </p:pic>
      <p:sp>
        <p:nvSpPr>
          <p:cNvPr id="9" name="Textplatzhalter 7"/>
          <p:cNvSpPr>
            <a:spLocks noGrp="1"/>
          </p:cNvSpPr>
          <p:nvPr>
            <p:ph type="body" sz="quarter" idx="13" hasCustomPrompt="1"/>
          </p:nvPr>
        </p:nvSpPr>
        <p:spPr>
          <a:xfrm>
            <a:off x="335835" y="825180"/>
            <a:ext cx="11520488" cy="300037"/>
          </a:xfrm>
          <a:prstGeom prst="rect">
            <a:avLst/>
          </a:prstGeom>
        </p:spPr>
        <p:txBody>
          <a:bodyPr lIns="0" tIns="0" rIns="0" bIns="0"/>
          <a:lstStyle>
            <a:lvl1pPr>
              <a:defRPr b="0" i="0">
                <a:latin typeface="BentonSans" charset="0"/>
                <a:ea typeface="BentonSans" charset="0"/>
                <a:cs typeface="BentonSans" charset="0"/>
              </a:defRPr>
            </a:lvl1pPr>
          </a:lstStyle>
          <a:p>
            <a:pPr lvl="0"/>
            <a:r>
              <a:rPr lang="en-US" noProof="0" dirty="0"/>
              <a:t>Subtitle</a:t>
            </a:r>
          </a:p>
        </p:txBody>
      </p:sp>
      <p:sp>
        <p:nvSpPr>
          <p:cNvPr id="11" name="Titelplatzhalter 1"/>
          <p:cNvSpPr>
            <a:spLocks noGrp="1"/>
          </p:cNvSpPr>
          <p:nvPr>
            <p:ph type="title" hasCustomPrompt="1"/>
          </p:nvPr>
        </p:nvSpPr>
        <p:spPr>
          <a:xfrm>
            <a:off x="335835" y="297782"/>
            <a:ext cx="11521203" cy="455613"/>
          </a:xfrm>
          <a:prstGeom prst="rect">
            <a:avLst/>
          </a:prstGeom>
        </p:spPr>
        <p:txBody>
          <a:bodyPr vert="horz" lIns="0" tIns="0" rIns="0" bIns="0" rtlCol="0" anchor="ctr">
            <a:normAutofit/>
          </a:bodyPr>
          <a:lstStyle>
            <a:lvl1pPr>
              <a:defRPr baseline="0"/>
            </a:lvl1pPr>
          </a:lstStyle>
          <a:p>
            <a:r>
              <a:rPr lang="en-US" noProof="0" dirty="0"/>
              <a:t>Title and Text: 2 columns</a:t>
            </a:r>
          </a:p>
        </p:txBody>
      </p:sp>
    </p:spTree>
    <p:extLst>
      <p:ext uri="{BB962C8B-B14F-4D97-AF65-F5344CB8AC3E}">
        <p14:creationId xmlns:p14="http://schemas.microsoft.com/office/powerpoint/2010/main" val="5620103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246186"/>
      </p:ext>
    </p:extLst>
  </p:cSld>
  <p:clrMap bg1="lt1" tx1="dk1" bg2="lt2" tx2="dk2" accent1="accent1" accent2="accent2" accent3="accent3" accent4="accent4" accent5="accent5" accent6="accent6" hlink="hlink" folHlink="folHlink"/>
  <p:sldLayoutIdLst>
    <p:sldLayoutId id="2147483675" r:id="rId1"/>
    <p:sldLayoutId id="2147483747" r:id="rId2"/>
    <p:sldLayoutId id="2147483748" r:id="rId3"/>
    <p:sldLayoutId id="2147483690" r:id="rId4"/>
    <p:sldLayoutId id="2147483691"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932072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45" r:id="rId13"/>
    <p:sldLayoutId id="2147483749" r:id="rId14"/>
  </p:sldLayoutIdLst>
  <p:hf sldNum="0" hdr="0" ftr="0" dt="0"/>
  <p:txStyles>
    <p:titleStyle>
      <a:lvl1pPr algn="l" defTabSz="914400" rtl="0" eaLnBrk="1" latinLnBrk="0" hangingPunct="1">
        <a:lnSpc>
          <a:spcPct val="90000"/>
        </a:lnSpc>
        <a:spcBef>
          <a:spcPct val="0"/>
        </a:spcBef>
        <a:buNone/>
        <a:defRPr sz="2800" b="0" i="0" kern="1200">
          <a:solidFill>
            <a:srgbClr val="021B45"/>
          </a:solidFill>
          <a:latin typeface="BentonSans Medium" charset="0"/>
          <a:ea typeface="BentonSans Medium" charset="0"/>
          <a:cs typeface="BentonSans Medium" charset="0"/>
        </a:defRPr>
      </a:lvl1pPr>
    </p:titleStyle>
    <p:body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211">
          <p15:clr>
            <a:srgbClr val="F26B43"/>
          </p15:clr>
        </p15:guide>
        <p15:guide id="4" pos="7469">
          <p15:clr>
            <a:srgbClr val="F26B43"/>
          </p15:clr>
        </p15:guide>
        <p15:guide id="5" orient="horz" pos="958">
          <p15:clr>
            <a:srgbClr val="F26B43"/>
          </p15:clr>
        </p15:guide>
        <p15:guide id="6" orient="horz" pos="3974">
          <p15:clr>
            <a:srgbClr val="F26B43"/>
          </p15:clr>
        </p15:guide>
        <p15:guide id="7" pos="5881">
          <p15:clr>
            <a:srgbClr val="F26B43"/>
          </p15:clr>
        </p15:guide>
        <p15:guide id="8" orient="horz" pos="424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Box 13"/>
          <p:cNvSpPr txBox="1"/>
          <p:nvPr userDrawn="1"/>
        </p:nvSpPr>
        <p:spPr bwMode="black">
          <a:xfrm>
            <a:off x="335835" y="6571118"/>
            <a:ext cx="3888890" cy="153888"/>
          </a:xfrm>
          <a:prstGeom prst="rect">
            <a:avLst/>
          </a:prstGeom>
          <a:noFill/>
        </p:spPr>
        <p:txBody>
          <a:bodyPr wrap="none" lIns="0" tIns="0" rIns="0" bIns="0" rtlCol="0">
            <a:spAutoFit/>
          </a:bodyPr>
          <a:lstStyle/>
          <a:p>
            <a:pPr marL="0" indent="0" algn="l">
              <a:buClr>
                <a:schemeClr val="bg1"/>
              </a:buClr>
              <a:buFont typeface="Arial" pitchFamily="34" charset="0"/>
              <a:buNone/>
              <a:tabLst/>
            </a:pPr>
            <a:r>
              <a:rPr lang="en-US" sz="1000" noProof="0" dirty="0">
                <a:solidFill>
                  <a:srgbClr val="021B45"/>
                </a:solidFill>
                <a:latin typeface="BentonSans Regular"/>
                <a:cs typeface="BentonSans Regular"/>
              </a:rPr>
              <a:t>©  2016 SAP SE or an SAP affiliate company. All rights reserved.</a:t>
            </a:r>
          </a:p>
        </p:txBody>
      </p:sp>
      <p:sp>
        <p:nvSpPr>
          <p:cNvPr id="10" name="Inhaltsplatzhalter 11"/>
          <p:cNvSpPr txBox="1">
            <a:spLocks/>
          </p:cNvSpPr>
          <p:nvPr userDrawn="1"/>
        </p:nvSpPr>
        <p:spPr>
          <a:xfrm>
            <a:off x="9336088" y="6592160"/>
            <a:ext cx="1052660" cy="132846"/>
          </a:xfrm>
          <a:prstGeom prst="rect">
            <a:avLst/>
          </a:prstGeom>
        </p:spPr>
        <p:txBody>
          <a:bodyPr lIns="0" tIns="0" rIns="0" bIns="0">
            <a:noAutofit/>
          </a:bodyPr>
          <a:lstStyle>
            <a:lvl1pPr marL="0" indent="0" algn="l" defTabSz="914400" rtl="0" eaLnBrk="1" latinLnBrk="0" hangingPunct="1">
              <a:lnSpc>
                <a:spcPct val="90000"/>
              </a:lnSpc>
              <a:spcBef>
                <a:spcPts val="1000"/>
              </a:spcBef>
              <a:buFontTx/>
              <a:buNone/>
              <a:defRPr sz="1000" b="0" i="0" kern="1200">
                <a:solidFill>
                  <a:srgbClr val="999999"/>
                </a:solidFill>
                <a:latin typeface="BentonSans" charset="0"/>
                <a:ea typeface="BentonSans" charset="0"/>
                <a:cs typeface="BentonSans"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dirty="0">
                <a:solidFill>
                  <a:srgbClr val="021B45"/>
                </a:solidFill>
              </a:rPr>
              <a:t>Internal</a:t>
            </a:r>
            <a:endParaRPr lang="en-US" dirty="0">
              <a:solidFill>
                <a:srgbClr val="021B45"/>
              </a:solidFill>
            </a:endParaRPr>
          </a:p>
        </p:txBody>
      </p:sp>
    </p:spTree>
    <p:extLst>
      <p:ext uri="{BB962C8B-B14F-4D97-AF65-F5344CB8AC3E}">
        <p14:creationId xmlns:p14="http://schemas.microsoft.com/office/powerpoint/2010/main" val="1999672931"/>
      </p:ext>
    </p:extLst>
  </p:cSld>
  <p:clrMap bg1="lt1" tx1="dk1" bg2="lt2" tx2="dk2" accent1="accent1" accent2="accent2" accent3="accent3" accent4="accent4" accent5="accent5" accent6="accent6" hlink="hlink" folHlink="folHlink"/>
  <p:sldLayoutIdLst>
    <p:sldLayoutId id="2147483708" r:id="rId1"/>
    <p:sldLayoutId id="2147483742" r:id="rId2"/>
    <p:sldLayoutId id="2147483743"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visawi.uid.com/"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ueq-online.org/"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3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4"/>
          <p:cNvPicPr>
            <a:picLocks noGrp="1" noChangeAspect="1"/>
          </p:cNvPicPr>
          <p:nvPr>
            <p:ph type="pic" sz="quarter" idx="13"/>
          </p:nvPr>
        </p:nvPicPr>
        <p:blipFill>
          <a:blip r:embed="rId2">
            <a:alphaModFix amt="10000"/>
            <a:extLst>
              <a:ext uri="{28A0092B-C50C-407E-A947-70E740481C1C}">
                <a14:useLocalDpi xmlns:a14="http://schemas.microsoft.com/office/drawing/2010/main" val="0"/>
              </a:ext>
            </a:extLst>
          </a:blip>
          <a:srcRect t="3" b="3"/>
          <a:stretch>
            <a:fillRect/>
          </a:stretch>
        </p:blipFill>
        <p:spPr>
          <a:xfrm>
            <a:off x="600" y="0"/>
            <a:ext cx="12192000" cy="6858000"/>
          </a:xfrm>
        </p:spPr>
      </p:pic>
      <p:sp>
        <p:nvSpPr>
          <p:cNvPr id="3" name="Titel 2"/>
          <p:cNvSpPr>
            <a:spLocks noGrp="1"/>
          </p:cNvSpPr>
          <p:nvPr>
            <p:ph type="title"/>
          </p:nvPr>
        </p:nvSpPr>
        <p:spPr>
          <a:xfrm>
            <a:off x="1663703" y="2355642"/>
            <a:ext cx="9319730" cy="1734444"/>
          </a:xfrm>
        </p:spPr>
        <p:txBody>
          <a:bodyPr/>
          <a:lstStyle/>
          <a:p>
            <a:r>
              <a:rPr lang="de-DE" dirty="0">
                <a:latin typeface="Calibri" panose="020F0502020204030204" pitchFamily="34" charset="0"/>
                <a:cs typeface="Calibri" panose="020F0502020204030204" pitchFamily="34" charset="0"/>
              </a:rPr>
              <a:t>User Experience mit Fragebögen messen</a:t>
            </a:r>
          </a:p>
        </p:txBody>
      </p:sp>
      <p:sp>
        <p:nvSpPr>
          <p:cNvPr id="4" name="Textplatzhalter 3"/>
          <p:cNvSpPr>
            <a:spLocks noGrp="1"/>
          </p:cNvSpPr>
          <p:nvPr>
            <p:ph type="body" sz="quarter" idx="10"/>
          </p:nvPr>
        </p:nvSpPr>
        <p:spPr>
          <a:xfrm>
            <a:off x="323850" y="4236183"/>
            <a:ext cx="11545888" cy="788987"/>
          </a:xfrm>
        </p:spPr>
        <p:txBody>
          <a:bodyPr/>
          <a:lstStyle/>
          <a:p>
            <a:r>
              <a:rPr lang="en-US" dirty="0">
                <a:latin typeface="Calibri" panose="020F0502020204030204" pitchFamily="34" charset="0"/>
                <a:cs typeface="Calibri" panose="020F0502020204030204" pitchFamily="34" charset="0"/>
              </a:rPr>
              <a:t>Martin Schrepp</a:t>
            </a:r>
          </a:p>
        </p:txBody>
      </p:sp>
    </p:spTree>
    <p:extLst>
      <p:ext uri="{BB962C8B-B14F-4D97-AF65-F5344CB8AC3E}">
        <p14:creationId xmlns:p14="http://schemas.microsoft.com/office/powerpoint/2010/main" val="1561263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Warum will man User Experience messen?</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Typische Fragen</a:t>
            </a:r>
          </a:p>
        </p:txBody>
      </p:sp>
      <p:sp>
        <p:nvSpPr>
          <p:cNvPr id="2" name="Speech Bubble: Oval 1">
            <a:extLst>
              <a:ext uri="{FF2B5EF4-FFF2-40B4-BE49-F238E27FC236}">
                <a16:creationId xmlns:a16="http://schemas.microsoft.com/office/drawing/2014/main" id="{91B51FAD-DDF2-4406-9FE4-B9A8F5A6FBC7}"/>
              </a:ext>
            </a:extLst>
          </p:cNvPr>
          <p:cNvSpPr/>
          <p:nvPr/>
        </p:nvSpPr>
        <p:spPr>
          <a:xfrm>
            <a:off x="1049798" y="1644884"/>
            <a:ext cx="4226438" cy="1587330"/>
          </a:xfrm>
          <a:prstGeom prst="wedgeEllipse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bg1"/>
                </a:solidFill>
                <a:latin typeface="Calibri" panose="020F0502020204030204" pitchFamily="34" charset="0"/>
                <a:cs typeface="Calibri" panose="020F0502020204030204" pitchFamily="34" charset="0"/>
              </a:rPr>
              <a:t>Hat das Produkt eine ausreichende UX, um im Markt erfolgreich zu sein?</a:t>
            </a:r>
          </a:p>
          <a:p>
            <a:pPr algn="ctr"/>
            <a:endParaRPr lang="de-DE" dirty="0">
              <a:solidFill>
                <a:srgbClr val="FF0000"/>
              </a:solidFill>
            </a:endParaRPr>
          </a:p>
        </p:txBody>
      </p:sp>
      <p:sp>
        <p:nvSpPr>
          <p:cNvPr id="7" name="Speech Bubble: Oval 6">
            <a:extLst>
              <a:ext uri="{FF2B5EF4-FFF2-40B4-BE49-F238E27FC236}">
                <a16:creationId xmlns:a16="http://schemas.microsoft.com/office/drawing/2014/main" id="{335DE4DE-48BE-4345-B0E8-82D3FD11CC5D}"/>
              </a:ext>
            </a:extLst>
          </p:cNvPr>
          <p:cNvSpPr/>
          <p:nvPr/>
        </p:nvSpPr>
        <p:spPr>
          <a:xfrm>
            <a:off x="6431835" y="1841670"/>
            <a:ext cx="4226438" cy="1587330"/>
          </a:xfrm>
          <a:prstGeom prst="wedgeEllipseCallou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bg1"/>
                </a:solidFill>
                <a:latin typeface="Calibri" panose="020F0502020204030204" pitchFamily="34" charset="0"/>
                <a:cs typeface="Calibri" panose="020F0502020204030204" pitchFamily="34" charset="0"/>
              </a:rPr>
              <a:t>Sind wir bezüglich UX besser oder schlechter als die Konkurrenz?</a:t>
            </a:r>
          </a:p>
          <a:p>
            <a:pPr algn="ctr"/>
            <a:endParaRPr lang="de-DE" dirty="0">
              <a:solidFill>
                <a:srgbClr val="FF0000"/>
              </a:solidFill>
            </a:endParaRPr>
          </a:p>
        </p:txBody>
      </p:sp>
      <p:sp>
        <p:nvSpPr>
          <p:cNvPr id="8" name="Speech Bubble: Oval 7">
            <a:extLst>
              <a:ext uri="{FF2B5EF4-FFF2-40B4-BE49-F238E27FC236}">
                <a16:creationId xmlns:a16="http://schemas.microsoft.com/office/drawing/2014/main" id="{3C4D76A6-1B5B-45A2-92EC-17E9924C1641}"/>
              </a:ext>
            </a:extLst>
          </p:cNvPr>
          <p:cNvSpPr/>
          <p:nvPr/>
        </p:nvSpPr>
        <p:spPr>
          <a:xfrm>
            <a:off x="1049798" y="4263808"/>
            <a:ext cx="4226438" cy="1587330"/>
          </a:xfrm>
          <a:prstGeom prst="wedgeEllipse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bg1"/>
                </a:solidFill>
                <a:latin typeface="Calibri" panose="020F0502020204030204" pitchFamily="34" charset="0"/>
                <a:cs typeface="Calibri" panose="020F0502020204030204" pitchFamily="34" charset="0"/>
              </a:rPr>
              <a:t>Hat sich unsere neue Version im Vergleich zur alten bzgl. UX verbessert?</a:t>
            </a:r>
          </a:p>
          <a:p>
            <a:pPr algn="ctr"/>
            <a:endParaRPr lang="de-DE" dirty="0">
              <a:solidFill>
                <a:srgbClr val="FF0000"/>
              </a:solidFill>
            </a:endParaRPr>
          </a:p>
        </p:txBody>
      </p:sp>
      <p:sp>
        <p:nvSpPr>
          <p:cNvPr id="9" name="Speech Bubble: Oval 8">
            <a:extLst>
              <a:ext uri="{FF2B5EF4-FFF2-40B4-BE49-F238E27FC236}">
                <a16:creationId xmlns:a16="http://schemas.microsoft.com/office/drawing/2014/main" id="{35993F46-9FFD-46CC-A787-7E94E754FB35}"/>
              </a:ext>
            </a:extLst>
          </p:cNvPr>
          <p:cNvSpPr/>
          <p:nvPr/>
        </p:nvSpPr>
        <p:spPr>
          <a:xfrm>
            <a:off x="6190635" y="4266901"/>
            <a:ext cx="4226438" cy="1587330"/>
          </a:xfrm>
          <a:prstGeom prst="wedgeEllipse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bg1"/>
                </a:solidFill>
                <a:latin typeface="Calibri" panose="020F0502020204030204" pitchFamily="34" charset="0"/>
                <a:cs typeface="Calibri" panose="020F0502020204030204" pitchFamily="34" charset="0"/>
              </a:rPr>
              <a:t>Was müssen wir konkret tun, um die UX zu verbessern?</a:t>
            </a:r>
          </a:p>
          <a:p>
            <a:pPr algn="ctr"/>
            <a:endParaRPr lang="de-DE" dirty="0">
              <a:solidFill>
                <a:srgbClr val="FF0000"/>
              </a:solidFill>
            </a:endParaRPr>
          </a:p>
        </p:txBody>
      </p:sp>
    </p:spTree>
    <p:extLst>
      <p:ext uri="{BB962C8B-B14F-4D97-AF65-F5344CB8AC3E}">
        <p14:creationId xmlns:p14="http://schemas.microsoft.com/office/powerpoint/2010/main" val="4106439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UX Evaluationsmethoden</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Die Klassiker, die jeder UX Professional kennen sollte</a:t>
            </a:r>
          </a:p>
        </p:txBody>
      </p:sp>
      <p:sp>
        <p:nvSpPr>
          <p:cNvPr id="5" name="Textplatzhalter 1">
            <a:extLst>
              <a:ext uri="{FF2B5EF4-FFF2-40B4-BE49-F238E27FC236}">
                <a16:creationId xmlns:a16="http://schemas.microsoft.com/office/drawing/2014/main" id="{7DD407FE-5FAC-4C7E-987B-2A9EE3ADADAF}"/>
              </a:ext>
            </a:extLst>
          </p:cNvPr>
          <p:cNvSpPr txBox="1">
            <a:spLocks/>
          </p:cNvSpPr>
          <p:nvPr/>
        </p:nvSpPr>
        <p:spPr>
          <a:xfrm>
            <a:off x="1889760" y="1902959"/>
            <a:ext cx="2920552" cy="483073"/>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4400" b="1" dirty="0">
                <a:solidFill>
                  <a:srgbClr val="5684AA"/>
                </a:solidFill>
                <a:latin typeface="Calibri" panose="020F0502020204030204" pitchFamily="34" charset="0"/>
                <a:cs typeface="Calibri" panose="020F0502020204030204" pitchFamily="34" charset="0"/>
              </a:rPr>
              <a:t>Usability Test</a:t>
            </a:r>
          </a:p>
        </p:txBody>
      </p:sp>
      <p:sp>
        <p:nvSpPr>
          <p:cNvPr id="6" name="Textplatzhalter 1">
            <a:extLst>
              <a:ext uri="{FF2B5EF4-FFF2-40B4-BE49-F238E27FC236}">
                <a16:creationId xmlns:a16="http://schemas.microsoft.com/office/drawing/2014/main" id="{E6C1329E-B732-4839-BA3B-ABD4FA1E9638}"/>
              </a:ext>
            </a:extLst>
          </p:cNvPr>
          <p:cNvSpPr txBox="1">
            <a:spLocks/>
          </p:cNvSpPr>
          <p:nvPr/>
        </p:nvSpPr>
        <p:spPr>
          <a:xfrm>
            <a:off x="1898240" y="3975337"/>
            <a:ext cx="3580940" cy="483073"/>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4400" b="1" dirty="0">
                <a:solidFill>
                  <a:srgbClr val="5684AA"/>
                </a:solidFill>
                <a:latin typeface="Calibri" panose="020F0502020204030204" pitchFamily="34" charset="0"/>
                <a:cs typeface="Calibri" panose="020F0502020204030204" pitchFamily="34" charset="0"/>
              </a:rPr>
              <a:t>Experten Review</a:t>
            </a:r>
          </a:p>
        </p:txBody>
      </p:sp>
      <p:sp>
        <p:nvSpPr>
          <p:cNvPr id="7" name="Textplatzhalter 1">
            <a:extLst>
              <a:ext uri="{FF2B5EF4-FFF2-40B4-BE49-F238E27FC236}">
                <a16:creationId xmlns:a16="http://schemas.microsoft.com/office/drawing/2014/main" id="{79A32F81-E5EF-4D7A-9BE6-23C91647F36F}"/>
              </a:ext>
            </a:extLst>
          </p:cNvPr>
          <p:cNvSpPr txBox="1">
            <a:spLocks/>
          </p:cNvSpPr>
          <p:nvPr/>
        </p:nvSpPr>
        <p:spPr>
          <a:xfrm>
            <a:off x="6210700" y="3100630"/>
            <a:ext cx="3580940" cy="483073"/>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4400" b="1" dirty="0">
                <a:solidFill>
                  <a:srgbClr val="5684AA"/>
                </a:solidFill>
                <a:latin typeface="Calibri" panose="020F0502020204030204" pitchFamily="34" charset="0"/>
                <a:cs typeface="Calibri" panose="020F0502020204030204" pitchFamily="34" charset="0"/>
              </a:rPr>
              <a:t>Fragebogen</a:t>
            </a:r>
          </a:p>
        </p:txBody>
      </p:sp>
    </p:spTree>
    <p:extLst>
      <p:ext uri="{BB962C8B-B14F-4D97-AF65-F5344CB8AC3E}">
        <p14:creationId xmlns:p14="http://schemas.microsoft.com/office/powerpoint/2010/main" val="1636478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UX Evaluationsmethoden – Stärken und Schwächen</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Wann wendet man welche Methode an?</a:t>
            </a:r>
          </a:p>
        </p:txBody>
      </p:sp>
      <p:graphicFrame>
        <p:nvGraphicFramePr>
          <p:cNvPr id="2" name="Table 1">
            <a:extLst>
              <a:ext uri="{FF2B5EF4-FFF2-40B4-BE49-F238E27FC236}">
                <a16:creationId xmlns:a16="http://schemas.microsoft.com/office/drawing/2014/main" id="{57CD449D-3B45-4E53-99C0-697A43722814}"/>
              </a:ext>
            </a:extLst>
          </p:cNvPr>
          <p:cNvGraphicFramePr>
            <a:graphicFrameLocks noGrp="1"/>
          </p:cNvGraphicFramePr>
          <p:nvPr>
            <p:extLst>
              <p:ext uri="{D42A27DB-BD31-4B8C-83A1-F6EECF244321}">
                <p14:modId xmlns:p14="http://schemas.microsoft.com/office/powerpoint/2010/main" val="3006162965"/>
              </p:ext>
            </p:extLst>
          </p:nvPr>
        </p:nvGraphicFramePr>
        <p:xfrm>
          <a:off x="335836" y="1322779"/>
          <a:ext cx="11464656" cy="2966720"/>
        </p:xfrm>
        <a:graphic>
          <a:graphicData uri="http://schemas.openxmlformats.org/drawingml/2006/table">
            <a:tbl>
              <a:tblPr firstRow="1" bandRow="1">
                <a:tableStyleId>{F5AB1C69-6EDB-4FF4-983F-18BD219EF322}</a:tableStyleId>
              </a:tblPr>
              <a:tblGrid>
                <a:gridCol w="4228656">
                  <a:extLst>
                    <a:ext uri="{9D8B030D-6E8A-4147-A177-3AD203B41FA5}">
                      <a16:colId xmlns:a16="http://schemas.microsoft.com/office/drawing/2014/main" val="3123540900"/>
                    </a:ext>
                  </a:extLst>
                </a:gridCol>
                <a:gridCol w="2412000">
                  <a:extLst>
                    <a:ext uri="{9D8B030D-6E8A-4147-A177-3AD203B41FA5}">
                      <a16:colId xmlns:a16="http://schemas.microsoft.com/office/drawing/2014/main" val="223083256"/>
                    </a:ext>
                  </a:extLst>
                </a:gridCol>
                <a:gridCol w="2412000">
                  <a:extLst>
                    <a:ext uri="{9D8B030D-6E8A-4147-A177-3AD203B41FA5}">
                      <a16:colId xmlns:a16="http://schemas.microsoft.com/office/drawing/2014/main" val="3470568008"/>
                    </a:ext>
                  </a:extLst>
                </a:gridCol>
                <a:gridCol w="2412000">
                  <a:extLst>
                    <a:ext uri="{9D8B030D-6E8A-4147-A177-3AD203B41FA5}">
                      <a16:colId xmlns:a16="http://schemas.microsoft.com/office/drawing/2014/main" val="1421153792"/>
                    </a:ext>
                  </a:extLst>
                </a:gridCol>
              </a:tblGrid>
              <a:tr h="370840">
                <a:tc>
                  <a:txBody>
                    <a:bodyPr/>
                    <a:lstStyle/>
                    <a:p>
                      <a:endParaRPr lang="de-DE" dirty="0"/>
                    </a:p>
                  </a:txBody>
                  <a:tcPr/>
                </a:tc>
                <a:tc>
                  <a:txBody>
                    <a:bodyPr/>
                    <a:lstStyle/>
                    <a:p>
                      <a:pPr algn="ctr"/>
                      <a:r>
                        <a:rPr lang="de-DE" dirty="0"/>
                        <a:t>Usability Test</a:t>
                      </a:r>
                    </a:p>
                  </a:txBody>
                  <a:tcPr/>
                </a:tc>
                <a:tc>
                  <a:txBody>
                    <a:bodyPr/>
                    <a:lstStyle/>
                    <a:p>
                      <a:pPr algn="ctr"/>
                      <a:r>
                        <a:rPr lang="de-DE" dirty="0"/>
                        <a:t>Experten-Review</a:t>
                      </a:r>
                    </a:p>
                  </a:txBody>
                  <a:tcPr/>
                </a:tc>
                <a:tc>
                  <a:txBody>
                    <a:bodyPr/>
                    <a:lstStyle/>
                    <a:p>
                      <a:pPr algn="ctr"/>
                      <a:r>
                        <a:rPr lang="de-DE" dirty="0"/>
                        <a:t>Fragebogen</a:t>
                      </a:r>
                    </a:p>
                  </a:txBody>
                  <a:tcPr/>
                </a:tc>
                <a:extLst>
                  <a:ext uri="{0D108BD9-81ED-4DB2-BD59-A6C34878D82A}">
                    <a16:rowId xmlns:a16="http://schemas.microsoft.com/office/drawing/2014/main" val="2963150448"/>
                  </a:ext>
                </a:extLst>
              </a:tr>
              <a:tr h="370840">
                <a:tc>
                  <a:txBody>
                    <a:bodyPr/>
                    <a:lstStyle/>
                    <a:p>
                      <a:r>
                        <a:rPr lang="de-DE" dirty="0"/>
                        <a:t>Qualitative Daten</a:t>
                      </a:r>
                    </a:p>
                  </a:txBody>
                  <a:tcPr/>
                </a:tc>
                <a:tc>
                  <a:txBody>
                    <a:bodyPr/>
                    <a:lstStyle/>
                    <a:p>
                      <a:pPr algn="ctr"/>
                      <a:r>
                        <a:rPr lang="de-DE" dirty="0"/>
                        <a:t>Ja</a:t>
                      </a:r>
                    </a:p>
                  </a:txBody>
                  <a:tcPr anchor="ctr"/>
                </a:tc>
                <a:tc>
                  <a:txBody>
                    <a:bodyPr/>
                    <a:lstStyle/>
                    <a:p>
                      <a:pPr algn="ctr"/>
                      <a:r>
                        <a:rPr lang="de-DE" dirty="0"/>
                        <a:t>Ja</a:t>
                      </a:r>
                    </a:p>
                  </a:txBody>
                  <a:tcPr anchor="ctr"/>
                </a:tc>
                <a:tc>
                  <a:txBody>
                    <a:bodyPr/>
                    <a:lstStyle/>
                    <a:p>
                      <a:pPr algn="ctr"/>
                      <a:r>
                        <a:rPr lang="de-DE" dirty="0"/>
                        <a:t>Nein</a:t>
                      </a:r>
                    </a:p>
                  </a:txBody>
                  <a:tcPr anchor="ctr"/>
                </a:tc>
                <a:extLst>
                  <a:ext uri="{0D108BD9-81ED-4DB2-BD59-A6C34878D82A}">
                    <a16:rowId xmlns:a16="http://schemas.microsoft.com/office/drawing/2014/main" val="911667176"/>
                  </a:ext>
                </a:extLst>
              </a:tr>
              <a:tr h="370840">
                <a:tc>
                  <a:txBody>
                    <a:bodyPr/>
                    <a:lstStyle/>
                    <a:p>
                      <a:r>
                        <a:rPr lang="de-DE" dirty="0"/>
                        <a:t>Quantitative Daten</a:t>
                      </a:r>
                    </a:p>
                  </a:txBody>
                  <a:tcPr/>
                </a:tc>
                <a:tc>
                  <a:txBody>
                    <a:bodyPr/>
                    <a:lstStyle/>
                    <a:p>
                      <a:pPr algn="ctr"/>
                      <a:r>
                        <a:rPr lang="de-DE" dirty="0"/>
                        <a:t>Teilweise</a:t>
                      </a:r>
                    </a:p>
                  </a:txBody>
                  <a:tcPr anchor="ctr"/>
                </a:tc>
                <a:tc>
                  <a:txBody>
                    <a:bodyPr/>
                    <a:lstStyle/>
                    <a:p>
                      <a:pPr algn="ctr"/>
                      <a:r>
                        <a:rPr lang="de-DE" dirty="0"/>
                        <a:t>Nein</a:t>
                      </a:r>
                    </a:p>
                  </a:txBody>
                  <a:tcPr anchor="ctr"/>
                </a:tc>
                <a:tc>
                  <a:txBody>
                    <a:bodyPr/>
                    <a:lstStyle/>
                    <a:p>
                      <a:pPr algn="ctr"/>
                      <a:r>
                        <a:rPr lang="de-DE" dirty="0"/>
                        <a:t>Ja</a:t>
                      </a:r>
                    </a:p>
                  </a:txBody>
                  <a:tcPr anchor="ctr"/>
                </a:tc>
                <a:extLst>
                  <a:ext uri="{0D108BD9-81ED-4DB2-BD59-A6C34878D82A}">
                    <a16:rowId xmlns:a16="http://schemas.microsoft.com/office/drawing/2014/main" val="1753486868"/>
                  </a:ext>
                </a:extLst>
              </a:tr>
              <a:tr h="370840">
                <a:tc>
                  <a:txBody>
                    <a:bodyPr/>
                    <a:lstStyle/>
                    <a:p>
                      <a:r>
                        <a:rPr lang="de-DE" dirty="0"/>
                        <a:t>Generiert direkte Verbesserungsvorschläge</a:t>
                      </a:r>
                    </a:p>
                  </a:txBody>
                  <a:tcPr/>
                </a:tc>
                <a:tc>
                  <a:txBody>
                    <a:bodyPr/>
                    <a:lstStyle/>
                    <a:p>
                      <a:pPr algn="ctr"/>
                      <a:r>
                        <a:rPr lang="de-DE" dirty="0"/>
                        <a:t>Ja</a:t>
                      </a:r>
                    </a:p>
                  </a:txBody>
                  <a:tcPr anchor="ctr"/>
                </a:tc>
                <a:tc>
                  <a:txBody>
                    <a:bodyPr/>
                    <a:lstStyle/>
                    <a:p>
                      <a:pPr algn="ctr"/>
                      <a:r>
                        <a:rPr lang="de-DE" dirty="0"/>
                        <a:t>Ja</a:t>
                      </a:r>
                    </a:p>
                  </a:txBody>
                  <a:tcPr anchor="ctr"/>
                </a:tc>
                <a:tc>
                  <a:txBody>
                    <a:bodyPr/>
                    <a:lstStyle/>
                    <a:p>
                      <a:pPr algn="ctr"/>
                      <a:r>
                        <a:rPr lang="de-DE" dirty="0"/>
                        <a:t>Nein</a:t>
                      </a:r>
                    </a:p>
                  </a:txBody>
                  <a:tcPr anchor="ctr"/>
                </a:tc>
                <a:extLst>
                  <a:ext uri="{0D108BD9-81ED-4DB2-BD59-A6C34878D82A}">
                    <a16:rowId xmlns:a16="http://schemas.microsoft.com/office/drawing/2014/main" val="886688075"/>
                  </a:ext>
                </a:extLst>
              </a:tr>
              <a:tr h="370840">
                <a:tc>
                  <a:txBody>
                    <a:bodyPr/>
                    <a:lstStyle/>
                    <a:p>
                      <a:r>
                        <a:rPr lang="de-DE" dirty="0"/>
                        <a:t>Vergleich von Produkten möglich</a:t>
                      </a:r>
                    </a:p>
                  </a:txBody>
                  <a:tcPr/>
                </a:tc>
                <a:tc>
                  <a:txBody>
                    <a:bodyPr/>
                    <a:lstStyle/>
                    <a:p>
                      <a:pPr algn="ctr"/>
                      <a:r>
                        <a:rPr lang="de-DE" dirty="0"/>
                        <a:t>Nein</a:t>
                      </a:r>
                    </a:p>
                  </a:txBody>
                  <a:tcPr anchor="ctr"/>
                </a:tc>
                <a:tc>
                  <a:txBody>
                    <a:bodyPr/>
                    <a:lstStyle/>
                    <a:p>
                      <a:pPr algn="ctr"/>
                      <a:r>
                        <a:rPr lang="de-DE" dirty="0"/>
                        <a:t>Teilweise</a:t>
                      </a:r>
                    </a:p>
                  </a:txBody>
                  <a:tcPr anchor="ctr"/>
                </a:tc>
                <a:tc>
                  <a:txBody>
                    <a:bodyPr/>
                    <a:lstStyle/>
                    <a:p>
                      <a:pPr algn="ctr"/>
                      <a:r>
                        <a:rPr lang="de-DE" dirty="0"/>
                        <a:t>Ja</a:t>
                      </a:r>
                    </a:p>
                  </a:txBody>
                  <a:tcPr anchor="ctr"/>
                </a:tc>
                <a:extLst>
                  <a:ext uri="{0D108BD9-81ED-4DB2-BD59-A6C34878D82A}">
                    <a16:rowId xmlns:a16="http://schemas.microsoft.com/office/drawing/2014/main" val="2920711275"/>
                  </a:ext>
                </a:extLst>
              </a:tr>
              <a:tr h="370840">
                <a:tc>
                  <a:txBody>
                    <a:bodyPr/>
                    <a:lstStyle/>
                    <a:p>
                      <a:r>
                        <a:rPr lang="de-DE" dirty="0"/>
                        <a:t>Aufwand zur Durchführung</a:t>
                      </a:r>
                    </a:p>
                  </a:txBody>
                  <a:tcPr/>
                </a:tc>
                <a:tc>
                  <a:txBody>
                    <a:bodyPr/>
                    <a:lstStyle/>
                    <a:p>
                      <a:pPr algn="ctr"/>
                      <a:r>
                        <a:rPr lang="de-DE" dirty="0"/>
                        <a:t>Hoch</a:t>
                      </a:r>
                    </a:p>
                  </a:txBody>
                  <a:tcPr anchor="ctr"/>
                </a:tc>
                <a:tc>
                  <a:txBody>
                    <a:bodyPr/>
                    <a:lstStyle/>
                    <a:p>
                      <a:pPr algn="ctr"/>
                      <a:r>
                        <a:rPr lang="de-DE" dirty="0"/>
                        <a:t>Gering</a:t>
                      </a:r>
                    </a:p>
                  </a:txBody>
                  <a:tcPr anchor="ctr"/>
                </a:tc>
                <a:tc>
                  <a:txBody>
                    <a:bodyPr/>
                    <a:lstStyle/>
                    <a:p>
                      <a:pPr algn="ctr"/>
                      <a:r>
                        <a:rPr lang="de-DE" dirty="0"/>
                        <a:t>Gering</a:t>
                      </a:r>
                    </a:p>
                  </a:txBody>
                  <a:tcPr anchor="ctr"/>
                </a:tc>
                <a:extLst>
                  <a:ext uri="{0D108BD9-81ED-4DB2-BD59-A6C34878D82A}">
                    <a16:rowId xmlns:a16="http://schemas.microsoft.com/office/drawing/2014/main" val="11439478"/>
                  </a:ext>
                </a:extLst>
              </a:tr>
              <a:tr h="370840">
                <a:tc>
                  <a:txBody>
                    <a:bodyPr/>
                    <a:lstStyle/>
                    <a:p>
                      <a:r>
                        <a:rPr lang="de-DE" dirty="0"/>
                        <a:t>Reliabilität</a:t>
                      </a:r>
                    </a:p>
                  </a:txBody>
                  <a:tcPr/>
                </a:tc>
                <a:tc>
                  <a:txBody>
                    <a:bodyPr/>
                    <a:lstStyle/>
                    <a:p>
                      <a:pPr algn="ctr"/>
                      <a:r>
                        <a:rPr lang="de-DE" dirty="0"/>
                        <a:t>Gering</a:t>
                      </a:r>
                    </a:p>
                  </a:txBody>
                  <a:tcPr anchor="ctr"/>
                </a:tc>
                <a:tc>
                  <a:txBody>
                    <a:bodyPr/>
                    <a:lstStyle/>
                    <a:p>
                      <a:pPr algn="ctr"/>
                      <a:r>
                        <a:rPr lang="de-DE" dirty="0"/>
                        <a:t>Gering</a:t>
                      </a:r>
                    </a:p>
                  </a:txBody>
                  <a:tcPr anchor="ctr"/>
                </a:tc>
                <a:tc>
                  <a:txBody>
                    <a:bodyPr/>
                    <a:lstStyle/>
                    <a:p>
                      <a:pPr algn="ctr"/>
                      <a:r>
                        <a:rPr lang="de-DE" dirty="0"/>
                        <a:t>Hoch</a:t>
                      </a:r>
                    </a:p>
                  </a:txBody>
                  <a:tcPr anchor="ctr"/>
                </a:tc>
                <a:extLst>
                  <a:ext uri="{0D108BD9-81ED-4DB2-BD59-A6C34878D82A}">
                    <a16:rowId xmlns:a16="http://schemas.microsoft.com/office/drawing/2014/main" val="300199960"/>
                  </a:ext>
                </a:extLst>
              </a:tr>
              <a:tr h="370840">
                <a:tc>
                  <a:txBody>
                    <a:bodyPr/>
                    <a:lstStyle/>
                    <a:p>
                      <a:r>
                        <a:rPr lang="de-DE" dirty="0"/>
                        <a:t>Focus der Methode</a:t>
                      </a:r>
                    </a:p>
                  </a:txBody>
                  <a:tcPr/>
                </a:tc>
                <a:tc>
                  <a:txBody>
                    <a:bodyPr/>
                    <a:lstStyle/>
                    <a:p>
                      <a:pPr algn="ctr"/>
                      <a:r>
                        <a:rPr lang="de-DE" dirty="0"/>
                        <a:t>Probleme finden</a:t>
                      </a:r>
                    </a:p>
                  </a:txBody>
                  <a:tcPr anchor="ctr"/>
                </a:tc>
                <a:tc>
                  <a:txBody>
                    <a:bodyPr/>
                    <a:lstStyle/>
                    <a:p>
                      <a:pPr algn="ctr"/>
                      <a:r>
                        <a:rPr lang="de-DE" dirty="0"/>
                        <a:t>Probleme finden</a:t>
                      </a:r>
                    </a:p>
                  </a:txBody>
                  <a:tcPr anchor="ctr"/>
                </a:tc>
                <a:tc>
                  <a:txBody>
                    <a:bodyPr/>
                    <a:lstStyle/>
                    <a:p>
                      <a:pPr algn="ctr"/>
                      <a:r>
                        <a:rPr lang="de-DE" dirty="0"/>
                        <a:t>Stärken und Schwächen</a:t>
                      </a:r>
                    </a:p>
                  </a:txBody>
                  <a:tcPr anchor="ctr"/>
                </a:tc>
                <a:extLst>
                  <a:ext uri="{0D108BD9-81ED-4DB2-BD59-A6C34878D82A}">
                    <a16:rowId xmlns:a16="http://schemas.microsoft.com/office/drawing/2014/main" val="4001988759"/>
                  </a:ext>
                </a:extLst>
              </a:tr>
            </a:tbl>
          </a:graphicData>
        </a:graphic>
      </p:graphicFrame>
      <p:sp>
        <p:nvSpPr>
          <p:cNvPr id="5" name="Rectangle 4">
            <a:extLst>
              <a:ext uri="{FF2B5EF4-FFF2-40B4-BE49-F238E27FC236}">
                <a16:creationId xmlns:a16="http://schemas.microsoft.com/office/drawing/2014/main" id="{9CDA4C87-4886-4FE5-9E13-67AE6EADE563}"/>
              </a:ext>
            </a:extLst>
          </p:cNvPr>
          <p:cNvSpPr/>
          <p:nvPr/>
        </p:nvSpPr>
        <p:spPr>
          <a:xfrm>
            <a:off x="326106" y="4481178"/>
            <a:ext cx="4197253" cy="52529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b="1" dirty="0">
                <a:solidFill>
                  <a:schemeClr val="accent4"/>
                </a:solidFill>
              </a:rPr>
              <a:t> Konkrete Verbesserungen finden?</a:t>
            </a:r>
          </a:p>
        </p:txBody>
      </p:sp>
      <p:sp>
        <p:nvSpPr>
          <p:cNvPr id="6" name="Rectangle 5">
            <a:extLst>
              <a:ext uri="{FF2B5EF4-FFF2-40B4-BE49-F238E27FC236}">
                <a16:creationId xmlns:a16="http://schemas.microsoft.com/office/drawing/2014/main" id="{49C9885A-E8BF-4281-84EE-29B1510D5FC8}"/>
              </a:ext>
            </a:extLst>
          </p:cNvPr>
          <p:cNvSpPr/>
          <p:nvPr/>
        </p:nvSpPr>
        <p:spPr>
          <a:xfrm>
            <a:off x="326106" y="4991027"/>
            <a:ext cx="4197252" cy="52529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b="1" dirty="0">
                <a:solidFill>
                  <a:srgbClr val="002060"/>
                </a:solidFill>
              </a:rPr>
              <a:t>Verbesserungen zur Vorversion?</a:t>
            </a:r>
          </a:p>
        </p:txBody>
      </p:sp>
      <p:sp>
        <p:nvSpPr>
          <p:cNvPr id="7" name="Rectangle 6">
            <a:extLst>
              <a:ext uri="{FF2B5EF4-FFF2-40B4-BE49-F238E27FC236}">
                <a16:creationId xmlns:a16="http://schemas.microsoft.com/office/drawing/2014/main" id="{F5D3B7B8-9311-493B-B77D-E58916A8990D}"/>
              </a:ext>
            </a:extLst>
          </p:cNvPr>
          <p:cNvSpPr/>
          <p:nvPr/>
        </p:nvSpPr>
        <p:spPr>
          <a:xfrm>
            <a:off x="326106" y="5540882"/>
            <a:ext cx="4197252" cy="52529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dirty="0">
                <a:solidFill>
                  <a:srgbClr val="0070C0"/>
                </a:solidFill>
              </a:rPr>
              <a:t>Besser oder schlechter als Konkurrenz?</a:t>
            </a:r>
          </a:p>
        </p:txBody>
      </p:sp>
      <p:sp>
        <p:nvSpPr>
          <p:cNvPr id="8" name="Rectangle 7">
            <a:extLst>
              <a:ext uri="{FF2B5EF4-FFF2-40B4-BE49-F238E27FC236}">
                <a16:creationId xmlns:a16="http://schemas.microsoft.com/office/drawing/2014/main" id="{0649873B-7CA2-4C5A-BDDC-539904924577}"/>
              </a:ext>
            </a:extLst>
          </p:cNvPr>
          <p:cNvSpPr/>
          <p:nvPr/>
        </p:nvSpPr>
        <p:spPr>
          <a:xfrm>
            <a:off x="326107" y="6082389"/>
            <a:ext cx="4197252" cy="52529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dirty="0">
                <a:solidFill>
                  <a:schemeClr val="accent6"/>
                </a:solidFill>
              </a:rPr>
              <a:t>Ausreichende UX für Markterfolg?</a:t>
            </a:r>
          </a:p>
        </p:txBody>
      </p:sp>
      <p:sp>
        <p:nvSpPr>
          <p:cNvPr id="9" name="TextBox 8">
            <a:extLst>
              <a:ext uri="{FF2B5EF4-FFF2-40B4-BE49-F238E27FC236}">
                <a16:creationId xmlns:a16="http://schemas.microsoft.com/office/drawing/2014/main" id="{DBBC1546-7CE7-4F74-BEB7-9ABC1B5FA1AC}"/>
              </a:ext>
            </a:extLst>
          </p:cNvPr>
          <p:cNvSpPr txBox="1"/>
          <p:nvPr/>
        </p:nvSpPr>
        <p:spPr>
          <a:xfrm>
            <a:off x="5496857" y="4480689"/>
            <a:ext cx="513282" cy="584775"/>
          </a:xfrm>
          <a:prstGeom prst="rect">
            <a:avLst/>
          </a:prstGeom>
          <a:noFill/>
        </p:spPr>
        <p:txBody>
          <a:bodyPr wrap="none" rtlCol="0">
            <a:spAutoFit/>
          </a:bodyPr>
          <a:lstStyle/>
          <a:p>
            <a:r>
              <a:rPr lang="de-DE" sz="3200" b="1" dirty="0">
                <a:solidFill>
                  <a:schemeClr val="accent4"/>
                </a:solidFill>
                <a:latin typeface="SAP-icons" panose="05000500020000020004" pitchFamily="2" charset="0"/>
                <a:sym typeface="Symbol" panose="05050102010706020507" pitchFamily="18" charset="2"/>
              </a:rPr>
              <a:t></a:t>
            </a:r>
            <a:endParaRPr lang="de-DE" sz="3200" b="1" dirty="0">
              <a:solidFill>
                <a:schemeClr val="accent4"/>
              </a:solidFill>
            </a:endParaRPr>
          </a:p>
        </p:txBody>
      </p:sp>
      <p:sp>
        <p:nvSpPr>
          <p:cNvPr id="15" name="TextBox 14">
            <a:extLst>
              <a:ext uri="{FF2B5EF4-FFF2-40B4-BE49-F238E27FC236}">
                <a16:creationId xmlns:a16="http://schemas.microsoft.com/office/drawing/2014/main" id="{D42894E2-0AF8-4517-BAF9-4F93E48FF0D3}"/>
              </a:ext>
            </a:extLst>
          </p:cNvPr>
          <p:cNvSpPr txBox="1"/>
          <p:nvPr/>
        </p:nvSpPr>
        <p:spPr>
          <a:xfrm>
            <a:off x="10421944" y="5561163"/>
            <a:ext cx="513282" cy="584775"/>
          </a:xfrm>
          <a:prstGeom prst="rect">
            <a:avLst/>
          </a:prstGeom>
          <a:noFill/>
        </p:spPr>
        <p:txBody>
          <a:bodyPr wrap="none" rtlCol="0">
            <a:spAutoFit/>
          </a:bodyPr>
          <a:lstStyle/>
          <a:p>
            <a:r>
              <a:rPr lang="de-DE" sz="3200" b="1" dirty="0">
                <a:solidFill>
                  <a:srgbClr val="479AF8"/>
                </a:solidFill>
                <a:latin typeface="SAP-icons" panose="05000500020000020004" pitchFamily="2" charset="0"/>
                <a:sym typeface="Symbol" panose="05050102010706020507" pitchFamily="18" charset="2"/>
              </a:rPr>
              <a:t></a:t>
            </a:r>
            <a:endParaRPr lang="de-DE" sz="3200" b="1" dirty="0">
              <a:solidFill>
                <a:srgbClr val="479AF8"/>
              </a:solidFill>
            </a:endParaRPr>
          </a:p>
        </p:txBody>
      </p:sp>
      <p:sp>
        <p:nvSpPr>
          <p:cNvPr id="16" name="TextBox 15">
            <a:extLst>
              <a:ext uri="{FF2B5EF4-FFF2-40B4-BE49-F238E27FC236}">
                <a16:creationId xmlns:a16="http://schemas.microsoft.com/office/drawing/2014/main" id="{929AF0B4-47ED-4CA3-9B7A-0CC764C6B845}"/>
              </a:ext>
            </a:extLst>
          </p:cNvPr>
          <p:cNvSpPr txBox="1"/>
          <p:nvPr/>
        </p:nvSpPr>
        <p:spPr>
          <a:xfrm>
            <a:off x="7624200" y="6113752"/>
            <a:ext cx="617477" cy="584775"/>
          </a:xfrm>
          <a:prstGeom prst="rect">
            <a:avLst/>
          </a:prstGeom>
          <a:noFill/>
        </p:spPr>
        <p:txBody>
          <a:bodyPr wrap="none" rtlCol="0">
            <a:spAutoFit/>
          </a:bodyPr>
          <a:lstStyle/>
          <a:p>
            <a:r>
              <a:rPr lang="de-DE" sz="3200" b="1" dirty="0">
                <a:solidFill>
                  <a:schemeClr val="accent6">
                    <a:lumMod val="75000"/>
                  </a:schemeClr>
                </a:solidFill>
                <a:latin typeface="SAP-icons" panose="05000500020000020004" pitchFamily="2" charset="0"/>
                <a:sym typeface="Symbol" panose="05050102010706020507" pitchFamily="18" charset="2"/>
              </a:rPr>
              <a:t>(</a:t>
            </a:r>
            <a:r>
              <a:rPr lang="de-DE" sz="3200" b="1" dirty="0">
                <a:solidFill>
                  <a:schemeClr val="accent6"/>
                </a:solidFill>
                <a:latin typeface="SAP-icons" panose="05000500020000020004" pitchFamily="2" charset="0"/>
                <a:sym typeface="Symbol" panose="05050102010706020507" pitchFamily="18" charset="2"/>
              </a:rPr>
              <a:t></a:t>
            </a:r>
            <a:endParaRPr lang="de-DE" sz="3200" b="1" dirty="0">
              <a:solidFill>
                <a:schemeClr val="accent6">
                  <a:lumMod val="75000"/>
                </a:schemeClr>
              </a:solidFill>
            </a:endParaRPr>
          </a:p>
        </p:txBody>
      </p:sp>
      <p:sp>
        <p:nvSpPr>
          <p:cNvPr id="17" name="TextBox 16">
            <a:extLst>
              <a:ext uri="{FF2B5EF4-FFF2-40B4-BE49-F238E27FC236}">
                <a16:creationId xmlns:a16="http://schemas.microsoft.com/office/drawing/2014/main" id="{FAC160EF-AADD-49CF-9F34-2ED41F067428}"/>
              </a:ext>
            </a:extLst>
          </p:cNvPr>
          <p:cNvSpPr txBox="1"/>
          <p:nvPr/>
        </p:nvSpPr>
        <p:spPr>
          <a:xfrm>
            <a:off x="7731208" y="4990538"/>
            <a:ext cx="513282" cy="584775"/>
          </a:xfrm>
          <a:prstGeom prst="rect">
            <a:avLst/>
          </a:prstGeom>
          <a:noFill/>
        </p:spPr>
        <p:txBody>
          <a:bodyPr wrap="none" rtlCol="0">
            <a:spAutoFit/>
          </a:bodyPr>
          <a:lstStyle/>
          <a:p>
            <a:r>
              <a:rPr lang="de-DE" sz="3200" b="1" dirty="0">
                <a:solidFill>
                  <a:srgbClr val="002060"/>
                </a:solidFill>
                <a:latin typeface="SAP-icons" panose="05000500020000020004" pitchFamily="2" charset="0"/>
                <a:sym typeface="Symbol" panose="05050102010706020507" pitchFamily="18" charset="2"/>
              </a:rPr>
              <a:t></a:t>
            </a:r>
            <a:endParaRPr lang="de-DE" sz="3200" b="1" dirty="0">
              <a:solidFill>
                <a:srgbClr val="002060"/>
              </a:solidFill>
            </a:endParaRPr>
          </a:p>
        </p:txBody>
      </p:sp>
      <p:sp>
        <p:nvSpPr>
          <p:cNvPr id="18" name="TextBox 17">
            <a:extLst>
              <a:ext uri="{FF2B5EF4-FFF2-40B4-BE49-F238E27FC236}">
                <a16:creationId xmlns:a16="http://schemas.microsoft.com/office/drawing/2014/main" id="{8D691878-057C-422F-903B-EFF362C97B37}"/>
              </a:ext>
            </a:extLst>
          </p:cNvPr>
          <p:cNvSpPr txBox="1"/>
          <p:nvPr/>
        </p:nvSpPr>
        <p:spPr>
          <a:xfrm>
            <a:off x="10431776" y="4990538"/>
            <a:ext cx="513282" cy="584775"/>
          </a:xfrm>
          <a:prstGeom prst="rect">
            <a:avLst/>
          </a:prstGeom>
          <a:noFill/>
        </p:spPr>
        <p:txBody>
          <a:bodyPr wrap="none" rtlCol="0">
            <a:spAutoFit/>
          </a:bodyPr>
          <a:lstStyle/>
          <a:p>
            <a:r>
              <a:rPr lang="de-DE" sz="3200" b="1" dirty="0">
                <a:solidFill>
                  <a:srgbClr val="002060"/>
                </a:solidFill>
                <a:latin typeface="SAP-icons" panose="05000500020000020004" pitchFamily="2" charset="0"/>
                <a:sym typeface="Symbol" panose="05050102010706020507" pitchFamily="18" charset="2"/>
              </a:rPr>
              <a:t></a:t>
            </a:r>
            <a:endParaRPr lang="de-DE" sz="3200" b="1" dirty="0">
              <a:solidFill>
                <a:srgbClr val="002060"/>
              </a:solidFill>
            </a:endParaRPr>
          </a:p>
        </p:txBody>
      </p:sp>
      <p:sp>
        <p:nvSpPr>
          <p:cNvPr id="19" name="TextBox 18">
            <a:extLst>
              <a:ext uri="{FF2B5EF4-FFF2-40B4-BE49-F238E27FC236}">
                <a16:creationId xmlns:a16="http://schemas.microsoft.com/office/drawing/2014/main" id="{4260A3CB-95E9-4475-B66B-0B634F49F6E2}"/>
              </a:ext>
            </a:extLst>
          </p:cNvPr>
          <p:cNvSpPr txBox="1"/>
          <p:nvPr/>
        </p:nvSpPr>
        <p:spPr>
          <a:xfrm>
            <a:off x="7730252" y="4480689"/>
            <a:ext cx="513282" cy="584775"/>
          </a:xfrm>
          <a:prstGeom prst="rect">
            <a:avLst/>
          </a:prstGeom>
          <a:noFill/>
        </p:spPr>
        <p:txBody>
          <a:bodyPr wrap="none" rtlCol="0">
            <a:spAutoFit/>
          </a:bodyPr>
          <a:lstStyle/>
          <a:p>
            <a:r>
              <a:rPr lang="de-DE" sz="3200" b="1" dirty="0">
                <a:solidFill>
                  <a:schemeClr val="accent4"/>
                </a:solidFill>
                <a:latin typeface="SAP-icons" panose="05000500020000020004" pitchFamily="2" charset="0"/>
                <a:sym typeface="Symbol" panose="05050102010706020507" pitchFamily="18" charset="2"/>
              </a:rPr>
              <a:t></a:t>
            </a:r>
            <a:endParaRPr lang="de-DE" sz="3200" b="1" dirty="0">
              <a:solidFill>
                <a:schemeClr val="accent4"/>
              </a:solidFill>
            </a:endParaRPr>
          </a:p>
        </p:txBody>
      </p:sp>
      <p:sp>
        <p:nvSpPr>
          <p:cNvPr id="20" name="TextBox 19">
            <a:extLst>
              <a:ext uri="{FF2B5EF4-FFF2-40B4-BE49-F238E27FC236}">
                <a16:creationId xmlns:a16="http://schemas.microsoft.com/office/drawing/2014/main" id="{A1E0D003-96B9-4498-BCD6-CCB13D8F57A0}"/>
              </a:ext>
            </a:extLst>
          </p:cNvPr>
          <p:cNvSpPr txBox="1"/>
          <p:nvPr/>
        </p:nvSpPr>
        <p:spPr>
          <a:xfrm>
            <a:off x="10407757" y="6113752"/>
            <a:ext cx="513282" cy="584775"/>
          </a:xfrm>
          <a:prstGeom prst="rect">
            <a:avLst/>
          </a:prstGeom>
          <a:noFill/>
        </p:spPr>
        <p:txBody>
          <a:bodyPr wrap="none" rtlCol="0">
            <a:spAutoFit/>
          </a:bodyPr>
          <a:lstStyle/>
          <a:p>
            <a:r>
              <a:rPr lang="de-DE" sz="3200" b="1" dirty="0">
                <a:solidFill>
                  <a:schemeClr val="accent6"/>
                </a:solidFill>
                <a:latin typeface="SAP-icons" panose="05000500020000020004" pitchFamily="2" charset="0"/>
                <a:sym typeface="Symbol" panose="05050102010706020507" pitchFamily="18" charset="2"/>
              </a:rPr>
              <a:t></a:t>
            </a:r>
            <a:endParaRPr lang="de-DE" sz="3200" b="1" dirty="0">
              <a:solidFill>
                <a:schemeClr val="accent6"/>
              </a:solidFill>
            </a:endParaRPr>
          </a:p>
        </p:txBody>
      </p:sp>
    </p:spTree>
    <p:extLst>
      <p:ext uri="{BB962C8B-B14F-4D97-AF65-F5344CB8AC3E}">
        <p14:creationId xmlns:p14="http://schemas.microsoft.com/office/powerpoint/2010/main" val="2850699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atin typeface="+mn-lt"/>
              </a:rPr>
              <a:t>UX Fragebögen</a:t>
            </a:r>
          </a:p>
        </p:txBody>
      </p:sp>
      <p:sp>
        <p:nvSpPr>
          <p:cNvPr id="5" name="Textplatzhalter 4"/>
          <p:cNvSpPr>
            <a:spLocks noGrp="1"/>
          </p:cNvSpPr>
          <p:nvPr>
            <p:ph type="body" sz="quarter" idx="10"/>
          </p:nvPr>
        </p:nvSpPr>
        <p:spPr/>
        <p:txBody>
          <a:bodyPr/>
          <a:lstStyle/>
          <a:p>
            <a:r>
              <a:rPr lang="de-DE" sz="3600">
                <a:latin typeface="+mn-lt"/>
              </a:rPr>
              <a:t>Struktur</a:t>
            </a:r>
          </a:p>
          <a:p>
            <a:endParaRPr lang="de-DE"/>
          </a:p>
        </p:txBody>
      </p:sp>
    </p:spTree>
    <p:extLst>
      <p:ext uri="{BB962C8B-B14F-4D97-AF65-F5344CB8AC3E}">
        <p14:creationId xmlns:p14="http://schemas.microsoft.com/office/powerpoint/2010/main" val="741912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Struktur von UX Fragebögen</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Frageformate, Items und Skalen</a:t>
            </a:r>
          </a:p>
        </p:txBody>
      </p:sp>
      <p:graphicFrame>
        <p:nvGraphicFramePr>
          <p:cNvPr id="5" name="Table 4">
            <a:extLst>
              <a:ext uri="{FF2B5EF4-FFF2-40B4-BE49-F238E27FC236}">
                <a16:creationId xmlns:a16="http://schemas.microsoft.com/office/drawing/2014/main" id="{E0CDFBC4-8CA8-48FD-B64C-5FB43B0148DC}"/>
              </a:ext>
            </a:extLst>
          </p:cNvPr>
          <p:cNvGraphicFramePr>
            <a:graphicFrameLocks noGrp="1"/>
          </p:cNvGraphicFramePr>
          <p:nvPr>
            <p:extLst>
              <p:ext uri="{D42A27DB-BD31-4B8C-83A1-F6EECF244321}">
                <p14:modId xmlns:p14="http://schemas.microsoft.com/office/powerpoint/2010/main" val="1550908681"/>
              </p:ext>
            </p:extLst>
          </p:nvPr>
        </p:nvGraphicFramePr>
        <p:xfrm>
          <a:off x="2641297" y="1467334"/>
          <a:ext cx="5024105" cy="1483360"/>
        </p:xfrm>
        <a:graphic>
          <a:graphicData uri="http://schemas.openxmlformats.org/drawingml/2006/table">
            <a:tbl>
              <a:tblPr firstRow="1" bandRow="1">
                <a:tableStyleId>{2D5ABB26-0587-4C30-8999-92F81FD0307C}</a:tableStyleId>
              </a:tblPr>
              <a:tblGrid>
                <a:gridCol w="1395688">
                  <a:extLst>
                    <a:ext uri="{9D8B030D-6E8A-4147-A177-3AD203B41FA5}">
                      <a16:colId xmlns:a16="http://schemas.microsoft.com/office/drawing/2014/main" val="4262928617"/>
                    </a:ext>
                  </a:extLst>
                </a:gridCol>
                <a:gridCol w="1595337">
                  <a:extLst>
                    <a:ext uri="{9D8B030D-6E8A-4147-A177-3AD203B41FA5}">
                      <a16:colId xmlns:a16="http://schemas.microsoft.com/office/drawing/2014/main" val="4208194161"/>
                    </a:ext>
                  </a:extLst>
                </a:gridCol>
                <a:gridCol w="2033080">
                  <a:extLst>
                    <a:ext uri="{9D8B030D-6E8A-4147-A177-3AD203B41FA5}">
                      <a16:colId xmlns:a16="http://schemas.microsoft.com/office/drawing/2014/main" val="2293462704"/>
                    </a:ext>
                  </a:extLst>
                </a:gridCol>
              </a:tblGrid>
              <a:tr h="370840">
                <a:tc>
                  <a:txBody>
                    <a:bodyPr/>
                    <a:lstStyle/>
                    <a:p>
                      <a:pPr algn="r" fontAlgn="ctr"/>
                      <a:r>
                        <a:rPr lang="de-DE" sz="1600" b="0" i="0" u="none" strike="noStrike" dirty="0">
                          <a:solidFill>
                            <a:srgbClr val="000000"/>
                          </a:solidFill>
                          <a:effectLst/>
                          <a:latin typeface="+mn-lt"/>
                        </a:rPr>
                        <a:t>unverständlich</a:t>
                      </a:r>
                    </a:p>
                  </a:txBody>
                  <a:tcPr marL="0" marR="0" marT="0" marB="0" anchor="ctr"/>
                </a:tc>
                <a:tc>
                  <a:txBody>
                    <a:bodyPr/>
                    <a:lstStyle/>
                    <a:p>
                      <a:r>
                        <a:rPr lang="de-DE" dirty="0"/>
                        <a:t>O </a:t>
                      </a:r>
                      <a:r>
                        <a:rPr lang="de-DE" dirty="0" err="1"/>
                        <a:t>O</a:t>
                      </a:r>
                      <a:r>
                        <a:rPr lang="de-DE" dirty="0"/>
                        <a:t> </a:t>
                      </a:r>
                      <a:r>
                        <a:rPr lang="de-DE" dirty="0" err="1"/>
                        <a:t>O</a:t>
                      </a:r>
                      <a:r>
                        <a:rPr lang="de-DE" dirty="0"/>
                        <a:t> </a:t>
                      </a:r>
                      <a:r>
                        <a:rPr lang="de-DE" dirty="0" err="1"/>
                        <a:t>O</a:t>
                      </a:r>
                      <a:r>
                        <a:rPr lang="de-DE" dirty="0"/>
                        <a:t> </a:t>
                      </a:r>
                      <a:r>
                        <a:rPr lang="de-DE" dirty="0" err="1"/>
                        <a:t>O</a:t>
                      </a:r>
                      <a:r>
                        <a:rPr lang="de-DE" dirty="0"/>
                        <a:t> </a:t>
                      </a:r>
                      <a:r>
                        <a:rPr lang="de-DE" dirty="0" err="1"/>
                        <a:t>O</a:t>
                      </a:r>
                      <a:r>
                        <a:rPr lang="de-DE" dirty="0"/>
                        <a:t> </a:t>
                      </a:r>
                      <a:r>
                        <a:rPr lang="de-DE" dirty="0" err="1"/>
                        <a:t>O</a:t>
                      </a:r>
                      <a:endParaRPr lang="de-DE" dirty="0"/>
                    </a:p>
                  </a:txBody>
                  <a:tcPr/>
                </a:tc>
                <a:tc>
                  <a:txBody>
                    <a:bodyPr/>
                    <a:lstStyle/>
                    <a:p>
                      <a:pPr algn="l" fontAlgn="ctr"/>
                      <a:r>
                        <a:rPr lang="de-DE" sz="1600" b="0" i="0" u="none" strike="noStrike" dirty="0">
                          <a:solidFill>
                            <a:srgbClr val="000000"/>
                          </a:solidFill>
                          <a:effectLst/>
                          <a:latin typeface="+mn-lt"/>
                        </a:rPr>
                        <a:t>verständlich</a:t>
                      </a:r>
                    </a:p>
                  </a:txBody>
                  <a:tcPr marL="0" marR="0" marT="0" marB="0" anchor="ctr"/>
                </a:tc>
                <a:extLst>
                  <a:ext uri="{0D108BD9-81ED-4DB2-BD59-A6C34878D82A}">
                    <a16:rowId xmlns:a16="http://schemas.microsoft.com/office/drawing/2014/main" val="277663173"/>
                  </a:ext>
                </a:extLst>
              </a:tr>
              <a:tr h="370840">
                <a:tc>
                  <a:txBody>
                    <a:bodyPr/>
                    <a:lstStyle/>
                    <a:p>
                      <a:pPr algn="r" fontAlgn="ctr"/>
                      <a:r>
                        <a:rPr lang="de-DE" sz="1600" b="0" i="0" u="none" strike="noStrike" dirty="0">
                          <a:solidFill>
                            <a:srgbClr val="000000"/>
                          </a:solidFill>
                          <a:effectLst/>
                          <a:latin typeface="+mn-lt"/>
                        </a:rPr>
                        <a:t>kompliziert</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O </a:t>
                      </a:r>
                      <a:r>
                        <a:rPr lang="de-DE" dirty="0" err="1"/>
                        <a:t>O</a:t>
                      </a:r>
                      <a:r>
                        <a:rPr lang="de-DE" dirty="0"/>
                        <a:t> </a:t>
                      </a:r>
                      <a:r>
                        <a:rPr lang="de-DE" dirty="0" err="1"/>
                        <a:t>O</a:t>
                      </a:r>
                      <a:r>
                        <a:rPr lang="de-DE" dirty="0"/>
                        <a:t> </a:t>
                      </a:r>
                      <a:r>
                        <a:rPr lang="de-DE" dirty="0" err="1"/>
                        <a:t>O</a:t>
                      </a:r>
                      <a:r>
                        <a:rPr lang="de-DE" dirty="0"/>
                        <a:t> </a:t>
                      </a:r>
                      <a:r>
                        <a:rPr lang="de-DE" dirty="0" err="1"/>
                        <a:t>O</a:t>
                      </a:r>
                      <a:r>
                        <a:rPr lang="de-DE" dirty="0"/>
                        <a:t> </a:t>
                      </a:r>
                      <a:r>
                        <a:rPr lang="de-DE" dirty="0" err="1"/>
                        <a:t>O</a:t>
                      </a:r>
                      <a:r>
                        <a:rPr lang="de-DE" dirty="0"/>
                        <a:t> </a:t>
                      </a:r>
                      <a:r>
                        <a:rPr lang="de-DE" dirty="0" err="1"/>
                        <a:t>O</a:t>
                      </a:r>
                      <a:endParaRPr lang="de-DE" dirty="0"/>
                    </a:p>
                  </a:txBody>
                  <a:tcPr/>
                </a:tc>
                <a:tc>
                  <a:txBody>
                    <a:bodyPr/>
                    <a:lstStyle/>
                    <a:p>
                      <a:pPr algn="l" fontAlgn="ctr"/>
                      <a:r>
                        <a:rPr lang="de-DE" sz="1600" b="0" i="0" u="none" strike="noStrike" dirty="0">
                          <a:solidFill>
                            <a:srgbClr val="000000"/>
                          </a:solidFill>
                          <a:effectLst/>
                          <a:latin typeface="+mn-lt"/>
                        </a:rPr>
                        <a:t>einfach</a:t>
                      </a:r>
                    </a:p>
                  </a:txBody>
                  <a:tcPr marL="0" marR="0" marT="0" marB="0" anchor="ctr"/>
                </a:tc>
                <a:extLst>
                  <a:ext uri="{0D108BD9-81ED-4DB2-BD59-A6C34878D82A}">
                    <a16:rowId xmlns:a16="http://schemas.microsoft.com/office/drawing/2014/main" val="3820121462"/>
                  </a:ext>
                </a:extLst>
              </a:tr>
              <a:tr h="370840">
                <a:tc>
                  <a:txBody>
                    <a:bodyPr/>
                    <a:lstStyle/>
                    <a:p>
                      <a:pPr algn="r" fontAlgn="ctr"/>
                      <a:r>
                        <a:rPr lang="de-DE" sz="1600" b="0" i="0" u="none" strike="noStrike" dirty="0">
                          <a:solidFill>
                            <a:srgbClr val="000000"/>
                          </a:solidFill>
                          <a:effectLst/>
                          <a:latin typeface="+mn-lt"/>
                        </a:rPr>
                        <a:t>übersichtlich</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O </a:t>
                      </a:r>
                      <a:r>
                        <a:rPr lang="de-DE" dirty="0" err="1"/>
                        <a:t>O</a:t>
                      </a:r>
                      <a:r>
                        <a:rPr lang="de-DE" dirty="0"/>
                        <a:t> </a:t>
                      </a:r>
                      <a:r>
                        <a:rPr lang="de-DE" dirty="0" err="1"/>
                        <a:t>O</a:t>
                      </a:r>
                      <a:r>
                        <a:rPr lang="de-DE" dirty="0"/>
                        <a:t> </a:t>
                      </a:r>
                      <a:r>
                        <a:rPr lang="de-DE" dirty="0" err="1"/>
                        <a:t>O</a:t>
                      </a:r>
                      <a:r>
                        <a:rPr lang="de-DE" dirty="0"/>
                        <a:t> </a:t>
                      </a:r>
                      <a:r>
                        <a:rPr lang="de-DE" dirty="0" err="1"/>
                        <a:t>O</a:t>
                      </a:r>
                      <a:r>
                        <a:rPr lang="de-DE" dirty="0"/>
                        <a:t> </a:t>
                      </a:r>
                      <a:r>
                        <a:rPr lang="de-DE" dirty="0" err="1"/>
                        <a:t>O</a:t>
                      </a:r>
                      <a:r>
                        <a:rPr lang="de-DE" dirty="0"/>
                        <a:t> </a:t>
                      </a:r>
                      <a:r>
                        <a:rPr lang="de-DE" dirty="0" err="1"/>
                        <a:t>O</a:t>
                      </a:r>
                      <a:endParaRPr lang="de-DE" dirty="0"/>
                    </a:p>
                  </a:txBody>
                  <a:tcPr/>
                </a:tc>
                <a:tc>
                  <a:txBody>
                    <a:bodyPr/>
                    <a:lstStyle/>
                    <a:p>
                      <a:pPr algn="l" fontAlgn="ctr"/>
                      <a:r>
                        <a:rPr lang="de-DE" sz="1600" b="0" i="0" u="none" strike="noStrike" dirty="0">
                          <a:solidFill>
                            <a:srgbClr val="000000"/>
                          </a:solidFill>
                          <a:effectLst/>
                          <a:latin typeface="+mn-lt"/>
                        </a:rPr>
                        <a:t>verwirrend</a:t>
                      </a:r>
                    </a:p>
                  </a:txBody>
                  <a:tcPr marL="0" marR="0" marT="0" marB="0" anchor="ctr"/>
                </a:tc>
                <a:extLst>
                  <a:ext uri="{0D108BD9-81ED-4DB2-BD59-A6C34878D82A}">
                    <a16:rowId xmlns:a16="http://schemas.microsoft.com/office/drawing/2014/main" val="947713881"/>
                  </a:ext>
                </a:extLst>
              </a:tr>
              <a:tr h="370840">
                <a:tc>
                  <a:txBody>
                    <a:bodyPr/>
                    <a:lstStyle/>
                    <a:p>
                      <a:pPr algn="r" fontAlgn="ctr"/>
                      <a:r>
                        <a:rPr lang="de-DE" sz="1600" b="0" i="0" u="none" strike="noStrike" dirty="0">
                          <a:solidFill>
                            <a:srgbClr val="000000"/>
                          </a:solidFill>
                          <a:effectLst/>
                          <a:latin typeface="+mn-lt"/>
                        </a:rPr>
                        <a:t>leicht zu lernen</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O </a:t>
                      </a:r>
                      <a:r>
                        <a:rPr lang="de-DE" dirty="0" err="1"/>
                        <a:t>O</a:t>
                      </a:r>
                      <a:r>
                        <a:rPr lang="de-DE" dirty="0"/>
                        <a:t> </a:t>
                      </a:r>
                      <a:r>
                        <a:rPr lang="de-DE" dirty="0" err="1"/>
                        <a:t>O</a:t>
                      </a:r>
                      <a:r>
                        <a:rPr lang="de-DE" dirty="0"/>
                        <a:t> </a:t>
                      </a:r>
                      <a:r>
                        <a:rPr lang="de-DE" dirty="0" err="1"/>
                        <a:t>O</a:t>
                      </a:r>
                      <a:r>
                        <a:rPr lang="de-DE" dirty="0"/>
                        <a:t> </a:t>
                      </a:r>
                      <a:r>
                        <a:rPr lang="de-DE" dirty="0" err="1"/>
                        <a:t>O</a:t>
                      </a:r>
                      <a:r>
                        <a:rPr lang="de-DE" dirty="0"/>
                        <a:t> </a:t>
                      </a:r>
                      <a:r>
                        <a:rPr lang="de-DE" dirty="0" err="1"/>
                        <a:t>O</a:t>
                      </a:r>
                      <a:r>
                        <a:rPr lang="de-DE" dirty="0"/>
                        <a:t> </a:t>
                      </a:r>
                      <a:r>
                        <a:rPr lang="de-DE" dirty="0" err="1"/>
                        <a:t>O</a:t>
                      </a:r>
                      <a:endParaRPr lang="de-DE" dirty="0"/>
                    </a:p>
                  </a:txBody>
                  <a:tcPr/>
                </a:tc>
                <a:tc>
                  <a:txBody>
                    <a:bodyPr/>
                    <a:lstStyle/>
                    <a:p>
                      <a:pPr algn="l" fontAlgn="ctr"/>
                      <a:r>
                        <a:rPr lang="de-DE" sz="1600" b="0" i="0" u="none" strike="noStrike" dirty="0">
                          <a:solidFill>
                            <a:srgbClr val="000000"/>
                          </a:solidFill>
                          <a:effectLst/>
                          <a:latin typeface="+mn-lt"/>
                        </a:rPr>
                        <a:t>schwer zu lernen</a:t>
                      </a:r>
                    </a:p>
                  </a:txBody>
                  <a:tcPr marL="0" marR="0" marT="0" marB="0" anchor="ctr"/>
                </a:tc>
                <a:extLst>
                  <a:ext uri="{0D108BD9-81ED-4DB2-BD59-A6C34878D82A}">
                    <a16:rowId xmlns:a16="http://schemas.microsoft.com/office/drawing/2014/main" val="2712985020"/>
                  </a:ext>
                </a:extLst>
              </a:tr>
            </a:tbl>
          </a:graphicData>
        </a:graphic>
      </p:graphicFrame>
      <p:pic>
        <p:nvPicPr>
          <p:cNvPr id="6" name="Picture 5">
            <a:extLst>
              <a:ext uri="{FF2B5EF4-FFF2-40B4-BE49-F238E27FC236}">
                <a16:creationId xmlns:a16="http://schemas.microsoft.com/office/drawing/2014/main" id="{2612AE08-41DE-4A65-B4E6-61694DCBEF9B}"/>
              </a:ext>
            </a:extLst>
          </p:cNvPr>
          <p:cNvPicPr>
            <a:picLocks noChangeAspect="1"/>
          </p:cNvPicPr>
          <p:nvPr/>
        </p:nvPicPr>
        <p:blipFill>
          <a:blip r:embed="rId2"/>
          <a:stretch>
            <a:fillRect/>
          </a:stretch>
        </p:blipFill>
        <p:spPr>
          <a:xfrm>
            <a:off x="2431906" y="3784060"/>
            <a:ext cx="7343020" cy="2776157"/>
          </a:xfrm>
          <a:prstGeom prst="rect">
            <a:avLst/>
          </a:prstGeom>
        </p:spPr>
      </p:pic>
      <p:sp>
        <p:nvSpPr>
          <p:cNvPr id="7" name="Right Brace 6">
            <a:extLst>
              <a:ext uri="{FF2B5EF4-FFF2-40B4-BE49-F238E27FC236}">
                <a16:creationId xmlns:a16="http://schemas.microsoft.com/office/drawing/2014/main" id="{A638DFC9-F218-4D99-A933-B6752CB4260D}"/>
              </a:ext>
            </a:extLst>
          </p:cNvPr>
          <p:cNvSpPr/>
          <p:nvPr/>
        </p:nvSpPr>
        <p:spPr>
          <a:xfrm>
            <a:off x="7208210" y="1467334"/>
            <a:ext cx="291829" cy="14833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TextBox 7">
            <a:extLst>
              <a:ext uri="{FF2B5EF4-FFF2-40B4-BE49-F238E27FC236}">
                <a16:creationId xmlns:a16="http://schemas.microsoft.com/office/drawing/2014/main" id="{6F6CD97E-2290-48F6-B826-01CF2C1ABE75}"/>
              </a:ext>
            </a:extLst>
          </p:cNvPr>
          <p:cNvSpPr txBox="1"/>
          <p:nvPr/>
        </p:nvSpPr>
        <p:spPr>
          <a:xfrm>
            <a:off x="194553" y="1467334"/>
            <a:ext cx="2451371" cy="1446550"/>
          </a:xfrm>
          <a:prstGeom prst="rect">
            <a:avLst/>
          </a:prstGeom>
          <a:noFill/>
        </p:spPr>
        <p:txBody>
          <a:bodyPr wrap="square" rtlCol="0">
            <a:spAutoFit/>
          </a:bodyPr>
          <a:lstStyle/>
          <a:p>
            <a:r>
              <a:rPr lang="de-DE" sz="2000" b="1" dirty="0">
                <a:solidFill>
                  <a:srgbClr val="021B45"/>
                </a:solidFill>
              </a:rPr>
              <a:t>User Experience </a:t>
            </a:r>
            <a:r>
              <a:rPr lang="de-DE" sz="2000" b="1" dirty="0" err="1">
                <a:solidFill>
                  <a:srgbClr val="021B45"/>
                </a:solidFill>
              </a:rPr>
              <a:t>Questionnaire</a:t>
            </a:r>
            <a:r>
              <a:rPr lang="de-DE" sz="2000" b="1" dirty="0">
                <a:solidFill>
                  <a:srgbClr val="021B45"/>
                </a:solidFill>
              </a:rPr>
              <a:t> (UEQ)</a:t>
            </a:r>
          </a:p>
          <a:p>
            <a:endParaRPr lang="de-DE" sz="1600" b="1" dirty="0">
              <a:solidFill>
                <a:srgbClr val="021B45"/>
              </a:solidFill>
            </a:endParaRPr>
          </a:p>
          <a:p>
            <a:r>
              <a:rPr lang="de-DE" sz="1600" dirty="0">
                <a:solidFill>
                  <a:srgbClr val="021B45"/>
                </a:solidFill>
              </a:rPr>
              <a:t>Format: Semantisches Differential</a:t>
            </a:r>
          </a:p>
        </p:txBody>
      </p:sp>
      <p:sp>
        <p:nvSpPr>
          <p:cNvPr id="9" name="TextBox 8">
            <a:extLst>
              <a:ext uri="{FF2B5EF4-FFF2-40B4-BE49-F238E27FC236}">
                <a16:creationId xmlns:a16="http://schemas.microsoft.com/office/drawing/2014/main" id="{88B67EC1-BDD0-4E58-A079-4A093CB58D68}"/>
              </a:ext>
            </a:extLst>
          </p:cNvPr>
          <p:cNvSpPr txBox="1"/>
          <p:nvPr/>
        </p:nvSpPr>
        <p:spPr>
          <a:xfrm>
            <a:off x="7693210" y="1958583"/>
            <a:ext cx="2451371" cy="830997"/>
          </a:xfrm>
          <a:prstGeom prst="rect">
            <a:avLst/>
          </a:prstGeom>
          <a:noFill/>
        </p:spPr>
        <p:txBody>
          <a:bodyPr wrap="square" rtlCol="0">
            <a:spAutoFit/>
          </a:bodyPr>
          <a:lstStyle/>
          <a:p>
            <a:r>
              <a:rPr lang="de-DE" sz="1600" b="1" dirty="0">
                <a:solidFill>
                  <a:srgbClr val="021B45"/>
                </a:solidFill>
              </a:rPr>
              <a:t>Skala Durchschaubarkeit</a:t>
            </a:r>
          </a:p>
          <a:p>
            <a:r>
              <a:rPr lang="de-DE" sz="1600" b="1" dirty="0">
                <a:solidFill>
                  <a:srgbClr val="021B45"/>
                </a:solidFill>
              </a:rPr>
              <a:t>als Mittelwert der 4 Items</a:t>
            </a:r>
          </a:p>
          <a:p>
            <a:endParaRPr lang="de-DE" sz="1600" b="1" dirty="0">
              <a:solidFill>
                <a:srgbClr val="021B45"/>
              </a:solidFill>
            </a:endParaRPr>
          </a:p>
        </p:txBody>
      </p:sp>
      <p:sp>
        <p:nvSpPr>
          <p:cNvPr id="10" name="TextBox 9">
            <a:extLst>
              <a:ext uri="{FF2B5EF4-FFF2-40B4-BE49-F238E27FC236}">
                <a16:creationId xmlns:a16="http://schemas.microsoft.com/office/drawing/2014/main" id="{43F5FA5A-7D80-45A4-BFCD-51CA0C7B6D3C}"/>
              </a:ext>
            </a:extLst>
          </p:cNvPr>
          <p:cNvSpPr txBox="1"/>
          <p:nvPr/>
        </p:nvSpPr>
        <p:spPr>
          <a:xfrm>
            <a:off x="9946789" y="5231087"/>
            <a:ext cx="2211096" cy="1077218"/>
          </a:xfrm>
          <a:prstGeom prst="rect">
            <a:avLst/>
          </a:prstGeom>
          <a:noFill/>
        </p:spPr>
        <p:txBody>
          <a:bodyPr wrap="square" rtlCol="0">
            <a:spAutoFit/>
          </a:bodyPr>
          <a:lstStyle/>
          <a:p>
            <a:r>
              <a:rPr lang="de-DE" sz="1600" b="1" dirty="0">
                <a:solidFill>
                  <a:srgbClr val="021B45"/>
                </a:solidFill>
              </a:rPr>
              <a:t>Skala Einfachheit</a:t>
            </a:r>
          </a:p>
          <a:p>
            <a:r>
              <a:rPr lang="de-DE" sz="1600" b="1" dirty="0">
                <a:solidFill>
                  <a:srgbClr val="021B45"/>
                </a:solidFill>
              </a:rPr>
              <a:t>als Mittelwert der 5 Items</a:t>
            </a:r>
          </a:p>
          <a:p>
            <a:endParaRPr lang="de-DE" sz="1600" b="1" dirty="0">
              <a:solidFill>
                <a:srgbClr val="021B45"/>
              </a:solidFill>
            </a:endParaRPr>
          </a:p>
        </p:txBody>
      </p:sp>
      <p:sp>
        <p:nvSpPr>
          <p:cNvPr id="11" name="TextBox 10">
            <a:extLst>
              <a:ext uri="{FF2B5EF4-FFF2-40B4-BE49-F238E27FC236}">
                <a16:creationId xmlns:a16="http://schemas.microsoft.com/office/drawing/2014/main" id="{DEF53121-8791-4B02-BFC3-A8AFD443B5CE}"/>
              </a:ext>
            </a:extLst>
          </p:cNvPr>
          <p:cNvSpPr txBox="1"/>
          <p:nvPr/>
        </p:nvSpPr>
        <p:spPr>
          <a:xfrm>
            <a:off x="189926" y="4728946"/>
            <a:ext cx="2451371" cy="1138773"/>
          </a:xfrm>
          <a:prstGeom prst="rect">
            <a:avLst/>
          </a:prstGeom>
          <a:noFill/>
        </p:spPr>
        <p:txBody>
          <a:bodyPr wrap="square" rtlCol="0">
            <a:spAutoFit/>
          </a:bodyPr>
          <a:lstStyle/>
          <a:p>
            <a:r>
              <a:rPr lang="de-DE" sz="2000" b="1" dirty="0">
                <a:solidFill>
                  <a:srgbClr val="021B45"/>
                </a:solidFill>
              </a:rPr>
              <a:t>VISAWI</a:t>
            </a:r>
          </a:p>
          <a:p>
            <a:endParaRPr lang="de-DE" sz="1600" b="1" dirty="0">
              <a:solidFill>
                <a:srgbClr val="021B45"/>
              </a:solidFill>
            </a:endParaRPr>
          </a:p>
          <a:p>
            <a:r>
              <a:rPr lang="de-DE" sz="1600" dirty="0">
                <a:solidFill>
                  <a:srgbClr val="021B45"/>
                </a:solidFill>
              </a:rPr>
              <a:t>Format: Aussagen mit Zustimmung/Ablehnung</a:t>
            </a:r>
          </a:p>
        </p:txBody>
      </p:sp>
      <p:cxnSp>
        <p:nvCxnSpPr>
          <p:cNvPr id="12" name="Straight Connector 11">
            <a:extLst>
              <a:ext uri="{FF2B5EF4-FFF2-40B4-BE49-F238E27FC236}">
                <a16:creationId xmlns:a16="http://schemas.microsoft.com/office/drawing/2014/main" id="{556A015C-0BF7-4A8D-9E64-35B85F3CC651}"/>
              </a:ext>
            </a:extLst>
          </p:cNvPr>
          <p:cNvCxnSpPr/>
          <p:nvPr/>
        </p:nvCxnSpPr>
        <p:spPr>
          <a:xfrm>
            <a:off x="194553" y="3429000"/>
            <a:ext cx="1174128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436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Struktur von UX Fragebögen</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Items und Skalen</a:t>
            </a:r>
          </a:p>
        </p:txBody>
      </p:sp>
      <p:sp>
        <p:nvSpPr>
          <p:cNvPr id="13" name="TextBox 12">
            <a:extLst>
              <a:ext uri="{FF2B5EF4-FFF2-40B4-BE49-F238E27FC236}">
                <a16:creationId xmlns:a16="http://schemas.microsoft.com/office/drawing/2014/main" id="{D06BDFDF-93AD-4D9A-84B5-1EB5581AEFC4}"/>
              </a:ext>
            </a:extLst>
          </p:cNvPr>
          <p:cNvSpPr txBox="1"/>
          <p:nvPr/>
        </p:nvSpPr>
        <p:spPr>
          <a:xfrm>
            <a:off x="263378" y="1801631"/>
            <a:ext cx="11289525" cy="2862322"/>
          </a:xfrm>
          <a:prstGeom prst="rect">
            <a:avLst/>
          </a:prstGeom>
          <a:noFill/>
        </p:spPr>
        <p:txBody>
          <a:bodyPr wrap="square" rtlCol="0">
            <a:spAutoFit/>
          </a:bodyPr>
          <a:lstStyle/>
          <a:p>
            <a:r>
              <a:rPr lang="de-DE" sz="2000" b="1" dirty="0">
                <a:solidFill>
                  <a:srgbClr val="021B45"/>
                </a:solidFill>
              </a:rPr>
              <a:t>Items = </a:t>
            </a:r>
            <a:r>
              <a:rPr lang="de-DE" sz="2000" dirty="0">
                <a:solidFill>
                  <a:srgbClr val="021B45"/>
                </a:solidFill>
              </a:rPr>
              <a:t>Die konkreten Fragen</a:t>
            </a:r>
          </a:p>
          <a:p>
            <a:endParaRPr lang="de-DE" sz="2000" b="1" dirty="0">
              <a:solidFill>
                <a:srgbClr val="021B45"/>
              </a:solidFill>
            </a:endParaRPr>
          </a:p>
          <a:p>
            <a:r>
              <a:rPr lang="de-DE" sz="2000" b="1" dirty="0">
                <a:solidFill>
                  <a:srgbClr val="021B45"/>
                </a:solidFill>
              </a:rPr>
              <a:t>Skala = </a:t>
            </a:r>
            <a:r>
              <a:rPr lang="de-DE" sz="2000" dirty="0">
                <a:solidFill>
                  <a:srgbClr val="021B45"/>
                </a:solidFill>
              </a:rPr>
              <a:t>Zusammenfassung mehrerer Items, die einen gemeinsamen UX Aspekt messen. Der Skalenname beschreibt diesen UX Aspekt inhaltlich.</a:t>
            </a:r>
          </a:p>
          <a:p>
            <a:endParaRPr lang="de-DE" sz="2000" dirty="0">
              <a:solidFill>
                <a:srgbClr val="021B45"/>
              </a:solidFill>
            </a:endParaRPr>
          </a:p>
          <a:p>
            <a:r>
              <a:rPr lang="de-DE" sz="2000" dirty="0">
                <a:solidFill>
                  <a:srgbClr val="021B45"/>
                </a:solidFill>
              </a:rPr>
              <a:t>Warum hat man mehrere Items pro Skala?</a:t>
            </a:r>
          </a:p>
          <a:p>
            <a:pPr marL="285750" indent="-285750">
              <a:buFont typeface="Arial" panose="020B0604020202020204" pitchFamily="34" charset="0"/>
              <a:buChar char="•"/>
            </a:pPr>
            <a:r>
              <a:rPr lang="de-DE" sz="2000" dirty="0">
                <a:solidFill>
                  <a:srgbClr val="021B45"/>
                </a:solidFill>
              </a:rPr>
              <a:t>Man kann den UX Aspekt nicht mit einer einzigen Frage umschreiben</a:t>
            </a:r>
          </a:p>
          <a:p>
            <a:pPr marL="285750" indent="-285750">
              <a:buFont typeface="Arial" panose="020B0604020202020204" pitchFamily="34" charset="0"/>
              <a:buChar char="•"/>
            </a:pPr>
            <a:r>
              <a:rPr lang="de-DE" sz="2000" dirty="0">
                <a:solidFill>
                  <a:srgbClr val="021B45"/>
                </a:solidFill>
              </a:rPr>
              <a:t>Je mehr Fragen man hat, desto weniger fallen Antwortfehler ins Gewicht, d.h. desto höher ist die Messgenauigkeit (Reliabilität)</a:t>
            </a:r>
            <a:endParaRPr lang="de-DE" sz="1600" dirty="0">
              <a:solidFill>
                <a:srgbClr val="021B45"/>
              </a:solidFill>
            </a:endParaRPr>
          </a:p>
        </p:txBody>
      </p:sp>
    </p:spTree>
    <p:extLst>
      <p:ext uri="{BB962C8B-B14F-4D97-AF65-F5344CB8AC3E}">
        <p14:creationId xmlns:p14="http://schemas.microsoft.com/office/powerpoint/2010/main" val="1813407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Skalenstruktur – Wie hängen die Skalen zusammen?</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Beispiel: User Experience </a:t>
            </a:r>
            <a:r>
              <a:rPr lang="de-DE" dirty="0" err="1">
                <a:latin typeface="Calibri" panose="020F0502020204030204" pitchFamily="34" charset="0"/>
                <a:cs typeface="Calibri" panose="020F0502020204030204" pitchFamily="34" charset="0"/>
              </a:rPr>
              <a:t>Questionnaire</a:t>
            </a:r>
            <a:endParaRPr lang="de-DE"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64A548FC-FF07-4D4C-A7ED-20449C2D5A76}"/>
              </a:ext>
            </a:extLst>
          </p:cNvPr>
          <p:cNvSpPr/>
          <p:nvPr/>
        </p:nvSpPr>
        <p:spPr>
          <a:xfrm>
            <a:off x="4681330" y="1620079"/>
            <a:ext cx="2435087" cy="51683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Attraktivität (Valenz)</a:t>
            </a:r>
          </a:p>
        </p:txBody>
      </p:sp>
      <p:sp>
        <p:nvSpPr>
          <p:cNvPr id="5" name="Rectangle 4">
            <a:extLst>
              <a:ext uri="{FF2B5EF4-FFF2-40B4-BE49-F238E27FC236}">
                <a16:creationId xmlns:a16="http://schemas.microsoft.com/office/drawing/2014/main" id="{9DA28B4C-0F03-4E6A-A7B0-E503AC5791B8}"/>
              </a:ext>
            </a:extLst>
          </p:cNvPr>
          <p:cNvSpPr/>
          <p:nvPr/>
        </p:nvSpPr>
        <p:spPr>
          <a:xfrm>
            <a:off x="2070652" y="3074500"/>
            <a:ext cx="2435087" cy="516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Pragmatische Qualität</a:t>
            </a:r>
          </a:p>
        </p:txBody>
      </p:sp>
      <p:sp>
        <p:nvSpPr>
          <p:cNvPr id="6" name="Rectangle 5">
            <a:extLst>
              <a:ext uri="{FF2B5EF4-FFF2-40B4-BE49-F238E27FC236}">
                <a16:creationId xmlns:a16="http://schemas.microsoft.com/office/drawing/2014/main" id="{6E9182A8-7E20-4781-B06C-CD5C87EABAF4}"/>
              </a:ext>
            </a:extLst>
          </p:cNvPr>
          <p:cNvSpPr/>
          <p:nvPr/>
        </p:nvSpPr>
        <p:spPr>
          <a:xfrm>
            <a:off x="7212496" y="3074500"/>
            <a:ext cx="2435087" cy="516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Hedonische</a:t>
            </a:r>
            <a:r>
              <a:rPr lang="de-DE" dirty="0"/>
              <a:t> Qualität</a:t>
            </a:r>
          </a:p>
        </p:txBody>
      </p:sp>
      <p:sp>
        <p:nvSpPr>
          <p:cNvPr id="7" name="Rectangle 6">
            <a:extLst>
              <a:ext uri="{FF2B5EF4-FFF2-40B4-BE49-F238E27FC236}">
                <a16:creationId xmlns:a16="http://schemas.microsoft.com/office/drawing/2014/main" id="{C0C6940F-1193-4B65-B7BB-29B374647501}"/>
              </a:ext>
            </a:extLst>
          </p:cNvPr>
          <p:cNvSpPr/>
          <p:nvPr/>
        </p:nvSpPr>
        <p:spPr>
          <a:xfrm>
            <a:off x="7891669" y="4065102"/>
            <a:ext cx="2435087" cy="51683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Stimulation</a:t>
            </a:r>
          </a:p>
        </p:txBody>
      </p:sp>
      <p:sp>
        <p:nvSpPr>
          <p:cNvPr id="8" name="Rectangle 7">
            <a:extLst>
              <a:ext uri="{FF2B5EF4-FFF2-40B4-BE49-F238E27FC236}">
                <a16:creationId xmlns:a16="http://schemas.microsoft.com/office/drawing/2014/main" id="{57EFE926-B339-4274-AC30-F2E100CA1EBC}"/>
              </a:ext>
            </a:extLst>
          </p:cNvPr>
          <p:cNvSpPr/>
          <p:nvPr/>
        </p:nvSpPr>
        <p:spPr>
          <a:xfrm>
            <a:off x="7891668" y="4904516"/>
            <a:ext cx="2435087" cy="51683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Originalität</a:t>
            </a:r>
          </a:p>
        </p:txBody>
      </p:sp>
      <p:sp>
        <p:nvSpPr>
          <p:cNvPr id="9" name="Rectangle 8">
            <a:extLst>
              <a:ext uri="{FF2B5EF4-FFF2-40B4-BE49-F238E27FC236}">
                <a16:creationId xmlns:a16="http://schemas.microsoft.com/office/drawing/2014/main" id="{BFB90367-4083-45B2-A2DF-0B595DD53EE8}"/>
              </a:ext>
            </a:extLst>
          </p:cNvPr>
          <p:cNvSpPr/>
          <p:nvPr/>
        </p:nvSpPr>
        <p:spPr>
          <a:xfrm>
            <a:off x="2686879" y="4065102"/>
            <a:ext cx="2435087" cy="51683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Effizienz</a:t>
            </a:r>
          </a:p>
        </p:txBody>
      </p:sp>
      <p:sp>
        <p:nvSpPr>
          <p:cNvPr id="10" name="Rectangle 9">
            <a:extLst>
              <a:ext uri="{FF2B5EF4-FFF2-40B4-BE49-F238E27FC236}">
                <a16:creationId xmlns:a16="http://schemas.microsoft.com/office/drawing/2014/main" id="{4A08031C-D154-49E3-88CA-05E8CA91C17F}"/>
              </a:ext>
            </a:extLst>
          </p:cNvPr>
          <p:cNvSpPr/>
          <p:nvPr/>
        </p:nvSpPr>
        <p:spPr>
          <a:xfrm>
            <a:off x="2686879" y="4904516"/>
            <a:ext cx="2435087" cy="51683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Durchschaubarkeit</a:t>
            </a:r>
          </a:p>
        </p:txBody>
      </p:sp>
      <p:sp>
        <p:nvSpPr>
          <p:cNvPr id="11" name="Rectangle 10">
            <a:extLst>
              <a:ext uri="{FF2B5EF4-FFF2-40B4-BE49-F238E27FC236}">
                <a16:creationId xmlns:a16="http://schemas.microsoft.com/office/drawing/2014/main" id="{A91770EC-C17F-4D68-9464-6D1E4AAAC528}"/>
              </a:ext>
            </a:extLst>
          </p:cNvPr>
          <p:cNvSpPr/>
          <p:nvPr/>
        </p:nvSpPr>
        <p:spPr>
          <a:xfrm>
            <a:off x="2686879" y="5743930"/>
            <a:ext cx="2435087" cy="51683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Steuerbarkeit</a:t>
            </a:r>
          </a:p>
        </p:txBody>
      </p:sp>
      <p:cxnSp>
        <p:nvCxnSpPr>
          <p:cNvPr id="13" name="Straight Connector 12">
            <a:extLst>
              <a:ext uri="{FF2B5EF4-FFF2-40B4-BE49-F238E27FC236}">
                <a16:creationId xmlns:a16="http://schemas.microsoft.com/office/drawing/2014/main" id="{DEBCE588-8063-4807-B7A0-57F7B09165A8}"/>
              </a:ext>
            </a:extLst>
          </p:cNvPr>
          <p:cNvCxnSpPr>
            <a:cxnSpLocks/>
          </p:cNvCxnSpPr>
          <p:nvPr/>
        </p:nvCxnSpPr>
        <p:spPr>
          <a:xfrm>
            <a:off x="3288195" y="2594111"/>
            <a:ext cx="514184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609F5EE-CBC0-4348-82B5-ED70B112D808}"/>
              </a:ext>
            </a:extLst>
          </p:cNvPr>
          <p:cNvCxnSpPr/>
          <p:nvPr/>
        </p:nvCxnSpPr>
        <p:spPr>
          <a:xfrm>
            <a:off x="8430039" y="2594111"/>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8F42C79-AD48-4D7E-ABCA-4909B3089D14}"/>
              </a:ext>
            </a:extLst>
          </p:cNvPr>
          <p:cNvCxnSpPr/>
          <p:nvPr/>
        </p:nvCxnSpPr>
        <p:spPr>
          <a:xfrm>
            <a:off x="3288195" y="2594111"/>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584294B-C77B-45E7-81D8-D1C9B1EDA843}"/>
              </a:ext>
            </a:extLst>
          </p:cNvPr>
          <p:cNvCxnSpPr/>
          <p:nvPr/>
        </p:nvCxnSpPr>
        <p:spPr>
          <a:xfrm>
            <a:off x="5898873" y="2136914"/>
            <a:ext cx="0" cy="457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45239BF-80FA-4D8E-8E93-E7CEEC4280EC}"/>
              </a:ext>
            </a:extLst>
          </p:cNvPr>
          <p:cNvCxnSpPr>
            <a:cxnSpLocks/>
          </p:cNvCxnSpPr>
          <p:nvPr/>
        </p:nvCxnSpPr>
        <p:spPr>
          <a:xfrm>
            <a:off x="2267778" y="3607902"/>
            <a:ext cx="0" cy="239444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A2CFBA-644E-48CC-AEC6-9548EF369971}"/>
              </a:ext>
            </a:extLst>
          </p:cNvPr>
          <p:cNvCxnSpPr>
            <a:cxnSpLocks/>
          </p:cNvCxnSpPr>
          <p:nvPr/>
        </p:nvCxnSpPr>
        <p:spPr>
          <a:xfrm>
            <a:off x="7459317" y="3591335"/>
            <a:ext cx="0" cy="157159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A26BC5D-5826-4ED6-AA26-EAFB88CEFC09}"/>
              </a:ext>
            </a:extLst>
          </p:cNvPr>
          <p:cNvCxnSpPr>
            <a:cxnSpLocks/>
            <a:endCxn id="9" idx="1"/>
          </p:cNvCxnSpPr>
          <p:nvPr/>
        </p:nvCxnSpPr>
        <p:spPr>
          <a:xfrm>
            <a:off x="2267778" y="4323519"/>
            <a:ext cx="419101"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7EE0F68-68B1-4341-A458-A99E793E5D6F}"/>
              </a:ext>
            </a:extLst>
          </p:cNvPr>
          <p:cNvCxnSpPr>
            <a:cxnSpLocks/>
          </p:cNvCxnSpPr>
          <p:nvPr/>
        </p:nvCxnSpPr>
        <p:spPr>
          <a:xfrm>
            <a:off x="2261155" y="5162932"/>
            <a:ext cx="419101"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249E2B4-3362-4EB4-A42B-DF3419FBFAEA}"/>
              </a:ext>
            </a:extLst>
          </p:cNvPr>
          <p:cNvCxnSpPr>
            <a:cxnSpLocks/>
          </p:cNvCxnSpPr>
          <p:nvPr/>
        </p:nvCxnSpPr>
        <p:spPr>
          <a:xfrm>
            <a:off x="2254532" y="6002345"/>
            <a:ext cx="419101"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7EF2482-85D5-43C9-9A8B-D9CEF5A011A2}"/>
              </a:ext>
            </a:extLst>
          </p:cNvPr>
          <p:cNvCxnSpPr>
            <a:cxnSpLocks/>
          </p:cNvCxnSpPr>
          <p:nvPr/>
        </p:nvCxnSpPr>
        <p:spPr>
          <a:xfrm>
            <a:off x="7459316" y="4323520"/>
            <a:ext cx="419101"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7C66997-513A-4A74-90E4-57C55C71CC09}"/>
              </a:ext>
            </a:extLst>
          </p:cNvPr>
          <p:cNvCxnSpPr>
            <a:cxnSpLocks/>
          </p:cNvCxnSpPr>
          <p:nvPr/>
        </p:nvCxnSpPr>
        <p:spPr>
          <a:xfrm>
            <a:off x="7465943" y="5162933"/>
            <a:ext cx="419101" cy="1"/>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199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Welches Fragenformat ist besser?</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Semantisches Differential versus Aussagen mit Zustimmung/Ablehnung</a:t>
            </a:r>
          </a:p>
        </p:txBody>
      </p:sp>
      <p:graphicFrame>
        <p:nvGraphicFramePr>
          <p:cNvPr id="23" name="Table 22">
            <a:extLst>
              <a:ext uri="{FF2B5EF4-FFF2-40B4-BE49-F238E27FC236}">
                <a16:creationId xmlns:a16="http://schemas.microsoft.com/office/drawing/2014/main" id="{4711C734-4C27-4B32-94BD-2641F48C2972}"/>
              </a:ext>
            </a:extLst>
          </p:cNvPr>
          <p:cNvGraphicFramePr>
            <a:graphicFrameLocks noGrp="1"/>
          </p:cNvGraphicFramePr>
          <p:nvPr>
            <p:extLst>
              <p:ext uri="{D42A27DB-BD31-4B8C-83A1-F6EECF244321}">
                <p14:modId xmlns:p14="http://schemas.microsoft.com/office/powerpoint/2010/main" val="262565153"/>
              </p:ext>
            </p:extLst>
          </p:nvPr>
        </p:nvGraphicFramePr>
        <p:xfrm>
          <a:off x="376475" y="1955014"/>
          <a:ext cx="5024105" cy="1483360"/>
        </p:xfrm>
        <a:graphic>
          <a:graphicData uri="http://schemas.openxmlformats.org/drawingml/2006/table">
            <a:tbl>
              <a:tblPr firstRow="1" bandRow="1">
                <a:tableStyleId>{2D5ABB26-0587-4C30-8999-92F81FD0307C}</a:tableStyleId>
              </a:tblPr>
              <a:tblGrid>
                <a:gridCol w="1395688">
                  <a:extLst>
                    <a:ext uri="{9D8B030D-6E8A-4147-A177-3AD203B41FA5}">
                      <a16:colId xmlns:a16="http://schemas.microsoft.com/office/drawing/2014/main" val="4262928617"/>
                    </a:ext>
                  </a:extLst>
                </a:gridCol>
                <a:gridCol w="1595337">
                  <a:extLst>
                    <a:ext uri="{9D8B030D-6E8A-4147-A177-3AD203B41FA5}">
                      <a16:colId xmlns:a16="http://schemas.microsoft.com/office/drawing/2014/main" val="4208194161"/>
                    </a:ext>
                  </a:extLst>
                </a:gridCol>
                <a:gridCol w="2033080">
                  <a:extLst>
                    <a:ext uri="{9D8B030D-6E8A-4147-A177-3AD203B41FA5}">
                      <a16:colId xmlns:a16="http://schemas.microsoft.com/office/drawing/2014/main" val="2293462704"/>
                    </a:ext>
                  </a:extLst>
                </a:gridCol>
              </a:tblGrid>
              <a:tr h="370840">
                <a:tc>
                  <a:txBody>
                    <a:bodyPr/>
                    <a:lstStyle/>
                    <a:p>
                      <a:pPr algn="r" fontAlgn="ctr"/>
                      <a:r>
                        <a:rPr lang="de-DE" sz="1600" b="0" i="0" u="none" strike="noStrike" dirty="0">
                          <a:solidFill>
                            <a:srgbClr val="000000"/>
                          </a:solidFill>
                          <a:effectLst/>
                          <a:latin typeface="+mn-lt"/>
                        </a:rPr>
                        <a:t>unverständlich</a:t>
                      </a:r>
                    </a:p>
                  </a:txBody>
                  <a:tcPr marL="0" marR="0" marT="0" marB="0" anchor="ctr"/>
                </a:tc>
                <a:tc>
                  <a:txBody>
                    <a:bodyPr/>
                    <a:lstStyle/>
                    <a:p>
                      <a:r>
                        <a:rPr lang="de-DE" dirty="0">
                          <a:solidFill>
                            <a:srgbClr val="000000"/>
                          </a:solidFill>
                        </a:rPr>
                        <a:t>O </a:t>
                      </a:r>
                      <a:r>
                        <a:rPr lang="de-DE" dirty="0" err="1">
                          <a:solidFill>
                            <a:srgbClr val="000000"/>
                          </a:solidFill>
                        </a:rPr>
                        <a:t>O</a:t>
                      </a:r>
                      <a:r>
                        <a:rPr lang="de-DE" dirty="0">
                          <a:solidFill>
                            <a:srgbClr val="000000"/>
                          </a:solidFill>
                        </a:rPr>
                        <a:t> </a:t>
                      </a:r>
                      <a:r>
                        <a:rPr lang="de-DE" dirty="0" err="1">
                          <a:solidFill>
                            <a:srgbClr val="000000"/>
                          </a:solidFill>
                        </a:rPr>
                        <a:t>O</a:t>
                      </a:r>
                      <a:r>
                        <a:rPr lang="de-DE" dirty="0">
                          <a:solidFill>
                            <a:srgbClr val="000000"/>
                          </a:solidFill>
                        </a:rPr>
                        <a:t> </a:t>
                      </a:r>
                      <a:r>
                        <a:rPr lang="de-DE" dirty="0" err="1">
                          <a:solidFill>
                            <a:srgbClr val="000000"/>
                          </a:solidFill>
                        </a:rPr>
                        <a:t>O</a:t>
                      </a:r>
                      <a:r>
                        <a:rPr lang="de-DE" dirty="0">
                          <a:solidFill>
                            <a:srgbClr val="000000"/>
                          </a:solidFill>
                        </a:rPr>
                        <a:t> </a:t>
                      </a:r>
                      <a:r>
                        <a:rPr lang="de-DE" dirty="0" err="1">
                          <a:solidFill>
                            <a:srgbClr val="000000"/>
                          </a:solidFill>
                        </a:rPr>
                        <a:t>O</a:t>
                      </a:r>
                      <a:r>
                        <a:rPr lang="de-DE" dirty="0">
                          <a:solidFill>
                            <a:srgbClr val="000000"/>
                          </a:solidFill>
                        </a:rPr>
                        <a:t> </a:t>
                      </a:r>
                      <a:r>
                        <a:rPr lang="de-DE" dirty="0" err="1">
                          <a:solidFill>
                            <a:srgbClr val="000000"/>
                          </a:solidFill>
                        </a:rPr>
                        <a:t>O</a:t>
                      </a:r>
                      <a:r>
                        <a:rPr lang="de-DE" dirty="0">
                          <a:solidFill>
                            <a:srgbClr val="000000"/>
                          </a:solidFill>
                        </a:rPr>
                        <a:t> </a:t>
                      </a:r>
                      <a:r>
                        <a:rPr lang="de-DE" dirty="0" err="1">
                          <a:solidFill>
                            <a:srgbClr val="000000"/>
                          </a:solidFill>
                        </a:rPr>
                        <a:t>O</a:t>
                      </a:r>
                      <a:endParaRPr lang="de-DE" dirty="0">
                        <a:solidFill>
                          <a:srgbClr val="000000"/>
                        </a:solidFill>
                      </a:endParaRPr>
                    </a:p>
                  </a:txBody>
                  <a:tcPr/>
                </a:tc>
                <a:tc>
                  <a:txBody>
                    <a:bodyPr/>
                    <a:lstStyle/>
                    <a:p>
                      <a:pPr algn="l" fontAlgn="ctr"/>
                      <a:r>
                        <a:rPr lang="de-DE" sz="1600" b="0" i="0" u="none" strike="noStrike" dirty="0">
                          <a:solidFill>
                            <a:srgbClr val="000000"/>
                          </a:solidFill>
                          <a:effectLst/>
                          <a:latin typeface="+mn-lt"/>
                        </a:rPr>
                        <a:t>verständlich</a:t>
                      </a:r>
                    </a:p>
                  </a:txBody>
                  <a:tcPr marL="0" marR="0" marT="0" marB="0" anchor="ctr"/>
                </a:tc>
                <a:extLst>
                  <a:ext uri="{0D108BD9-81ED-4DB2-BD59-A6C34878D82A}">
                    <a16:rowId xmlns:a16="http://schemas.microsoft.com/office/drawing/2014/main" val="277663173"/>
                  </a:ext>
                </a:extLst>
              </a:tr>
              <a:tr h="370840">
                <a:tc>
                  <a:txBody>
                    <a:bodyPr/>
                    <a:lstStyle/>
                    <a:p>
                      <a:pPr algn="r" fontAlgn="ctr"/>
                      <a:r>
                        <a:rPr lang="de-DE" sz="1600" b="0" i="0" u="none" strike="noStrike" dirty="0">
                          <a:solidFill>
                            <a:srgbClr val="000000"/>
                          </a:solidFill>
                          <a:effectLst/>
                          <a:latin typeface="+mn-lt"/>
                        </a:rPr>
                        <a:t>kompliziert</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rgbClr val="000000"/>
                          </a:solidFill>
                        </a:rPr>
                        <a:t>O </a:t>
                      </a:r>
                      <a:r>
                        <a:rPr lang="de-DE" dirty="0" err="1">
                          <a:solidFill>
                            <a:srgbClr val="000000"/>
                          </a:solidFill>
                        </a:rPr>
                        <a:t>O</a:t>
                      </a:r>
                      <a:r>
                        <a:rPr lang="de-DE" dirty="0">
                          <a:solidFill>
                            <a:srgbClr val="000000"/>
                          </a:solidFill>
                        </a:rPr>
                        <a:t> </a:t>
                      </a:r>
                      <a:r>
                        <a:rPr lang="de-DE" dirty="0" err="1">
                          <a:solidFill>
                            <a:srgbClr val="000000"/>
                          </a:solidFill>
                        </a:rPr>
                        <a:t>O</a:t>
                      </a:r>
                      <a:r>
                        <a:rPr lang="de-DE" dirty="0">
                          <a:solidFill>
                            <a:srgbClr val="000000"/>
                          </a:solidFill>
                        </a:rPr>
                        <a:t> </a:t>
                      </a:r>
                      <a:r>
                        <a:rPr lang="de-DE" dirty="0" err="1">
                          <a:solidFill>
                            <a:srgbClr val="000000"/>
                          </a:solidFill>
                        </a:rPr>
                        <a:t>O</a:t>
                      </a:r>
                      <a:r>
                        <a:rPr lang="de-DE" dirty="0">
                          <a:solidFill>
                            <a:srgbClr val="000000"/>
                          </a:solidFill>
                        </a:rPr>
                        <a:t> </a:t>
                      </a:r>
                      <a:r>
                        <a:rPr lang="de-DE" dirty="0" err="1">
                          <a:solidFill>
                            <a:srgbClr val="000000"/>
                          </a:solidFill>
                        </a:rPr>
                        <a:t>O</a:t>
                      </a:r>
                      <a:r>
                        <a:rPr lang="de-DE" dirty="0">
                          <a:solidFill>
                            <a:srgbClr val="000000"/>
                          </a:solidFill>
                        </a:rPr>
                        <a:t> </a:t>
                      </a:r>
                      <a:r>
                        <a:rPr lang="de-DE" dirty="0" err="1">
                          <a:solidFill>
                            <a:srgbClr val="000000"/>
                          </a:solidFill>
                        </a:rPr>
                        <a:t>O</a:t>
                      </a:r>
                      <a:r>
                        <a:rPr lang="de-DE" dirty="0">
                          <a:solidFill>
                            <a:srgbClr val="000000"/>
                          </a:solidFill>
                        </a:rPr>
                        <a:t> </a:t>
                      </a:r>
                      <a:r>
                        <a:rPr lang="de-DE" dirty="0" err="1">
                          <a:solidFill>
                            <a:srgbClr val="000000"/>
                          </a:solidFill>
                        </a:rPr>
                        <a:t>O</a:t>
                      </a:r>
                      <a:endParaRPr lang="de-DE" dirty="0">
                        <a:solidFill>
                          <a:srgbClr val="000000"/>
                        </a:solidFill>
                      </a:endParaRPr>
                    </a:p>
                  </a:txBody>
                  <a:tcPr/>
                </a:tc>
                <a:tc>
                  <a:txBody>
                    <a:bodyPr/>
                    <a:lstStyle/>
                    <a:p>
                      <a:pPr algn="l" fontAlgn="ctr"/>
                      <a:r>
                        <a:rPr lang="de-DE" sz="1600" b="0" i="0" u="none" strike="noStrike" dirty="0">
                          <a:solidFill>
                            <a:srgbClr val="000000"/>
                          </a:solidFill>
                          <a:effectLst/>
                          <a:latin typeface="+mn-lt"/>
                        </a:rPr>
                        <a:t>einfach</a:t>
                      </a:r>
                    </a:p>
                  </a:txBody>
                  <a:tcPr marL="0" marR="0" marT="0" marB="0" anchor="ctr"/>
                </a:tc>
                <a:extLst>
                  <a:ext uri="{0D108BD9-81ED-4DB2-BD59-A6C34878D82A}">
                    <a16:rowId xmlns:a16="http://schemas.microsoft.com/office/drawing/2014/main" val="3820121462"/>
                  </a:ext>
                </a:extLst>
              </a:tr>
              <a:tr h="370840">
                <a:tc>
                  <a:txBody>
                    <a:bodyPr/>
                    <a:lstStyle/>
                    <a:p>
                      <a:pPr algn="r" fontAlgn="ctr"/>
                      <a:r>
                        <a:rPr lang="de-DE" sz="1600" b="0" i="0" u="none" strike="noStrike" dirty="0">
                          <a:solidFill>
                            <a:srgbClr val="000000"/>
                          </a:solidFill>
                          <a:effectLst/>
                          <a:latin typeface="+mn-lt"/>
                        </a:rPr>
                        <a:t>übersichtlich</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rgbClr val="000000"/>
                          </a:solidFill>
                        </a:rPr>
                        <a:t>O </a:t>
                      </a:r>
                      <a:r>
                        <a:rPr lang="de-DE" dirty="0" err="1">
                          <a:solidFill>
                            <a:srgbClr val="000000"/>
                          </a:solidFill>
                        </a:rPr>
                        <a:t>O</a:t>
                      </a:r>
                      <a:r>
                        <a:rPr lang="de-DE" dirty="0">
                          <a:solidFill>
                            <a:srgbClr val="000000"/>
                          </a:solidFill>
                        </a:rPr>
                        <a:t> </a:t>
                      </a:r>
                      <a:r>
                        <a:rPr lang="de-DE" dirty="0" err="1">
                          <a:solidFill>
                            <a:srgbClr val="000000"/>
                          </a:solidFill>
                        </a:rPr>
                        <a:t>O</a:t>
                      </a:r>
                      <a:r>
                        <a:rPr lang="de-DE" dirty="0">
                          <a:solidFill>
                            <a:srgbClr val="000000"/>
                          </a:solidFill>
                        </a:rPr>
                        <a:t> </a:t>
                      </a:r>
                      <a:r>
                        <a:rPr lang="de-DE" dirty="0" err="1">
                          <a:solidFill>
                            <a:srgbClr val="000000"/>
                          </a:solidFill>
                        </a:rPr>
                        <a:t>O</a:t>
                      </a:r>
                      <a:r>
                        <a:rPr lang="de-DE" dirty="0">
                          <a:solidFill>
                            <a:srgbClr val="000000"/>
                          </a:solidFill>
                        </a:rPr>
                        <a:t> </a:t>
                      </a:r>
                      <a:r>
                        <a:rPr lang="de-DE" dirty="0" err="1">
                          <a:solidFill>
                            <a:srgbClr val="000000"/>
                          </a:solidFill>
                        </a:rPr>
                        <a:t>O</a:t>
                      </a:r>
                      <a:r>
                        <a:rPr lang="de-DE" dirty="0">
                          <a:solidFill>
                            <a:srgbClr val="000000"/>
                          </a:solidFill>
                        </a:rPr>
                        <a:t> </a:t>
                      </a:r>
                      <a:r>
                        <a:rPr lang="de-DE" dirty="0" err="1">
                          <a:solidFill>
                            <a:srgbClr val="000000"/>
                          </a:solidFill>
                        </a:rPr>
                        <a:t>O</a:t>
                      </a:r>
                      <a:r>
                        <a:rPr lang="de-DE" dirty="0">
                          <a:solidFill>
                            <a:srgbClr val="000000"/>
                          </a:solidFill>
                        </a:rPr>
                        <a:t> </a:t>
                      </a:r>
                      <a:r>
                        <a:rPr lang="de-DE" dirty="0" err="1">
                          <a:solidFill>
                            <a:srgbClr val="000000"/>
                          </a:solidFill>
                        </a:rPr>
                        <a:t>O</a:t>
                      </a:r>
                      <a:endParaRPr lang="de-DE" dirty="0">
                        <a:solidFill>
                          <a:srgbClr val="000000"/>
                        </a:solidFill>
                      </a:endParaRPr>
                    </a:p>
                  </a:txBody>
                  <a:tcPr/>
                </a:tc>
                <a:tc>
                  <a:txBody>
                    <a:bodyPr/>
                    <a:lstStyle/>
                    <a:p>
                      <a:pPr algn="l" fontAlgn="ctr"/>
                      <a:r>
                        <a:rPr lang="de-DE" sz="1600" b="0" i="0" u="none" strike="noStrike" dirty="0">
                          <a:solidFill>
                            <a:srgbClr val="000000"/>
                          </a:solidFill>
                          <a:effectLst/>
                          <a:latin typeface="+mn-lt"/>
                        </a:rPr>
                        <a:t>verwirrend</a:t>
                      </a:r>
                    </a:p>
                  </a:txBody>
                  <a:tcPr marL="0" marR="0" marT="0" marB="0" anchor="ctr"/>
                </a:tc>
                <a:extLst>
                  <a:ext uri="{0D108BD9-81ED-4DB2-BD59-A6C34878D82A}">
                    <a16:rowId xmlns:a16="http://schemas.microsoft.com/office/drawing/2014/main" val="947713881"/>
                  </a:ext>
                </a:extLst>
              </a:tr>
              <a:tr h="370840">
                <a:tc>
                  <a:txBody>
                    <a:bodyPr/>
                    <a:lstStyle/>
                    <a:p>
                      <a:pPr algn="r" fontAlgn="ctr"/>
                      <a:r>
                        <a:rPr lang="de-DE" sz="1600" b="0" i="0" u="none" strike="noStrike" dirty="0">
                          <a:solidFill>
                            <a:srgbClr val="000000"/>
                          </a:solidFill>
                          <a:effectLst/>
                          <a:latin typeface="+mn-lt"/>
                        </a:rPr>
                        <a:t>leicht zu lernen</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rgbClr val="000000"/>
                          </a:solidFill>
                        </a:rPr>
                        <a:t>O </a:t>
                      </a:r>
                      <a:r>
                        <a:rPr lang="de-DE" dirty="0" err="1">
                          <a:solidFill>
                            <a:srgbClr val="000000"/>
                          </a:solidFill>
                        </a:rPr>
                        <a:t>O</a:t>
                      </a:r>
                      <a:r>
                        <a:rPr lang="de-DE" dirty="0">
                          <a:solidFill>
                            <a:srgbClr val="000000"/>
                          </a:solidFill>
                        </a:rPr>
                        <a:t> </a:t>
                      </a:r>
                      <a:r>
                        <a:rPr lang="de-DE" dirty="0" err="1">
                          <a:solidFill>
                            <a:srgbClr val="000000"/>
                          </a:solidFill>
                        </a:rPr>
                        <a:t>O</a:t>
                      </a:r>
                      <a:r>
                        <a:rPr lang="de-DE" dirty="0">
                          <a:solidFill>
                            <a:srgbClr val="000000"/>
                          </a:solidFill>
                        </a:rPr>
                        <a:t> </a:t>
                      </a:r>
                      <a:r>
                        <a:rPr lang="de-DE" dirty="0" err="1">
                          <a:solidFill>
                            <a:srgbClr val="000000"/>
                          </a:solidFill>
                        </a:rPr>
                        <a:t>O</a:t>
                      </a:r>
                      <a:r>
                        <a:rPr lang="de-DE" dirty="0">
                          <a:solidFill>
                            <a:srgbClr val="000000"/>
                          </a:solidFill>
                        </a:rPr>
                        <a:t> </a:t>
                      </a:r>
                      <a:r>
                        <a:rPr lang="de-DE" dirty="0" err="1">
                          <a:solidFill>
                            <a:srgbClr val="000000"/>
                          </a:solidFill>
                        </a:rPr>
                        <a:t>O</a:t>
                      </a:r>
                      <a:r>
                        <a:rPr lang="de-DE" dirty="0">
                          <a:solidFill>
                            <a:srgbClr val="000000"/>
                          </a:solidFill>
                        </a:rPr>
                        <a:t> </a:t>
                      </a:r>
                      <a:r>
                        <a:rPr lang="de-DE" dirty="0" err="1">
                          <a:solidFill>
                            <a:srgbClr val="000000"/>
                          </a:solidFill>
                        </a:rPr>
                        <a:t>O</a:t>
                      </a:r>
                      <a:r>
                        <a:rPr lang="de-DE" dirty="0">
                          <a:solidFill>
                            <a:srgbClr val="000000"/>
                          </a:solidFill>
                        </a:rPr>
                        <a:t> </a:t>
                      </a:r>
                      <a:r>
                        <a:rPr lang="de-DE" dirty="0" err="1">
                          <a:solidFill>
                            <a:srgbClr val="000000"/>
                          </a:solidFill>
                        </a:rPr>
                        <a:t>O</a:t>
                      </a:r>
                      <a:endParaRPr lang="de-DE" dirty="0">
                        <a:solidFill>
                          <a:srgbClr val="000000"/>
                        </a:solidFill>
                      </a:endParaRPr>
                    </a:p>
                  </a:txBody>
                  <a:tcPr/>
                </a:tc>
                <a:tc>
                  <a:txBody>
                    <a:bodyPr/>
                    <a:lstStyle/>
                    <a:p>
                      <a:pPr algn="l" fontAlgn="ctr"/>
                      <a:r>
                        <a:rPr lang="de-DE" sz="1600" b="0" i="0" u="none" strike="noStrike" dirty="0">
                          <a:solidFill>
                            <a:srgbClr val="000000"/>
                          </a:solidFill>
                          <a:effectLst/>
                          <a:latin typeface="+mn-lt"/>
                        </a:rPr>
                        <a:t>schwer zu lernen</a:t>
                      </a:r>
                    </a:p>
                  </a:txBody>
                  <a:tcPr marL="0" marR="0" marT="0" marB="0" anchor="ctr"/>
                </a:tc>
                <a:extLst>
                  <a:ext uri="{0D108BD9-81ED-4DB2-BD59-A6C34878D82A}">
                    <a16:rowId xmlns:a16="http://schemas.microsoft.com/office/drawing/2014/main" val="2712985020"/>
                  </a:ext>
                </a:extLst>
              </a:tr>
            </a:tbl>
          </a:graphicData>
        </a:graphic>
      </p:graphicFrame>
      <p:pic>
        <p:nvPicPr>
          <p:cNvPr id="24" name="Picture 23">
            <a:extLst>
              <a:ext uri="{FF2B5EF4-FFF2-40B4-BE49-F238E27FC236}">
                <a16:creationId xmlns:a16="http://schemas.microsoft.com/office/drawing/2014/main" id="{88878270-059E-4322-AFC2-0E7DD2AC3A8B}"/>
              </a:ext>
            </a:extLst>
          </p:cNvPr>
          <p:cNvPicPr>
            <a:picLocks noChangeAspect="1"/>
          </p:cNvPicPr>
          <p:nvPr/>
        </p:nvPicPr>
        <p:blipFill>
          <a:blip r:embed="rId2"/>
          <a:stretch>
            <a:fillRect/>
          </a:stretch>
        </p:blipFill>
        <p:spPr>
          <a:xfrm>
            <a:off x="5923280" y="1327502"/>
            <a:ext cx="5558526" cy="2101498"/>
          </a:xfrm>
          <a:prstGeom prst="rect">
            <a:avLst/>
          </a:prstGeom>
        </p:spPr>
      </p:pic>
      <p:sp>
        <p:nvSpPr>
          <p:cNvPr id="12" name="TextBox 11">
            <a:extLst>
              <a:ext uri="{FF2B5EF4-FFF2-40B4-BE49-F238E27FC236}">
                <a16:creationId xmlns:a16="http://schemas.microsoft.com/office/drawing/2014/main" id="{70462863-A0A8-469B-B989-64313204C6EC}"/>
              </a:ext>
            </a:extLst>
          </p:cNvPr>
          <p:cNvSpPr txBox="1"/>
          <p:nvPr/>
        </p:nvSpPr>
        <p:spPr>
          <a:xfrm>
            <a:off x="3383280" y="3879334"/>
            <a:ext cx="4116833" cy="369332"/>
          </a:xfrm>
          <a:prstGeom prst="rect">
            <a:avLst/>
          </a:prstGeom>
          <a:noFill/>
        </p:spPr>
        <p:txBody>
          <a:bodyPr wrap="none" rtlCol="0">
            <a:spAutoFit/>
          </a:bodyPr>
          <a:lstStyle/>
          <a:p>
            <a:r>
              <a:rPr lang="de-DE" dirty="0">
                <a:solidFill>
                  <a:srgbClr val="000000"/>
                </a:solidFill>
              </a:rPr>
              <a:t>Wenig kognitiver Aufwand beim Ausfüllen</a:t>
            </a:r>
          </a:p>
        </p:txBody>
      </p:sp>
      <p:sp>
        <p:nvSpPr>
          <p:cNvPr id="26" name="TextBox 25">
            <a:extLst>
              <a:ext uri="{FF2B5EF4-FFF2-40B4-BE49-F238E27FC236}">
                <a16:creationId xmlns:a16="http://schemas.microsoft.com/office/drawing/2014/main" id="{DAC639EC-824C-44B0-86B8-035A1B3903E7}"/>
              </a:ext>
            </a:extLst>
          </p:cNvPr>
          <p:cNvSpPr txBox="1"/>
          <p:nvPr/>
        </p:nvSpPr>
        <p:spPr>
          <a:xfrm>
            <a:off x="4447129" y="4411457"/>
            <a:ext cx="1989134" cy="369332"/>
          </a:xfrm>
          <a:prstGeom prst="rect">
            <a:avLst/>
          </a:prstGeom>
          <a:noFill/>
        </p:spPr>
        <p:txBody>
          <a:bodyPr wrap="none" rtlCol="0">
            <a:spAutoFit/>
          </a:bodyPr>
          <a:lstStyle/>
          <a:p>
            <a:r>
              <a:rPr lang="de-DE" dirty="0">
                <a:solidFill>
                  <a:srgbClr val="000000"/>
                </a:solidFill>
              </a:rPr>
              <a:t>Schnelles Ausfüllen</a:t>
            </a:r>
          </a:p>
        </p:txBody>
      </p:sp>
      <p:sp>
        <p:nvSpPr>
          <p:cNvPr id="31" name="TextBox 30">
            <a:extLst>
              <a:ext uri="{FF2B5EF4-FFF2-40B4-BE49-F238E27FC236}">
                <a16:creationId xmlns:a16="http://schemas.microsoft.com/office/drawing/2014/main" id="{5755FC67-FCC1-4EFB-B1A3-5265D497ECF2}"/>
              </a:ext>
            </a:extLst>
          </p:cNvPr>
          <p:cNvSpPr txBox="1"/>
          <p:nvPr/>
        </p:nvSpPr>
        <p:spPr>
          <a:xfrm>
            <a:off x="3260971" y="4943580"/>
            <a:ext cx="4361450" cy="369332"/>
          </a:xfrm>
          <a:prstGeom prst="rect">
            <a:avLst/>
          </a:prstGeom>
          <a:noFill/>
        </p:spPr>
        <p:txBody>
          <a:bodyPr wrap="none" rtlCol="0">
            <a:spAutoFit/>
          </a:bodyPr>
          <a:lstStyle/>
          <a:p>
            <a:r>
              <a:rPr lang="de-DE" dirty="0">
                <a:solidFill>
                  <a:srgbClr val="000000"/>
                </a:solidFill>
              </a:rPr>
              <a:t>Erfassen unmittelbaren subjektiven Eindruck</a:t>
            </a:r>
          </a:p>
        </p:txBody>
      </p:sp>
      <p:sp>
        <p:nvSpPr>
          <p:cNvPr id="32" name="TextBox 31">
            <a:extLst>
              <a:ext uri="{FF2B5EF4-FFF2-40B4-BE49-F238E27FC236}">
                <a16:creationId xmlns:a16="http://schemas.microsoft.com/office/drawing/2014/main" id="{2A3CA2C8-ACB1-4D38-91CD-A003C14FF973}"/>
              </a:ext>
            </a:extLst>
          </p:cNvPr>
          <p:cNvSpPr txBox="1"/>
          <p:nvPr/>
        </p:nvSpPr>
        <p:spPr>
          <a:xfrm>
            <a:off x="3833820" y="5475703"/>
            <a:ext cx="3215752" cy="369332"/>
          </a:xfrm>
          <a:prstGeom prst="rect">
            <a:avLst/>
          </a:prstGeom>
          <a:noFill/>
        </p:spPr>
        <p:txBody>
          <a:bodyPr wrap="none" rtlCol="0">
            <a:spAutoFit/>
          </a:bodyPr>
          <a:lstStyle/>
          <a:p>
            <a:r>
              <a:rPr lang="de-DE" dirty="0">
                <a:solidFill>
                  <a:srgbClr val="000000"/>
                </a:solidFill>
              </a:rPr>
              <a:t>Gefahr von Fehlinterpretationen</a:t>
            </a:r>
          </a:p>
        </p:txBody>
      </p:sp>
      <p:sp>
        <p:nvSpPr>
          <p:cNvPr id="33" name="TextBox 32">
            <a:extLst>
              <a:ext uri="{FF2B5EF4-FFF2-40B4-BE49-F238E27FC236}">
                <a16:creationId xmlns:a16="http://schemas.microsoft.com/office/drawing/2014/main" id="{2A9F23EC-6626-4922-A62B-0F2372C5BC08}"/>
              </a:ext>
            </a:extLst>
          </p:cNvPr>
          <p:cNvSpPr txBox="1"/>
          <p:nvPr/>
        </p:nvSpPr>
        <p:spPr>
          <a:xfrm>
            <a:off x="4008708" y="6007825"/>
            <a:ext cx="2865977" cy="369332"/>
          </a:xfrm>
          <a:prstGeom prst="rect">
            <a:avLst/>
          </a:prstGeom>
          <a:noFill/>
        </p:spPr>
        <p:txBody>
          <a:bodyPr wrap="none" rtlCol="0">
            <a:spAutoFit/>
          </a:bodyPr>
          <a:lstStyle/>
          <a:p>
            <a:r>
              <a:rPr lang="de-DE" dirty="0">
                <a:solidFill>
                  <a:srgbClr val="000000"/>
                </a:solidFill>
              </a:rPr>
              <a:t>Sehr gezielte Fragen möglich</a:t>
            </a:r>
          </a:p>
        </p:txBody>
      </p:sp>
      <p:sp>
        <p:nvSpPr>
          <p:cNvPr id="14" name="TextBox 13">
            <a:extLst>
              <a:ext uri="{FF2B5EF4-FFF2-40B4-BE49-F238E27FC236}">
                <a16:creationId xmlns:a16="http://schemas.microsoft.com/office/drawing/2014/main" id="{5B0894F6-FB66-4801-A40D-73FF067516C5}"/>
              </a:ext>
            </a:extLst>
          </p:cNvPr>
          <p:cNvSpPr txBox="1"/>
          <p:nvPr/>
        </p:nvSpPr>
        <p:spPr>
          <a:xfrm>
            <a:off x="2645771" y="3627516"/>
            <a:ext cx="465192" cy="769441"/>
          </a:xfrm>
          <a:prstGeom prst="rect">
            <a:avLst/>
          </a:prstGeom>
          <a:noFill/>
        </p:spPr>
        <p:txBody>
          <a:bodyPr wrap="none" rtlCol="0">
            <a:spAutoFit/>
          </a:bodyPr>
          <a:lstStyle/>
          <a:p>
            <a:r>
              <a:rPr lang="de-DE" sz="4400" dirty="0">
                <a:solidFill>
                  <a:srgbClr val="00B050"/>
                </a:solidFill>
              </a:rPr>
              <a:t>+</a:t>
            </a:r>
          </a:p>
        </p:txBody>
      </p:sp>
      <p:sp>
        <p:nvSpPr>
          <p:cNvPr id="34" name="TextBox 33">
            <a:extLst>
              <a:ext uri="{FF2B5EF4-FFF2-40B4-BE49-F238E27FC236}">
                <a16:creationId xmlns:a16="http://schemas.microsoft.com/office/drawing/2014/main" id="{73F0B07C-4EF4-4953-AB2B-777037E1458E}"/>
              </a:ext>
            </a:extLst>
          </p:cNvPr>
          <p:cNvSpPr txBox="1"/>
          <p:nvPr/>
        </p:nvSpPr>
        <p:spPr>
          <a:xfrm>
            <a:off x="2645771" y="4157938"/>
            <a:ext cx="465192" cy="769441"/>
          </a:xfrm>
          <a:prstGeom prst="rect">
            <a:avLst/>
          </a:prstGeom>
          <a:noFill/>
        </p:spPr>
        <p:txBody>
          <a:bodyPr wrap="none" rtlCol="0">
            <a:spAutoFit/>
          </a:bodyPr>
          <a:lstStyle/>
          <a:p>
            <a:r>
              <a:rPr lang="de-DE" sz="4400" dirty="0">
                <a:solidFill>
                  <a:srgbClr val="00B050"/>
                </a:solidFill>
              </a:rPr>
              <a:t>+</a:t>
            </a:r>
          </a:p>
        </p:txBody>
      </p:sp>
      <p:sp>
        <p:nvSpPr>
          <p:cNvPr id="35" name="TextBox 34">
            <a:extLst>
              <a:ext uri="{FF2B5EF4-FFF2-40B4-BE49-F238E27FC236}">
                <a16:creationId xmlns:a16="http://schemas.microsoft.com/office/drawing/2014/main" id="{65F9309A-2CA8-4D40-80A3-3A59A29AA9EA}"/>
              </a:ext>
            </a:extLst>
          </p:cNvPr>
          <p:cNvSpPr txBox="1"/>
          <p:nvPr/>
        </p:nvSpPr>
        <p:spPr>
          <a:xfrm>
            <a:off x="2645771" y="4688360"/>
            <a:ext cx="465192" cy="769441"/>
          </a:xfrm>
          <a:prstGeom prst="rect">
            <a:avLst/>
          </a:prstGeom>
          <a:noFill/>
        </p:spPr>
        <p:txBody>
          <a:bodyPr wrap="none" rtlCol="0">
            <a:spAutoFit/>
          </a:bodyPr>
          <a:lstStyle/>
          <a:p>
            <a:r>
              <a:rPr lang="de-DE" sz="4400" dirty="0">
                <a:solidFill>
                  <a:srgbClr val="00B050"/>
                </a:solidFill>
              </a:rPr>
              <a:t>+</a:t>
            </a:r>
          </a:p>
        </p:txBody>
      </p:sp>
      <p:sp>
        <p:nvSpPr>
          <p:cNvPr id="36" name="TextBox 35">
            <a:extLst>
              <a:ext uri="{FF2B5EF4-FFF2-40B4-BE49-F238E27FC236}">
                <a16:creationId xmlns:a16="http://schemas.microsoft.com/office/drawing/2014/main" id="{FEB643F8-A2F4-431C-8718-7E8BF6E33B94}"/>
              </a:ext>
            </a:extLst>
          </p:cNvPr>
          <p:cNvSpPr txBox="1"/>
          <p:nvPr/>
        </p:nvSpPr>
        <p:spPr>
          <a:xfrm>
            <a:off x="7683659" y="5238225"/>
            <a:ext cx="465192" cy="769441"/>
          </a:xfrm>
          <a:prstGeom prst="rect">
            <a:avLst/>
          </a:prstGeom>
          <a:noFill/>
        </p:spPr>
        <p:txBody>
          <a:bodyPr wrap="none" rtlCol="0">
            <a:spAutoFit/>
          </a:bodyPr>
          <a:lstStyle/>
          <a:p>
            <a:r>
              <a:rPr lang="de-DE" sz="4400" dirty="0">
                <a:solidFill>
                  <a:srgbClr val="00B050"/>
                </a:solidFill>
              </a:rPr>
              <a:t>+</a:t>
            </a:r>
          </a:p>
        </p:txBody>
      </p:sp>
      <p:sp>
        <p:nvSpPr>
          <p:cNvPr id="37" name="TextBox 36">
            <a:extLst>
              <a:ext uri="{FF2B5EF4-FFF2-40B4-BE49-F238E27FC236}">
                <a16:creationId xmlns:a16="http://schemas.microsoft.com/office/drawing/2014/main" id="{99FFE9CD-7218-44BA-8F6D-8E44A45BC1E0}"/>
              </a:ext>
            </a:extLst>
          </p:cNvPr>
          <p:cNvSpPr txBox="1"/>
          <p:nvPr/>
        </p:nvSpPr>
        <p:spPr>
          <a:xfrm>
            <a:off x="7683659" y="5771626"/>
            <a:ext cx="465192" cy="769441"/>
          </a:xfrm>
          <a:prstGeom prst="rect">
            <a:avLst/>
          </a:prstGeom>
          <a:noFill/>
        </p:spPr>
        <p:txBody>
          <a:bodyPr wrap="none" rtlCol="0">
            <a:spAutoFit/>
          </a:bodyPr>
          <a:lstStyle/>
          <a:p>
            <a:r>
              <a:rPr lang="de-DE" sz="4400" dirty="0">
                <a:solidFill>
                  <a:srgbClr val="00B050"/>
                </a:solidFill>
              </a:rPr>
              <a:t>+</a:t>
            </a:r>
          </a:p>
        </p:txBody>
      </p:sp>
      <p:sp>
        <p:nvSpPr>
          <p:cNvPr id="38" name="TextBox 37">
            <a:extLst>
              <a:ext uri="{FF2B5EF4-FFF2-40B4-BE49-F238E27FC236}">
                <a16:creationId xmlns:a16="http://schemas.microsoft.com/office/drawing/2014/main" id="{2EB842E3-A86F-455B-B47C-5F0343BDC731}"/>
              </a:ext>
            </a:extLst>
          </p:cNvPr>
          <p:cNvSpPr txBox="1"/>
          <p:nvPr/>
        </p:nvSpPr>
        <p:spPr>
          <a:xfrm>
            <a:off x="7737360" y="3595985"/>
            <a:ext cx="357790" cy="769441"/>
          </a:xfrm>
          <a:prstGeom prst="rect">
            <a:avLst/>
          </a:prstGeom>
          <a:noFill/>
        </p:spPr>
        <p:txBody>
          <a:bodyPr wrap="none" rtlCol="0">
            <a:spAutoFit/>
          </a:bodyPr>
          <a:lstStyle/>
          <a:p>
            <a:r>
              <a:rPr lang="de-DE" sz="4400" b="1" dirty="0">
                <a:solidFill>
                  <a:srgbClr val="FF0000"/>
                </a:solidFill>
              </a:rPr>
              <a:t>-</a:t>
            </a:r>
          </a:p>
        </p:txBody>
      </p:sp>
      <p:sp>
        <p:nvSpPr>
          <p:cNvPr id="39" name="TextBox 38">
            <a:extLst>
              <a:ext uri="{FF2B5EF4-FFF2-40B4-BE49-F238E27FC236}">
                <a16:creationId xmlns:a16="http://schemas.microsoft.com/office/drawing/2014/main" id="{6A6DF00C-FCDC-4319-BC3B-E39974A3681B}"/>
              </a:ext>
            </a:extLst>
          </p:cNvPr>
          <p:cNvSpPr txBox="1"/>
          <p:nvPr/>
        </p:nvSpPr>
        <p:spPr>
          <a:xfrm>
            <a:off x="7737360" y="4129385"/>
            <a:ext cx="357790" cy="769441"/>
          </a:xfrm>
          <a:prstGeom prst="rect">
            <a:avLst/>
          </a:prstGeom>
          <a:noFill/>
        </p:spPr>
        <p:txBody>
          <a:bodyPr wrap="none" rtlCol="0">
            <a:spAutoFit/>
          </a:bodyPr>
          <a:lstStyle/>
          <a:p>
            <a:r>
              <a:rPr lang="de-DE" sz="4400" b="1" dirty="0">
                <a:solidFill>
                  <a:srgbClr val="FF0000"/>
                </a:solidFill>
              </a:rPr>
              <a:t>-</a:t>
            </a:r>
          </a:p>
        </p:txBody>
      </p:sp>
      <p:sp>
        <p:nvSpPr>
          <p:cNvPr id="40" name="TextBox 39">
            <a:extLst>
              <a:ext uri="{FF2B5EF4-FFF2-40B4-BE49-F238E27FC236}">
                <a16:creationId xmlns:a16="http://schemas.microsoft.com/office/drawing/2014/main" id="{58B66D12-6E05-4BAD-AD12-8E1B47987E08}"/>
              </a:ext>
            </a:extLst>
          </p:cNvPr>
          <p:cNvSpPr txBox="1"/>
          <p:nvPr/>
        </p:nvSpPr>
        <p:spPr>
          <a:xfrm>
            <a:off x="7737360" y="4662785"/>
            <a:ext cx="357790" cy="769441"/>
          </a:xfrm>
          <a:prstGeom prst="rect">
            <a:avLst/>
          </a:prstGeom>
          <a:noFill/>
        </p:spPr>
        <p:txBody>
          <a:bodyPr wrap="none" rtlCol="0">
            <a:spAutoFit/>
          </a:bodyPr>
          <a:lstStyle/>
          <a:p>
            <a:r>
              <a:rPr lang="de-DE" sz="4400" b="1" dirty="0">
                <a:solidFill>
                  <a:srgbClr val="FF0000"/>
                </a:solidFill>
              </a:rPr>
              <a:t>-</a:t>
            </a:r>
          </a:p>
        </p:txBody>
      </p:sp>
      <p:sp>
        <p:nvSpPr>
          <p:cNvPr id="41" name="TextBox 40">
            <a:extLst>
              <a:ext uri="{FF2B5EF4-FFF2-40B4-BE49-F238E27FC236}">
                <a16:creationId xmlns:a16="http://schemas.microsoft.com/office/drawing/2014/main" id="{EADB530D-7697-46BD-BC10-2403F511ACDC}"/>
              </a:ext>
            </a:extLst>
          </p:cNvPr>
          <p:cNvSpPr txBox="1"/>
          <p:nvPr/>
        </p:nvSpPr>
        <p:spPr>
          <a:xfrm>
            <a:off x="2699472" y="5218782"/>
            <a:ext cx="357790" cy="769441"/>
          </a:xfrm>
          <a:prstGeom prst="rect">
            <a:avLst/>
          </a:prstGeom>
          <a:noFill/>
        </p:spPr>
        <p:txBody>
          <a:bodyPr wrap="none" rtlCol="0">
            <a:spAutoFit/>
          </a:bodyPr>
          <a:lstStyle/>
          <a:p>
            <a:r>
              <a:rPr lang="de-DE" sz="4400" b="1" dirty="0">
                <a:solidFill>
                  <a:srgbClr val="FF0000"/>
                </a:solidFill>
              </a:rPr>
              <a:t>-</a:t>
            </a:r>
          </a:p>
        </p:txBody>
      </p:sp>
      <p:sp>
        <p:nvSpPr>
          <p:cNvPr id="42" name="TextBox 41">
            <a:extLst>
              <a:ext uri="{FF2B5EF4-FFF2-40B4-BE49-F238E27FC236}">
                <a16:creationId xmlns:a16="http://schemas.microsoft.com/office/drawing/2014/main" id="{13D09C41-3041-47DB-BA79-BBF55784F0DB}"/>
              </a:ext>
            </a:extLst>
          </p:cNvPr>
          <p:cNvSpPr txBox="1"/>
          <p:nvPr/>
        </p:nvSpPr>
        <p:spPr>
          <a:xfrm>
            <a:off x="2699472" y="5749205"/>
            <a:ext cx="357790" cy="769441"/>
          </a:xfrm>
          <a:prstGeom prst="rect">
            <a:avLst/>
          </a:prstGeom>
          <a:noFill/>
        </p:spPr>
        <p:txBody>
          <a:bodyPr wrap="none" rtlCol="0">
            <a:spAutoFit/>
          </a:bodyPr>
          <a:lstStyle/>
          <a:p>
            <a:r>
              <a:rPr lang="de-DE" sz="4400" b="1" dirty="0">
                <a:solidFill>
                  <a:srgbClr val="FF0000"/>
                </a:solidFill>
              </a:rPr>
              <a:t>-</a:t>
            </a:r>
          </a:p>
        </p:txBody>
      </p:sp>
    </p:spTree>
    <p:extLst>
      <p:ext uri="{BB962C8B-B14F-4D97-AF65-F5344CB8AC3E}">
        <p14:creationId xmlns:p14="http://schemas.microsoft.com/office/powerpoint/2010/main" val="2476142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Wie viele Antwortkategorien sollte man verwenden?</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Semantisches Differential versus Aussagen mit Zustimmung/Ablehnung</a:t>
            </a:r>
          </a:p>
        </p:txBody>
      </p:sp>
      <p:sp>
        <p:nvSpPr>
          <p:cNvPr id="2" name="TextBox 1">
            <a:extLst>
              <a:ext uri="{FF2B5EF4-FFF2-40B4-BE49-F238E27FC236}">
                <a16:creationId xmlns:a16="http://schemas.microsoft.com/office/drawing/2014/main" id="{13B77224-9CEF-41EE-A94E-7FF3110881DE}"/>
              </a:ext>
            </a:extLst>
          </p:cNvPr>
          <p:cNvSpPr txBox="1"/>
          <p:nvPr/>
        </p:nvSpPr>
        <p:spPr>
          <a:xfrm>
            <a:off x="3265215" y="1618595"/>
            <a:ext cx="4957511" cy="461665"/>
          </a:xfrm>
          <a:prstGeom prst="rect">
            <a:avLst/>
          </a:prstGeom>
          <a:noFill/>
        </p:spPr>
        <p:txBody>
          <a:bodyPr wrap="none" rtlCol="0">
            <a:spAutoFit/>
          </a:bodyPr>
          <a:lstStyle/>
          <a:p>
            <a:r>
              <a:rPr lang="de-DE" sz="2400" dirty="0">
                <a:solidFill>
                  <a:srgbClr val="000000"/>
                </a:solidFill>
              </a:rPr>
              <a:t>unverständlich  o </a:t>
            </a:r>
            <a:r>
              <a:rPr lang="de-DE" sz="2400" dirty="0" err="1">
                <a:solidFill>
                  <a:srgbClr val="000000"/>
                </a:solidFill>
              </a:rPr>
              <a:t>o</a:t>
            </a:r>
            <a:r>
              <a:rPr lang="de-DE" sz="2400" dirty="0">
                <a:solidFill>
                  <a:srgbClr val="000000"/>
                </a:solidFill>
              </a:rPr>
              <a:t> </a:t>
            </a:r>
            <a:r>
              <a:rPr lang="de-DE" sz="2400" dirty="0" err="1">
                <a:solidFill>
                  <a:srgbClr val="000000"/>
                </a:solidFill>
              </a:rPr>
              <a:t>o</a:t>
            </a:r>
            <a:r>
              <a:rPr lang="de-DE" sz="2400" dirty="0">
                <a:solidFill>
                  <a:srgbClr val="000000"/>
                </a:solidFill>
              </a:rPr>
              <a:t> </a:t>
            </a:r>
            <a:r>
              <a:rPr lang="de-DE" sz="2400" dirty="0" err="1">
                <a:solidFill>
                  <a:srgbClr val="000000"/>
                </a:solidFill>
              </a:rPr>
              <a:t>o</a:t>
            </a:r>
            <a:r>
              <a:rPr lang="de-DE" sz="2400" dirty="0">
                <a:solidFill>
                  <a:srgbClr val="000000"/>
                </a:solidFill>
              </a:rPr>
              <a:t> </a:t>
            </a:r>
            <a:r>
              <a:rPr lang="de-DE" sz="2400" dirty="0" err="1">
                <a:solidFill>
                  <a:srgbClr val="000000"/>
                </a:solidFill>
              </a:rPr>
              <a:t>o</a:t>
            </a:r>
            <a:r>
              <a:rPr lang="de-DE" sz="2400" dirty="0">
                <a:solidFill>
                  <a:srgbClr val="000000"/>
                </a:solidFill>
              </a:rPr>
              <a:t>  verständlich </a:t>
            </a:r>
          </a:p>
        </p:txBody>
      </p:sp>
      <p:sp>
        <p:nvSpPr>
          <p:cNvPr id="22" name="TextBox 21">
            <a:extLst>
              <a:ext uri="{FF2B5EF4-FFF2-40B4-BE49-F238E27FC236}">
                <a16:creationId xmlns:a16="http://schemas.microsoft.com/office/drawing/2014/main" id="{9A49C7D0-3D53-4466-849A-66B854191B92}"/>
              </a:ext>
            </a:extLst>
          </p:cNvPr>
          <p:cNvSpPr txBox="1"/>
          <p:nvPr/>
        </p:nvSpPr>
        <p:spPr>
          <a:xfrm>
            <a:off x="2999918" y="2096814"/>
            <a:ext cx="5488105" cy="461665"/>
          </a:xfrm>
          <a:prstGeom prst="rect">
            <a:avLst/>
          </a:prstGeom>
          <a:noFill/>
        </p:spPr>
        <p:txBody>
          <a:bodyPr wrap="none" rtlCol="0">
            <a:spAutoFit/>
          </a:bodyPr>
          <a:lstStyle/>
          <a:p>
            <a:r>
              <a:rPr lang="de-DE" sz="2400" dirty="0">
                <a:solidFill>
                  <a:srgbClr val="000000"/>
                </a:solidFill>
              </a:rPr>
              <a:t>unverständlich  o </a:t>
            </a:r>
            <a:r>
              <a:rPr lang="de-DE" sz="2400" dirty="0" err="1">
                <a:solidFill>
                  <a:srgbClr val="000000"/>
                </a:solidFill>
              </a:rPr>
              <a:t>o</a:t>
            </a:r>
            <a:r>
              <a:rPr lang="de-DE" sz="2400" dirty="0">
                <a:solidFill>
                  <a:srgbClr val="000000"/>
                </a:solidFill>
              </a:rPr>
              <a:t> </a:t>
            </a:r>
            <a:r>
              <a:rPr lang="de-DE" sz="2400" dirty="0" err="1">
                <a:solidFill>
                  <a:srgbClr val="000000"/>
                </a:solidFill>
              </a:rPr>
              <a:t>o</a:t>
            </a:r>
            <a:r>
              <a:rPr lang="de-DE" sz="2400" dirty="0">
                <a:solidFill>
                  <a:srgbClr val="000000"/>
                </a:solidFill>
              </a:rPr>
              <a:t> </a:t>
            </a:r>
            <a:r>
              <a:rPr lang="de-DE" sz="2400" dirty="0" err="1">
                <a:solidFill>
                  <a:srgbClr val="000000"/>
                </a:solidFill>
              </a:rPr>
              <a:t>o</a:t>
            </a:r>
            <a:r>
              <a:rPr lang="de-DE" sz="2400" dirty="0">
                <a:solidFill>
                  <a:srgbClr val="000000"/>
                </a:solidFill>
              </a:rPr>
              <a:t> </a:t>
            </a:r>
            <a:r>
              <a:rPr lang="de-DE" sz="2400" dirty="0" err="1">
                <a:solidFill>
                  <a:srgbClr val="000000"/>
                </a:solidFill>
              </a:rPr>
              <a:t>o</a:t>
            </a:r>
            <a:r>
              <a:rPr lang="de-DE" sz="2400" dirty="0">
                <a:solidFill>
                  <a:srgbClr val="000000"/>
                </a:solidFill>
              </a:rPr>
              <a:t> o </a:t>
            </a:r>
            <a:r>
              <a:rPr lang="de-DE" sz="2400" dirty="0" err="1">
                <a:solidFill>
                  <a:srgbClr val="000000"/>
                </a:solidFill>
              </a:rPr>
              <a:t>o</a:t>
            </a:r>
            <a:r>
              <a:rPr lang="de-DE" sz="2400" dirty="0">
                <a:solidFill>
                  <a:srgbClr val="000000"/>
                </a:solidFill>
              </a:rPr>
              <a:t>  verständlich </a:t>
            </a:r>
          </a:p>
        </p:txBody>
      </p:sp>
      <p:sp>
        <p:nvSpPr>
          <p:cNvPr id="25" name="TextBox 24">
            <a:extLst>
              <a:ext uri="{FF2B5EF4-FFF2-40B4-BE49-F238E27FC236}">
                <a16:creationId xmlns:a16="http://schemas.microsoft.com/office/drawing/2014/main" id="{5A568B54-80DE-4E5D-B0D6-52DC91F6068C}"/>
              </a:ext>
            </a:extLst>
          </p:cNvPr>
          <p:cNvSpPr txBox="1"/>
          <p:nvPr/>
        </p:nvSpPr>
        <p:spPr>
          <a:xfrm>
            <a:off x="2803550" y="2575033"/>
            <a:ext cx="5880841" cy="461665"/>
          </a:xfrm>
          <a:prstGeom prst="rect">
            <a:avLst/>
          </a:prstGeom>
          <a:noFill/>
        </p:spPr>
        <p:txBody>
          <a:bodyPr wrap="none" rtlCol="0">
            <a:spAutoFit/>
          </a:bodyPr>
          <a:lstStyle/>
          <a:p>
            <a:r>
              <a:rPr lang="de-DE" sz="2400" dirty="0">
                <a:solidFill>
                  <a:srgbClr val="000000"/>
                </a:solidFill>
              </a:rPr>
              <a:t>unverständlich  o </a:t>
            </a:r>
            <a:r>
              <a:rPr lang="de-DE" sz="2400" dirty="0" err="1">
                <a:solidFill>
                  <a:srgbClr val="000000"/>
                </a:solidFill>
              </a:rPr>
              <a:t>o</a:t>
            </a:r>
            <a:r>
              <a:rPr lang="de-DE" sz="2400" dirty="0">
                <a:solidFill>
                  <a:srgbClr val="000000"/>
                </a:solidFill>
              </a:rPr>
              <a:t> </a:t>
            </a:r>
            <a:r>
              <a:rPr lang="de-DE" sz="2400" dirty="0" err="1">
                <a:solidFill>
                  <a:srgbClr val="000000"/>
                </a:solidFill>
              </a:rPr>
              <a:t>o</a:t>
            </a:r>
            <a:r>
              <a:rPr lang="de-DE" sz="2400" dirty="0">
                <a:solidFill>
                  <a:srgbClr val="000000"/>
                </a:solidFill>
              </a:rPr>
              <a:t> </a:t>
            </a:r>
            <a:r>
              <a:rPr lang="de-DE" sz="2400" dirty="0" err="1">
                <a:solidFill>
                  <a:srgbClr val="000000"/>
                </a:solidFill>
              </a:rPr>
              <a:t>o</a:t>
            </a:r>
            <a:r>
              <a:rPr lang="de-DE" sz="2400" dirty="0">
                <a:solidFill>
                  <a:srgbClr val="000000"/>
                </a:solidFill>
              </a:rPr>
              <a:t> </a:t>
            </a:r>
            <a:r>
              <a:rPr lang="de-DE" sz="2400" dirty="0" err="1">
                <a:solidFill>
                  <a:srgbClr val="000000"/>
                </a:solidFill>
              </a:rPr>
              <a:t>o</a:t>
            </a:r>
            <a:r>
              <a:rPr lang="de-DE" sz="2400" dirty="0">
                <a:solidFill>
                  <a:srgbClr val="000000"/>
                </a:solidFill>
              </a:rPr>
              <a:t> </a:t>
            </a:r>
            <a:r>
              <a:rPr lang="de-DE" sz="2400" dirty="0" err="1">
                <a:solidFill>
                  <a:srgbClr val="000000"/>
                </a:solidFill>
              </a:rPr>
              <a:t>o</a:t>
            </a:r>
            <a:r>
              <a:rPr lang="de-DE" sz="2400" dirty="0">
                <a:solidFill>
                  <a:srgbClr val="000000"/>
                </a:solidFill>
              </a:rPr>
              <a:t> </a:t>
            </a:r>
            <a:r>
              <a:rPr lang="de-DE" sz="2400" dirty="0" err="1">
                <a:solidFill>
                  <a:srgbClr val="000000"/>
                </a:solidFill>
              </a:rPr>
              <a:t>o</a:t>
            </a:r>
            <a:r>
              <a:rPr lang="de-DE" sz="2400" dirty="0">
                <a:solidFill>
                  <a:srgbClr val="000000"/>
                </a:solidFill>
              </a:rPr>
              <a:t> </a:t>
            </a:r>
            <a:r>
              <a:rPr lang="de-DE" sz="2400" dirty="0" err="1">
                <a:solidFill>
                  <a:srgbClr val="000000"/>
                </a:solidFill>
              </a:rPr>
              <a:t>o</a:t>
            </a:r>
            <a:r>
              <a:rPr lang="de-DE" sz="2400" dirty="0">
                <a:solidFill>
                  <a:srgbClr val="000000"/>
                </a:solidFill>
              </a:rPr>
              <a:t> o  verständlich </a:t>
            </a:r>
          </a:p>
        </p:txBody>
      </p:sp>
      <p:sp>
        <p:nvSpPr>
          <p:cNvPr id="27" name="TextBox 26">
            <a:extLst>
              <a:ext uri="{FF2B5EF4-FFF2-40B4-BE49-F238E27FC236}">
                <a16:creationId xmlns:a16="http://schemas.microsoft.com/office/drawing/2014/main" id="{76287D59-1459-4BEC-B54C-2AB0B67F1ED8}"/>
              </a:ext>
            </a:extLst>
          </p:cNvPr>
          <p:cNvSpPr txBox="1"/>
          <p:nvPr/>
        </p:nvSpPr>
        <p:spPr>
          <a:xfrm>
            <a:off x="2538253" y="3053252"/>
            <a:ext cx="6411435" cy="461665"/>
          </a:xfrm>
          <a:prstGeom prst="rect">
            <a:avLst/>
          </a:prstGeom>
          <a:noFill/>
        </p:spPr>
        <p:txBody>
          <a:bodyPr wrap="none" rtlCol="0">
            <a:spAutoFit/>
          </a:bodyPr>
          <a:lstStyle/>
          <a:p>
            <a:r>
              <a:rPr lang="de-DE" sz="2400" dirty="0">
                <a:solidFill>
                  <a:srgbClr val="000000"/>
                </a:solidFill>
              </a:rPr>
              <a:t>unverständlich  o </a:t>
            </a:r>
            <a:r>
              <a:rPr lang="de-DE" sz="2400" dirty="0" err="1">
                <a:solidFill>
                  <a:srgbClr val="000000"/>
                </a:solidFill>
              </a:rPr>
              <a:t>o</a:t>
            </a:r>
            <a:r>
              <a:rPr lang="de-DE" sz="2400" dirty="0">
                <a:solidFill>
                  <a:srgbClr val="000000"/>
                </a:solidFill>
              </a:rPr>
              <a:t> </a:t>
            </a:r>
            <a:r>
              <a:rPr lang="de-DE" sz="2400" dirty="0" err="1">
                <a:solidFill>
                  <a:srgbClr val="000000"/>
                </a:solidFill>
              </a:rPr>
              <a:t>o</a:t>
            </a:r>
            <a:r>
              <a:rPr lang="de-DE" sz="2400" dirty="0">
                <a:solidFill>
                  <a:srgbClr val="000000"/>
                </a:solidFill>
              </a:rPr>
              <a:t> </a:t>
            </a:r>
            <a:r>
              <a:rPr lang="de-DE" sz="2400" dirty="0" err="1">
                <a:solidFill>
                  <a:srgbClr val="000000"/>
                </a:solidFill>
              </a:rPr>
              <a:t>o</a:t>
            </a:r>
            <a:r>
              <a:rPr lang="de-DE" sz="2400" dirty="0">
                <a:solidFill>
                  <a:srgbClr val="000000"/>
                </a:solidFill>
              </a:rPr>
              <a:t> </a:t>
            </a:r>
            <a:r>
              <a:rPr lang="de-DE" sz="2400" dirty="0" err="1">
                <a:solidFill>
                  <a:srgbClr val="000000"/>
                </a:solidFill>
              </a:rPr>
              <a:t>o</a:t>
            </a:r>
            <a:r>
              <a:rPr lang="de-DE" sz="2400" dirty="0">
                <a:solidFill>
                  <a:srgbClr val="000000"/>
                </a:solidFill>
              </a:rPr>
              <a:t> </a:t>
            </a:r>
            <a:r>
              <a:rPr lang="de-DE" sz="2400" dirty="0" err="1">
                <a:solidFill>
                  <a:srgbClr val="000000"/>
                </a:solidFill>
              </a:rPr>
              <a:t>o</a:t>
            </a:r>
            <a:r>
              <a:rPr lang="de-DE" sz="2400" dirty="0">
                <a:solidFill>
                  <a:srgbClr val="000000"/>
                </a:solidFill>
              </a:rPr>
              <a:t> </a:t>
            </a:r>
            <a:r>
              <a:rPr lang="de-DE" sz="2400" dirty="0" err="1">
                <a:solidFill>
                  <a:srgbClr val="000000"/>
                </a:solidFill>
              </a:rPr>
              <a:t>o</a:t>
            </a:r>
            <a:r>
              <a:rPr lang="de-DE" sz="2400" dirty="0">
                <a:solidFill>
                  <a:srgbClr val="000000"/>
                </a:solidFill>
              </a:rPr>
              <a:t> </a:t>
            </a:r>
            <a:r>
              <a:rPr lang="de-DE" sz="2400" dirty="0" err="1">
                <a:solidFill>
                  <a:srgbClr val="000000"/>
                </a:solidFill>
              </a:rPr>
              <a:t>o</a:t>
            </a:r>
            <a:r>
              <a:rPr lang="de-DE" sz="2400" dirty="0">
                <a:solidFill>
                  <a:srgbClr val="000000"/>
                </a:solidFill>
              </a:rPr>
              <a:t> </a:t>
            </a:r>
            <a:r>
              <a:rPr lang="de-DE" sz="2400" dirty="0" err="1">
                <a:solidFill>
                  <a:srgbClr val="000000"/>
                </a:solidFill>
              </a:rPr>
              <a:t>o</a:t>
            </a:r>
            <a:r>
              <a:rPr lang="de-DE" sz="2400" dirty="0">
                <a:solidFill>
                  <a:srgbClr val="000000"/>
                </a:solidFill>
              </a:rPr>
              <a:t> </a:t>
            </a:r>
            <a:r>
              <a:rPr lang="de-DE" sz="2400" dirty="0" err="1">
                <a:solidFill>
                  <a:srgbClr val="000000"/>
                </a:solidFill>
              </a:rPr>
              <a:t>o</a:t>
            </a:r>
            <a:r>
              <a:rPr lang="de-DE" sz="2400" dirty="0">
                <a:solidFill>
                  <a:srgbClr val="000000"/>
                </a:solidFill>
              </a:rPr>
              <a:t> </a:t>
            </a:r>
            <a:r>
              <a:rPr lang="de-DE" sz="2400" dirty="0" err="1">
                <a:solidFill>
                  <a:srgbClr val="000000"/>
                </a:solidFill>
              </a:rPr>
              <a:t>o</a:t>
            </a:r>
            <a:r>
              <a:rPr lang="de-DE" sz="2400" dirty="0">
                <a:solidFill>
                  <a:srgbClr val="000000"/>
                </a:solidFill>
              </a:rPr>
              <a:t>  verständlich </a:t>
            </a:r>
          </a:p>
        </p:txBody>
      </p:sp>
      <p:sp>
        <p:nvSpPr>
          <p:cNvPr id="5" name="TextBox 4">
            <a:extLst>
              <a:ext uri="{FF2B5EF4-FFF2-40B4-BE49-F238E27FC236}">
                <a16:creationId xmlns:a16="http://schemas.microsoft.com/office/drawing/2014/main" id="{F729AE20-E2BA-4CC7-AAF9-D252AD79EECF}"/>
              </a:ext>
            </a:extLst>
          </p:cNvPr>
          <p:cNvSpPr txBox="1"/>
          <p:nvPr/>
        </p:nvSpPr>
        <p:spPr>
          <a:xfrm>
            <a:off x="451945" y="3823629"/>
            <a:ext cx="10920248" cy="2677656"/>
          </a:xfrm>
          <a:prstGeom prst="rect">
            <a:avLst/>
          </a:prstGeom>
          <a:noFill/>
        </p:spPr>
        <p:txBody>
          <a:bodyPr wrap="square" rtlCol="0">
            <a:spAutoFit/>
          </a:bodyPr>
          <a:lstStyle/>
          <a:p>
            <a:r>
              <a:rPr lang="de-DE" sz="2400" dirty="0">
                <a:solidFill>
                  <a:srgbClr val="000000"/>
                </a:solidFill>
              </a:rPr>
              <a:t>Je mehr Kategorien, desto schwieriger wird die Entscheidung, aber je genauer kann man auch Unterschiede festmachen.</a:t>
            </a:r>
          </a:p>
          <a:p>
            <a:endParaRPr lang="de-DE" sz="2400" dirty="0">
              <a:solidFill>
                <a:srgbClr val="000000"/>
              </a:solidFill>
            </a:endParaRPr>
          </a:p>
          <a:p>
            <a:r>
              <a:rPr lang="de-DE" sz="2400" dirty="0">
                <a:solidFill>
                  <a:srgbClr val="000000"/>
                </a:solidFill>
              </a:rPr>
              <a:t>Lewis &amp; Erdinc (2017): Kein gravierender Unterschied zwischen 7, 11 und 101 (Linie mit </a:t>
            </a:r>
            <a:r>
              <a:rPr lang="de-DE" sz="2400" dirty="0" err="1">
                <a:solidFill>
                  <a:srgbClr val="000000"/>
                </a:solidFill>
              </a:rPr>
              <a:t>Slider</a:t>
            </a:r>
            <a:r>
              <a:rPr lang="de-DE" sz="2400" dirty="0">
                <a:solidFill>
                  <a:srgbClr val="000000"/>
                </a:solidFill>
              </a:rPr>
              <a:t>) Stufen gefunden!</a:t>
            </a:r>
          </a:p>
          <a:p>
            <a:endParaRPr lang="de-DE" sz="2400" dirty="0">
              <a:solidFill>
                <a:srgbClr val="000000"/>
              </a:solidFill>
            </a:endParaRPr>
          </a:p>
          <a:p>
            <a:r>
              <a:rPr lang="de-DE" sz="2400" dirty="0">
                <a:solidFill>
                  <a:srgbClr val="000000"/>
                </a:solidFill>
              </a:rPr>
              <a:t>7 wird häufig verwendet. Scheint ein guter Trade-off zu sein!</a:t>
            </a:r>
          </a:p>
        </p:txBody>
      </p:sp>
    </p:spTree>
    <p:extLst>
      <p:ext uri="{BB962C8B-B14F-4D97-AF65-F5344CB8AC3E}">
        <p14:creationId xmlns:p14="http://schemas.microsoft.com/office/powerpoint/2010/main" val="661118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atin typeface="+mn-lt"/>
              </a:rPr>
              <a:t>UX Fragebögen</a:t>
            </a:r>
          </a:p>
        </p:txBody>
      </p:sp>
      <p:sp>
        <p:nvSpPr>
          <p:cNvPr id="5" name="Textplatzhalter 4"/>
          <p:cNvSpPr>
            <a:spLocks noGrp="1"/>
          </p:cNvSpPr>
          <p:nvPr>
            <p:ph type="body" sz="quarter" idx="10"/>
          </p:nvPr>
        </p:nvSpPr>
        <p:spPr/>
        <p:txBody>
          <a:bodyPr/>
          <a:lstStyle/>
          <a:p>
            <a:r>
              <a:rPr lang="de-DE" sz="3600">
                <a:latin typeface="+mn-lt"/>
              </a:rPr>
              <a:t>Einige typische Beispiele</a:t>
            </a:r>
          </a:p>
          <a:p>
            <a:endParaRPr lang="de-DE"/>
          </a:p>
        </p:txBody>
      </p:sp>
    </p:spTree>
    <p:extLst>
      <p:ext uri="{BB962C8B-B14F-4D97-AF65-F5344CB8AC3E}">
        <p14:creationId xmlns:p14="http://schemas.microsoft.com/office/powerpoint/2010/main" val="2833271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35835" y="1088206"/>
            <a:ext cx="10179765" cy="4787900"/>
          </a:xfrm>
        </p:spPr>
        <p:txBody>
          <a:bodyPr>
            <a:normAutofit fontScale="92500" lnSpcReduction="20000"/>
          </a:bodyPr>
          <a:lstStyle/>
          <a:p>
            <a:r>
              <a:rPr lang="de-DE" sz="2200" dirty="0">
                <a:latin typeface="+mn-lt"/>
              </a:rPr>
              <a:t>User Experience messen</a:t>
            </a:r>
          </a:p>
          <a:p>
            <a:pPr marL="342900" indent="-342900">
              <a:buFont typeface="Arial" panose="020B0604020202020204" pitchFamily="34" charset="0"/>
              <a:buChar char="•"/>
            </a:pPr>
            <a:r>
              <a:rPr lang="de-DE" sz="1700" dirty="0">
                <a:latin typeface="+mn-lt"/>
              </a:rPr>
              <a:t>Was versteht man eigentlich unter User Experience?</a:t>
            </a:r>
          </a:p>
          <a:p>
            <a:pPr marL="342900" indent="-342900">
              <a:buFont typeface="Arial" panose="020B0604020202020204" pitchFamily="34" charset="0"/>
              <a:buChar char="•"/>
            </a:pPr>
            <a:r>
              <a:rPr lang="de-DE" sz="1700" dirty="0">
                <a:latin typeface="+mn-lt"/>
              </a:rPr>
              <a:t>Warum will man User Experience messen und welche Methode sollte man anwenden?</a:t>
            </a:r>
          </a:p>
          <a:p>
            <a:r>
              <a:rPr lang="de-DE" sz="2200" dirty="0">
                <a:latin typeface="+mn-lt"/>
              </a:rPr>
              <a:t>UX Fragebögen </a:t>
            </a:r>
          </a:p>
          <a:p>
            <a:pPr marL="342900" indent="-342900">
              <a:buFont typeface="Arial" panose="020B0604020202020204" pitchFamily="34" charset="0"/>
              <a:buChar char="•"/>
            </a:pPr>
            <a:r>
              <a:rPr lang="de-DE" sz="1700" dirty="0">
                <a:latin typeface="+mn-lt"/>
              </a:rPr>
              <a:t>Struktur</a:t>
            </a:r>
          </a:p>
          <a:p>
            <a:pPr marL="342900" indent="-342900">
              <a:buFont typeface="Arial" panose="020B0604020202020204" pitchFamily="34" charset="0"/>
              <a:buChar char="•"/>
            </a:pPr>
            <a:r>
              <a:rPr lang="de-DE" sz="1700" dirty="0">
                <a:latin typeface="+mn-lt"/>
              </a:rPr>
              <a:t>Einige typische Beispiele</a:t>
            </a:r>
          </a:p>
          <a:p>
            <a:pPr marL="342900" indent="-342900">
              <a:buFont typeface="Arial" panose="020B0604020202020204" pitchFamily="34" charset="0"/>
              <a:buChar char="•"/>
            </a:pPr>
            <a:r>
              <a:rPr lang="de-DE" sz="1700" dirty="0">
                <a:latin typeface="+mn-lt"/>
              </a:rPr>
              <a:t>Skalenbedeutung und Konstruktionsprozess</a:t>
            </a:r>
          </a:p>
          <a:p>
            <a:pPr marL="342900" indent="-342900">
              <a:buFont typeface="Arial" panose="020B0604020202020204" pitchFamily="34" charset="0"/>
              <a:buChar char="•"/>
            </a:pPr>
            <a:r>
              <a:rPr lang="de-DE" sz="1700" dirty="0">
                <a:latin typeface="+mn-lt"/>
              </a:rPr>
              <a:t>Benchmarks</a:t>
            </a:r>
          </a:p>
          <a:p>
            <a:r>
              <a:rPr lang="de-DE" sz="2200" dirty="0">
                <a:latin typeface="+mn-lt"/>
              </a:rPr>
              <a:t>Wie findet man den richtigen Fragebogen?</a:t>
            </a:r>
          </a:p>
          <a:p>
            <a:pPr marL="342900" indent="-342900">
              <a:buFont typeface="Arial" panose="020B0604020202020204" pitchFamily="34" charset="0"/>
              <a:buChar char="•"/>
            </a:pPr>
            <a:r>
              <a:rPr lang="de-DE" sz="1700" dirty="0">
                <a:latin typeface="+mn-lt"/>
              </a:rPr>
              <a:t>Welche UX Aspekte sind für welche Produkte relevant?</a:t>
            </a:r>
          </a:p>
          <a:p>
            <a:pPr marL="342900" indent="-342900">
              <a:buFont typeface="Arial" panose="020B0604020202020204" pitchFamily="34" charset="0"/>
              <a:buChar char="•"/>
            </a:pPr>
            <a:r>
              <a:rPr lang="de-DE" sz="1700" dirty="0">
                <a:latin typeface="+mn-lt"/>
              </a:rPr>
              <a:t>Wie wichtig sind diese UX Aspekte?</a:t>
            </a:r>
          </a:p>
          <a:p>
            <a:r>
              <a:rPr lang="de-DE" sz="2200" dirty="0">
                <a:latin typeface="+mn-lt"/>
              </a:rPr>
              <a:t>Was muss man bei der Datenerhebung beachten?</a:t>
            </a:r>
          </a:p>
          <a:p>
            <a:r>
              <a:rPr lang="de-DE" sz="2200" dirty="0">
                <a:latin typeface="+mn-lt"/>
              </a:rPr>
              <a:t>Wie wertet man die Daten aus?</a:t>
            </a:r>
          </a:p>
          <a:p>
            <a:r>
              <a:rPr lang="de-DE" sz="2200" dirty="0">
                <a:latin typeface="+mn-lt"/>
              </a:rPr>
              <a:t>Wie präsentiert man die Ergebnisse?</a:t>
            </a:r>
          </a:p>
          <a:p>
            <a:endParaRPr lang="de-DE" dirty="0">
              <a:latin typeface="+mn-lt"/>
            </a:endParaRPr>
          </a:p>
          <a:p>
            <a:endParaRPr lang="de-DE" dirty="0">
              <a:latin typeface="+mn-lt"/>
            </a:endParaRPr>
          </a:p>
          <a:p>
            <a:endParaRPr lang="de-DE" dirty="0">
              <a:latin typeface="+mn-lt"/>
            </a:endParaRPr>
          </a:p>
          <a:p>
            <a:endParaRPr lang="de-DE" dirty="0">
              <a:latin typeface="+mn-lt"/>
            </a:endParaRPr>
          </a:p>
          <a:p>
            <a:endParaRPr lang="de-DE" dirty="0">
              <a:latin typeface="+mn-lt"/>
            </a:endParaRPr>
          </a:p>
          <a:p>
            <a:endParaRPr lang="de-DE" dirty="0">
              <a:latin typeface="+mn-lt"/>
            </a:endParaRPr>
          </a:p>
        </p:txBody>
      </p:sp>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Inhalt</a:t>
            </a:r>
          </a:p>
        </p:txBody>
      </p:sp>
    </p:spTree>
    <p:extLst>
      <p:ext uri="{BB962C8B-B14F-4D97-AF65-F5344CB8AC3E}">
        <p14:creationId xmlns:p14="http://schemas.microsoft.com/office/powerpoint/2010/main" val="416596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SUS – System Usability </a:t>
            </a:r>
            <a:r>
              <a:rPr lang="de-DE" dirty="0" err="1">
                <a:latin typeface="Calibri" panose="020F0502020204030204" pitchFamily="34" charset="0"/>
                <a:cs typeface="Calibri" panose="020F0502020204030204" pitchFamily="34" charset="0"/>
              </a:rPr>
              <a:t>Scale</a:t>
            </a:r>
            <a:endParaRPr lang="de-DE" dirty="0">
              <a:latin typeface="Calibri" panose="020F0502020204030204" pitchFamily="34" charset="0"/>
              <a:cs typeface="Calibri" panose="020F0502020204030204" pitchFamily="34" charset="0"/>
            </a:endParaRP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Brooke, 1996: „A quick </a:t>
            </a:r>
            <a:r>
              <a:rPr lang="de-DE" dirty="0" err="1">
                <a:latin typeface="Calibri" panose="020F0502020204030204" pitchFamily="34" charset="0"/>
                <a:cs typeface="Calibri" panose="020F0502020204030204" pitchFamily="34" charset="0"/>
              </a:rPr>
              <a:t>and</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dirty</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usability</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scale</a:t>
            </a:r>
            <a:r>
              <a:rPr lang="de-DE" dirty="0">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830AD6C9-8994-4F2F-95EC-BCA69785FFB5}"/>
              </a:ext>
            </a:extLst>
          </p:cNvPr>
          <p:cNvSpPr txBox="1"/>
          <p:nvPr/>
        </p:nvSpPr>
        <p:spPr>
          <a:xfrm>
            <a:off x="9494201" y="653380"/>
            <a:ext cx="768485" cy="523220"/>
          </a:xfrm>
          <a:prstGeom prst="rect">
            <a:avLst/>
          </a:prstGeom>
          <a:noFill/>
        </p:spPr>
        <p:txBody>
          <a:bodyPr wrap="square" rtlCol="0">
            <a:spAutoFit/>
          </a:bodyPr>
          <a:lstStyle/>
          <a:p>
            <a:r>
              <a:rPr lang="de-DE" sz="1400" dirty="0">
                <a:solidFill>
                  <a:srgbClr val="021B45"/>
                </a:solidFill>
              </a:rPr>
              <a:t>Lehne stark ab</a:t>
            </a:r>
          </a:p>
        </p:txBody>
      </p:sp>
      <p:sp>
        <p:nvSpPr>
          <p:cNvPr id="6" name="TextBox 5">
            <a:extLst>
              <a:ext uri="{FF2B5EF4-FFF2-40B4-BE49-F238E27FC236}">
                <a16:creationId xmlns:a16="http://schemas.microsoft.com/office/drawing/2014/main" id="{980A51AE-369B-4762-956D-0FF9D64F71CC}"/>
              </a:ext>
            </a:extLst>
          </p:cNvPr>
          <p:cNvSpPr txBox="1"/>
          <p:nvPr/>
        </p:nvSpPr>
        <p:spPr>
          <a:xfrm>
            <a:off x="11083171" y="653380"/>
            <a:ext cx="768485" cy="523220"/>
          </a:xfrm>
          <a:prstGeom prst="rect">
            <a:avLst/>
          </a:prstGeom>
          <a:noFill/>
        </p:spPr>
        <p:txBody>
          <a:bodyPr wrap="square" rtlCol="0">
            <a:spAutoFit/>
          </a:bodyPr>
          <a:lstStyle/>
          <a:p>
            <a:r>
              <a:rPr lang="de-DE" sz="1400" dirty="0">
                <a:solidFill>
                  <a:srgbClr val="021B45"/>
                </a:solidFill>
              </a:rPr>
              <a:t>Stimme stark zu</a:t>
            </a:r>
          </a:p>
        </p:txBody>
      </p:sp>
      <p:grpSp>
        <p:nvGrpSpPr>
          <p:cNvPr id="12" name="Group 11">
            <a:extLst>
              <a:ext uri="{FF2B5EF4-FFF2-40B4-BE49-F238E27FC236}">
                <a16:creationId xmlns:a16="http://schemas.microsoft.com/office/drawing/2014/main" id="{8DE8BC81-BE33-4B8B-9AC3-1F4073024DC7}"/>
              </a:ext>
            </a:extLst>
          </p:cNvPr>
          <p:cNvGrpSpPr/>
          <p:nvPr/>
        </p:nvGrpSpPr>
        <p:grpSpPr>
          <a:xfrm>
            <a:off x="9731115" y="1313932"/>
            <a:ext cx="1877654" cy="216000"/>
            <a:chOff x="9731115" y="1274604"/>
            <a:chExt cx="1877654" cy="216000"/>
          </a:xfrm>
        </p:grpSpPr>
        <p:sp>
          <p:nvSpPr>
            <p:cNvPr id="7" name="Oval 6">
              <a:extLst>
                <a:ext uri="{FF2B5EF4-FFF2-40B4-BE49-F238E27FC236}">
                  <a16:creationId xmlns:a16="http://schemas.microsoft.com/office/drawing/2014/main" id="{8EB1A927-AD77-4053-B1B4-9E0F6E5CB87E}"/>
                </a:ext>
              </a:extLst>
            </p:cNvPr>
            <p:cNvSpPr/>
            <p:nvPr/>
          </p:nvSpPr>
          <p:spPr>
            <a:xfrm>
              <a:off x="9731115"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Oval 7">
              <a:extLst>
                <a:ext uri="{FF2B5EF4-FFF2-40B4-BE49-F238E27FC236}">
                  <a16:creationId xmlns:a16="http://schemas.microsoft.com/office/drawing/2014/main" id="{9951DE0C-E5FC-427B-BE81-94BF7EB04465}"/>
                </a:ext>
              </a:extLst>
            </p:cNvPr>
            <p:cNvSpPr/>
            <p:nvPr/>
          </p:nvSpPr>
          <p:spPr>
            <a:xfrm>
              <a:off x="10146529"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8">
              <a:extLst>
                <a:ext uri="{FF2B5EF4-FFF2-40B4-BE49-F238E27FC236}">
                  <a16:creationId xmlns:a16="http://schemas.microsoft.com/office/drawing/2014/main" id="{1CD9C414-99E2-4DED-BED6-DE6FC9A45966}"/>
                </a:ext>
              </a:extLst>
            </p:cNvPr>
            <p:cNvSpPr/>
            <p:nvPr/>
          </p:nvSpPr>
          <p:spPr>
            <a:xfrm>
              <a:off x="10561943"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9">
              <a:extLst>
                <a:ext uri="{FF2B5EF4-FFF2-40B4-BE49-F238E27FC236}">
                  <a16:creationId xmlns:a16="http://schemas.microsoft.com/office/drawing/2014/main" id="{64103E71-0708-458D-8C19-AB22F7CA36EF}"/>
                </a:ext>
              </a:extLst>
            </p:cNvPr>
            <p:cNvSpPr/>
            <p:nvPr/>
          </p:nvSpPr>
          <p:spPr>
            <a:xfrm>
              <a:off x="10977357"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10">
              <a:extLst>
                <a:ext uri="{FF2B5EF4-FFF2-40B4-BE49-F238E27FC236}">
                  <a16:creationId xmlns:a16="http://schemas.microsoft.com/office/drawing/2014/main" id="{D5B78A57-C719-4E54-8E3D-0F3A93630DFE}"/>
                </a:ext>
              </a:extLst>
            </p:cNvPr>
            <p:cNvSpPr/>
            <p:nvPr/>
          </p:nvSpPr>
          <p:spPr>
            <a:xfrm>
              <a:off x="11392769"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3" name="Group 12">
            <a:extLst>
              <a:ext uri="{FF2B5EF4-FFF2-40B4-BE49-F238E27FC236}">
                <a16:creationId xmlns:a16="http://schemas.microsoft.com/office/drawing/2014/main" id="{EA481119-A7B5-4240-9C45-2661F0D75523}"/>
              </a:ext>
            </a:extLst>
          </p:cNvPr>
          <p:cNvGrpSpPr/>
          <p:nvPr/>
        </p:nvGrpSpPr>
        <p:grpSpPr>
          <a:xfrm>
            <a:off x="9731115" y="1817016"/>
            <a:ext cx="1877654" cy="216000"/>
            <a:chOff x="9731115" y="1274604"/>
            <a:chExt cx="1877654" cy="216000"/>
          </a:xfrm>
        </p:grpSpPr>
        <p:sp>
          <p:nvSpPr>
            <p:cNvPr id="14" name="Oval 13">
              <a:extLst>
                <a:ext uri="{FF2B5EF4-FFF2-40B4-BE49-F238E27FC236}">
                  <a16:creationId xmlns:a16="http://schemas.microsoft.com/office/drawing/2014/main" id="{7B48C93A-CDD1-48D9-8427-B05ACE4AB08C}"/>
                </a:ext>
              </a:extLst>
            </p:cNvPr>
            <p:cNvSpPr/>
            <p:nvPr/>
          </p:nvSpPr>
          <p:spPr>
            <a:xfrm>
              <a:off x="9731115"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Oval 14">
              <a:extLst>
                <a:ext uri="{FF2B5EF4-FFF2-40B4-BE49-F238E27FC236}">
                  <a16:creationId xmlns:a16="http://schemas.microsoft.com/office/drawing/2014/main" id="{EAA32728-C350-42BE-8B91-D533B4E1F70E}"/>
                </a:ext>
              </a:extLst>
            </p:cNvPr>
            <p:cNvSpPr/>
            <p:nvPr/>
          </p:nvSpPr>
          <p:spPr>
            <a:xfrm>
              <a:off x="10146529"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4FB6C7FD-061B-4C51-9395-A789F2A7E390}"/>
                </a:ext>
              </a:extLst>
            </p:cNvPr>
            <p:cNvSpPr/>
            <p:nvPr/>
          </p:nvSpPr>
          <p:spPr>
            <a:xfrm>
              <a:off x="10561943"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16">
              <a:extLst>
                <a:ext uri="{FF2B5EF4-FFF2-40B4-BE49-F238E27FC236}">
                  <a16:creationId xmlns:a16="http://schemas.microsoft.com/office/drawing/2014/main" id="{DB786A10-740B-410B-9F03-B6C1B2457A7B}"/>
                </a:ext>
              </a:extLst>
            </p:cNvPr>
            <p:cNvSpPr/>
            <p:nvPr/>
          </p:nvSpPr>
          <p:spPr>
            <a:xfrm>
              <a:off x="10977357"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7">
              <a:extLst>
                <a:ext uri="{FF2B5EF4-FFF2-40B4-BE49-F238E27FC236}">
                  <a16:creationId xmlns:a16="http://schemas.microsoft.com/office/drawing/2014/main" id="{574C249E-A75F-427B-9FAE-A25D01609F19}"/>
                </a:ext>
              </a:extLst>
            </p:cNvPr>
            <p:cNvSpPr/>
            <p:nvPr/>
          </p:nvSpPr>
          <p:spPr>
            <a:xfrm>
              <a:off x="11392769"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9" name="Group 18">
            <a:extLst>
              <a:ext uri="{FF2B5EF4-FFF2-40B4-BE49-F238E27FC236}">
                <a16:creationId xmlns:a16="http://schemas.microsoft.com/office/drawing/2014/main" id="{B9CC5F99-51F7-4A85-BF55-0AFD5D512106}"/>
              </a:ext>
            </a:extLst>
          </p:cNvPr>
          <p:cNvGrpSpPr/>
          <p:nvPr/>
        </p:nvGrpSpPr>
        <p:grpSpPr>
          <a:xfrm>
            <a:off x="9731115" y="2320100"/>
            <a:ext cx="1877654" cy="216000"/>
            <a:chOff x="9731115" y="1274604"/>
            <a:chExt cx="1877654" cy="216000"/>
          </a:xfrm>
        </p:grpSpPr>
        <p:sp>
          <p:nvSpPr>
            <p:cNvPr id="20" name="Oval 19">
              <a:extLst>
                <a:ext uri="{FF2B5EF4-FFF2-40B4-BE49-F238E27FC236}">
                  <a16:creationId xmlns:a16="http://schemas.microsoft.com/office/drawing/2014/main" id="{BA753F53-A29C-4903-8F00-9161F3FBBB6E}"/>
                </a:ext>
              </a:extLst>
            </p:cNvPr>
            <p:cNvSpPr/>
            <p:nvPr/>
          </p:nvSpPr>
          <p:spPr>
            <a:xfrm>
              <a:off x="9731115"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210103F7-8C48-4A0F-BCB8-343E6F86C4F6}"/>
                </a:ext>
              </a:extLst>
            </p:cNvPr>
            <p:cNvSpPr/>
            <p:nvPr/>
          </p:nvSpPr>
          <p:spPr>
            <a:xfrm>
              <a:off x="10146529"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21">
              <a:extLst>
                <a:ext uri="{FF2B5EF4-FFF2-40B4-BE49-F238E27FC236}">
                  <a16:creationId xmlns:a16="http://schemas.microsoft.com/office/drawing/2014/main" id="{E7E7246F-11C5-4A02-8B70-4BD32A491A34}"/>
                </a:ext>
              </a:extLst>
            </p:cNvPr>
            <p:cNvSpPr/>
            <p:nvPr/>
          </p:nvSpPr>
          <p:spPr>
            <a:xfrm>
              <a:off x="10561943"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Oval 22">
              <a:extLst>
                <a:ext uri="{FF2B5EF4-FFF2-40B4-BE49-F238E27FC236}">
                  <a16:creationId xmlns:a16="http://schemas.microsoft.com/office/drawing/2014/main" id="{9E96D5D7-FAB9-44D7-B3CC-600B1804E280}"/>
                </a:ext>
              </a:extLst>
            </p:cNvPr>
            <p:cNvSpPr/>
            <p:nvPr/>
          </p:nvSpPr>
          <p:spPr>
            <a:xfrm>
              <a:off x="10977357"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3">
              <a:extLst>
                <a:ext uri="{FF2B5EF4-FFF2-40B4-BE49-F238E27FC236}">
                  <a16:creationId xmlns:a16="http://schemas.microsoft.com/office/drawing/2014/main" id="{4EFA8448-3B78-4488-8F45-B62C6A4C324F}"/>
                </a:ext>
              </a:extLst>
            </p:cNvPr>
            <p:cNvSpPr/>
            <p:nvPr/>
          </p:nvSpPr>
          <p:spPr>
            <a:xfrm>
              <a:off x="11392769"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5" name="Group 24">
            <a:extLst>
              <a:ext uri="{FF2B5EF4-FFF2-40B4-BE49-F238E27FC236}">
                <a16:creationId xmlns:a16="http://schemas.microsoft.com/office/drawing/2014/main" id="{94F0C55F-319A-49D5-90DC-83F1EFB85CBF}"/>
              </a:ext>
            </a:extLst>
          </p:cNvPr>
          <p:cNvGrpSpPr/>
          <p:nvPr/>
        </p:nvGrpSpPr>
        <p:grpSpPr>
          <a:xfrm>
            <a:off x="9731115" y="2823184"/>
            <a:ext cx="1877654" cy="216000"/>
            <a:chOff x="9731115" y="1274604"/>
            <a:chExt cx="1877654" cy="216000"/>
          </a:xfrm>
        </p:grpSpPr>
        <p:sp>
          <p:nvSpPr>
            <p:cNvPr id="26" name="Oval 25">
              <a:extLst>
                <a:ext uri="{FF2B5EF4-FFF2-40B4-BE49-F238E27FC236}">
                  <a16:creationId xmlns:a16="http://schemas.microsoft.com/office/drawing/2014/main" id="{581F649E-58DB-4F3D-B026-075E882AAF11}"/>
                </a:ext>
              </a:extLst>
            </p:cNvPr>
            <p:cNvSpPr/>
            <p:nvPr/>
          </p:nvSpPr>
          <p:spPr>
            <a:xfrm>
              <a:off x="9731115"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26">
              <a:extLst>
                <a:ext uri="{FF2B5EF4-FFF2-40B4-BE49-F238E27FC236}">
                  <a16:creationId xmlns:a16="http://schemas.microsoft.com/office/drawing/2014/main" id="{932CFA03-12A1-4204-86C4-DEC900F8B99E}"/>
                </a:ext>
              </a:extLst>
            </p:cNvPr>
            <p:cNvSpPr/>
            <p:nvPr/>
          </p:nvSpPr>
          <p:spPr>
            <a:xfrm>
              <a:off x="10146529"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81E07403-4B94-4A8C-9365-4820437ABB38}"/>
                </a:ext>
              </a:extLst>
            </p:cNvPr>
            <p:cNvSpPr/>
            <p:nvPr/>
          </p:nvSpPr>
          <p:spPr>
            <a:xfrm>
              <a:off x="10561943"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28">
              <a:extLst>
                <a:ext uri="{FF2B5EF4-FFF2-40B4-BE49-F238E27FC236}">
                  <a16:creationId xmlns:a16="http://schemas.microsoft.com/office/drawing/2014/main" id="{043EFF09-1348-4B15-A8BF-5CA7F81B8527}"/>
                </a:ext>
              </a:extLst>
            </p:cNvPr>
            <p:cNvSpPr/>
            <p:nvPr/>
          </p:nvSpPr>
          <p:spPr>
            <a:xfrm>
              <a:off x="10977357"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Oval 29">
              <a:extLst>
                <a:ext uri="{FF2B5EF4-FFF2-40B4-BE49-F238E27FC236}">
                  <a16:creationId xmlns:a16="http://schemas.microsoft.com/office/drawing/2014/main" id="{CC989D74-4082-417E-B3DA-9BA5E248EEAD}"/>
                </a:ext>
              </a:extLst>
            </p:cNvPr>
            <p:cNvSpPr/>
            <p:nvPr/>
          </p:nvSpPr>
          <p:spPr>
            <a:xfrm>
              <a:off x="11392769"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1" name="Group 30">
            <a:extLst>
              <a:ext uri="{FF2B5EF4-FFF2-40B4-BE49-F238E27FC236}">
                <a16:creationId xmlns:a16="http://schemas.microsoft.com/office/drawing/2014/main" id="{842D8575-D693-46DA-8A37-7541AFE4777A}"/>
              </a:ext>
            </a:extLst>
          </p:cNvPr>
          <p:cNvGrpSpPr/>
          <p:nvPr/>
        </p:nvGrpSpPr>
        <p:grpSpPr>
          <a:xfrm>
            <a:off x="9731115" y="3326268"/>
            <a:ext cx="1877654" cy="216000"/>
            <a:chOff x="9731115" y="1274604"/>
            <a:chExt cx="1877654" cy="216000"/>
          </a:xfrm>
        </p:grpSpPr>
        <p:sp>
          <p:nvSpPr>
            <p:cNvPr id="32" name="Oval 31">
              <a:extLst>
                <a:ext uri="{FF2B5EF4-FFF2-40B4-BE49-F238E27FC236}">
                  <a16:creationId xmlns:a16="http://schemas.microsoft.com/office/drawing/2014/main" id="{1E36147C-61E3-482B-8C74-AE5D8860C76C}"/>
                </a:ext>
              </a:extLst>
            </p:cNvPr>
            <p:cNvSpPr/>
            <p:nvPr/>
          </p:nvSpPr>
          <p:spPr>
            <a:xfrm>
              <a:off x="9731115"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Oval 32">
              <a:extLst>
                <a:ext uri="{FF2B5EF4-FFF2-40B4-BE49-F238E27FC236}">
                  <a16:creationId xmlns:a16="http://schemas.microsoft.com/office/drawing/2014/main" id="{420AC168-BF06-4A99-A496-434BA871255B}"/>
                </a:ext>
              </a:extLst>
            </p:cNvPr>
            <p:cNvSpPr/>
            <p:nvPr/>
          </p:nvSpPr>
          <p:spPr>
            <a:xfrm>
              <a:off x="10146529"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Oval 33">
              <a:extLst>
                <a:ext uri="{FF2B5EF4-FFF2-40B4-BE49-F238E27FC236}">
                  <a16:creationId xmlns:a16="http://schemas.microsoft.com/office/drawing/2014/main" id="{BB4A2897-A0EE-4EE2-8D30-4298CEB34229}"/>
                </a:ext>
              </a:extLst>
            </p:cNvPr>
            <p:cNvSpPr/>
            <p:nvPr/>
          </p:nvSpPr>
          <p:spPr>
            <a:xfrm>
              <a:off x="10561943"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Oval 34">
              <a:extLst>
                <a:ext uri="{FF2B5EF4-FFF2-40B4-BE49-F238E27FC236}">
                  <a16:creationId xmlns:a16="http://schemas.microsoft.com/office/drawing/2014/main" id="{2CA1872D-62E5-459D-8F1C-7CFC0C20C7C3}"/>
                </a:ext>
              </a:extLst>
            </p:cNvPr>
            <p:cNvSpPr/>
            <p:nvPr/>
          </p:nvSpPr>
          <p:spPr>
            <a:xfrm>
              <a:off x="10977357"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Oval 35">
              <a:extLst>
                <a:ext uri="{FF2B5EF4-FFF2-40B4-BE49-F238E27FC236}">
                  <a16:creationId xmlns:a16="http://schemas.microsoft.com/office/drawing/2014/main" id="{123230AD-2B76-45EF-B163-C8872B75CF9E}"/>
                </a:ext>
              </a:extLst>
            </p:cNvPr>
            <p:cNvSpPr/>
            <p:nvPr/>
          </p:nvSpPr>
          <p:spPr>
            <a:xfrm>
              <a:off x="11392769"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7" name="Group 36">
            <a:extLst>
              <a:ext uri="{FF2B5EF4-FFF2-40B4-BE49-F238E27FC236}">
                <a16:creationId xmlns:a16="http://schemas.microsoft.com/office/drawing/2014/main" id="{19FB880D-1E99-4FA1-8E6D-B2153F9C47FB}"/>
              </a:ext>
            </a:extLst>
          </p:cNvPr>
          <p:cNvGrpSpPr/>
          <p:nvPr/>
        </p:nvGrpSpPr>
        <p:grpSpPr>
          <a:xfrm>
            <a:off x="9731115" y="3829352"/>
            <a:ext cx="1877654" cy="216000"/>
            <a:chOff x="9731115" y="1274604"/>
            <a:chExt cx="1877654" cy="216000"/>
          </a:xfrm>
        </p:grpSpPr>
        <p:sp>
          <p:nvSpPr>
            <p:cNvPr id="38" name="Oval 37">
              <a:extLst>
                <a:ext uri="{FF2B5EF4-FFF2-40B4-BE49-F238E27FC236}">
                  <a16:creationId xmlns:a16="http://schemas.microsoft.com/office/drawing/2014/main" id="{BF8A8F3E-64C1-4E5C-9115-2220F98C0290}"/>
                </a:ext>
              </a:extLst>
            </p:cNvPr>
            <p:cNvSpPr/>
            <p:nvPr/>
          </p:nvSpPr>
          <p:spPr>
            <a:xfrm>
              <a:off x="9731115"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38">
              <a:extLst>
                <a:ext uri="{FF2B5EF4-FFF2-40B4-BE49-F238E27FC236}">
                  <a16:creationId xmlns:a16="http://schemas.microsoft.com/office/drawing/2014/main" id="{1D626481-49DD-45CB-A2CA-868DC61F45EE}"/>
                </a:ext>
              </a:extLst>
            </p:cNvPr>
            <p:cNvSpPr/>
            <p:nvPr/>
          </p:nvSpPr>
          <p:spPr>
            <a:xfrm>
              <a:off x="10146529"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Oval 39">
              <a:extLst>
                <a:ext uri="{FF2B5EF4-FFF2-40B4-BE49-F238E27FC236}">
                  <a16:creationId xmlns:a16="http://schemas.microsoft.com/office/drawing/2014/main" id="{C03565EC-7A9E-4625-806F-74B9BE17D946}"/>
                </a:ext>
              </a:extLst>
            </p:cNvPr>
            <p:cNvSpPr/>
            <p:nvPr/>
          </p:nvSpPr>
          <p:spPr>
            <a:xfrm>
              <a:off x="10561943"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Oval 40">
              <a:extLst>
                <a:ext uri="{FF2B5EF4-FFF2-40B4-BE49-F238E27FC236}">
                  <a16:creationId xmlns:a16="http://schemas.microsoft.com/office/drawing/2014/main" id="{B74E6B72-58AA-45F6-B4FF-67D37484A7EA}"/>
                </a:ext>
              </a:extLst>
            </p:cNvPr>
            <p:cNvSpPr/>
            <p:nvPr/>
          </p:nvSpPr>
          <p:spPr>
            <a:xfrm>
              <a:off x="10977357"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Oval 41">
              <a:extLst>
                <a:ext uri="{FF2B5EF4-FFF2-40B4-BE49-F238E27FC236}">
                  <a16:creationId xmlns:a16="http://schemas.microsoft.com/office/drawing/2014/main" id="{BC8CF207-2903-4461-9925-E98FB7C6E798}"/>
                </a:ext>
              </a:extLst>
            </p:cNvPr>
            <p:cNvSpPr/>
            <p:nvPr/>
          </p:nvSpPr>
          <p:spPr>
            <a:xfrm>
              <a:off x="11392769"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3" name="Group 42">
            <a:extLst>
              <a:ext uri="{FF2B5EF4-FFF2-40B4-BE49-F238E27FC236}">
                <a16:creationId xmlns:a16="http://schemas.microsoft.com/office/drawing/2014/main" id="{E9307FDC-1AEE-46CF-8395-B15B1D046E0E}"/>
              </a:ext>
            </a:extLst>
          </p:cNvPr>
          <p:cNvGrpSpPr/>
          <p:nvPr/>
        </p:nvGrpSpPr>
        <p:grpSpPr>
          <a:xfrm>
            <a:off x="9731115" y="4332436"/>
            <a:ext cx="1877654" cy="216000"/>
            <a:chOff x="9731115" y="1274604"/>
            <a:chExt cx="1877654" cy="216000"/>
          </a:xfrm>
        </p:grpSpPr>
        <p:sp>
          <p:nvSpPr>
            <p:cNvPr id="44" name="Oval 43">
              <a:extLst>
                <a:ext uri="{FF2B5EF4-FFF2-40B4-BE49-F238E27FC236}">
                  <a16:creationId xmlns:a16="http://schemas.microsoft.com/office/drawing/2014/main" id="{484D96DA-92BD-424F-92ED-04E768F32D2F}"/>
                </a:ext>
              </a:extLst>
            </p:cNvPr>
            <p:cNvSpPr/>
            <p:nvPr/>
          </p:nvSpPr>
          <p:spPr>
            <a:xfrm>
              <a:off x="9731115"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Oval 44">
              <a:extLst>
                <a:ext uri="{FF2B5EF4-FFF2-40B4-BE49-F238E27FC236}">
                  <a16:creationId xmlns:a16="http://schemas.microsoft.com/office/drawing/2014/main" id="{430E1E07-BB33-42DB-8F5A-C25B83339EF8}"/>
                </a:ext>
              </a:extLst>
            </p:cNvPr>
            <p:cNvSpPr/>
            <p:nvPr/>
          </p:nvSpPr>
          <p:spPr>
            <a:xfrm>
              <a:off x="10146529"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Oval 45">
              <a:extLst>
                <a:ext uri="{FF2B5EF4-FFF2-40B4-BE49-F238E27FC236}">
                  <a16:creationId xmlns:a16="http://schemas.microsoft.com/office/drawing/2014/main" id="{D88D9B1C-89C1-41CE-9C9A-A39307208656}"/>
                </a:ext>
              </a:extLst>
            </p:cNvPr>
            <p:cNvSpPr/>
            <p:nvPr/>
          </p:nvSpPr>
          <p:spPr>
            <a:xfrm>
              <a:off x="10561943"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Oval 46">
              <a:extLst>
                <a:ext uri="{FF2B5EF4-FFF2-40B4-BE49-F238E27FC236}">
                  <a16:creationId xmlns:a16="http://schemas.microsoft.com/office/drawing/2014/main" id="{D827D4C0-5E49-463D-B600-15CD5B217956}"/>
                </a:ext>
              </a:extLst>
            </p:cNvPr>
            <p:cNvSpPr/>
            <p:nvPr/>
          </p:nvSpPr>
          <p:spPr>
            <a:xfrm>
              <a:off x="10977357"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Oval 47">
              <a:extLst>
                <a:ext uri="{FF2B5EF4-FFF2-40B4-BE49-F238E27FC236}">
                  <a16:creationId xmlns:a16="http://schemas.microsoft.com/office/drawing/2014/main" id="{057C55C0-4B1F-4AE8-B1D8-BE7A72A5E1F4}"/>
                </a:ext>
              </a:extLst>
            </p:cNvPr>
            <p:cNvSpPr/>
            <p:nvPr/>
          </p:nvSpPr>
          <p:spPr>
            <a:xfrm>
              <a:off x="11392769"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9" name="Group 48">
            <a:extLst>
              <a:ext uri="{FF2B5EF4-FFF2-40B4-BE49-F238E27FC236}">
                <a16:creationId xmlns:a16="http://schemas.microsoft.com/office/drawing/2014/main" id="{B9EBA120-BB10-40D9-B2B9-B9D9D6C1A27E}"/>
              </a:ext>
            </a:extLst>
          </p:cNvPr>
          <p:cNvGrpSpPr/>
          <p:nvPr/>
        </p:nvGrpSpPr>
        <p:grpSpPr>
          <a:xfrm>
            <a:off x="9731115" y="4835520"/>
            <a:ext cx="1877654" cy="216000"/>
            <a:chOff x="9731115" y="1274604"/>
            <a:chExt cx="1877654" cy="216000"/>
          </a:xfrm>
        </p:grpSpPr>
        <p:sp>
          <p:nvSpPr>
            <p:cNvPr id="50" name="Oval 49">
              <a:extLst>
                <a:ext uri="{FF2B5EF4-FFF2-40B4-BE49-F238E27FC236}">
                  <a16:creationId xmlns:a16="http://schemas.microsoft.com/office/drawing/2014/main" id="{59DE3B3E-7C54-48D9-AAA3-F515B6F9EA74}"/>
                </a:ext>
              </a:extLst>
            </p:cNvPr>
            <p:cNvSpPr/>
            <p:nvPr/>
          </p:nvSpPr>
          <p:spPr>
            <a:xfrm>
              <a:off x="9731115"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Oval 50">
              <a:extLst>
                <a:ext uri="{FF2B5EF4-FFF2-40B4-BE49-F238E27FC236}">
                  <a16:creationId xmlns:a16="http://schemas.microsoft.com/office/drawing/2014/main" id="{04A4821F-5875-49FD-8AE1-127E53254C9A}"/>
                </a:ext>
              </a:extLst>
            </p:cNvPr>
            <p:cNvSpPr/>
            <p:nvPr/>
          </p:nvSpPr>
          <p:spPr>
            <a:xfrm>
              <a:off x="10146529"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Oval 51">
              <a:extLst>
                <a:ext uri="{FF2B5EF4-FFF2-40B4-BE49-F238E27FC236}">
                  <a16:creationId xmlns:a16="http://schemas.microsoft.com/office/drawing/2014/main" id="{1BFCBCF3-74DC-413E-BEB8-E102467D268D}"/>
                </a:ext>
              </a:extLst>
            </p:cNvPr>
            <p:cNvSpPr/>
            <p:nvPr/>
          </p:nvSpPr>
          <p:spPr>
            <a:xfrm>
              <a:off x="10561943"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Oval 52">
              <a:extLst>
                <a:ext uri="{FF2B5EF4-FFF2-40B4-BE49-F238E27FC236}">
                  <a16:creationId xmlns:a16="http://schemas.microsoft.com/office/drawing/2014/main" id="{5A09B55C-FAFD-445B-87A0-34738954AFD1}"/>
                </a:ext>
              </a:extLst>
            </p:cNvPr>
            <p:cNvSpPr/>
            <p:nvPr/>
          </p:nvSpPr>
          <p:spPr>
            <a:xfrm>
              <a:off x="10977357"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Oval 53">
              <a:extLst>
                <a:ext uri="{FF2B5EF4-FFF2-40B4-BE49-F238E27FC236}">
                  <a16:creationId xmlns:a16="http://schemas.microsoft.com/office/drawing/2014/main" id="{5F6B7935-A3FA-4EF6-BE14-6FA08DB2E9B2}"/>
                </a:ext>
              </a:extLst>
            </p:cNvPr>
            <p:cNvSpPr/>
            <p:nvPr/>
          </p:nvSpPr>
          <p:spPr>
            <a:xfrm>
              <a:off x="11392769"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5" name="Group 54">
            <a:extLst>
              <a:ext uri="{FF2B5EF4-FFF2-40B4-BE49-F238E27FC236}">
                <a16:creationId xmlns:a16="http://schemas.microsoft.com/office/drawing/2014/main" id="{71E20EB9-C904-44C7-8C3E-52D74E069447}"/>
              </a:ext>
            </a:extLst>
          </p:cNvPr>
          <p:cNvGrpSpPr/>
          <p:nvPr/>
        </p:nvGrpSpPr>
        <p:grpSpPr>
          <a:xfrm>
            <a:off x="9731115" y="5338604"/>
            <a:ext cx="1877654" cy="216000"/>
            <a:chOff x="9731115" y="1274604"/>
            <a:chExt cx="1877654" cy="216000"/>
          </a:xfrm>
        </p:grpSpPr>
        <p:sp>
          <p:nvSpPr>
            <p:cNvPr id="56" name="Oval 55">
              <a:extLst>
                <a:ext uri="{FF2B5EF4-FFF2-40B4-BE49-F238E27FC236}">
                  <a16:creationId xmlns:a16="http://schemas.microsoft.com/office/drawing/2014/main" id="{BD747A5A-32FC-4B04-AC04-A5F5142087DD}"/>
                </a:ext>
              </a:extLst>
            </p:cNvPr>
            <p:cNvSpPr/>
            <p:nvPr/>
          </p:nvSpPr>
          <p:spPr>
            <a:xfrm>
              <a:off x="9731115"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Oval 56">
              <a:extLst>
                <a:ext uri="{FF2B5EF4-FFF2-40B4-BE49-F238E27FC236}">
                  <a16:creationId xmlns:a16="http://schemas.microsoft.com/office/drawing/2014/main" id="{D5166F23-89A5-45F3-B90F-E9C0AA6D5DEF}"/>
                </a:ext>
              </a:extLst>
            </p:cNvPr>
            <p:cNvSpPr/>
            <p:nvPr/>
          </p:nvSpPr>
          <p:spPr>
            <a:xfrm>
              <a:off x="10146529"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Oval 57">
              <a:extLst>
                <a:ext uri="{FF2B5EF4-FFF2-40B4-BE49-F238E27FC236}">
                  <a16:creationId xmlns:a16="http://schemas.microsoft.com/office/drawing/2014/main" id="{06D417DD-A95E-4753-BBC7-BEBF54BD4ECD}"/>
                </a:ext>
              </a:extLst>
            </p:cNvPr>
            <p:cNvSpPr/>
            <p:nvPr/>
          </p:nvSpPr>
          <p:spPr>
            <a:xfrm>
              <a:off x="10561943"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Oval 58">
              <a:extLst>
                <a:ext uri="{FF2B5EF4-FFF2-40B4-BE49-F238E27FC236}">
                  <a16:creationId xmlns:a16="http://schemas.microsoft.com/office/drawing/2014/main" id="{0DF7E4DC-8152-42E2-A1D4-1E0352BA8E8F}"/>
                </a:ext>
              </a:extLst>
            </p:cNvPr>
            <p:cNvSpPr/>
            <p:nvPr/>
          </p:nvSpPr>
          <p:spPr>
            <a:xfrm>
              <a:off x="10977357"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Oval 59">
              <a:extLst>
                <a:ext uri="{FF2B5EF4-FFF2-40B4-BE49-F238E27FC236}">
                  <a16:creationId xmlns:a16="http://schemas.microsoft.com/office/drawing/2014/main" id="{828CA3F2-4233-49E8-9403-2187911E7AF6}"/>
                </a:ext>
              </a:extLst>
            </p:cNvPr>
            <p:cNvSpPr/>
            <p:nvPr/>
          </p:nvSpPr>
          <p:spPr>
            <a:xfrm>
              <a:off x="11392769"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61" name="Group 60">
            <a:extLst>
              <a:ext uri="{FF2B5EF4-FFF2-40B4-BE49-F238E27FC236}">
                <a16:creationId xmlns:a16="http://schemas.microsoft.com/office/drawing/2014/main" id="{E4EED9F7-277A-4190-B1BA-BDE9CB0E364F}"/>
              </a:ext>
            </a:extLst>
          </p:cNvPr>
          <p:cNvGrpSpPr/>
          <p:nvPr/>
        </p:nvGrpSpPr>
        <p:grpSpPr>
          <a:xfrm>
            <a:off x="9731115" y="5841691"/>
            <a:ext cx="1877654" cy="216000"/>
            <a:chOff x="9731115" y="1274604"/>
            <a:chExt cx="1877654" cy="216000"/>
          </a:xfrm>
        </p:grpSpPr>
        <p:sp>
          <p:nvSpPr>
            <p:cNvPr id="62" name="Oval 61">
              <a:extLst>
                <a:ext uri="{FF2B5EF4-FFF2-40B4-BE49-F238E27FC236}">
                  <a16:creationId xmlns:a16="http://schemas.microsoft.com/office/drawing/2014/main" id="{6228D292-4944-4283-B54A-E12EBDA6A97B}"/>
                </a:ext>
              </a:extLst>
            </p:cNvPr>
            <p:cNvSpPr/>
            <p:nvPr/>
          </p:nvSpPr>
          <p:spPr>
            <a:xfrm>
              <a:off x="9731115"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Oval 62">
              <a:extLst>
                <a:ext uri="{FF2B5EF4-FFF2-40B4-BE49-F238E27FC236}">
                  <a16:creationId xmlns:a16="http://schemas.microsoft.com/office/drawing/2014/main" id="{DFA42B94-3D10-40B3-8D3B-4CC77B9550B6}"/>
                </a:ext>
              </a:extLst>
            </p:cNvPr>
            <p:cNvSpPr/>
            <p:nvPr/>
          </p:nvSpPr>
          <p:spPr>
            <a:xfrm>
              <a:off x="10146529"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Oval 63">
              <a:extLst>
                <a:ext uri="{FF2B5EF4-FFF2-40B4-BE49-F238E27FC236}">
                  <a16:creationId xmlns:a16="http://schemas.microsoft.com/office/drawing/2014/main" id="{20A68E16-F3DA-4BAA-A26F-36BC5BB76846}"/>
                </a:ext>
              </a:extLst>
            </p:cNvPr>
            <p:cNvSpPr/>
            <p:nvPr/>
          </p:nvSpPr>
          <p:spPr>
            <a:xfrm>
              <a:off x="10561943"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Oval 64">
              <a:extLst>
                <a:ext uri="{FF2B5EF4-FFF2-40B4-BE49-F238E27FC236}">
                  <a16:creationId xmlns:a16="http://schemas.microsoft.com/office/drawing/2014/main" id="{4EC449C5-726D-4173-A1DE-80CDCE68D648}"/>
                </a:ext>
              </a:extLst>
            </p:cNvPr>
            <p:cNvSpPr/>
            <p:nvPr/>
          </p:nvSpPr>
          <p:spPr>
            <a:xfrm>
              <a:off x="10977357"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Oval 65">
              <a:extLst>
                <a:ext uri="{FF2B5EF4-FFF2-40B4-BE49-F238E27FC236}">
                  <a16:creationId xmlns:a16="http://schemas.microsoft.com/office/drawing/2014/main" id="{A3968AAC-9724-4794-BF12-1E737CA1B572}"/>
                </a:ext>
              </a:extLst>
            </p:cNvPr>
            <p:cNvSpPr/>
            <p:nvPr/>
          </p:nvSpPr>
          <p:spPr>
            <a:xfrm>
              <a:off x="11392769" y="1274604"/>
              <a:ext cx="216000" cy="216000"/>
            </a:xfrm>
            <a:prstGeom prst="ellipse">
              <a:avLst/>
            </a:prstGeom>
            <a:solidFill>
              <a:schemeClr val="bg1"/>
            </a:solidFill>
            <a:ln>
              <a:solidFill>
                <a:srgbClr val="021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9" name="TextBox 68">
            <a:extLst>
              <a:ext uri="{FF2B5EF4-FFF2-40B4-BE49-F238E27FC236}">
                <a16:creationId xmlns:a16="http://schemas.microsoft.com/office/drawing/2014/main" id="{9E1027FA-1EE9-45A3-B04F-C03C55C96664}"/>
              </a:ext>
            </a:extLst>
          </p:cNvPr>
          <p:cNvSpPr txBox="1"/>
          <p:nvPr/>
        </p:nvSpPr>
        <p:spPr>
          <a:xfrm>
            <a:off x="6343485" y="1197705"/>
            <a:ext cx="3531140" cy="461665"/>
          </a:xfrm>
          <a:prstGeom prst="rect">
            <a:avLst/>
          </a:prstGeom>
          <a:noFill/>
        </p:spPr>
        <p:txBody>
          <a:bodyPr wrap="square" rtlCol="0">
            <a:spAutoFit/>
          </a:bodyPr>
          <a:lstStyle/>
          <a:p>
            <a:pPr>
              <a:spcAft>
                <a:spcPts val="600"/>
              </a:spcAft>
            </a:pPr>
            <a:r>
              <a:rPr lang="de-DE" sz="1200" dirty="0">
                <a:solidFill>
                  <a:srgbClr val="021B45"/>
                </a:solidFill>
              </a:rPr>
              <a:t>Ich kann mir sehr gut vorstellen, das System regelmäßig zu nutzen.</a:t>
            </a:r>
          </a:p>
        </p:txBody>
      </p:sp>
      <p:sp>
        <p:nvSpPr>
          <p:cNvPr id="70" name="TextBox 69">
            <a:extLst>
              <a:ext uri="{FF2B5EF4-FFF2-40B4-BE49-F238E27FC236}">
                <a16:creationId xmlns:a16="http://schemas.microsoft.com/office/drawing/2014/main" id="{3A80196B-3299-4E5F-B8B2-525A4E42E85E}"/>
              </a:ext>
            </a:extLst>
          </p:cNvPr>
          <p:cNvSpPr txBox="1"/>
          <p:nvPr/>
        </p:nvSpPr>
        <p:spPr>
          <a:xfrm>
            <a:off x="6343485" y="1781786"/>
            <a:ext cx="3531140" cy="276999"/>
          </a:xfrm>
          <a:prstGeom prst="rect">
            <a:avLst/>
          </a:prstGeom>
          <a:noFill/>
        </p:spPr>
        <p:txBody>
          <a:bodyPr wrap="square" rtlCol="0">
            <a:spAutoFit/>
          </a:bodyPr>
          <a:lstStyle/>
          <a:p>
            <a:pPr>
              <a:spcBef>
                <a:spcPts val="1200"/>
              </a:spcBef>
              <a:spcAft>
                <a:spcPts val="600"/>
              </a:spcAft>
            </a:pPr>
            <a:r>
              <a:rPr lang="de-DE" sz="1200" dirty="0">
                <a:solidFill>
                  <a:srgbClr val="021B45"/>
                </a:solidFill>
              </a:rPr>
              <a:t>Ich empfinde das System als unnötig komplex.</a:t>
            </a:r>
          </a:p>
        </p:txBody>
      </p:sp>
      <p:sp>
        <p:nvSpPr>
          <p:cNvPr id="71" name="TextBox 70">
            <a:extLst>
              <a:ext uri="{FF2B5EF4-FFF2-40B4-BE49-F238E27FC236}">
                <a16:creationId xmlns:a16="http://schemas.microsoft.com/office/drawing/2014/main" id="{614AEC28-22B5-46A5-9EB7-0B6CC35BB062}"/>
              </a:ext>
            </a:extLst>
          </p:cNvPr>
          <p:cNvSpPr txBox="1"/>
          <p:nvPr/>
        </p:nvSpPr>
        <p:spPr>
          <a:xfrm>
            <a:off x="6343485" y="2269858"/>
            <a:ext cx="3531140" cy="276999"/>
          </a:xfrm>
          <a:prstGeom prst="rect">
            <a:avLst/>
          </a:prstGeom>
          <a:noFill/>
        </p:spPr>
        <p:txBody>
          <a:bodyPr wrap="square" rtlCol="0">
            <a:spAutoFit/>
          </a:bodyPr>
          <a:lstStyle/>
          <a:p>
            <a:pPr>
              <a:spcBef>
                <a:spcPts val="1500"/>
              </a:spcBef>
              <a:spcAft>
                <a:spcPts val="600"/>
              </a:spcAft>
            </a:pPr>
            <a:r>
              <a:rPr lang="de-DE" sz="1200" dirty="0">
                <a:solidFill>
                  <a:srgbClr val="021B45"/>
                </a:solidFill>
              </a:rPr>
              <a:t>Ich empfinde das System als einfach zu nutzen.</a:t>
            </a:r>
          </a:p>
        </p:txBody>
      </p:sp>
      <p:sp>
        <p:nvSpPr>
          <p:cNvPr id="72" name="TextBox 71">
            <a:extLst>
              <a:ext uri="{FF2B5EF4-FFF2-40B4-BE49-F238E27FC236}">
                <a16:creationId xmlns:a16="http://schemas.microsoft.com/office/drawing/2014/main" id="{2501608B-EEB2-40DF-B3C8-59756188B261}"/>
              </a:ext>
            </a:extLst>
          </p:cNvPr>
          <p:cNvSpPr txBox="1"/>
          <p:nvPr/>
        </p:nvSpPr>
        <p:spPr>
          <a:xfrm>
            <a:off x="6343485" y="2698296"/>
            <a:ext cx="3531140" cy="461665"/>
          </a:xfrm>
          <a:prstGeom prst="rect">
            <a:avLst/>
          </a:prstGeom>
          <a:noFill/>
        </p:spPr>
        <p:txBody>
          <a:bodyPr wrap="square" rtlCol="0">
            <a:spAutoFit/>
          </a:bodyPr>
          <a:lstStyle/>
          <a:p>
            <a:pPr>
              <a:spcAft>
                <a:spcPts val="600"/>
              </a:spcAft>
            </a:pPr>
            <a:r>
              <a:rPr lang="de-DE" sz="1200" dirty="0">
                <a:solidFill>
                  <a:srgbClr val="021B45"/>
                </a:solidFill>
              </a:rPr>
              <a:t>Ich denke, dass ich technischen Support brauchen würde, um das System zu nutzen.</a:t>
            </a:r>
          </a:p>
        </p:txBody>
      </p:sp>
      <p:sp>
        <p:nvSpPr>
          <p:cNvPr id="73" name="TextBox 72">
            <a:extLst>
              <a:ext uri="{FF2B5EF4-FFF2-40B4-BE49-F238E27FC236}">
                <a16:creationId xmlns:a16="http://schemas.microsoft.com/office/drawing/2014/main" id="{6840C631-BF5D-406D-ADD0-45DDBD23B100}"/>
              </a:ext>
            </a:extLst>
          </p:cNvPr>
          <p:cNvSpPr txBox="1"/>
          <p:nvPr/>
        </p:nvSpPr>
        <p:spPr>
          <a:xfrm>
            <a:off x="6343485" y="5223481"/>
            <a:ext cx="3531140" cy="461665"/>
          </a:xfrm>
          <a:prstGeom prst="rect">
            <a:avLst/>
          </a:prstGeom>
          <a:noFill/>
        </p:spPr>
        <p:txBody>
          <a:bodyPr wrap="square" rtlCol="0">
            <a:spAutoFit/>
          </a:bodyPr>
          <a:lstStyle/>
          <a:p>
            <a:pPr>
              <a:spcAft>
                <a:spcPts val="600"/>
              </a:spcAft>
            </a:pPr>
            <a:r>
              <a:rPr lang="de-DE" sz="1200" dirty="0">
                <a:solidFill>
                  <a:srgbClr val="021B45"/>
                </a:solidFill>
              </a:rPr>
              <a:t>Ich habe mich bei der Nutzung des Systems sehr sicher gefühlt.</a:t>
            </a:r>
          </a:p>
        </p:txBody>
      </p:sp>
      <p:sp>
        <p:nvSpPr>
          <p:cNvPr id="74" name="TextBox 73">
            <a:extLst>
              <a:ext uri="{FF2B5EF4-FFF2-40B4-BE49-F238E27FC236}">
                <a16:creationId xmlns:a16="http://schemas.microsoft.com/office/drawing/2014/main" id="{79EC74CE-8912-411F-B797-45FC040BB70E}"/>
              </a:ext>
            </a:extLst>
          </p:cNvPr>
          <p:cNvSpPr txBox="1"/>
          <p:nvPr/>
        </p:nvSpPr>
        <p:spPr>
          <a:xfrm>
            <a:off x="6343485" y="3202632"/>
            <a:ext cx="3531140" cy="461665"/>
          </a:xfrm>
          <a:prstGeom prst="rect">
            <a:avLst/>
          </a:prstGeom>
          <a:noFill/>
        </p:spPr>
        <p:txBody>
          <a:bodyPr wrap="square" rtlCol="0">
            <a:spAutoFit/>
          </a:bodyPr>
          <a:lstStyle/>
          <a:p>
            <a:pPr>
              <a:spcAft>
                <a:spcPts val="600"/>
              </a:spcAft>
            </a:pPr>
            <a:r>
              <a:rPr lang="de-DE" sz="1200" dirty="0">
                <a:solidFill>
                  <a:srgbClr val="021B45"/>
                </a:solidFill>
              </a:rPr>
              <a:t>Ich finde, dass die verschiedenen Funktionen des Systems gut integriert sind.</a:t>
            </a:r>
          </a:p>
        </p:txBody>
      </p:sp>
      <p:sp>
        <p:nvSpPr>
          <p:cNvPr id="75" name="TextBox 74">
            <a:extLst>
              <a:ext uri="{FF2B5EF4-FFF2-40B4-BE49-F238E27FC236}">
                <a16:creationId xmlns:a16="http://schemas.microsoft.com/office/drawing/2014/main" id="{4871DA34-BF18-4947-A7BC-F652908050D3}"/>
              </a:ext>
            </a:extLst>
          </p:cNvPr>
          <p:cNvSpPr txBox="1"/>
          <p:nvPr/>
        </p:nvSpPr>
        <p:spPr>
          <a:xfrm>
            <a:off x="6343485" y="3690323"/>
            <a:ext cx="3531140" cy="461665"/>
          </a:xfrm>
          <a:prstGeom prst="rect">
            <a:avLst/>
          </a:prstGeom>
          <a:noFill/>
        </p:spPr>
        <p:txBody>
          <a:bodyPr wrap="square" rtlCol="0">
            <a:spAutoFit/>
          </a:bodyPr>
          <a:lstStyle/>
          <a:p>
            <a:pPr>
              <a:spcAft>
                <a:spcPts val="600"/>
              </a:spcAft>
            </a:pPr>
            <a:r>
              <a:rPr lang="de-DE" sz="1200" dirty="0">
                <a:solidFill>
                  <a:srgbClr val="021B45"/>
                </a:solidFill>
              </a:rPr>
              <a:t>Ich finde, dass es im System zu viele Inkonsistenzen gibt.</a:t>
            </a:r>
          </a:p>
        </p:txBody>
      </p:sp>
      <p:sp>
        <p:nvSpPr>
          <p:cNvPr id="76" name="TextBox 75">
            <a:extLst>
              <a:ext uri="{FF2B5EF4-FFF2-40B4-BE49-F238E27FC236}">
                <a16:creationId xmlns:a16="http://schemas.microsoft.com/office/drawing/2014/main" id="{513BF7EF-57A9-467C-8E87-EAA552655ABC}"/>
              </a:ext>
            </a:extLst>
          </p:cNvPr>
          <p:cNvSpPr txBox="1"/>
          <p:nvPr/>
        </p:nvSpPr>
        <p:spPr>
          <a:xfrm>
            <a:off x="6343485" y="4209205"/>
            <a:ext cx="3531140" cy="461665"/>
          </a:xfrm>
          <a:prstGeom prst="rect">
            <a:avLst/>
          </a:prstGeom>
          <a:noFill/>
        </p:spPr>
        <p:txBody>
          <a:bodyPr wrap="square" rtlCol="0">
            <a:spAutoFit/>
          </a:bodyPr>
          <a:lstStyle/>
          <a:p>
            <a:pPr>
              <a:spcAft>
                <a:spcPts val="600"/>
              </a:spcAft>
            </a:pPr>
            <a:r>
              <a:rPr lang="de-DE" sz="1200" dirty="0">
                <a:solidFill>
                  <a:srgbClr val="021B45"/>
                </a:solidFill>
              </a:rPr>
              <a:t>Ich kann mir vorstellen, dass die meisten Leute das System schnell zu beherrschen lernen.</a:t>
            </a:r>
          </a:p>
        </p:txBody>
      </p:sp>
      <p:sp>
        <p:nvSpPr>
          <p:cNvPr id="77" name="TextBox 76">
            <a:extLst>
              <a:ext uri="{FF2B5EF4-FFF2-40B4-BE49-F238E27FC236}">
                <a16:creationId xmlns:a16="http://schemas.microsoft.com/office/drawing/2014/main" id="{0A06EE56-1563-44A3-829A-68A163F4D56F}"/>
              </a:ext>
            </a:extLst>
          </p:cNvPr>
          <p:cNvSpPr txBox="1"/>
          <p:nvPr/>
        </p:nvSpPr>
        <p:spPr>
          <a:xfrm>
            <a:off x="6343485" y="4804338"/>
            <a:ext cx="3531140" cy="276999"/>
          </a:xfrm>
          <a:prstGeom prst="rect">
            <a:avLst/>
          </a:prstGeom>
          <a:noFill/>
        </p:spPr>
        <p:txBody>
          <a:bodyPr wrap="square" rtlCol="0">
            <a:spAutoFit/>
          </a:bodyPr>
          <a:lstStyle/>
          <a:p>
            <a:pPr>
              <a:spcAft>
                <a:spcPts val="600"/>
              </a:spcAft>
            </a:pPr>
            <a:r>
              <a:rPr lang="de-DE" sz="1200" dirty="0">
                <a:solidFill>
                  <a:srgbClr val="021B45"/>
                </a:solidFill>
              </a:rPr>
              <a:t>Ich empfinde die Bedienung als sehr umständlich.</a:t>
            </a:r>
          </a:p>
        </p:txBody>
      </p:sp>
      <p:sp>
        <p:nvSpPr>
          <p:cNvPr id="78" name="TextBox 77">
            <a:extLst>
              <a:ext uri="{FF2B5EF4-FFF2-40B4-BE49-F238E27FC236}">
                <a16:creationId xmlns:a16="http://schemas.microsoft.com/office/drawing/2014/main" id="{3BACF7A3-4852-4E7F-A96C-CF8700AB32B6}"/>
              </a:ext>
            </a:extLst>
          </p:cNvPr>
          <p:cNvSpPr txBox="1"/>
          <p:nvPr/>
        </p:nvSpPr>
        <p:spPr>
          <a:xfrm>
            <a:off x="6343485" y="5715127"/>
            <a:ext cx="3531140" cy="461665"/>
          </a:xfrm>
          <a:prstGeom prst="rect">
            <a:avLst/>
          </a:prstGeom>
          <a:noFill/>
        </p:spPr>
        <p:txBody>
          <a:bodyPr wrap="square" rtlCol="0">
            <a:spAutoFit/>
          </a:bodyPr>
          <a:lstStyle/>
          <a:p>
            <a:pPr>
              <a:spcAft>
                <a:spcPts val="600"/>
              </a:spcAft>
            </a:pPr>
            <a:r>
              <a:rPr lang="de-DE" sz="1200" dirty="0">
                <a:solidFill>
                  <a:srgbClr val="021B45"/>
                </a:solidFill>
              </a:rPr>
              <a:t>Ich musste eine Menge Dinge lernen, bevor ich mit dem System arbeiten konnte.</a:t>
            </a:r>
          </a:p>
        </p:txBody>
      </p:sp>
      <p:sp>
        <p:nvSpPr>
          <p:cNvPr id="79" name="TextBox 78">
            <a:extLst>
              <a:ext uri="{FF2B5EF4-FFF2-40B4-BE49-F238E27FC236}">
                <a16:creationId xmlns:a16="http://schemas.microsoft.com/office/drawing/2014/main" id="{B5F38729-73F0-4B18-9BD2-9E92EC3C03C9}"/>
              </a:ext>
            </a:extLst>
          </p:cNvPr>
          <p:cNvSpPr txBox="1"/>
          <p:nvPr/>
        </p:nvSpPr>
        <p:spPr>
          <a:xfrm>
            <a:off x="258014" y="1498219"/>
            <a:ext cx="5837986" cy="2862322"/>
          </a:xfrm>
          <a:prstGeom prst="rect">
            <a:avLst/>
          </a:prstGeom>
          <a:noFill/>
        </p:spPr>
        <p:txBody>
          <a:bodyPr wrap="square" rtlCol="0">
            <a:spAutoFit/>
          </a:bodyPr>
          <a:lstStyle/>
          <a:p>
            <a:r>
              <a:rPr lang="de-DE" sz="2000" dirty="0">
                <a:solidFill>
                  <a:srgbClr val="021B45"/>
                </a:solidFill>
              </a:rPr>
              <a:t>10 Items mit Zustimmung/Ablehnung.</a:t>
            </a:r>
          </a:p>
          <a:p>
            <a:r>
              <a:rPr lang="de-DE" sz="2000" dirty="0">
                <a:solidFill>
                  <a:srgbClr val="021B45"/>
                </a:solidFill>
              </a:rPr>
              <a:t>Sehr verbreiteter Fragebogen.</a:t>
            </a:r>
          </a:p>
          <a:p>
            <a:endParaRPr lang="de-DE" sz="2000" dirty="0">
              <a:solidFill>
                <a:srgbClr val="021B45"/>
              </a:solidFill>
            </a:endParaRPr>
          </a:p>
          <a:p>
            <a:r>
              <a:rPr lang="de-DE" sz="2000" dirty="0">
                <a:solidFill>
                  <a:srgbClr val="021B45"/>
                </a:solidFill>
              </a:rPr>
              <a:t>Keine Skalen. </a:t>
            </a:r>
          </a:p>
          <a:p>
            <a:r>
              <a:rPr lang="de-DE" sz="2000" dirty="0">
                <a:solidFill>
                  <a:srgbClr val="021B45"/>
                </a:solidFill>
              </a:rPr>
              <a:t>Liefert nur einen Gesamtscore zwischen 0 und 100.</a:t>
            </a:r>
          </a:p>
          <a:p>
            <a:endParaRPr lang="de-DE" sz="2000" dirty="0">
              <a:solidFill>
                <a:srgbClr val="021B45"/>
              </a:solidFill>
            </a:endParaRPr>
          </a:p>
          <a:p>
            <a:r>
              <a:rPr lang="de-DE" sz="2000" dirty="0">
                <a:solidFill>
                  <a:srgbClr val="021B45"/>
                </a:solidFill>
              </a:rPr>
              <a:t>Berücksichtigt nur pragmatische UX Aspekte (Durchschaubarkeit und Effizienz).</a:t>
            </a:r>
          </a:p>
          <a:p>
            <a:endParaRPr lang="de-DE" sz="2000" dirty="0">
              <a:solidFill>
                <a:srgbClr val="021B45"/>
              </a:solidFill>
            </a:endParaRPr>
          </a:p>
        </p:txBody>
      </p:sp>
    </p:spTree>
    <p:extLst>
      <p:ext uri="{BB962C8B-B14F-4D97-AF65-F5344CB8AC3E}">
        <p14:creationId xmlns:p14="http://schemas.microsoft.com/office/powerpoint/2010/main" val="1193153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ISOMETRICS</a:t>
            </a:r>
          </a:p>
        </p:txBody>
      </p:sp>
      <p:sp>
        <p:nvSpPr>
          <p:cNvPr id="4" name="Textplatzhalter 3"/>
          <p:cNvSpPr>
            <a:spLocks noGrp="1"/>
          </p:cNvSpPr>
          <p:nvPr>
            <p:ph type="body" sz="quarter" idx="13"/>
          </p:nvPr>
        </p:nvSpPr>
        <p:spPr/>
        <p:txBody>
          <a:bodyPr/>
          <a:lstStyle/>
          <a:p>
            <a:r>
              <a:rPr lang="de-DE" dirty="0" err="1">
                <a:latin typeface="Calibri" panose="020F0502020204030204" pitchFamily="34" charset="0"/>
                <a:cs typeface="Calibri" panose="020F0502020204030204" pitchFamily="34" charset="0"/>
              </a:rPr>
              <a:t>Willumeit</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Gediga</a:t>
            </a:r>
            <a:r>
              <a:rPr lang="de-DE" dirty="0">
                <a:latin typeface="Calibri" panose="020F0502020204030204" pitchFamily="34" charset="0"/>
                <a:cs typeface="Calibri" panose="020F0502020204030204" pitchFamily="34" charset="0"/>
              </a:rPr>
              <a:t> &amp; </a:t>
            </a:r>
            <a:r>
              <a:rPr lang="de-DE" dirty="0" err="1">
                <a:latin typeface="Calibri" panose="020F0502020204030204" pitchFamily="34" charset="0"/>
                <a:cs typeface="Calibri" panose="020F0502020204030204" pitchFamily="34" charset="0"/>
              </a:rPr>
              <a:t>Hamborg</a:t>
            </a:r>
            <a:r>
              <a:rPr lang="de-DE" dirty="0">
                <a:latin typeface="Calibri" panose="020F0502020204030204" pitchFamily="34" charset="0"/>
                <a:cs typeface="Calibri" panose="020F0502020204030204" pitchFamily="34" charset="0"/>
              </a:rPr>
              <a:t>, 1996</a:t>
            </a:r>
          </a:p>
        </p:txBody>
      </p:sp>
      <p:pic>
        <p:nvPicPr>
          <p:cNvPr id="5" name="Picture 4">
            <a:extLst>
              <a:ext uri="{FF2B5EF4-FFF2-40B4-BE49-F238E27FC236}">
                <a16:creationId xmlns:a16="http://schemas.microsoft.com/office/drawing/2014/main" id="{ECC9FECF-C0B8-482E-83AD-AEC9B27BB12D}"/>
              </a:ext>
            </a:extLst>
          </p:cNvPr>
          <p:cNvPicPr>
            <a:picLocks noChangeAspect="1"/>
          </p:cNvPicPr>
          <p:nvPr/>
        </p:nvPicPr>
        <p:blipFill>
          <a:blip r:embed="rId2"/>
          <a:stretch>
            <a:fillRect/>
          </a:stretch>
        </p:blipFill>
        <p:spPr>
          <a:xfrm>
            <a:off x="5841651" y="1510980"/>
            <a:ext cx="6183480" cy="4969333"/>
          </a:xfrm>
          <a:prstGeom prst="rect">
            <a:avLst/>
          </a:prstGeom>
        </p:spPr>
      </p:pic>
      <p:sp>
        <p:nvSpPr>
          <p:cNvPr id="6" name="TextBox 5">
            <a:extLst>
              <a:ext uri="{FF2B5EF4-FFF2-40B4-BE49-F238E27FC236}">
                <a16:creationId xmlns:a16="http://schemas.microsoft.com/office/drawing/2014/main" id="{13B50335-48E0-47A0-9F2C-F796D28B3A62}"/>
              </a:ext>
            </a:extLst>
          </p:cNvPr>
          <p:cNvSpPr txBox="1"/>
          <p:nvPr/>
        </p:nvSpPr>
        <p:spPr>
          <a:xfrm>
            <a:off x="258014" y="1498219"/>
            <a:ext cx="5307899" cy="4678204"/>
          </a:xfrm>
          <a:prstGeom prst="rect">
            <a:avLst/>
          </a:prstGeom>
          <a:noFill/>
        </p:spPr>
        <p:txBody>
          <a:bodyPr wrap="square" rtlCol="0">
            <a:spAutoFit/>
          </a:bodyPr>
          <a:lstStyle/>
          <a:p>
            <a:r>
              <a:rPr lang="de-DE" sz="2000" dirty="0">
                <a:solidFill>
                  <a:srgbClr val="021B45"/>
                </a:solidFill>
              </a:rPr>
              <a:t>Aussagen mit Zustimmung/Ablehnung, 75 Items.</a:t>
            </a:r>
          </a:p>
          <a:p>
            <a:r>
              <a:rPr lang="de-DE" sz="2000" dirty="0">
                <a:solidFill>
                  <a:srgbClr val="021B45"/>
                </a:solidFill>
              </a:rPr>
              <a:t>Orientiert sich an den Dimensionen der ISO 9241.</a:t>
            </a:r>
          </a:p>
          <a:p>
            <a:endParaRPr lang="de-DE" sz="2000" dirty="0">
              <a:solidFill>
                <a:srgbClr val="021B45"/>
              </a:solidFill>
            </a:endParaRPr>
          </a:p>
          <a:p>
            <a:r>
              <a:rPr lang="de-DE" sz="2000" dirty="0">
                <a:solidFill>
                  <a:srgbClr val="021B45"/>
                </a:solidFill>
              </a:rPr>
              <a:t>7 Skalen:</a:t>
            </a:r>
          </a:p>
          <a:p>
            <a:pPr marL="285750" indent="-285750">
              <a:buFont typeface="Arial" panose="020B0604020202020204" pitchFamily="34" charset="0"/>
              <a:buChar char="•"/>
            </a:pPr>
            <a:r>
              <a:rPr lang="de-DE" dirty="0">
                <a:solidFill>
                  <a:srgbClr val="021B45"/>
                </a:solidFill>
              </a:rPr>
              <a:t>Erlernbarkeit </a:t>
            </a:r>
          </a:p>
          <a:p>
            <a:pPr marL="285750" indent="-285750">
              <a:buFont typeface="Arial" panose="020B0604020202020204" pitchFamily="34" charset="0"/>
              <a:buChar char="•"/>
            </a:pPr>
            <a:r>
              <a:rPr lang="de-DE" dirty="0">
                <a:solidFill>
                  <a:srgbClr val="021B45"/>
                </a:solidFill>
              </a:rPr>
              <a:t>Selbstbeschreibungsfähigkeit</a:t>
            </a:r>
          </a:p>
          <a:p>
            <a:pPr marL="285750" indent="-285750">
              <a:buFont typeface="Arial" panose="020B0604020202020204" pitchFamily="34" charset="0"/>
              <a:buChar char="•"/>
            </a:pPr>
            <a:r>
              <a:rPr lang="de-DE" dirty="0">
                <a:solidFill>
                  <a:srgbClr val="021B45"/>
                </a:solidFill>
              </a:rPr>
              <a:t>Erwartungskonformität</a:t>
            </a:r>
          </a:p>
          <a:p>
            <a:pPr marL="285750" indent="-285750">
              <a:buFont typeface="Arial" panose="020B0604020202020204" pitchFamily="34" charset="0"/>
              <a:buChar char="•"/>
            </a:pPr>
            <a:r>
              <a:rPr lang="de-DE" dirty="0">
                <a:solidFill>
                  <a:srgbClr val="021B45"/>
                </a:solidFill>
              </a:rPr>
              <a:t>Aufgabenangemessenheit</a:t>
            </a:r>
          </a:p>
          <a:p>
            <a:pPr marL="285750" indent="-285750">
              <a:buFont typeface="Arial" panose="020B0604020202020204" pitchFamily="34" charset="0"/>
              <a:buChar char="•"/>
            </a:pPr>
            <a:r>
              <a:rPr lang="de-DE" dirty="0">
                <a:solidFill>
                  <a:srgbClr val="021B45"/>
                </a:solidFill>
              </a:rPr>
              <a:t>Individualisierbarkeit</a:t>
            </a:r>
          </a:p>
          <a:p>
            <a:pPr marL="285750" indent="-285750">
              <a:buFont typeface="Arial" panose="020B0604020202020204" pitchFamily="34" charset="0"/>
              <a:buChar char="•"/>
            </a:pPr>
            <a:r>
              <a:rPr lang="de-DE" dirty="0">
                <a:solidFill>
                  <a:srgbClr val="021B45"/>
                </a:solidFill>
              </a:rPr>
              <a:t>Fehlerrobustheit </a:t>
            </a:r>
          </a:p>
          <a:p>
            <a:pPr marL="285750" indent="-285750">
              <a:buFont typeface="Arial" panose="020B0604020202020204" pitchFamily="34" charset="0"/>
              <a:buChar char="•"/>
            </a:pPr>
            <a:r>
              <a:rPr lang="de-DE" dirty="0">
                <a:solidFill>
                  <a:srgbClr val="021B45"/>
                </a:solidFill>
              </a:rPr>
              <a:t>Steuerbarkeit </a:t>
            </a:r>
          </a:p>
          <a:p>
            <a:endParaRPr lang="de-DE" dirty="0">
              <a:solidFill>
                <a:srgbClr val="021B45"/>
              </a:solidFill>
            </a:endParaRPr>
          </a:p>
          <a:p>
            <a:r>
              <a:rPr lang="de-DE" dirty="0">
                <a:solidFill>
                  <a:srgbClr val="021B45"/>
                </a:solidFill>
              </a:rPr>
              <a:t>Items für heutige Verhältnisse ziemlich sperrig formuliert!</a:t>
            </a:r>
          </a:p>
          <a:p>
            <a:r>
              <a:rPr lang="de-DE" dirty="0">
                <a:solidFill>
                  <a:srgbClr val="021B45"/>
                </a:solidFill>
              </a:rPr>
              <a:t>Erfordert sehr viel Zeit zum Ausfüllen.</a:t>
            </a:r>
          </a:p>
          <a:p>
            <a:endParaRPr lang="de-DE" sz="2000" dirty="0">
              <a:solidFill>
                <a:srgbClr val="021B45"/>
              </a:solidFill>
            </a:endParaRPr>
          </a:p>
        </p:txBody>
      </p:sp>
    </p:spTree>
    <p:extLst>
      <p:ext uri="{BB962C8B-B14F-4D97-AF65-F5344CB8AC3E}">
        <p14:creationId xmlns:p14="http://schemas.microsoft.com/office/powerpoint/2010/main" val="709804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VISAWI – Messung visueller Schönheit</a:t>
            </a:r>
          </a:p>
        </p:txBody>
      </p:sp>
      <p:sp>
        <p:nvSpPr>
          <p:cNvPr id="4" name="Textplatzhalter 3"/>
          <p:cNvSpPr>
            <a:spLocks noGrp="1"/>
          </p:cNvSpPr>
          <p:nvPr>
            <p:ph type="body" sz="quarter" idx="13"/>
          </p:nvPr>
        </p:nvSpPr>
        <p:spPr/>
        <p:txBody>
          <a:bodyPr/>
          <a:lstStyle/>
          <a:p>
            <a:r>
              <a:rPr lang="de-DE" dirty="0" err="1">
                <a:latin typeface="Calibri" panose="020F0502020204030204" pitchFamily="34" charset="0"/>
                <a:cs typeface="Calibri" panose="020F0502020204030204" pitchFamily="34" charset="0"/>
              </a:rPr>
              <a:t>Mooshagen</a:t>
            </a:r>
            <a:r>
              <a:rPr lang="de-DE" dirty="0">
                <a:latin typeface="Calibri" panose="020F0502020204030204" pitchFamily="34" charset="0"/>
                <a:cs typeface="Calibri" panose="020F0502020204030204" pitchFamily="34" charset="0"/>
              </a:rPr>
              <a:t> &amp; </a:t>
            </a:r>
            <a:r>
              <a:rPr lang="de-DE" dirty="0" err="1">
                <a:latin typeface="Calibri" panose="020F0502020204030204" pitchFamily="34" charset="0"/>
                <a:cs typeface="Calibri" panose="020F0502020204030204" pitchFamily="34" charset="0"/>
              </a:rPr>
              <a:t>Thielsch</a:t>
            </a:r>
            <a:r>
              <a:rPr lang="de-DE" dirty="0">
                <a:latin typeface="Calibri" panose="020F0502020204030204" pitchFamily="34" charset="0"/>
                <a:cs typeface="Calibri" panose="020F0502020204030204" pitchFamily="34" charset="0"/>
              </a:rPr>
              <a:t>, 2010</a:t>
            </a:r>
          </a:p>
        </p:txBody>
      </p:sp>
      <p:pic>
        <p:nvPicPr>
          <p:cNvPr id="2" name="Picture 1">
            <a:extLst>
              <a:ext uri="{FF2B5EF4-FFF2-40B4-BE49-F238E27FC236}">
                <a16:creationId xmlns:a16="http://schemas.microsoft.com/office/drawing/2014/main" id="{E311D5B7-6AF3-4DDD-B534-95CD548E97F2}"/>
              </a:ext>
            </a:extLst>
          </p:cNvPr>
          <p:cNvPicPr>
            <a:picLocks noChangeAspect="1"/>
          </p:cNvPicPr>
          <p:nvPr/>
        </p:nvPicPr>
        <p:blipFill>
          <a:blip r:embed="rId2"/>
          <a:stretch>
            <a:fillRect/>
          </a:stretch>
        </p:blipFill>
        <p:spPr>
          <a:xfrm>
            <a:off x="6681171" y="879854"/>
            <a:ext cx="5417605" cy="5894507"/>
          </a:xfrm>
          <a:prstGeom prst="rect">
            <a:avLst/>
          </a:prstGeom>
        </p:spPr>
      </p:pic>
      <p:sp>
        <p:nvSpPr>
          <p:cNvPr id="5" name="TextBox 4">
            <a:extLst>
              <a:ext uri="{FF2B5EF4-FFF2-40B4-BE49-F238E27FC236}">
                <a16:creationId xmlns:a16="http://schemas.microsoft.com/office/drawing/2014/main" id="{8EAF55D5-6FD9-4495-8EF5-07E4F0225D49}"/>
              </a:ext>
            </a:extLst>
          </p:cNvPr>
          <p:cNvSpPr txBox="1"/>
          <p:nvPr/>
        </p:nvSpPr>
        <p:spPr>
          <a:xfrm>
            <a:off x="258014" y="1498219"/>
            <a:ext cx="6269246" cy="4247317"/>
          </a:xfrm>
          <a:prstGeom prst="rect">
            <a:avLst/>
          </a:prstGeom>
          <a:noFill/>
        </p:spPr>
        <p:txBody>
          <a:bodyPr wrap="square" rtlCol="0">
            <a:spAutoFit/>
          </a:bodyPr>
          <a:lstStyle/>
          <a:p>
            <a:r>
              <a:rPr lang="de-DE" sz="2000" dirty="0">
                <a:solidFill>
                  <a:srgbClr val="021B45"/>
                </a:solidFill>
              </a:rPr>
              <a:t>Aussagen mit Zustimmung/Ablehnung, 18 Items.</a:t>
            </a:r>
          </a:p>
          <a:p>
            <a:r>
              <a:rPr lang="de-DE" sz="2000" dirty="0">
                <a:solidFill>
                  <a:srgbClr val="021B45"/>
                </a:solidFill>
              </a:rPr>
              <a:t>Misst visuelle Schönheit einer Web-Seite. Geht aber auch für andere Arten von Produkten.</a:t>
            </a:r>
          </a:p>
          <a:p>
            <a:endParaRPr lang="de-DE" sz="2000" dirty="0">
              <a:solidFill>
                <a:srgbClr val="021B45"/>
              </a:solidFill>
            </a:endParaRPr>
          </a:p>
          <a:p>
            <a:r>
              <a:rPr lang="de-DE" sz="2000" dirty="0">
                <a:solidFill>
                  <a:srgbClr val="021B45"/>
                </a:solidFill>
              </a:rPr>
              <a:t>Es gibt eine Kurzversion mit 4 Items.</a:t>
            </a:r>
          </a:p>
          <a:p>
            <a:endParaRPr lang="de-DE" sz="2000" dirty="0">
              <a:solidFill>
                <a:srgbClr val="021B45"/>
              </a:solidFill>
            </a:endParaRPr>
          </a:p>
          <a:p>
            <a:r>
              <a:rPr lang="de-DE" sz="2000" dirty="0">
                <a:solidFill>
                  <a:srgbClr val="021B45"/>
                </a:solidFill>
              </a:rPr>
              <a:t>4 Skalen:</a:t>
            </a:r>
          </a:p>
          <a:p>
            <a:pPr marL="342900" indent="-342900">
              <a:buFont typeface="Arial" panose="020B0604020202020204" pitchFamily="34" charset="0"/>
              <a:buChar char="•"/>
            </a:pPr>
            <a:r>
              <a:rPr lang="de-DE" dirty="0">
                <a:solidFill>
                  <a:srgbClr val="021B45"/>
                </a:solidFill>
              </a:rPr>
              <a:t>Einfachheit: Wirkt das Layout übersichtlich und strukturiert?</a:t>
            </a:r>
          </a:p>
          <a:p>
            <a:pPr marL="342900" indent="-342900">
              <a:buFont typeface="Arial" panose="020B0604020202020204" pitchFamily="34" charset="0"/>
              <a:buChar char="•"/>
            </a:pPr>
            <a:r>
              <a:rPr lang="de-DE" dirty="0">
                <a:solidFill>
                  <a:srgbClr val="021B45"/>
                </a:solidFill>
              </a:rPr>
              <a:t>Vielfalt: Wirkt das Layout originell und dynamisch?</a:t>
            </a:r>
          </a:p>
          <a:p>
            <a:pPr marL="342900" indent="-342900">
              <a:buFont typeface="Arial" panose="020B0604020202020204" pitchFamily="34" charset="0"/>
              <a:buChar char="•"/>
            </a:pPr>
            <a:r>
              <a:rPr lang="de-DE" dirty="0">
                <a:solidFill>
                  <a:srgbClr val="021B45"/>
                </a:solidFill>
              </a:rPr>
              <a:t>Farbigkeit: Wirkt die Farbwahl ästhetisch?</a:t>
            </a:r>
          </a:p>
          <a:p>
            <a:pPr marL="342900" indent="-342900">
              <a:buFont typeface="Arial" panose="020B0604020202020204" pitchFamily="34" charset="0"/>
              <a:buChar char="•"/>
            </a:pPr>
            <a:r>
              <a:rPr lang="de-DE" dirty="0">
                <a:solidFill>
                  <a:srgbClr val="021B45"/>
                </a:solidFill>
              </a:rPr>
              <a:t>Kunstfertigkeit: Wirkt das Design durchdacht und professionell?</a:t>
            </a:r>
          </a:p>
          <a:p>
            <a:endParaRPr lang="de-DE" sz="2000" dirty="0">
              <a:solidFill>
                <a:srgbClr val="021B45"/>
              </a:solidFill>
            </a:endParaRPr>
          </a:p>
          <a:p>
            <a:r>
              <a:rPr lang="de-DE" sz="2000" dirty="0">
                <a:solidFill>
                  <a:srgbClr val="021B45"/>
                </a:solidFill>
              </a:rPr>
              <a:t>Web-Seite: </a:t>
            </a:r>
            <a:r>
              <a:rPr lang="de-DE" sz="2000" dirty="0">
                <a:solidFill>
                  <a:srgbClr val="021B45"/>
                </a:solidFill>
                <a:hlinkClick r:id="rId3" action="ppaction://hlinkfile"/>
              </a:rPr>
              <a:t>visawi.uid.com/</a:t>
            </a:r>
            <a:endParaRPr lang="de-DE" sz="2000" dirty="0">
              <a:solidFill>
                <a:srgbClr val="021B45"/>
              </a:solidFill>
            </a:endParaRPr>
          </a:p>
        </p:txBody>
      </p:sp>
    </p:spTree>
    <p:extLst>
      <p:ext uri="{BB962C8B-B14F-4D97-AF65-F5344CB8AC3E}">
        <p14:creationId xmlns:p14="http://schemas.microsoft.com/office/powerpoint/2010/main" val="2323079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User Experience </a:t>
            </a:r>
            <a:r>
              <a:rPr lang="de-DE" dirty="0" err="1">
                <a:latin typeface="Calibri" panose="020F0502020204030204" pitchFamily="34" charset="0"/>
                <a:cs typeface="Calibri" panose="020F0502020204030204" pitchFamily="34" charset="0"/>
              </a:rPr>
              <a:t>Questionnaire</a:t>
            </a:r>
            <a:endParaRPr lang="de-DE" dirty="0">
              <a:latin typeface="Calibri" panose="020F0502020204030204" pitchFamily="34" charset="0"/>
              <a:cs typeface="Calibri" panose="020F0502020204030204" pitchFamily="34" charset="0"/>
            </a:endParaRPr>
          </a:p>
        </p:txBody>
      </p:sp>
      <p:sp>
        <p:nvSpPr>
          <p:cNvPr id="4" name="Textplatzhalter 3"/>
          <p:cNvSpPr>
            <a:spLocks noGrp="1"/>
          </p:cNvSpPr>
          <p:nvPr>
            <p:ph type="body" sz="quarter" idx="13"/>
          </p:nvPr>
        </p:nvSpPr>
        <p:spPr/>
        <p:txBody>
          <a:bodyPr/>
          <a:lstStyle/>
          <a:p>
            <a:r>
              <a:rPr lang="de-DE" dirty="0" err="1">
                <a:latin typeface="Calibri" panose="020F0502020204030204" pitchFamily="34" charset="0"/>
                <a:cs typeface="Calibri" panose="020F0502020204030204" pitchFamily="34" charset="0"/>
              </a:rPr>
              <a:t>Laugwitz</a:t>
            </a:r>
            <a:r>
              <a:rPr lang="de-DE" dirty="0">
                <a:latin typeface="Calibri" panose="020F0502020204030204" pitchFamily="34" charset="0"/>
                <a:cs typeface="Calibri" panose="020F0502020204030204" pitchFamily="34" charset="0"/>
              </a:rPr>
              <a:t>, Schrepp &amp; Held, 2006</a:t>
            </a:r>
          </a:p>
        </p:txBody>
      </p:sp>
      <p:pic>
        <p:nvPicPr>
          <p:cNvPr id="2" name="Picture 1">
            <a:extLst>
              <a:ext uri="{FF2B5EF4-FFF2-40B4-BE49-F238E27FC236}">
                <a16:creationId xmlns:a16="http://schemas.microsoft.com/office/drawing/2014/main" id="{32EAAD29-501A-46AE-96A3-817480792F49}"/>
              </a:ext>
            </a:extLst>
          </p:cNvPr>
          <p:cNvPicPr>
            <a:picLocks noChangeAspect="1"/>
          </p:cNvPicPr>
          <p:nvPr/>
        </p:nvPicPr>
        <p:blipFill>
          <a:blip r:embed="rId2"/>
          <a:stretch>
            <a:fillRect/>
          </a:stretch>
        </p:blipFill>
        <p:spPr>
          <a:xfrm>
            <a:off x="6906638" y="637387"/>
            <a:ext cx="5154174" cy="6113608"/>
          </a:xfrm>
          <a:prstGeom prst="rect">
            <a:avLst/>
          </a:prstGeom>
        </p:spPr>
      </p:pic>
      <p:sp>
        <p:nvSpPr>
          <p:cNvPr id="5" name="TextBox 4">
            <a:extLst>
              <a:ext uri="{FF2B5EF4-FFF2-40B4-BE49-F238E27FC236}">
                <a16:creationId xmlns:a16="http://schemas.microsoft.com/office/drawing/2014/main" id="{732F5114-DE26-4194-98C4-2A41A05987EC}"/>
              </a:ext>
            </a:extLst>
          </p:cNvPr>
          <p:cNvSpPr txBox="1"/>
          <p:nvPr/>
        </p:nvSpPr>
        <p:spPr>
          <a:xfrm>
            <a:off x="258014" y="1498219"/>
            <a:ext cx="6821212" cy="4216539"/>
          </a:xfrm>
          <a:prstGeom prst="rect">
            <a:avLst/>
          </a:prstGeom>
          <a:noFill/>
        </p:spPr>
        <p:txBody>
          <a:bodyPr wrap="square" rtlCol="0">
            <a:spAutoFit/>
          </a:bodyPr>
          <a:lstStyle/>
          <a:p>
            <a:r>
              <a:rPr lang="de-DE" sz="2000" dirty="0">
                <a:solidFill>
                  <a:srgbClr val="021B45"/>
                </a:solidFill>
              </a:rPr>
              <a:t>Semantisches Differential mit 26 Items. Sehr breit einsetzbar (vom Haushaltsgerät bis zur Business Software).</a:t>
            </a:r>
          </a:p>
          <a:p>
            <a:endParaRPr lang="de-DE" sz="2000" dirty="0">
              <a:solidFill>
                <a:srgbClr val="021B45"/>
              </a:solidFill>
            </a:endParaRPr>
          </a:p>
          <a:p>
            <a:r>
              <a:rPr lang="de-DE" sz="2000" dirty="0">
                <a:solidFill>
                  <a:srgbClr val="021B45"/>
                </a:solidFill>
              </a:rPr>
              <a:t>Es gibt eine Kurzversion mit 8 Items.</a:t>
            </a:r>
          </a:p>
          <a:p>
            <a:endParaRPr lang="de-DE" sz="2000" dirty="0">
              <a:solidFill>
                <a:srgbClr val="021B45"/>
              </a:solidFill>
            </a:endParaRPr>
          </a:p>
          <a:p>
            <a:r>
              <a:rPr lang="de-DE" sz="2000" dirty="0">
                <a:solidFill>
                  <a:srgbClr val="021B45"/>
                </a:solidFill>
              </a:rPr>
              <a:t>6 Skalen:</a:t>
            </a:r>
          </a:p>
          <a:p>
            <a:pPr marL="342900" indent="-342900">
              <a:buFont typeface="Arial" panose="020B0604020202020204" pitchFamily="34" charset="0"/>
              <a:buChar char="•"/>
            </a:pPr>
            <a:r>
              <a:rPr lang="de-DE" dirty="0">
                <a:solidFill>
                  <a:srgbClr val="021B45"/>
                </a:solidFill>
              </a:rPr>
              <a:t>Attraktivität: Generelle Einschätzung gut/schlecht.</a:t>
            </a:r>
          </a:p>
          <a:p>
            <a:pPr marL="342900" indent="-342900">
              <a:buFont typeface="Arial" panose="020B0604020202020204" pitchFamily="34" charset="0"/>
              <a:buChar char="•"/>
            </a:pPr>
            <a:r>
              <a:rPr lang="de-DE" dirty="0">
                <a:solidFill>
                  <a:srgbClr val="021B45"/>
                </a:solidFill>
              </a:rPr>
              <a:t>Effizienz: Man seine Aufgaben ohne unnötigen Aufwand erledigen.</a:t>
            </a:r>
          </a:p>
          <a:p>
            <a:pPr marL="342900" indent="-342900">
              <a:buFont typeface="Arial" panose="020B0604020202020204" pitchFamily="34" charset="0"/>
              <a:buChar char="•"/>
            </a:pPr>
            <a:r>
              <a:rPr lang="de-DE" dirty="0">
                <a:solidFill>
                  <a:srgbClr val="021B45"/>
                </a:solidFill>
              </a:rPr>
              <a:t>Durchschaubarkeit: Einfach zu verstehen und zu erlernen.</a:t>
            </a:r>
          </a:p>
          <a:p>
            <a:pPr marL="342900" indent="-342900">
              <a:buFont typeface="Arial" panose="020B0604020202020204" pitchFamily="34" charset="0"/>
              <a:buChar char="•"/>
            </a:pPr>
            <a:r>
              <a:rPr lang="de-DE" dirty="0">
                <a:solidFill>
                  <a:srgbClr val="021B45"/>
                </a:solidFill>
              </a:rPr>
              <a:t>Steuerbarkeit: Nutzer kann die Interaktion gut kontrollieren.</a:t>
            </a:r>
          </a:p>
          <a:p>
            <a:pPr marL="342900" indent="-342900">
              <a:buFont typeface="Arial" panose="020B0604020202020204" pitchFamily="34" charset="0"/>
              <a:buChar char="•"/>
            </a:pPr>
            <a:r>
              <a:rPr lang="de-DE" dirty="0">
                <a:solidFill>
                  <a:srgbClr val="021B45"/>
                </a:solidFill>
              </a:rPr>
              <a:t>Stimulation: Es ist interessant damit zu arbeiten.</a:t>
            </a:r>
          </a:p>
          <a:p>
            <a:pPr marL="342900" indent="-342900">
              <a:buFont typeface="Arial" panose="020B0604020202020204" pitchFamily="34" charset="0"/>
              <a:buChar char="•"/>
            </a:pPr>
            <a:r>
              <a:rPr lang="de-DE" dirty="0">
                <a:solidFill>
                  <a:srgbClr val="021B45"/>
                </a:solidFill>
              </a:rPr>
              <a:t>Originalität: Ungewöhnlich und kreativ gestaltet.</a:t>
            </a:r>
          </a:p>
          <a:p>
            <a:endParaRPr lang="de-DE" sz="2000" dirty="0">
              <a:solidFill>
                <a:srgbClr val="021B45"/>
              </a:solidFill>
            </a:endParaRPr>
          </a:p>
          <a:p>
            <a:r>
              <a:rPr lang="de-DE" sz="2000" dirty="0">
                <a:solidFill>
                  <a:srgbClr val="021B45"/>
                </a:solidFill>
              </a:rPr>
              <a:t>Web-Seite: </a:t>
            </a:r>
            <a:r>
              <a:rPr lang="de-DE" sz="2000" dirty="0">
                <a:solidFill>
                  <a:srgbClr val="021B45"/>
                </a:solidFill>
                <a:hlinkClick r:id="rId3"/>
              </a:rPr>
              <a:t>www.ueq-online.org</a:t>
            </a:r>
            <a:endParaRPr lang="de-DE" sz="2000" dirty="0">
              <a:solidFill>
                <a:srgbClr val="021B45"/>
              </a:solidFill>
            </a:endParaRPr>
          </a:p>
        </p:txBody>
      </p:sp>
    </p:spTree>
    <p:extLst>
      <p:ext uri="{BB962C8B-B14F-4D97-AF65-F5344CB8AC3E}">
        <p14:creationId xmlns:p14="http://schemas.microsoft.com/office/powerpoint/2010/main" val="1068153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atin typeface="+mn-lt"/>
              </a:rPr>
              <a:t>UX Fragebögen</a:t>
            </a:r>
          </a:p>
        </p:txBody>
      </p:sp>
      <p:sp>
        <p:nvSpPr>
          <p:cNvPr id="5" name="Textplatzhalter 4"/>
          <p:cNvSpPr>
            <a:spLocks noGrp="1"/>
          </p:cNvSpPr>
          <p:nvPr>
            <p:ph type="body" sz="quarter" idx="10"/>
          </p:nvPr>
        </p:nvSpPr>
        <p:spPr/>
        <p:txBody>
          <a:bodyPr/>
          <a:lstStyle/>
          <a:p>
            <a:r>
              <a:rPr lang="de-DE" sz="3600">
                <a:latin typeface="+mn-lt"/>
              </a:rPr>
              <a:t>Skalenbedeutung und Konstruktionsprozess</a:t>
            </a:r>
          </a:p>
          <a:p>
            <a:endParaRPr lang="de-DE"/>
          </a:p>
        </p:txBody>
      </p:sp>
    </p:spTree>
    <p:extLst>
      <p:ext uri="{BB962C8B-B14F-4D97-AF65-F5344CB8AC3E}">
        <p14:creationId xmlns:p14="http://schemas.microsoft.com/office/powerpoint/2010/main" val="3098704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UX Fragebögen: Die Qual der Wahl</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Warum gibt es so viele UX Fragebögen?</a:t>
            </a:r>
          </a:p>
        </p:txBody>
      </p:sp>
      <p:sp>
        <p:nvSpPr>
          <p:cNvPr id="5" name="TextBox 1">
            <a:extLst>
              <a:ext uri="{FF2B5EF4-FFF2-40B4-BE49-F238E27FC236}">
                <a16:creationId xmlns:a16="http://schemas.microsoft.com/office/drawing/2014/main" id="{F7EACFCB-7012-4C37-B434-76CC51BAB9A3}"/>
              </a:ext>
            </a:extLst>
          </p:cNvPr>
          <p:cNvSpPr txBox="1">
            <a:spLocks noChangeArrowheads="1"/>
          </p:cNvSpPr>
          <p:nvPr/>
        </p:nvSpPr>
        <p:spPr bwMode="auto">
          <a:xfrm>
            <a:off x="2411259" y="1463534"/>
            <a:ext cx="84978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spcBef>
                <a:spcPct val="0"/>
              </a:spcBef>
              <a:buFontTx/>
              <a:buNone/>
            </a:pPr>
            <a:endParaRPr lang="en-US" altLang="de-DE" sz="2400">
              <a:solidFill>
                <a:schemeClr val="bg1"/>
              </a:solidFill>
            </a:endParaRPr>
          </a:p>
          <a:p>
            <a:pPr eaLnBrk="1" hangingPunct="1">
              <a:spcBef>
                <a:spcPct val="0"/>
              </a:spcBef>
              <a:buFontTx/>
              <a:buNone/>
            </a:pPr>
            <a:endParaRPr lang="en-US" altLang="de-DE" sz="2400">
              <a:solidFill>
                <a:schemeClr val="bg1"/>
              </a:solidFill>
            </a:endParaRPr>
          </a:p>
        </p:txBody>
      </p:sp>
      <p:sp>
        <p:nvSpPr>
          <p:cNvPr id="6" name="TextBox 1">
            <a:extLst>
              <a:ext uri="{FF2B5EF4-FFF2-40B4-BE49-F238E27FC236}">
                <a16:creationId xmlns:a16="http://schemas.microsoft.com/office/drawing/2014/main" id="{2ACBA0FE-3430-424F-8B19-E80C6B3391E7}"/>
              </a:ext>
            </a:extLst>
          </p:cNvPr>
          <p:cNvSpPr txBox="1">
            <a:spLocks noChangeArrowheads="1"/>
          </p:cNvSpPr>
          <p:nvPr/>
        </p:nvSpPr>
        <p:spPr bwMode="auto">
          <a:xfrm>
            <a:off x="2641447" y="1474646"/>
            <a:ext cx="1020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de-DE" altLang="de-DE" sz="3600" b="1">
                <a:solidFill>
                  <a:srgbClr val="00FF00"/>
                </a:solidFill>
              </a:rPr>
              <a:t>UEQ</a:t>
            </a:r>
          </a:p>
        </p:txBody>
      </p:sp>
      <p:sp>
        <p:nvSpPr>
          <p:cNvPr id="7" name="TextBox 6">
            <a:extLst>
              <a:ext uri="{FF2B5EF4-FFF2-40B4-BE49-F238E27FC236}">
                <a16:creationId xmlns:a16="http://schemas.microsoft.com/office/drawing/2014/main" id="{A74BB5C9-1931-4EE5-BB79-5B6BB982DB11}"/>
              </a:ext>
            </a:extLst>
          </p:cNvPr>
          <p:cNvSpPr txBox="1">
            <a:spLocks noChangeArrowheads="1"/>
          </p:cNvSpPr>
          <p:nvPr/>
        </p:nvSpPr>
        <p:spPr bwMode="auto">
          <a:xfrm>
            <a:off x="6089497" y="2858946"/>
            <a:ext cx="1516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de-DE" altLang="de-DE" sz="3600" b="1">
                <a:solidFill>
                  <a:srgbClr val="7030A0"/>
                </a:solidFill>
              </a:rPr>
              <a:t>meCue</a:t>
            </a:r>
          </a:p>
        </p:txBody>
      </p:sp>
      <p:sp>
        <p:nvSpPr>
          <p:cNvPr id="8" name="TextBox 7">
            <a:extLst>
              <a:ext uri="{FF2B5EF4-FFF2-40B4-BE49-F238E27FC236}">
                <a16:creationId xmlns:a16="http://schemas.microsoft.com/office/drawing/2014/main" id="{19650005-6B09-49E2-BF55-01DC6B5CDC5A}"/>
              </a:ext>
            </a:extLst>
          </p:cNvPr>
          <p:cNvSpPr txBox="1">
            <a:spLocks noChangeArrowheads="1"/>
          </p:cNvSpPr>
          <p:nvPr/>
        </p:nvSpPr>
        <p:spPr bwMode="auto">
          <a:xfrm>
            <a:off x="3535209" y="3954321"/>
            <a:ext cx="20653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defRPr/>
            </a:pPr>
            <a:r>
              <a:rPr lang="de-DE" altLang="de-DE" sz="3600" b="1" dirty="0" err="1">
                <a:solidFill>
                  <a:schemeClr val="accent6">
                    <a:lumMod val="75000"/>
                  </a:schemeClr>
                </a:solidFill>
              </a:rPr>
              <a:t>AttrakDiff</a:t>
            </a:r>
            <a:endParaRPr lang="de-DE" altLang="de-DE" sz="3600" b="1" dirty="0">
              <a:solidFill>
                <a:schemeClr val="accent6">
                  <a:lumMod val="75000"/>
                </a:schemeClr>
              </a:solidFill>
            </a:endParaRPr>
          </a:p>
        </p:txBody>
      </p:sp>
      <p:sp>
        <p:nvSpPr>
          <p:cNvPr id="9" name="TextBox 9">
            <a:extLst>
              <a:ext uri="{FF2B5EF4-FFF2-40B4-BE49-F238E27FC236}">
                <a16:creationId xmlns:a16="http://schemas.microsoft.com/office/drawing/2014/main" id="{A33A9971-954A-4746-9744-2A55888A0472}"/>
              </a:ext>
            </a:extLst>
          </p:cNvPr>
          <p:cNvSpPr txBox="1">
            <a:spLocks noChangeArrowheads="1"/>
          </p:cNvSpPr>
          <p:nvPr/>
        </p:nvSpPr>
        <p:spPr bwMode="auto">
          <a:xfrm>
            <a:off x="7446809" y="4475021"/>
            <a:ext cx="1231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de-DE" altLang="de-DE" sz="3600" b="1">
                <a:solidFill>
                  <a:srgbClr val="00FF00"/>
                </a:solidFill>
              </a:rPr>
              <a:t>SUMI</a:t>
            </a:r>
          </a:p>
        </p:txBody>
      </p:sp>
      <p:sp>
        <p:nvSpPr>
          <p:cNvPr id="10" name="TextBox 10">
            <a:extLst>
              <a:ext uri="{FF2B5EF4-FFF2-40B4-BE49-F238E27FC236}">
                <a16:creationId xmlns:a16="http://schemas.microsoft.com/office/drawing/2014/main" id="{6BDE881C-76F4-42A4-8015-57B67F05B76B}"/>
              </a:ext>
            </a:extLst>
          </p:cNvPr>
          <p:cNvSpPr txBox="1">
            <a:spLocks noChangeArrowheads="1"/>
          </p:cNvSpPr>
          <p:nvPr/>
        </p:nvSpPr>
        <p:spPr bwMode="auto">
          <a:xfrm>
            <a:off x="8277072" y="2012809"/>
            <a:ext cx="9223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de-DE" altLang="de-DE" sz="3600" b="1">
                <a:solidFill>
                  <a:srgbClr val="00FF00"/>
                </a:solidFill>
              </a:rPr>
              <a:t>SUS</a:t>
            </a:r>
          </a:p>
        </p:txBody>
      </p:sp>
      <p:sp>
        <p:nvSpPr>
          <p:cNvPr id="11" name="TextBox 11">
            <a:extLst>
              <a:ext uri="{FF2B5EF4-FFF2-40B4-BE49-F238E27FC236}">
                <a16:creationId xmlns:a16="http://schemas.microsoft.com/office/drawing/2014/main" id="{20760525-0BDD-4FCB-A752-5DF432D338B4}"/>
              </a:ext>
            </a:extLst>
          </p:cNvPr>
          <p:cNvSpPr txBox="1">
            <a:spLocks noChangeArrowheads="1"/>
          </p:cNvSpPr>
          <p:nvPr/>
        </p:nvSpPr>
        <p:spPr bwMode="auto">
          <a:xfrm>
            <a:off x="8494559" y="3752709"/>
            <a:ext cx="21193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defRPr/>
            </a:pPr>
            <a:r>
              <a:rPr lang="de-DE" altLang="de-DE" sz="3600" b="1" dirty="0">
                <a:solidFill>
                  <a:schemeClr val="tx2">
                    <a:lumMod val="60000"/>
                    <a:lumOff val="40000"/>
                  </a:schemeClr>
                </a:solidFill>
              </a:rPr>
              <a:t>ISONORM</a:t>
            </a:r>
          </a:p>
        </p:txBody>
      </p:sp>
      <p:sp>
        <p:nvSpPr>
          <p:cNvPr id="12" name="TextBox 12">
            <a:extLst>
              <a:ext uri="{FF2B5EF4-FFF2-40B4-BE49-F238E27FC236}">
                <a16:creationId xmlns:a16="http://schemas.microsoft.com/office/drawing/2014/main" id="{4B94FD4B-5449-42F0-BC8B-24FAD840F686}"/>
              </a:ext>
            </a:extLst>
          </p:cNvPr>
          <p:cNvSpPr txBox="1">
            <a:spLocks noChangeArrowheads="1"/>
          </p:cNvSpPr>
          <p:nvPr/>
        </p:nvSpPr>
        <p:spPr bwMode="auto">
          <a:xfrm>
            <a:off x="2598584" y="4771884"/>
            <a:ext cx="2541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defRPr/>
            </a:pPr>
            <a:r>
              <a:rPr lang="de-DE" altLang="de-DE" sz="3600" b="1" dirty="0">
                <a:solidFill>
                  <a:schemeClr val="tx2">
                    <a:lumMod val="60000"/>
                    <a:lumOff val="40000"/>
                  </a:schemeClr>
                </a:solidFill>
              </a:rPr>
              <a:t>ISOMETRICS</a:t>
            </a:r>
          </a:p>
        </p:txBody>
      </p:sp>
      <p:sp>
        <p:nvSpPr>
          <p:cNvPr id="13" name="TextBox 13">
            <a:extLst>
              <a:ext uri="{FF2B5EF4-FFF2-40B4-BE49-F238E27FC236}">
                <a16:creationId xmlns:a16="http://schemas.microsoft.com/office/drawing/2014/main" id="{592BA338-3178-4498-9479-7BFD89F64B83}"/>
              </a:ext>
            </a:extLst>
          </p:cNvPr>
          <p:cNvSpPr txBox="1">
            <a:spLocks noChangeArrowheads="1"/>
          </p:cNvSpPr>
          <p:nvPr/>
        </p:nvSpPr>
        <p:spPr bwMode="auto">
          <a:xfrm>
            <a:off x="5738659" y="4676634"/>
            <a:ext cx="11445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de-DE" altLang="de-DE" sz="3600" b="1">
                <a:solidFill>
                  <a:srgbClr val="00BCFF"/>
                </a:solidFill>
              </a:rPr>
              <a:t>QUIS</a:t>
            </a:r>
          </a:p>
        </p:txBody>
      </p:sp>
      <p:sp>
        <p:nvSpPr>
          <p:cNvPr id="14" name="TextBox 14">
            <a:extLst>
              <a:ext uri="{FF2B5EF4-FFF2-40B4-BE49-F238E27FC236}">
                <a16:creationId xmlns:a16="http://schemas.microsoft.com/office/drawing/2014/main" id="{7C0ED193-3006-4909-AA55-A8E90804EB41}"/>
              </a:ext>
            </a:extLst>
          </p:cNvPr>
          <p:cNvSpPr txBox="1">
            <a:spLocks noChangeArrowheads="1"/>
          </p:cNvSpPr>
          <p:nvPr/>
        </p:nvSpPr>
        <p:spPr bwMode="auto">
          <a:xfrm>
            <a:off x="5914872" y="3720959"/>
            <a:ext cx="1597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de-DE" altLang="de-DE" sz="3600" b="1">
                <a:solidFill>
                  <a:srgbClr val="00FF00"/>
                </a:solidFill>
              </a:rPr>
              <a:t>VISAWI</a:t>
            </a:r>
          </a:p>
        </p:txBody>
      </p:sp>
      <p:sp>
        <p:nvSpPr>
          <p:cNvPr id="15" name="TextBox 15">
            <a:extLst>
              <a:ext uri="{FF2B5EF4-FFF2-40B4-BE49-F238E27FC236}">
                <a16:creationId xmlns:a16="http://schemas.microsoft.com/office/drawing/2014/main" id="{ED8E45FD-9E52-4C4B-B4A8-6DF346CCB510}"/>
              </a:ext>
            </a:extLst>
          </p:cNvPr>
          <p:cNvSpPr txBox="1">
            <a:spLocks noChangeArrowheads="1"/>
          </p:cNvSpPr>
          <p:nvPr/>
        </p:nvSpPr>
        <p:spPr bwMode="auto">
          <a:xfrm>
            <a:off x="6548284" y="1484171"/>
            <a:ext cx="1463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de-DE" altLang="de-DE" sz="3600" b="1">
                <a:solidFill>
                  <a:srgbClr val="00B0F0"/>
                </a:solidFill>
              </a:rPr>
              <a:t>MPQO</a:t>
            </a:r>
          </a:p>
        </p:txBody>
      </p:sp>
      <p:sp>
        <p:nvSpPr>
          <p:cNvPr id="16" name="TextBox 16">
            <a:extLst>
              <a:ext uri="{FF2B5EF4-FFF2-40B4-BE49-F238E27FC236}">
                <a16:creationId xmlns:a16="http://schemas.microsoft.com/office/drawing/2014/main" id="{EF80A155-AEDB-42E8-AA74-5564E6066713}"/>
              </a:ext>
            </a:extLst>
          </p:cNvPr>
          <p:cNvSpPr txBox="1">
            <a:spLocks noChangeArrowheads="1"/>
          </p:cNvSpPr>
          <p:nvPr/>
        </p:nvSpPr>
        <p:spPr bwMode="auto">
          <a:xfrm>
            <a:off x="4360709" y="1406384"/>
            <a:ext cx="1484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r>
              <a:rPr lang="de-DE" altLang="de-DE" sz="3600" b="1" dirty="0">
                <a:solidFill>
                  <a:schemeClr val="accent6">
                    <a:lumMod val="75000"/>
                  </a:schemeClr>
                </a:solidFill>
              </a:rPr>
              <a:t>PSSUQ</a:t>
            </a:r>
          </a:p>
        </p:txBody>
      </p:sp>
      <p:sp>
        <p:nvSpPr>
          <p:cNvPr id="17" name="TextBox 17">
            <a:extLst>
              <a:ext uri="{FF2B5EF4-FFF2-40B4-BE49-F238E27FC236}">
                <a16:creationId xmlns:a16="http://schemas.microsoft.com/office/drawing/2014/main" id="{28F54DDB-CDD3-43F4-B78D-24C1B8142E19}"/>
              </a:ext>
            </a:extLst>
          </p:cNvPr>
          <p:cNvSpPr txBox="1">
            <a:spLocks noChangeArrowheads="1"/>
          </p:cNvSpPr>
          <p:nvPr/>
        </p:nvSpPr>
        <p:spPr bwMode="auto">
          <a:xfrm>
            <a:off x="8110384" y="2916096"/>
            <a:ext cx="1792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de-DE" altLang="de-DE" sz="3600" b="1" dirty="0">
                <a:solidFill>
                  <a:srgbClr val="00B0F0"/>
                </a:solidFill>
              </a:rPr>
              <a:t>WAMMI</a:t>
            </a:r>
          </a:p>
        </p:txBody>
      </p:sp>
      <p:sp>
        <p:nvSpPr>
          <p:cNvPr id="18" name="TextBox 18">
            <a:extLst>
              <a:ext uri="{FF2B5EF4-FFF2-40B4-BE49-F238E27FC236}">
                <a16:creationId xmlns:a16="http://schemas.microsoft.com/office/drawing/2014/main" id="{0328FCE9-F300-458C-B60C-870CD9090515}"/>
              </a:ext>
            </a:extLst>
          </p:cNvPr>
          <p:cNvSpPr txBox="1">
            <a:spLocks noChangeArrowheads="1"/>
          </p:cNvSpPr>
          <p:nvPr/>
        </p:nvSpPr>
        <p:spPr bwMode="auto">
          <a:xfrm>
            <a:off x="2652559" y="2408096"/>
            <a:ext cx="1916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de-DE" altLang="de-DE" sz="3600" b="1" dirty="0">
                <a:solidFill>
                  <a:schemeClr val="accent4">
                    <a:lumMod val="75000"/>
                  </a:schemeClr>
                </a:solidFill>
              </a:rPr>
              <a:t>MUMMS</a:t>
            </a:r>
          </a:p>
        </p:txBody>
      </p:sp>
      <p:sp>
        <p:nvSpPr>
          <p:cNvPr id="19" name="TextBox 10">
            <a:extLst>
              <a:ext uri="{FF2B5EF4-FFF2-40B4-BE49-F238E27FC236}">
                <a16:creationId xmlns:a16="http://schemas.microsoft.com/office/drawing/2014/main" id="{67A2D3BE-176D-481E-8C9A-D618DA4496D4}"/>
              </a:ext>
            </a:extLst>
          </p:cNvPr>
          <p:cNvSpPr txBox="1">
            <a:spLocks noChangeArrowheads="1"/>
          </p:cNvSpPr>
          <p:nvPr/>
        </p:nvSpPr>
        <p:spPr bwMode="auto">
          <a:xfrm>
            <a:off x="9156547" y="4792521"/>
            <a:ext cx="1082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de-DE" altLang="de-DE" sz="3600" b="1">
                <a:solidFill>
                  <a:srgbClr val="00FF00"/>
                </a:solidFill>
              </a:rPr>
              <a:t>SAM</a:t>
            </a:r>
          </a:p>
        </p:txBody>
      </p:sp>
      <p:sp>
        <p:nvSpPr>
          <p:cNvPr id="20" name="TextBox 6">
            <a:extLst>
              <a:ext uri="{FF2B5EF4-FFF2-40B4-BE49-F238E27FC236}">
                <a16:creationId xmlns:a16="http://schemas.microsoft.com/office/drawing/2014/main" id="{7D024447-D318-424A-B41C-7EA2DCEB1093}"/>
              </a:ext>
            </a:extLst>
          </p:cNvPr>
          <p:cNvSpPr txBox="1">
            <a:spLocks noChangeArrowheads="1"/>
          </p:cNvSpPr>
          <p:nvPr/>
        </p:nvSpPr>
        <p:spPr bwMode="auto">
          <a:xfrm>
            <a:off x="5005234" y="2293796"/>
            <a:ext cx="1257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de-DE" altLang="de-DE" sz="3600" b="1">
                <a:solidFill>
                  <a:srgbClr val="FFC000"/>
                </a:solidFill>
              </a:rPr>
              <a:t>PUEU</a:t>
            </a:r>
          </a:p>
        </p:txBody>
      </p:sp>
      <p:sp>
        <p:nvSpPr>
          <p:cNvPr id="21" name="TextBox 13">
            <a:extLst>
              <a:ext uri="{FF2B5EF4-FFF2-40B4-BE49-F238E27FC236}">
                <a16:creationId xmlns:a16="http://schemas.microsoft.com/office/drawing/2014/main" id="{ED9D472E-D8AA-4FD4-B304-21F921FEF807}"/>
              </a:ext>
            </a:extLst>
          </p:cNvPr>
          <p:cNvSpPr txBox="1">
            <a:spLocks noChangeArrowheads="1"/>
          </p:cNvSpPr>
          <p:nvPr/>
        </p:nvSpPr>
        <p:spPr bwMode="auto">
          <a:xfrm>
            <a:off x="6356197" y="5551346"/>
            <a:ext cx="1266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de-DE" altLang="de-DE" sz="3600" b="1">
                <a:solidFill>
                  <a:srgbClr val="00B050"/>
                </a:solidFill>
              </a:rPr>
              <a:t>PUTQ</a:t>
            </a:r>
          </a:p>
        </p:txBody>
      </p:sp>
      <p:sp>
        <p:nvSpPr>
          <p:cNvPr id="22" name="TextBox 13">
            <a:extLst>
              <a:ext uri="{FF2B5EF4-FFF2-40B4-BE49-F238E27FC236}">
                <a16:creationId xmlns:a16="http://schemas.microsoft.com/office/drawing/2014/main" id="{6B6E5E26-2DCE-4E88-8808-2E7F4C8A7577}"/>
              </a:ext>
            </a:extLst>
          </p:cNvPr>
          <p:cNvSpPr txBox="1">
            <a:spLocks noChangeArrowheads="1"/>
          </p:cNvSpPr>
          <p:nvPr/>
        </p:nvSpPr>
        <p:spPr bwMode="auto">
          <a:xfrm>
            <a:off x="8534247" y="5649771"/>
            <a:ext cx="928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de-DE" altLang="de-DE" sz="3600" b="1">
                <a:solidFill>
                  <a:srgbClr val="FF0000"/>
                </a:solidFill>
              </a:rPr>
              <a:t>USE</a:t>
            </a:r>
          </a:p>
        </p:txBody>
      </p:sp>
      <p:sp>
        <p:nvSpPr>
          <p:cNvPr id="23" name="TextBox 7">
            <a:extLst>
              <a:ext uri="{FF2B5EF4-FFF2-40B4-BE49-F238E27FC236}">
                <a16:creationId xmlns:a16="http://schemas.microsoft.com/office/drawing/2014/main" id="{D33BCF1E-FAF3-489C-9B83-EEDFEC667AED}"/>
              </a:ext>
            </a:extLst>
          </p:cNvPr>
          <p:cNvSpPr txBox="1">
            <a:spLocks noChangeArrowheads="1"/>
          </p:cNvSpPr>
          <p:nvPr/>
        </p:nvSpPr>
        <p:spPr bwMode="auto">
          <a:xfrm>
            <a:off x="3471709" y="3236771"/>
            <a:ext cx="1668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de-DE" altLang="de-DE" sz="3600" b="1">
                <a:solidFill>
                  <a:srgbClr val="00B0F0"/>
                </a:solidFill>
              </a:rPr>
              <a:t>SUPR-Q</a:t>
            </a:r>
          </a:p>
        </p:txBody>
      </p:sp>
      <p:sp>
        <p:nvSpPr>
          <p:cNvPr id="24" name="TextBox 13">
            <a:extLst>
              <a:ext uri="{FF2B5EF4-FFF2-40B4-BE49-F238E27FC236}">
                <a16:creationId xmlns:a16="http://schemas.microsoft.com/office/drawing/2014/main" id="{22402F19-BDDB-49B3-A110-8168A64D6650}"/>
              </a:ext>
            </a:extLst>
          </p:cNvPr>
          <p:cNvSpPr txBox="1">
            <a:spLocks noChangeArrowheads="1"/>
          </p:cNvSpPr>
          <p:nvPr/>
        </p:nvSpPr>
        <p:spPr bwMode="auto">
          <a:xfrm>
            <a:off x="3276447" y="5567221"/>
            <a:ext cx="2168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defRPr/>
            </a:pPr>
            <a:r>
              <a:rPr lang="de-DE" altLang="de-DE" sz="3600" b="1" dirty="0">
                <a:solidFill>
                  <a:schemeClr val="accent6">
                    <a:lumMod val="75000"/>
                  </a:schemeClr>
                </a:solidFill>
              </a:rPr>
              <a:t>WEBQUAL</a:t>
            </a:r>
          </a:p>
        </p:txBody>
      </p:sp>
    </p:spTree>
    <p:extLst>
      <p:ext uri="{BB962C8B-B14F-4D97-AF65-F5344CB8AC3E}">
        <p14:creationId xmlns:p14="http://schemas.microsoft.com/office/powerpoint/2010/main" val="1713245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Was messen die verschiedenen UX Fragebögen eigentlich?</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Jeder UX Fragebogen realisiert über die Skalen einen anderen Ausschnitt von UX</a:t>
            </a:r>
          </a:p>
        </p:txBody>
      </p:sp>
      <p:sp>
        <p:nvSpPr>
          <p:cNvPr id="2" name="TextBox 1">
            <a:extLst>
              <a:ext uri="{FF2B5EF4-FFF2-40B4-BE49-F238E27FC236}">
                <a16:creationId xmlns:a16="http://schemas.microsoft.com/office/drawing/2014/main" id="{4447FE7C-FFF4-427B-A730-429B5D5017B3}"/>
              </a:ext>
            </a:extLst>
          </p:cNvPr>
          <p:cNvSpPr txBox="1"/>
          <p:nvPr/>
        </p:nvSpPr>
        <p:spPr>
          <a:xfrm>
            <a:off x="243191" y="1712068"/>
            <a:ext cx="2230482" cy="2031325"/>
          </a:xfrm>
          <a:prstGeom prst="rect">
            <a:avLst/>
          </a:prstGeom>
          <a:noFill/>
        </p:spPr>
        <p:txBody>
          <a:bodyPr wrap="none" rtlCol="0">
            <a:spAutoFit/>
          </a:bodyPr>
          <a:lstStyle/>
          <a:p>
            <a:r>
              <a:rPr lang="de-DE" b="1" dirty="0"/>
              <a:t>UEQ</a:t>
            </a:r>
            <a:r>
              <a:rPr lang="de-DE" dirty="0"/>
              <a:t>: 6 Skalen</a:t>
            </a:r>
          </a:p>
          <a:p>
            <a:pPr marL="285750" indent="-285750">
              <a:buFont typeface="Arial" panose="020B0604020202020204" pitchFamily="34" charset="0"/>
              <a:buChar char="•"/>
            </a:pPr>
            <a:r>
              <a:rPr lang="de-DE" dirty="0"/>
              <a:t>Attraktivität</a:t>
            </a:r>
          </a:p>
          <a:p>
            <a:pPr marL="285750" indent="-285750">
              <a:buFont typeface="Arial" panose="020B0604020202020204" pitchFamily="34" charset="0"/>
              <a:buChar char="•"/>
            </a:pPr>
            <a:r>
              <a:rPr lang="de-DE" dirty="0"/>
              <a:t>Effizienz</a:t>
            </a:r>
          </a:p>
          <a:p>
            <a:pPr marL="285750" indent="-285750">
              <a:buFont typeface="Arial" panose="020B0604020202020204" pitchFamily="34" charset="0"/>
              <a:buChar char="•"/>
            </a:pPr>
            <a:r>
              <a:rPr lang="de-DE" dirty="0"/>
              <a:t>Durchschaubarkeit</a:t>
            </a:r>
          </a:p>
          <a:p>
            <a:pPr marL="285750" indent="-285750">
              <a:buFont typeface="Arial" panose="020B0604020202020204" pitchFamily="34" charset="0"/>
              <a:buChar char="•"/>
            </a:pPr>
            <a:r>
              <a:rPr lang="de-DE" dirty="0"/>
              <a:t>Steuerbarkeit</a:t>
            </a:r>
          </a:p>
          <a:p>
            <a:pPr marL="285750" indent="-285750">
              <a:buFont typeface="Arial" panose="020B0604020202020204" pitchFamily="34" charset="0"/>
              <a:buChar char="•"/>
            </a:pPr>
            <a:r>
              <a:rPr lang="de-DE" dirty="0"/>
              <a:t>Stimulation</a:t>
            </a:r>
          </a:p>
          <a:p>
            <a:pPr marL="285750" indent="-285750">
              <a:buFont typeface="Arial" panose="020B0604020202020204" pitchFamily="34" charset="0"/>
              <a:buChar char="•"/>
            </a:pPr>
            <a:r>
              <a:rPr lang="de-DE" dirty="0"/>
              <a:t>Originalität</a:t>
            </a:r>
          </a:p>
        </p:txBody>
      </p:sp>
      <p:sp>
        <p:nvSpPr>
          <p:cNvPr id="25" name="TextBox 24">
            <a:extLst>
              <a:ext uri="{FF2B5EF4-FFF2-40B4-BE49-F238E27FC236}">
                <a16:creationId xmlns:a16="http://schemas.microsoft.com/office/drawing/2014/main" id="{FCB5396E-019F-449C-8F7E-A2E8F25B0CDF}"/>
              </a:ext>
            </a:extLst>
          </p:cNvPr>
          <p:cNvSpPr txBox="1"/>
          <p:nvPr/>
        </p:nvSpPr>
        <p:spPr>
          <a:xfrm>
            <a:off x="3343080" y="1718550"/>
            <a:ext cx="2540504" cy="1477328"/>
          </a:xfrm>
          <a:prstGeom prst="rect">
            <a:avLst/>
          </a:prstGeom>
          <a:noFill/>
        </p:spPr>
        <p:txBody>
          <a:bodyPr wrap="none" rtlCol="0">
            <a:spAutoFit/>
          </a:bodyPr>
          <a:lstStyle/>
          <a:p>
            <a:r>
              <a:rPr lang="de-DE" b="1" dirty="0"/>
              <a:t>AttrakDiff2</a:t>
            </a:r>
            <a:r>
              <a:rPr lang="de-DE" dirty="0"/>
              <a:t>: 4 Skalen</a:t>
            </a:r>
          </a:p>
          <a:p>
            <a:pPr marL="285750" indent="-285750">
              <a:buFont typeface="Arial" panose="020B0604020202020204" pitchFamily="34" charset="0"/>
              <a:buChar char="•"/>
            </a:pPr>
            <a:r>
              <a:rPr lang="de-DE" dirty="0"/>
              <a:t>Attraktivität</a:t>
            </a:r>
          </a:p>
          <a:p>
            <a:pPr marL="285750" indent="-285750">
              <a:buFont typeface="Arial" panose="020B0604020202020204" pitchFamily="34" charset="0"/>
              <a:buChar char="•"/>
            </a:pPr>
            <a:r>
              <a:rPr lang="de-DE" dirty="0"/>
              <a:t>Pragmatische Qualität</a:t>
            </a:r>
          </a:p>
          <a:p>
            <a:pPr marL="285750" indent="-285750">
              <a:buFont typeface="Arial" panose="020B0604020202020204" pitchFamily="34" charset="0"/>
              <a:buChar char="•"/>
            </a:pPr>
            <a:r>
              <a:rPr lang="de-DE" dirty="0"/>
              <a:t>Stimulation</a:t>
            </a:r>
          </a:p>
          <a:p>
            <a:pPr marL="285750" indent="-285750">
              <a:buFont typeface="Arial" panose="020B0604020202020204" pitchFamily="34" charset="0"/>
              <a:buChar char="•"/>
            </a:pPr>
            <a:r>
              <a:rPr lang="de-DE" dirty="0"/>
              <a:t>Identität</a:t>
            </a:r>
          </a:p>
        </p:txBody>
      </p:sp>
      <p:sp>
        <p:nvSpPr>
          <p:cNvPr id="26" name="TextBox 25">
            <a:extLst>
              <a:ext uri="{FF2B5EF4-FFF2-40B4-BE49-F238E27FC236}">
                <a16:creationId xmlns:a16="http://schemas.microsoft.com/office/drawing/2014/main" id="{2B0B0BE4-7701-4215-ACAF-8B27676EB810}"/>
              </a:ext>
            </a:extLst>
          </p:cNvPr>
          <p:cNvSpPr txBox="1"/>
          <p:nvPr/>
        </p:nvSpPr>
        <p:spPr>
          <a:xfrm>
            <a:off x="6442969" y="1725032"/>
            <a:ext cx="2540505" cy="1754326"/>
          </a:xfrm>
          <a:prstGeom prst="rect">
            <a:avLst/>
          </a:prstGeom>
          <a:noFill/>
        </p:spPr>
        <p:txBody>
          <a:bodyPr wrap="square" rtlCol="0">
            <a:spAutoFit/>
          </a:bodyPr>
          <a:lstStyle/>
          <a:p>
            <a:r>
              <a:rPr lang="de-DE" b="1" dirty="0" err="1"/>
              <a:t>Visawi</a:t>
            </a:r>
            <a:r>
              <a:rPr lang="de-DE" dirty="0"/>
              <a:t>: 4 Skalen zur visuellen Schönheit</a:t>
            </a:r>
          </a:p>
          <a:p>
            <a:pPr marL="285750" indent="-285750">
              <a:buFont typeface="Arial" panose="020B0604020202020204" pitchFamily="34" charset="0"/>
              <a:buChar char="•"/>
            </a:pPr>
            <a:r>
              <a:rPr lang="de-DE" dirty="0"/>
              <a:t>Einfachheit</a:t>
            </a:r>
          </a:p>
          <a:p>
            <a:pPr marL="285750" indent="-285750">
              <a:buFont typeface="Arial" panose="020B0604020202020204" pitchFamily="34" charset="0"/>
              <a:buChar char="•"/>
            </a:pPr>
            <a:r>
              <a:rPr lang="de-DE" dirty="0"/>
              <a:t>Vielfalt</a:t>
            </a:r>
          </a:p>
          <a:p>
            <a:pPr marL="285750" indent="-285750">
              <a:buFont typeface="Arial" panose="020B0604020202020204" pitchFamily="34" charset="0"/>
              <a:buChar char="•"/>
            </a:pPr>
            <a:r>
              <a:rPr lang="de-DE" dirty="0"/>
              <a:t>Farbigkeit</a:t>
            </a:r>
          </a:p>
          <a:p>
            <a:pPr marL="285750" indent="-285750">
              <a:buFont typeface="Arial" panose="020B0604020202020204" pitchFamily="34" charset="0"/>
              <a:buChar char="•"/>
            </a:pPr>
            <a:r>
              <a:rPr lang="de-DE" dirty="0"/>
              <a:t>Kunstfertigkeit</a:t>
            </a:r>
          </a:p>
        </p:txBody>
      </p:sp>
      <p:sp>
        <p:nvSpPr>
          <p:cNvPr id="27" name="TextBox 26">
            <a:extLst>
              <a:ext uri="{FF2B5EF4-FFF2-40B4-BE49-F238E27FC236}">
                <a16:creationId xmlns:a16="http://schemas.microsoft.com/office/drawing/2014/main" id="{5D6ADA2F-45AC-44F1-A975-3ABC7203773E}"/>
              </a:ext>
            </a:extLst>
          </p:cNvPr>
          <p:cNvSpPr txBox="1"/>
          <p:nvPr/>
        </p:nvSpPr>
        <p:spPr>
          <a:xfrm>
            <a:off x="9542858" y="1731514"/>
            <a:ext cx="2171620" cy="369332"/>
          </a:xfrm>
          <a:prstGeom prst="rect">
            <a:avLst/>
          </a:prstGeom>
          <a:noFill/>
        </p:spPr>
        <p:txBody>
          <a:bodyPr wrap="none" rtlCol="0">
            <a:spAutoFit/>
          </a:bodyPr>
          <a:lstStyle/>
          <a:p>
            <a:r>
              <a:rPr lang="de-DE" b="1" dirty="0"/>
              <a:t>SUS</a:t>
            </a:r>
            <a:r>
              <a:rPr lang="de-DE" dirty="0"/>
              <a:t>: 1 Skala Usability</a:t>
            </a:r>
          </a:p>
        </p:txBody>
      </p:sp>
      <p:sp>
        <p:nvSpPr>
          <p:cNvPr id="28" name="TextBox 27">
            <a:extLst>
              <a:ext uri="{FF2B5EF4-FFF2-40B4-BE49-F238E27FC236}">
                <a16:creationId xmlns:a16="http://schemas.microsoft.com/office/drawing/2014/main" id="{05446545-A2A4-49B1-8BC8-880E5A7E9796}"/>
              </a:ext>
            </a:extLst>
          </p:cNvPr>
          <p:cNvSpPr txBox="1"/>
          <p:nvPr/>
        </p:nvSpPr>
        <p:spPr>
          <a:xfrm>
            <a:off x="243191" y="4001495"/>
            <a:ext cx="11520488" cy="2215991"/>
          </a:xfrm>
          <a:prstGeom prst="rect">
            <a:avLst/>
          </a:prstGeom>
          <a:noFill/>
        </p:spPr>
        <p:txBody>
          <a:bodyPr wrap="square" rtlCol="0">
            <a:spAutoFit/>
          </a:bodyPr>
          <a:lstStyle/>
          <a:p>
            <a:pPr>
              <a:spcAft>
                <a:spcPts val="600"/>
              </a:spcAft>
            </a:pPr>
            <a:r>
              <a:rPr lang="de-DE" sz="2000" b="1" dirty="0"/>
              <a:t>Die Skalen bestimmen was gemessen wird! </a:t>
            </a:r>
            <a:r>
              <a:rPr lang="de-DE" sz="2000" dirty="0"/>
              <a:t>Damit realisiert jeder Fragebogen ein anderes Konzept von UX.</a:t>
            </a:r>
          </a:p>
          <a:p>
            <a:pPr>
              <a:spcAft>
                <a:spcPts val="600"/>
              </a:spcAft>
            </a:pPr>
            <a:r>
              <a:rPr lang="de-DE" sz="2000" dirty="0"/>
              <a:t>Da UX so vielschichtig ist, lässt sich das nicht vermeiden. </a:t>
            </a:r>
          </a:p>
          <a:p>
            <a:pPr>
              <a:spcAft>
                <a:spcPts val="600"/>
              </a:spcAft>
            </a:pPr>
            <a:r>
              <a:rPr lang="de-DE" sz="2000" dirty="0"/>
              <a:t>Ein einziger UX Fragebogen wird niemals alle Aspekte von UX abdecken können, d.h. man muss den Fragebogen aussuchen, der zur eigenen Forschungsfrage am besten passt.</a:t>
            </a:r>
          </a:p>
          <a:p>
            <a:pPr>
              <a:spcAft>
                <a:spcPts val="600"/>
              </a:spcAft>
            </a:pPr>
            <a:r>
              <a:rPr lang="de-DE" sz="2000" dirty="0"/>
              <a:t>Es kann sein, dass man mehrere Fragebögen anwenden muss, um die inhaltlichen Fragen zu beantworten!</a:t>
            </a:r>
          </a:p>
          <a:p>
            <a:endParaRPr lang="de-DE" dirty="0"/>
          </a:p>
        </p:txBody>
      </p:sp>
    </p:spTree>
    <p:extLst>
      <p:ext uri="{BB962C8B-B14F-4D97-AF65-F5344CB8AC3E}">
        <p14:creationId xmlns:p14="http://schemas.microsoft.com/office/powerpoint/2010/main" val="3853480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Vorsicht mit den Skalennamen</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Immer auf die Items schauen!</a:t>
            </a:r>
          </a:p>
        </p:txBody>
      </p:sp>
      <p:sp>
        <p:nvSpPr>
          <p:cNvPr id="5" name="TextBox 4">
            <a:extLst>
              <a:ext uri="{FF2B5EF4-FFF2-40B4-BE49-F238E27FC236}">
                <a16:creationId xmlns:a16="http://schemas.microsoft.com/office/drawing/2014/main" id="{4F64226F-CF14-405B-B392-BB1CBC74E2A4}"/>
              </a:ext>
            </a:extLst>
          </p:cNvPr>
          <p:cNvSpPr txBox="1"/>
          <p:nvPr/>
        </p:nvSpPr>
        <p:spPr>
          <a:xfrm>
            <a:off x="2102756" y="1316472"/>
            <a:ext cx="2230482" cy="2031325"/>
          </a:xfrm>
          <a:prstGeom prst="rect">
            <a:avLst/>
          </a:prstGeom>
          <a:noFill/>
        </p:spPr>
        <p:txBody>
          <a:bodyPr wrap="none" rtlCol="0">
            <a:spAutoFit/>
          </a:bodyPr>
          <a:lstStyle/>
          <a:p>
            <a:r>
              <a:rPr lang="de-DE" b="1" dirty="0"/>
              <a:t>UEQ</a:t>
            </a:r>
            <a:r>
              <a:rPr lang="de-DE" dirty="0"/>
              <a:t>: 6 Skalen</a:t>
            </a:r>
          </a:p>
          <a:p>
            <a:pPr marL="285750" indent="-285750">
              <a:buFont typeface="Arial" panose="020B0604020202020204" pitchFamily="34" charset="0"/>
              <a:buChar char="•"/>
            </a:pPr>
            <a:r>
              <a:rPr lang="de-DE" b="1" dirty="0"/>
              <a:t>Attraktivität</a:t>
            </a:r>
          </a:p>
          <a:p>
            <a:pPr marL="285750" indent="-285750">
              <a:buFont typeface="Arial" panose="020B0604020202020204" pitchFamily="34" charset="0"/>
              <a:buChar char="•"/>
            </a:pPr>
            <a:r>
              <a:rPr lang="de-DE" dirty="0"/>
              <a:t>Effizienz</a:t>
            </a:r>
          </a:p>
          <a:p>
            <a:pPr marL="285750" indent="-285750">
              <a:buFont typeface="Arial" panose="020B0604020202020204" pitchFamily="34" charset="0"/>
              <a:buChar char="•"/>
            </a:pPr>
            <a:r>
              <a:rPr lang="de-DE" dirty="0"/>
              <a:t>Durchschaubarkeit</a:t>
            </a:r>
          </a:p>
          <a:p>
            <a:pPr marL="285750" indent="-285750">
              <a:buFont typeface="Arial" panose="020B0604020202020204" pitchFamily="34" charset="0"/>
              <a:buChar char="•"/>
            </a:pPr>
            <a:r>
              <a:rPr lang="de-DE" dirty="0"/>
              <a:t>Steuerbarkeit</a:t>
            </a:r>
          </a:p>
          <a:p>
            <a:pPr marL="285750" indent="-285750">
              <a:buFont typeface="Arial" panose="020B0604020202020204" pitchFamily="34" charset="0"/>
              <a:buChar char="•"/>
            </a:pPr>
            <a:r>
              <a:rPr lang="de-DE" b="1" dirty="0"/>
              <a:t>Stimulation</a:t>
            </a:r>
          </a:p>
          <a:p>
            <a:pPr marL="285750" indent="-285750">
              <a:buFont typeface="Arial" panose="020B0604020202020204" pitchFamily="34" charset="0"/>
              <a:buChar char="•"/>
            </a:pPr>
            <a:r>
              <a:rPr lang="de-DE" dirty="0"/>
              <a:t>Originalität</a:t>
            </a:r>
          </a:p>
        </p:txBody>
      </p:sp>
      <p:sp>
        <p:nvSpPr>
          <p:cNvPr id="6" name="TextBox 5">
            <a:extLst>
              <a:ext uri="{FF2B5EF4-FFF2-40B4-BE49-F238E27FC236}">
                <a16:creationId xmlns:a16="http://schemas.microsoft.com/office/drawing/2014/main" id="{6067F8B4-13F8-47E8-B3D4-0522F6F0780C}"/>
              </a:ext>
            </a:extLst>
          </p:cNvPr>
          <p:cNvSpPr txBox="1"/>
          <p:nvPr/>
        </p:nvSpPr>
        <p:spPr>
          <a:xfrm>
            <a:off x="7303824" y="1322954"/>
            <a:ext cx="2540504" cy="1477328"/>
          </a:xfrm>
          <a:prstGeom prst="rect">
            <a:avLst/>
          </a:prstGeom>
          <a:noFill/>
        </p:spPr>
        <p:txBody>
          <a:bodyPr wrap="none" rtlCol="0">
            <a:spAutoFit/>
          </a:bodyPr>
          <a:lstStyle/>
          <a:p>
            <a:r>
              <a:rPr lang="de-DE" b="1" dirty="0"/>
              <a:t>AttrakDiff2</a:t>
            </a:r>
            <a:r>
              <a:rPr lang="de-DE" dirty="0"/>
              <a:t>: 4 Skalen</a:t>
            </a:r>
          </a:p>
          <a:p>
            <a:pPr marL="285750" indent="-285750">
              <a:buFont typeface="Arial" panose="020B0604020202020204" pitchFamily="34" charset="0"/>
              <a:buChar char="•"/>
            </a:pPr>
            <a:r>
              <a:rPr lang="de-DE" b="1" dirty="0"/>
              <a:t>Attraktivität</a:t>
            </a:r>
          </a:p>
          <a:p>
            <a:pPr marL="285750" indent="-285750">
              <a:buFont typeface="Arial" panose="020B0604020202020204" pitchFamily="34" charset="0"/>
              <a:buChar char="•"/>
            </a:pPr>
            <a:r>
              <a:rPr lang="de-DE" dirty="0"/>
              <a:t>Pragmatische Qualität</a:t>
            </a:r>
          </a:p>
          <a:p>
            <a:pPr marL="285750" indent="-285750">
              <a:buFont typeface="Arial" panose="020B0604020202020204" pitchFamily="34" charset="0"/>
              <a:buChar char="•"/>
            </a:pPr>
            <a:r>
              <a:rPr lang="de-DE" b="1" dirty="0"/>
              <a:t>Stimulation</a:t>
            </a:r>
          </a:p>
          <a:p>
            <a:pPr marL="285750" indent="-285750">
              <a:buFont typeface="Arial" panose="020B0604020202020204" pitchFamily="34" charset="0"/>
              <a:buChar char="•"/>
            </a:pPr>
            <a:r>
              <a:rPr lang="de-DE" dirty="0"/>
              <a:t>Identität</a:t>
            </a:r>
          </a:p>
        </p:txBody>
      </p:sp>
      <p:cxnSp>
        <p:nvCxnSpPr>
          <p:cNvPr id="7" name="Straight Arrow Connector 6">
            <a:extLst>
              <a:ext uri="{FF2B5EF4-FFF2-40B4-BE49-F238E27FC236}">
                <a16:creationId xmlns:a16="http://schemas.microsoft.com/office/drawing/2014/main" id="{4CA502C2-A171-458D-99CD-DFBC9C7893B8}"/>
              </a:ext>
            </a:extLst>
          </p:cNvPr>
          <p:cNvCxnSpPr/>
          <p:nvPr/>
        </p:nvCxnSpPr>
        <p:spPr>
          <a:xfrm>
            <a:off x="3725694" y="1780154"/>
            <a:ext cx="3578130" cy="0"/>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218FEF4-D929-4EFC-90D5-7521AB1B6AB0}"/>
              </a:ext>
            </a:extLst>
          </p:cNvPr>
          <p:cNvCxnSpPr>
            <a:cxnSpLocks/>
          </p:cNvCxnSpPr>
          <p:nvPr/>
        </p:nvCxnSpPr>
        <p:spPr>
          <a:xfrm flipV="1">
            <a:off x="3725694" y="2324902"/>
            <a:ext cx="3578130" cy="580417"/>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FCCC9-983D-40DB-A340-230D358A4E63}"/>
              </a:ext>
            </a:extLst>
          </p:cNvPr>
          <p:cNvSpPr txBox="1"/>
          <p:nvPr/>
        </p:nvSpPr>
        <p:spPr>
          <a:xfrm>
            <a:off x="335835" y="3589495"/>
            <a:ext cx="10865797" cy="2339102"/>
          </a:xfrm>
          <a:prstGeom prst="rect">
            <a:avLst/>
          </a:prstGeom>
          <a:noFill/>
        </p:spPr>
        <p:txBody>
          <a:bodyPr wrap="square" rtlCol="0">
            <a:spAutoFit/>
          </a:bodyPr>
          <a:lstStyle/>
          <a:p>
            <a:pPr>
              <a:spcAft>
                <a:spcPts val="600"/>
              </a:spcAft>
            </a:pPr>
            <a:r>
              <a:rPr lang="de-DE" dirty="0"/>
              <a:t>Messen Attraktivität und Stimulation in beiden Fragebögen inhaltlich die gleiche Eigenschaft?</a:t>
            </a:r>
          </a:p>
          <a:p>
            <a:pPr>
              <a:spcAft>
                <a:spcPts val="600"/>
              </a:spcAft>
            </a:pPr>
            <a:r>
              <a:rPr lang="de-DE" b="1" dirty="0">
                <a:solidFill>
                  <a:srgbClr val="FF0000"/>
                </a:solidFill>
              </a:rPr>
              <a:t>Bei Attraktivität ist das der Fall, bei Stimulation nicht!!!! </a:t>
            </a:r>
          </a:p>
          <a:p>
            <a:pPr>
              <a:spcAft>
                <a:spcPts val="600"/>
              </a:spcAft>
            </a:pPr>
            <a:r>
              <a:rPr lang="de-DE" b="1" dirty="0"/>
              <a:t>UEQ Stimulation: </a:t>
            </a:r>
            <a:r>
              <a:rPr lang="de-DE" dirty="0">
                <a:solidFill>
                  <a:srgbClr val="0070C0"/>
                </a:solidFill>
              </a:rPr>
              <a:t>uninteressant/interessant</a:t>
            </a:r>
            <a:r>
              <a:rPr lang="de-DE" dirty="0"/>
              <a:t>, </a:t>
            </a:r>
            <a:r>
              <a:rPr lang="de-DE" dirty="0">
                <a:solidFill>
                  <a:srgbClr val="0070C0"/>
                </a:solidFill>
              </a:rPr>
              <a:t>langweilig/spannend</a:t>
            </a:r>
            <a:r>
              <a:rPr lang="de-DE" dirty="0"/>
              <a:t>, </a:t>
            </a:r>
            <a:r>
              <a:rPr lang="de-DE" dirty="0">
                <a:solidFill>
                  <a:srgbClr val="0070C0"/>
                </a:solidFill>
              </a:rPr>
              <a:t>aktivierend/einschläfernd</a:t>
            </a:r>
            <a:r>
              <a:rPr lang="de-DE" dirty="0"/>
              <a:t>, wertvoll/minderwertig</a:t>
            </a:r>
          </a:p>
          <a:p>
            <a:pPr>
              <a:spcAft>
                <a:spcPts val="600"/>
              </a:spcAft>
            </a:pPr>
            <a:r>
              <a:rPr lang="de-DE" b="1" dirty="0"/>
              <a:t>Attrakdiff2 Stimulation: </a:t>
            </a:r>
            <a:r>
              <a:rPr lang="de-DE" dirty="0">
                <a:solidFill>
                  <a:srgbClr val="92D050"/>
                </a:solidFill>
              </a:rPr>
              <a:t>phantasielos/kreativ</a:t>
            </a:r>
            <a:r>
              <a:rPr lang="de-DE" dirty="0"/>
              <a:t>, </a:t>
            </a:r>
            <a:r>
              <a:rPr lang="de-DE" dirty="0">
                <a:solidFill>
                  <a:srgbClr val="92D050"/>
                </a:solidFill>
              </a:rPr>
              <a:t>originell/konventionell</a:t>
            </a:r>
            <a:r>
              <a:rPr lang="de-DE" dirty="0"/>
              <a:t>, </a:t>
            </a:r>
            <a:r>
              <a:rPr lang="de-DE" dirty="0">
                <a:solidFill>
                  <a:srgbClr val="92D050"/>
                </a:solidFill>
              </a:rPr>
              <a:t>innovativ/konservativ</a:t>
            </a:r>
            <a:r>
              <a:rPr lang="de-DE" dirty="0"/>
              <a:t>, </a:t>
            </a:r>
            <a:r>
              <a:rPr lang="de-DE" dirty="0">
                <a:solidFill>
                  <a:srgbClr val="92D050"/>
                </a:solidFill>
              </a:rPr>
              <a:t>neuartig/herkömmlich</a:t>
            </a:r>
            <a:r>
              <a:rPr lang="de-DE" dirty="0"/>
              <a:t>, </a:t>
            </a:r>
            <a:r>
              <a:rPr lang="de-DE" dirty="0">
                <a:solidFill>
                  <a:srgbClr val="0070C0"/>
                </a:solidFill>
              </a:rPr>
              <a:t>mutig/vorsichtig</a:t>
            </a:r>
            <a:r>
              <a:rPr lang="de-DE" dirty="0"/>
              <a:t>, </a:t>
            </a:r>
            <a:r>
              <a:rPr lang="de-DE" dirty="0">
                <a:solidFill>
                  <a:srgbClr val="0070C0"/>
                </a:solidFill>
              </a:rPr>
              <a:t>harmlos/herausfordernd</a:t>
            </a:r>
            <a:r>
              <a:rPr lang="de-DE" dirty="0"/>
              <a:t>, </a:t>
            </a:r>
            <a:r>
              <a:rPr lang="de-DE" dirty="0">
                <a:solidFill>
                  <a:srgbClr val="0070C0"/>
                </a:solidFill>
              </a:rPr>
              <a:t>lahm/fesselnd</a:t>
            </a:r>
          </a:p>
          <a:p>
            <a:pPr>
              <a:spcAft>
                <a:spcPts val="600"/>
              </a:spcAft>
            </a:pPr>
            <a:r>
              <a:rPr lang="de-DE" b="1" dirty="0"/>
              <a:t>UEQ Originalität: </a:t>
            </a:r>
            <a:r>
              <a:rPr lang="de-DE" dirty="0">
                <a:solidFill>
                  <a:srgbClr val="92D050"/>
                </a:solidFill>
              </a:rPr>
              <a:t>kreativ/phantasielos</a:t>
            </a:r>
            <a:r>
              <a:rPr lang="de-DE" dirty="0"/>
              <a:t>, </a:t>
            </a:r>
            <a:r>
              <a:rPr lang="de-DE" dirty="0">
                <a:solidFill>
                  <a:srgbClr val="92D050"/>
                </a:solidFill>
              </a:rPr>
              <a:t>originell/konventionell</a:t>
            </a:r>
            <a:r>
              <a:rPr lang="de-DE" dirty="0"/>
              <a:t>, </a:t>
            </a:r>
            <a:r>
              <a:rPr lang="de-DE" dirty="0">
                <a:solidFill>
                  <a:srgbClr val="92D050"/>
                </a:solidFill>
              </a:rPr>
              <a:t>herkömmlich/neuartig</a:t>
            </a:r>
            <a:r>
              <a:rPr lang="de-DE" dirty="0"/>
              <a:t>, </a:t>
            </a:r>
            <a:r>
              <a:rPr lang="de-DE" dirty="0">
                <a:solidFill>
                  <a:srgbClr val="92D050"/>
                </a:solidFill>
              </a:rPr>
              <a:t>konservativ/innovativ</a:t>
            </a:r>
          </a:p>
        </p:txBody>
      </p:sp>
    </p:spTree>
    <p:extLst>
      <p:ext uri="{BB962C8B-B14F-4D97-AF65-F5344CB8AC3E}">
        <p14:creationId xmlns:p14="http://schemas.microsoft.com/office/powerpoint/2010/main" val="4219960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Wie entstehen UX Fragebögen?</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Konstruktionsprozess am Beispiel des UEQ</a:t>
            </a:r>
          </a:p>
        </p:txBody>
      </p:sp>
      <p:sp>
        <p:nvSpPr>
          <p:cNvPr id="2" name="Rectangle 1">
            <a:extLst>
              <a:ext uri="{FF2B5EF4-FFF2-40B4-BE49-F238E27FC236}">
                <a16:creationId xmlns:a16="http://schemas.microsoft.com/office/drawing/2014/main" id="{D51B435E-9414-44A0-AD45-E462BBCE75DC}"/>
              </a:ext>
            </a:extLst>
          </p:cNvPr>
          <p:cNvSpPr/>
          <p:nvPr/>
        </p:nvSpPr>
        <p:spPr>
          <a:xfrm>
            <a:off x="335835" y="1342316"/>
            <a:ext cx="3044758" cy="98259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2 Brainstorming Sessions mit UX Experten, die Vorschläge für Items erzeugen.</a:t>
            </a:r>
          </a:p>
        </p:txBody>
      </p:sp>
      <p:sp>
        <p:nvSpPr>
          <p:cNvPr id="15" name="Rectangle 14">
            <a:extLst>
              <a:ext uri="{FF2B5EF4-FFF2-40B4-BE49-F238E27FC236}">
                <a16:creationId xmlns:a16="http://schemas.microsoft.com/office/drawing/2014/main" id="{29A0E882-C6F2-471C-BA3F-E3CEFF8B399E}"/>
              </a:ext>
            </a:extLst>
          </p:cNvPr>
          <p:cNvSpPr/>
          <p:nvPr/>
        </p:nvSpPr>
        <p:spPr>
          <a:xfrm>
            <a:off x="4246359" y="1342315"/>
            <a:ext cx="3044758" cy="982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dirty="0"/>
              <a:t>Lange Liste (&gt;200) potentieller Items</a:t>
            </a:r>
          </a:p>
        </p:txBody>
      </p:sp>
      <p:sp>
        <p:nvSpPr>
          <p:cNvPr id="16" name="Rectangle 15">
            <a:extLst>
              <a:ext uri="{FF2B5EF4-FFF2-40B4-BE49-F238E27FC236}">
                <a16:creationId xmlns:a16="http://schemas.microsoft.com/office/drawing/2014/main" id="{1CC016D1-CC41-4EB9-B14B-CD3F5A2E1B66}"/>
              </a:ext>
            </a:extLst>
          </p:cNvPr>
          <p:cNvSpPr/>
          <p:nvPr/>
        </p:nvSpPr>
        <p:spPr>
          <a:xfrm>
            <a:off x="8190690" y="1342315"/>
            <a:ext cx="3030397" cy="98259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Sitzung mit Experten, um Liste zu konsolidieren</a:t>
            </a:r>
          </a:p>
        </p:txBody>
      </p:sp>
      <p:sp>
        <p:nvSpPr>
          <p:cNvPr id="17" name="Rectangle 16">
            <a:extLst>
              <a:ext uri="{FF2B5EF4-FFF2-40B4-BE49-F238E27FC236}">
                <a16:creationId xmlns:a16="http://schemas.microsoft.com/office/drawing/2014/main" id="{9D60A8C0-2AE3-4FDC-BABB-D79E980AE39F}"/>
              </a:ext>
            </a:extLst>
          </p:cNvPr>
          <p:cNvSpPr/>
          <p:nvPr/>
        </p:nvSpPr>
        <p:spPr>
          <a:xfrm>
            <a:off x="8190690" y="2746082"/>
            <a:ext cx="3030397" cy="9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80 Items im Format eines semantischen Differentials</a:t>
            </a:r>
          </a:p>
        </p:txBody>
      </p:sp>
      <p:sp>
        <p:nvSpPr>
          <p:cNvPr id="18" name="Rectangle 17">
            <a:extLst>
              <a:ext uri="{FF2B5EF4-FFF2-40B4-BE49-F238E27FC236}">
                <a16:creationId xmlns:a16="http://schemas.microsoft.com/office/drawing/2014/main" id="{9A27CB65-38D1-4C0E-8894-1B135297C3F5}"/>
              </a:ext>
            </a:extLst>
          </p:cNvPr>
          <p:cNvSpPr/>
          <p:nvPr/>
        </p:nvSpPr>
        <p:spPr>
          <a:xfrm>
            <a:off x="4246359" y="2746082"/>
            <a:ext cx="3044758" cy="9828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7 Studien in denen Personen verschiedene Produkte mit der 80 Item Liste bewerten</a:t>
            </a:r>
          </a:p>
        </p:txBody>
      </p:sp>
      <p:sp>
        <p:nvSpPr>
          <p:cNvPr id="19" name="Rectangle 18">
            <a:extLst>
              <a:ext uri="{FF2B5EF4-FFF2-40B4-BE49-F238E27FC236}">
                <a16:creationId xmlns:a16="http://schemas.microsoft.com/office/drawing/2014/main" id="{59DF6AD4-1DF7-4795-8705-61794CC11F46}"/>
              </a:ext>
            </a:extLst>
          </p:cNvPr>
          <p:cNvSpPr/>
          <p:nvPr/>
        </p:nvSpPr>
        <p:spPr>
          <a:xfrm>
            <a:off x="335835" y="2747881"/>
            <a:ext cx="3044758" cy="9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Großer Datensatz mit allen Bewertungen</a:t>
            </a:r>
          </a:p>
        </p:txBody>
      </p:sp>
      <p:sp>
        <p:nvSpPr>
          <p:cNvPr id="20" name="Rectangle 19">
            <a:extLst>
              <a:ext uri="{FF2B5EF4-FFF2-40B4-BE49-F238E27FC236}">
                <a16:creationId xmlns:a16="http://schemas.microsoft.com/office/drawing/2014/main" id="{9BA3E58F-B924-4E24-BEF9-E1E998ADD683}"/>
              </a:ext>
            </a:extLst>
          </p:cNvPr>
          <p:cNvSpPr/>
          <p:nvPr/>
        </p:nvSpPr>
        <p:spPr>
          <a:xfrm>
            <a:off x="335835" y="4153448"/>
            <a:ext cx="3044758" cy="9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Faktorenanalyse</a:t>
            </a:r>
          </a:p>
        </p:txBody>
      </p:sp>
      <p:sp>
        <p:nvSpPr>
          <p:cNvPr id="21" name="Rectangle 20">
            <a:extLst>
              <a:ext uri="{FF2B5EF4-FFF2-40B4-BE49-F238E27FC236}">
                <a16:creationId xmlns:a16="http://schemas.microsoft.com/office/drawing/2014/main" id="{510C4BE6-95F9-46AD-AE18-B888FC34BEF1}"/>
              </a:ext>
            </a:extLst>
          </p:cNvPr>
          <p:cNvSpPr/>
          <p:nvPr/>
        </p:nvSpPr>
        <p:spPr>
          <a:xfrm>
            <a:off x="4246359" y="4130985"/>
            <a:ext cx="3044758" cy="9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Skalen und pro Item eine Ladung auf der Skala</a:t>
            </a:r>
          </a:p>
        </p:txBody>
      </p:sp>
      <p:sp>
        <p:nvSpPr>
          <p:cNvPr id="22" name="Rectangle 21">
            <a:extLst>
              <a:ext uri="{FF2B5EF4-FFF2-40B4-BE49-F238E27FC236}">
                <a16:creationId xmlns:a16="http://schemas.microsoft.com/office/drawing/2014/main" id="{962E73AF-21C8-4BE6-8744-63A973F3CB5D}"/>
              </a:ext>
            </a:extLst>
          </p:cNvPr>
          <p:cNvSpPr/>
          <p:nvPr/>
        </p:nvSpPr>
        <p:spPr>
          <a:xfrm>
            <a:off x="8190690" y="4130985"/>
            <a:ext cx="3030397" cy="9828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Auswahl der Items</a:t>
            </a:r>
          </a:p>
          <a:p>
            <a:pPr algn="ctr"/>
            <a:r>
              <a:rPr lang="de-DE" dirty="0"/>
              <a:t>Skalennamen festlegen </a:t>
            </a:r>
          </a:p>
        </p:txBody>
      </p:sp>
      <p:cxnSp>
        <p:nvCxnSpPr>
          <p:cNvPr id="24" name="Straight Arrow Connector 23">
            <a:extLst>
              <a:ext uri="{FF2B5EF4-FFF2-40B4-BE49-F238E27FC236}">
                <a16:creationId xmlns:a16="http://schemas.microsoft.com/office/drawing/2014/main" id="{32735F73-FC5B-4AE6-BA2B-ED0215839836}"/>
              </a:ext>
            </a:extLst>
          </p:cNvPr>
          <p:cNvCxnSpPr>
            <a:cxnSpLocks/>
          </p:cNvCxnSpPr>
          <p:nvPr/>
        </p:nvCxnSpPr>
        <p:spPr>
          <a:xfrm>
            <a:off x="3380593" y="1799304"/>
            <a:ext cx="86576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66FE5BE-A37A-4EB2-94D2-F75ABAAECB95}"/>
              </a:ext>
            </a:extLst>
          </p:cNvPr>
          <p:cNvCxnSpPr>
            <a:cxnSpLocks/>
          </p:cNvCxnSpPr>
          <p:nvPr/>
        </p:nvCxnSpPr>
        <p:spPr>
          <a:xfrm>
            <a:off x="7291117" y="1799304"/>
            <a:ext cx="86576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A594504-B5AE-466D-9277-56362BEEEDE2}"/>
              </a:ext>
            </a:extLst>
          </p:cNvPr>
          <p:cNvCxnSpPr>
            <a:cxnSpLocks/>
          </p:cNvCxnSpPr>
          <p:nvPr/>
        </p:nvCxnSpPr>
        <p:spPr>
          <a:xfrm flipH="1">
            <a:off x="7322754" y="3237482"/>
            <a:ext cx="8482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352E7BA-D940-4A83-83DE-72DB2686C1A1}"/>
              </a:ext>
            </a:extLst>
          </p:cNvPr>
          <p:cNvCxnSpPr>
            <a:cxnSpLocks/>
          </p:cNvCxnSpPr>
          <p:nvPr/>
        </p:nvCxnSpPr>
        <p:spPr>
          <a:xfrm flipH="1">
            <a:off x="3411647" y="3240149"/>
            <a:ext cx="8482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6BFEACB-62A8-484B-9D5C-F9698AB84DC2}"/>
              </a:ext>
            </a:extLst>
          </p:cNvPr>
          <p:cNvCxnSpPr>
            <a:cxnSpLocks/>
          </p:cNvCxnSpPr>
          <p:nvPr/>
        </p:nvCxnSpPr>
        <p:spPr>
          <a:xfrm>
            <a:off x="3375677" y="4635918"/>
            <a:ext cx="86576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4504594-4E78-4196-AD84-44E57B0852D1}"/>
              </a:ext>
            </a:extLst>
          </p:cNvPr>
          <p:cNvCxnSpPr>
            <a:cxnSpLocks/>
          </p:cNvCxnSpPr>
          <p:nvPr/>
        </p:nvCxnSpPr>
        <p:spPr>
          <a:xfrm>
            <a:off x="7286201" y="4635918"/>
            <a:ext cx="86576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A81B606-F895-47F7-89DF-B4294CB402AF}"/>
              </a:ext>
            </a:extLst>
          </p:cNvPr>
          <p:cNvCxnSpPr>
            <a:cxnSpLocks/>
            <a:endCxn id="17" idx="0"/>
          </p:cNvCxnSpPr>
          <p:nvPr/>
        </p:nvCxnSpPr>
        <p:spPr>
          <a:xfrm>
            <a:off x="9696553" y="2324911"/>
            <a:ext cx="9336" cy="4211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A33D5B3-19E4-47EB-9DF4-50D7EBA7F64B}"/>
              </a:ext>
            </a:extLst>
          </p:cNvPr>
          <p:cNvCxnSpPr>
            <a:cxnSpLocks/>
          </p:cNvCxnSpPr>
          <p:nvPr/>
        </p:nvCxnSpPr>
        <p:spPr>
          <a:xfrm>
            <a:off x="1758454" y="3732277"/>
            <a:ext cx="9336" cy="4211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A019516-4DE2-43EF-90DC-26580676C81F}"/>
              </a:ext>
            </a:extLst>
          </p:cNvPr>
          <p:cNvCxnSpPr>
            <a:cxnSpLocks/>
          </p:cNvCxnSpPr>
          <p:nvPr/>
        </p:nvCxnSpPr>
        <p:spPr>
          <a:xfrm>
            <a:off x="9719117" y="5136248"/>
            <a:ext cx="9336" cy="4211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DCF33755-173E-4462-9B60-DBB9716FF6EB}"/>
              </a:ext>
            </a:extLst>
          </p:cNvPr>
          <p:cNvSpPr/>
          <p:nvPr/>
        </p:nvSpPr>
        <p:spPr>
          <a:xfrm>
            <a:off x="8206074" y="5579882"/>
            <a:ext cx="3044758" cy="9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Fertiger Fragebogen</a:t>
            </a:r>
          </a:p>
        </p:txBody>
      </p:sp>
      <p:sp>
        <p:nvSpPr>
          <p:cNvPr id="40" name="Rectangle 39">
            <a:extLst>
              <a:ext uri="{FF2B5EF4-FFF2-40B4-BE49-F238E27FC236}">
                <a16:creationId xmlns:a16="http://schemas.microsoft.com/office/drawing/2014/main" id="{F22CB3A5-9FCF-4436-9747-90958774942C}"/>
              </a:ext>
            </a:extLst>
          </p:cNvPr>
          <p:cNvSpPr/>
          <p:nvPr/>
        </p:nvSpPr>
        <p:spPr>
          <a:xfrm>
            <a:off x="4259919" y="5567774"/>
            <a:ext cx="3044758" cy="9828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Validierungsstudien</a:t>
            </a:r>
          </a:p>
        </p:txBody>
      </p:sp>
      <p:cxnSp>
        <p:nvCxnSpPr>
          <p:cNvPr id="41" name="Straight Arrow Connector 40">
            <a:extLst>
              <a:ext uri="{FF2B5EF4-FFF2-40B4-BE49-F238E27FC236}">
                <a16:creationId xmlns:a16="http://schemas.microsoft.com/office/drawing/2014/main" id="{1746589C-7A96-41CE-B4F4-E2A7E17E53EF}"/>
              </a:ext>
            </a:extLst>
          </p:cNvPr>
          <p:cNvCxnSpPr>
            <a:cxnSpLocks/>
          </p:cNvCxnSpPr>
          <p:nvPr/>
        </p:nvCxnSpPr>
        <p:spPr>
          <a:xfrm flipH="1">
            <a:off x="7357802" y="6071282"/>
            <a:ext cx="8482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796A4341-8449-4B76-BB26-9ED023219410}"/>
              </a:ext>
            </a:extLst>
          </p:cNvPr>
          <p:cNvSpPr/>
          <p:nvPr/>
        </p:nvSpPr>
        <p:spPr>
          <a:xfrm>
            <a:off x="353591" y="5558727"/>
            <a:ext cx="3044758" cy="9828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Übersetzungen</a:t>
            </a:r>
          </a:p>
        </p:txBody>
      </p:sp>
      <p:cxnSp>
        <p:nvCxnSpPr>
          <p:cNvPr id="43" name="Straight Arrow Connector 42">
            <a:extLst>
              <a:ext uri="{FF2B5EF4-FFF2-40B4-BE49-F238E27FC236}">
                <a16:creationId xmlns:a16="http://schemas.microsoft.com/office/drawing/2014/main" id="{F59517DA-ABD6-4D01-AD8D-678AFDBC824C}"/>
              </a:ext>
            </a:extLst>
          </p:cNvPr>
          <p:cNvCxnSpPr>
            <a:cxnSpLocks/>
          </p:cNvCxnSpPr>
          <p:nvPr/>
        </p:nvCxnSpPr>
        <p:spPr>
          <a:xfrm flipH="1">
            <a:off x="3411647" y="6071282"/>
            <a:ext cx="8482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981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Gibt es den „richtigen“ UX Fragebogen?</a:t>
            </a:r>
          </a:p>
        </p:txBody>
      </p:sp>
      <p:sp>
        <p:nvSpPr>
          <p:cNvPr id="4" name="Textplatzhalter 3"/>
          <p:cNvSpPr>
            <a:spLocks noGrp="1"/>
          </p:cNvSpPr>
          <p:nvPr>
            <p:ph type="body" sz="quarter" idx="13"/>
          </p:nvPr>
        </p:nvSpPr>
        <p:spPr/>
        <p:txBody>
          <a:bodyPr/>
          <a:lstStyle/>
          <a:p>
            <a:endParaRPr lang="de-DE" dirty="0">
              <a:latin typeface="Calibri" panose="020F0502020204030204" pitchFamily="34" charset="0"/>
              <a:cs typeface="Calibri" panose="020F0502020204030204" pitchFamily="34" charset="0"/>
            </a:endParaRPr>
          </a:p>
        </p:txBody>
      </p:sp>
      <p:sp>
        <p:nvSpPr>
          <p:cNvPr id="5" name="TextBox 14">
            <a:extLst>
              <a:ext uri="{FF2B5EF4-FFF2-40B4-BE49-F238E27FC236}">
                <a16:creationId xmlns:a16="http://schemas.microsoft.com/office/drawing/2014/main" id="{2B558F13-3680-4C5E-8FAE-0EEAC310C351}"/>
              </a:ext>
            </a:extLst>
          </p:cNvPr>
          <p:cNvSpPr txBox="1">
            <a:spLocks noChangeArrowheads="1"/>
          </p:cNvSpPr>
          <p:nvPr/>
        </p:nvSpPr>
        <p:spPr bwMode="auto">
          <a:xfrm>
            <a:off x="778213" y="2812196"/>
            <a:ext cx="1000003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de-DE" altLang="de-DE" sz="3200" b="1" dirty="0">
                <a:solidFill>
                  <a:srgbClr val="021B45"/>
                </a:solidFill>
              </a:rPr>
              <a:t>Die inhaltliche Fragestellung entscheidet, welchen Fragebogen man einsetzen sollte! Jeder UX Fragebogen hat andere Schwerpunkte!</a:t>
            </a:r>
          </a:p>
        </p:txBody>
      </p:sp>
    </p:spTree>
    <p:extLst>
      <p:ext uri="{BB962C8B-B14F-4D97-AF65-F5344CB8AC3E}">
        <p14:creationId xmlns:p14="http://schemas.microsoft.com/office/powerpoint/2010/main" val="3157691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atin typeface="+mn-lt"/>
                <a:cs typeface="72" panose="020B0503030000000003" pitchFamily="34" charset="0"/>
              </a:rPr>
              <a:t>User experience messen</a:t>
            </a:r>
          </a:p>
        </p:txBody>
      </p:sp>
      <p:sp>
        <p:nvSpPr>
          <p:cNvPr id="5" name="Textplatzhalter 4"/>
          <p:cNvSpPr>
            <a:spLocks noGrp="1"/>
          </p:cNvSpPr>
          <p:nvPr>
            <p:ph type="body" sz="quarter" idx="10"/>
          </p:nvPr>
        </p:nvSpPr>
        <p:spPr/>
        <p:txBody>
          <a:bodyPr/>
          <a:lstStyle/>
          <a:p>
            <a:r>
              <a:rPr lang="de-DE" sz="3600" dirty="0">
                <a:latin typeface="+mn-lt"/>
              </a:rPr>
              <a:t>Was versteht man eigentlich unter User Experience?</a:t>
            </a:r>
          </a:p>
        </p:txBody>
      </p:sp>
    </p:spTree>
    <p:extLst>
      <p:ext uri="{BB962C8B-B14F-4D97-AF65-F5344CB8AC3E}">
        <p14:creationId xmlns:p14="http://schemas.microsoft.com/office/powerpoint/2010/main" val="3841764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atin typeface="+mn-lt"/>
              </a:rPr>
              <a:t>UX Fragebögen</a:t>
            </a:r>
          </a:p>
        </p:txBody>
      </p:sp>
      <p:sp>
        <p:nvSpPr>
          <p:cNvPr id="5" name="Textplatzhalter 4"/>
          <p:cNvSpPr>
            <a:spLocks noGrp="1"/>
          </p:cNvSpPr>
          <p:nvPr>
            <p:ph type="body" sz="quarter" idx="10"/>
          </p:nvPr>
        </p:nvSpPr>
        <p:spPr/>
        <p:txBody>
          <a:bodyPr/>
          <a:lstStyle/>
          <a:p>
            <a:r>
              <a:rPr lang="de-DE" sz="3600">
                <a:latin typeface="+mn-lt"/>
              </a:rPr>
              <a:t>Benchmarks</a:t>
            </a:r>
          </a:p>
          <a:p>
            <a:endParaRPr lang="de-DE"/>
          </a:p>
        </p:txBody>
      </p:sp>
    </p:spTree>
    <p:extLst>
      <p:ext uri="{BB962C8B-B14F-4D97-AF65-F5344CB8AC3E}">
        <p14:creationId xmlns:p14="http://schemas.microsoft.com/office/powerpoint/2010/main" val="4085908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35835" y="297782"/>
            <a:ext cx="11521203" cy="455613"/>
          </a:xfrm>
        </p:spPr>
        <p:txBody>
          <a:bodyPr/>
          <a:lstStyle/>
          <a:p>
            <a:r>
              <a:rPr lang="de-DE" dirty="0">
                <a:latin typeface="Calibri" panose="020F0502020204030204" pitchFamily="34" charset="0"/>
                <a:cs typeface="Calibri" panose="020F0502020204030204" pitchFamily="34" charset="0"/>
              </a:rPr>
              <a:t>Was sind Benchmarks?</a:t>
            </a:r>
          </a:p>
        </p:txBody>
      </p:sp>
      <p:sp>
        <p:nvSpPr>
          <p:cNvPr id="4" name="Textplatzhalter 3"/>
          <p:cNvSpPr>
            <a:spLocks noGrp="1"/>
          </p:cNvSpPr>
          <p:nvPr>
            <p:ph type="body" sz="quarter" idx="13"/>
          </p:nvPr>
        </p:nvSpPr>
        <p:spPr>
          <a:xfrm>
            <a:off x="335756" y="825180"/>
            <a:ext cx="11520488" cy="300037"/>
          </a:xfrm>
        </p:spPr>
        <p:txBody>
          <a:bodyPr/>
          <a:lstStyle/>
          <a:p>
            <a:r>
              <a:rPr lang="de-DE" dirty="0">
                <a:latin typeface="Calibri" panose="020F0502020204030204" pitchFamily="34" charset="0"/>
                <a:cs typeface="Calibri" panose="020F0502020204030204" pitchFamily="34" charset="0"/>
              </a:rPr>
              <a:t>Das wichtigste Hilfsmittel zur Interpretation der Ergebnisse!</a:t>
            </a:r>
          </a:p>
        </p:txBody>
      </p:sp>
      <p:sp>
        <p:nvSpPr>
          <p:cNvPr id="5" name="Textplatzhalter 1">
            <a:extLst>
              <a:ext uri="{FF2B5EF4-FFF2-40B4-BE49-F238E27FC236}">
                <a16:creationId xmlns:a16="http://schemas.microsoft.com/office/drawing/2014/main" id="{27454F7F-8934-4388-800F-BF2F39C5BB57}"/>
              </a:ext>
            </a:extLst>
          </p:cNvPr>
          <p:cNvSpPr txBox="1">
            <a:spLocks/>
          </p:cNvSpPr>
          <p:nvPr/>
        </p:nvSpPr>
        <p:spPr>
          <a:xfrm>
            <a:off x="335836" y="4332584"/>
            <a:ext cx="11521202" cy="2227634"/>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b="1" dirty="0">
                <a:latin typeface="Calibri" panose="020F0502020204030204" pitchFamily="34" charset="0"/>
                <a:cs typeface="Calibri" panose="020F0502020204030204" pitchFamily="34" charset="0"/>
              </a:rPr>
              <a:t>Die reinen Skalenmittelwerte verraten nicht, ob ein Produkt eine ausreichende UX besitzt.</a:t>
            </a:r>
          </a:p>
          <a:p>
            <a:r>
              <a:rPr lang="de-DE" dirty="0">
                <a:latin typeface="Calibri" panose="020F0502020204030204" pitchFamily="34" charset="0"/>
                <a:cs typeface="Calibri" panose="020F0502020204030204" pitchFamily="34" charset="0"/>
              </a:rPr>
              <a:t>Hier helfen Benchmarks, die von vielen UX Standardfragebögen mitgeliefert werden.</a:t>
            </a:r>
          </a:p>
          <a:p>
            <a:r>
              <a:rPr lang="de-DE" dirty="0">
                <a:latin typeface="Calibri" panose="020F0502020204030204" pitchFamily="34" charset="0"/>
                <a:cs typeface="Calibri" panose="020F0502020204030204" pitchFamily="34" charset="0"/>
              </a:rPr>
              <a:t>Ein Benchmark ist schlicht eine Sammlung von Messergebnissen vieler Produkte mit dem Fragebogen.</a:t>
            </a:r>
          </a:p>
          <a:p>
            <a:r>
              <a:rPr lang="de-DE" dirty="0">
                <a:latin typeface="Calibri" panose="020F0502020204030204" pitchFamily="34" charset="0"/>
                <a:cs typeface="Calibri" panose="020F0502020204030204" pitchFamily="34" charset="0"/>
              </a:rPr>
              <a:t>Damit ist ein Vergleich des eigenen Ergebnisses mit den Ergebnissen anderer Produkte möglich.</a:t>
            </a:r>
          </a:p>
        </p:txBody>
      </p:sp>
      <p:pic>
        <p:nvPicPr>
          <p:cNvPr id="6" name="Graphic 5" descr="Man">
            <a:extLst>
              <a:ext uri="{FF2B5EF4-FFF2-40B4-BE49-F238E27FC236}">
                <a16:creationId xmlns:a16="http://schemas.microsoft.com/office/drawing/2014/main" id="{C2D5E3D7-D3E2-47AD-A04B-02E6DBB9AB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602926"/>
            <a:ext cx="1573500" cy="1573500"/>
          </a:xfrm>
          <a:prstGeom prst="rect">
            <a:avLst/>
          </a:prstGeom>
        </p:spPr>
      </p:pic>
      <p:pic>
        <p:nvPicPr>
          <p:cNvPr id="8" name="Graphic 7" descr="Group">
            <a:extLst>
              <a:ext uri="{FF2B5EF4-FFF2-40B4-BE49-F238E27FC236}">
                <a16:creationId xmlns:a16="http://schemas.microsoft.com/office/drawing/2014/main" id="{5FA7BC86-3BDB-46A0-B6CD-BB88AC6C16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06268" y="1516760"/>
            <a:ext cx="1273481" cy="2034452"/>
          </a:xfrm>
          <a:prstGeom prst="rect">
            <a:avLst/>
          </a:prstGeom>
        </p:spPr>
      </p:pic>
      <p:cxnSp>
        <p:nvCxnSpPr>
          <p:cNvPr id="10" name="Straight Arrow Connector 9">
            <a:extLst>
              <a:ext uri="{FF2B5EF4-FFF2-40B4-BE49-F238E27FC236}">
                <a16:creationId xmlns:a16="http://schemas.microsoft.com/office/drawing/2014/main" id="{2D5AAD56-1F07-4BC9-B91C-46E43C78ECD6}"/>
              </a:ext>
            </a:extLst>
          </p:cNvPr>
          <p:cNvCxnSpPr>
            <a:cxnSpLocks/>
          </p:cNvCxnSpPr>
          <p:nvPr/>
        </p:nvCxnSpPr>
        <p:spPr>
          <a:xfrm>
            <a:off x="1371600" y="1602926"/>
            <a:ext cx="0" cy="15735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DA59657-BAFA-4E49-B95E-DB1FDDC574A2}"/>
              </a:ext>
            </a:extLst>
          </p:cNvPr>
          <p:cNvSpPr txBox="1"/>
          <p:nvPr/>
        </p:nvSpPr>
        <p:spPr>
          <a:xfrm>
            <a:off x="1573500" y="2196210"/>
            <a:ext cx="870751" cy="369332"/>
          </a:xfrm>
          <a:prstGeom prst="rect">
            <a:avLst/>
          </a:prstGeom>
          <a:noFill/>
        </p:spPr>
        <p:txBody>
          <a:bodyPr wrap="none" rtlCol="0">
            <a:spAutoFit/>
          </a:bodyPr>
          <a:lstStyle/>
          <a:p>
            <a:r>
              <a:rPr lang="de-DE" dirty="0"/>
              <a:t>180 cm</a:t>
            </a:r>
          </a:p>
        </p:txBody>
      </p:sp>
      <p:sp>
        <p:nvSpPr>
          <p:cNvPr id="13" name="TextBox 12">
            <a:extLst>
              <a:ext uri="{FF2B5EF4-FFF2-40B4-BE49-F238E27FC236}">
                <a16:creationId xmlns:a16="http://schemas.microsoft.com/office/drawing/2014/main" id="{A436BC62-8026-44AF-B988-E751AB979339}"/>
              </a:ext>
            </a:extLst>
          </p:cNvPr>
          <p:cNvSpPr txBox="1"/>
          <p:nvPr/>
        </p:nvSpPr>
        <p:spPr>
          <a:xfrm>
            <a:off x="2643541" y="1833866"/>
            <a:ext cx="1344798" cy="1200329"/>
          </a:xfrm>
          <a:prstGeom prst="rect">
            <a:avLst/>
          </a:prstGeom>
          <a:noFill/>
        </p:spPr>
        <p:txBody>
          <a:bodyPr wrap="square" rtlCol="0">
            <a:spAutoFit/>
          </a:bodyPr>
          <a:lstStyle/>
          <a:p>
            <a:r>
              <a:rPr lang="de-DE" dirty="0"/>
              <a:t>Ist der jetzt eher groß oder eher klein?</a:t>
            </a:r>
          </a:p>
        </p:txBody>
      </p:sp>
      <p:pic>
        <p:nvPicPr>
          <p:cNvPr id="14" name="Graphic 13" descr="Group">
            <a:extLst>
              <a:ext uri="{FF2B5EF4-FFF2-40B4-BE49-F238E27FC236}">
                <a16:creationId xmlns:a16="http://schemas.microsoft.com/office/drawing/2014/main" id="{C636D7A6-7AC4-428B-8A2D-6168430FE5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57473" y="1152255"/>
            <a:ext cx="1273481" cy="2583005"/>
          </a:xfrm>
          <a:prstGeom prst="rect">
            <a:avLst/>
          </a:prstGeom>
        </p:spPr>
      </p:pic>
      <p:cxnSp>
        <p:nvCxnSpPr>
          <p:cNvPr id="15" name="Straight Arrow Connector 14">
            <a:extLst>
              <a:ext uri="{FF2B5EF4-FFF2-40B4-BE49-F238E27FC236}">
                <a16:creationId xmlns:a16="http://schemas.microsoft.com/office/drawing/2014/main" id="{124E3A62-5216-4CCD-BD2D-B995A463CB64}"/>
              </a:ext>
            </a:extLst>
          </p:cNvPr>
          <p:cNvCxnSpPr>
            <a:cxnSpLocks/>
          </p:cNvCxnSpPr>
          <p:nvPr/>
        </p:nvCxnSpPr>
        <p:spPr>
          <a:xfrm>
            <a:off x="6241916" y="1966936"/>
            <a:ext cx="0" cy="11799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E90260D-CB03-48B9-B704-3EBDBD435722}"/>
              </a:ext>
            </a:extLst>
          </p:cNvPr>
          <p:cNvSpPr txBox="1"/>
          <p:nvPr/>
        </p:nvSpPr>
        <p:spPr>
          <a:xfrm>
            <a:off x="5089961" y="2242513"/>
            <a:ext cx="1114408" cy="646331"/>
          </a:xfrm>
          <a:prstGeom prst="rect">
            <a:avLst/>
          </a:prstGeom>
          <a:noFill/>
        </p:spPr>
        <p:txBody>
          <a:bodyPr wrap="none" rtlCol="0">
            <a:spAutoFit/>
          </a:bodyPr>
          <a:lstStyle/>
          <a:p>
            <a:r>
              <a:rPr lang="de-DE" dirty="0">
                <a:sym typeface="Symbol" panose="05050102010706020507" pitchFamily="18" charset="2"/>
              </a:rPr>
              <a:t>Asien</a:t>
            </a:r>
          </a:p>
          <a:p>
            <a:r>
              <a:rPr lang="de-DE" dirty="0">
                <a:sym typeface="Symbol" panose="05050102010706020507" pitchFamily="18" charset="2"/>
              </a:rPr>
              <a:t></a:t>
            </a:r>
            <a:r>
              <a:rPr lang="de-DE" dirty="0"/>
              <a:t> 160 cm</a:t>
            </a:r>
          </a:p>
        </p:txBody>
      </p:sp>
      <p:sp>
        <p:nvSpPr>
          <p:cNvPr id="18" name="TextBox 17">
            <a:extLst>
              <a:ext uri="{FF2B5EF4-FFF2-40B4-BE49-F238E27FC236}">
                <a16:creationId xmlns:a16="http://schemas.microsoft.com/office/drawing/2014/main" id="{6BB2A85D-27BF-496B-8FE4-17F7889F661F}"/>
              </a:ext>
            </a:extLst>
          </p:cNvPr>
          <p:cNvSpPr txBox="1"/>
          <p:nvPr/>
        </p:nvSpPr>
        <p:spPr>
          <a:xfrm>
            <a:off x="8143065" y="2210820"/>
            <a:ext cx="1114408" cy="646331"/>
          </a:xfrm>
          <a:prstGeom prst="rect">
            <a:avLst/>
          </a:prstGeom>
          <a:noFill/>
        </p:spPr>
        <p:txBody>
          <a:bodyPr wrap="none" rtlCol="0">
            <a:spAutoFit/>
          </a:bodyPr>
          <a:lstStyle/>
          <a:p>
            <a:r>
              <a:rPr lang="de-DE" dirty="0">
                <a:sym typeface="Symbol" panose="05050102010706020507" pitchFamily="18" charset="2"/>
              </a:rPr>
              <a:t>Europa</a:t>
            </a:r>
          </a:p>
          <a:p>
            <a:r>
              <a:rPr lang="de-DE" dirty="0">
                <a:sym typeface="Symbol" panose="05050102010706020507" pitchFamily="18" charset="2"/>
              </a:rPr>
              <a:t></a:t>
            </a:r>
            <a:r>
              <a:rPr lang="de-DE" dirty="0"/>
              <a:t> 180 cm</a:t>
            </a:r>
          </a:p>
        </p:txBody>
      </p:sp>
      <p:sp>
        <p:nvSpPr>
          <p:cNvPr id="19" name="Textplatzhalter 1">
            <a:extLst>
              <a:ext uri="{FF2B5EF4-FFF2-40B4-BE49-F238E27FC236}">
                <a16:creationId xmlns:a16="http://schemas.microsoft.com/office/drawing/2014/main" id="{D04A972A-8C27-4EC5-87AA-AA6A308D73AA}"/>
              </a:ext>
            </a:extLst>
          </p:cNvPr>
          <p:cNvSpPr txBox="1">
            <a:spLocks/>
          </p:cNvSpPr>
          <p:nvPr/>
        </p:nvSpPr>
        <p:spPr>
          <a:xfrm>
            <a:off x="354418" y="3638523"/>
            <a:ext cx="11521202" cy="481275"/>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b="1" dirty="0">
                <a:solidFill>
                  <a:srgbClr val="5684AA"/>
                </a:solidFill>
                <a:latin typeface="Calibri" panose="020F0502020204030204" pitchFamily="34" charset="0"/>
                <a:cs typeface="Calibri" panose="020F0502020204030204" pitchFamily="34" charset="0"/>
              </a:rPr>
              <a:t>Trivial, aber oft ignoriert: Messergebnisse sind immer nur im Vergleich bedeutungsvoll!</a:t>
            </a:r>
          </a:p>
        </p:txBody>
      </p:sp>
    </p:spTree>
    <p:extLst>
      <p:ext uri="{BB962C8B-B14F-4D97-AF65-F5344CB8AC3E}">
        <p14:creationId xmlns:p14="http://schemas.microsoft.com/office/powerpoint/2010/main" val="1361464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35835" y="297782"/>
            <a:ext cx="11521203" cy="455613"/>
          </a:xfrm>
        </p:spPr>
        <p:txBody>
          <a:bodyPr/>
          <a:lstStyle/>
          <a:p>
            <a:r>
              <a:rPr lang="de-DE" dirty="0">
                <a:latin typeface="Calibri" panose="020F0502020204030204" pitchFamily="34" charset="0"/>
                <a:cs typeface="Calibri" panose="020F0502020204030204" pitchFamily="34" charset="0"/>
              </a:rPr>
              <a:t>UEQ Benchmark</a:t>
            </a:r>
          </a:p>
        </p:txBody>
      </p:sp>
      <p:sp>
        <p:nvSpPr>
          <p:cNvPr id="4" name="Textplatzhalter 3"/>
          <p:cNvSpPr>
            <a:spLocks noGrp="1"/>
          </p:cNvSpPr>
          <p:nvPr>
            <p:ph type="body" sz="quarter" idx="13"/>
          </p:nvPr>
        </p:nvSpPr>
        <p:spPr>
          <a:xfrm>
            <a:off x="335756" y="825180"/>
            <a:ext cx="11520488" cy="300037"/>
          </a:xfrm>
        </p:spPr>
        <p:txBody>
          <a:bodyPr/>
          <a:lstStyle/>
          <a:p>
            <a:endParaRPr lang="de-DE" dirty="0">
              <a:latin typeface="Calibri" panose="020F0502020204030204" pitchFamily="34" charset="0"/>
              <a:cs typeface="Calibri" panose="020F0502020204030204" pitchFamily="34" charset="0"/>
            </a:endParaRPr>
          </a:p>
        </p:txBody>
      </p:sp>
      <p:sp>
        <p:nvSpPr>
          <p:cNvPr id="5" name="TextBox 6">
            <a:extLst>
              <a:ext uri="{FF2B5EF4-FFF2-40B4-BE49-F238E27FC236}">
                <a16:creationId xmlns:a16="http://schemas.microsoft.com/office/drawing/2014/main" id="{01409B90-1C66-42F6-980D-D8AEFC3A1A2F}"/>
              </a:ext>
            </a:extLst>
          </p:cNvPr>
          <p:cNvSpPr txBox="1">
            <a:spLocks noChangeArrowheads="1"/>
          </p:cNvSpPr>
          <p:nvPr/>
        </p:nvSpPr>
        <p:spPr bwMode="auto">
          <a:xfrm>
            <a:off x="1776413" y="5055424"/>
            <a:ext cx="84740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de-DE" altLang="de-DE" sz="2000" dirty="0">
                <a:solidFill>
                  <a:srgbClr val="333333"/>
                </a:solidFill>
              </a:rPr>
              <a:t>Basiert auf Daten von  18483 Personen aus  401 Studien zu unterschiedlichen Produkten (Business Software, Web-Seiten, Web-Shops, etc.).</a:t>
            </a:r>
          </a:p>
          <a:p>
            <a:pPr>
              <a:spcBef>
                <a:spcPts val="1200"/>
              </a:spcBef>
              <a:buFontTx/>
              <a:buNone/>
            </a:pPr>
            <a:r>
              <a:rPr lang="de-DE" altLang="de-DE" sz="2000" dirty="0">
                <a:solidFill>
                  <a:srgbClr val="333333"/>
                </a:solidFill>
              </a:rPr>
              <a:t>Fast alle untersuchten Produkte sind fertige marktreife Produkte, d.h. die durchschnittliche UX Qualität reflektiert das aktuelle Marktumfeld.</a:t>
            </a:r>
          </a:p>
        </p:txBody>
      </p:sp>
      <p:graphicFrame>
        <p:nvGraphicFramePr>
          <p:cNvPr id="7" name="Chart 6">
            <a:extLst>
              <a:ext uri="{FF2B5EF4-FFF2-40B4-BE49-F238E27FC236}">
                <a16:creationId xmlns:a16="http://schemas.microsoft.com/office/drawing/2014/main" id="{00000000-0008-0000-0600-000005000000}"/>
              </a:ext>
            </a:extLst>
          </p:cNvPr>
          <p:cNvGraphicFramePr>
            <a:graphicFrameLocks/>
          </p:cNvGraphicFramePr>
          <p:nvPr>
            <p:extLst>
              <p:ext uri="{D42A27DB-BD31-4B8C-83A1-F6EECF244321}">
                <p14:modId xmlns:p14="http://schemas.microsoft.com/office/powerpoint/2010/main" val="4018060443"/>
              </p:ext>
            </p:extLst>
          </p:nvPr>
        </p:nvGraphicFramePr>
        <p:xfrm>
          <a:off x="691116" y="1158941"/>
          <a:ext cx="10590028" cy="36576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7450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35835" y="297782"/>
            <a:ext cx="11521203" cy="455613"/>
          </a:xfrm>
        </p:spPr>
        <p:txBody>
          <a:bodyPr/>
          <a:lstStyle/>
          <a:p>
            <a:r>
              <a:rPr lang="de-DE" dirty="0">
                <a:latin typeface="Calibri" panose="020F0502020204030204" pitchFamily="34" charset="0"/>
                <a:cs typeface="Calibri" panose="020F0502020204030204" pitchFamily="34" charset="0"/>
              </a:rPr>
              <a:t>SUS Benchmark</a:t>
            </a:r>
          </a:p>
        </p:txBody>
      </p:sp>
      <p:sp>
        <p:nvSpPr>
          <p:cNvPr id="4" name="Textplatzhalter 3"/>
          <p:cNvSpPr>
            <a:spLocks noGrp="1"/>
          </p:cNvSpPr>
          <p:nvPr>
            <p:ph type="body" sz="quarter" idx="13"/>
          </p:nvPr>
        </p:nvSpPr>
        <p:spPr>
          <a:xfrm>
            <a:off x="335756" y="825180"/>
            <a:ext cx="11520488" cy="300037"/>
          </a:xfrm>
        </p:spPr>
        <p:txBody>
          <a:bodyPr/>
          <a:lstStyle/>
          <a:p>
            <a:endParaRPr lang="de-DE"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4E13691-701B-4524-ACED-AD71868B8C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4871" y="1317497"/>
            <a:ext cx="6767512"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a:extLst>
              <a:ext uri="{FF2B5EF4-FFF2-40B4-BE49-F238E27FC236}">
                <a16:creationId xmlns:a16="http://schemas.microsoft.com/office/drawing/2014/main" id="{D6B16A02-222F-4292-A9D4-6DAD54460BC9}"/>
              </a:ext>
            </a:extLst>
          </p:cNvPr>
          <p:cNvSpPr txBox="1">
            <a:spLocks noChangeArrowheads="1"/>
          </p:cNvSpPr>
          <p:nvPr/>
        </p:nvSpPr>
        <p:spPr bwMode="auto">
          <a:xfrm>
            <a:off x="1775618" y="5453062"/>
            <a:ext cx="86407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de-DE" altLang="de-DE" sz="2000">
                <a:solidFill>
                  <a:srgbClr val="333333"/>
                </a:solidFill>
              </a:rPr>
              <a:t>5 Kategorien abhängig vom Gesamt-Score (A bedeutet unter den besten 10%). Ähnliches Prinzip wie beim UEQ, nur sind die Kategorien etwas anders verortet.</a:t>
            </a:r>
          </a:p>
        </p:txBody>
      </p:sp>
    </p:spTree>
    <p:extLst>
      <p:ext uri="{BB962C8B-B14F-4D97-AF65-F5344CB8AC3E}">
        <p14:creationId xmlns:p14="http://schemas.microsoft.com/office/powerpoint/2010/main" val="2507452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35835" y="297782"/>
            <a:ext cx="11521203" cy="455613"/>
          </a:xfrm>
        </p:spPr>
        <p:txBody>
          <a:bodyPr/>
          <a:lstStyle/>
          <a:p>
            <a:r>
              <a:rPr lang="de-DE" dirty="0">
                <a:latin typeface="Calibri" panose="020F0502020204030204" pitchFamily="34" charset="0"/>
                <a:cs typeface="Calibri" panose="020F0502020204030204" pitchFamily="34" charset="0"/>
              </a:rPr>
              <a:t>VISAWI Benchmark</a:t>
            </a:r>
          </a:p>
        </p:txBody>
      </p:sp>
      <p:sp>
        <p:nvSpPr>
          <p:cNvPr id="4" name="Textplatzhalter 3"/>
          <p:cNvSpPr>
            <a:spLocks noGrp="1"/>
          </p:cNvSpPr>
          <p:nvPr>
            <p:ph type="body" sz="quarter" idx="13"/>
          </p:nvPr>
        </p:nvSpPr>
        <p:spPr>
          <a:xfrm>
            <a:off x="335756" y="825180"/>
            <a:ext cx="11520488" cy="300037"/>
          </a:xfrm>
        </p:spPr>
        <p:txBody>
          <a:bodyPr/>
          <a:lstStyle/>
          <a:p>
            <a:endParaRPr lang="de-DE"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E6A0B15-52AB-48A3-A888-1D5A50FF0EF6}"/>
              </a:ext>
            </a:extLst>
          </p:cNvPr>
          <p:cNvPicPr>
            <a:picLocks noChangeAspect="1"/>
          </p:cNvPicPr>
          <p:nvPr/>
        </p:nvPicPr>
        <p:blipFill>
          <a:blip r:embed="rId2">
            <a:extLst>
              <a:ext uri="{28A0092B-C50C-407E-A947-70E740481C1C}">
                <a14:useLocalDpi xmlns:a14="http://schemas.microsoft.com/office/drawing/2010/main" val="0"/>
              </a:ext>
            </a:extLst>
          </a:blip>
          <a:srcRect l="13126" t="24614" r="12851" b="22643"/>
          <a:stretch>
            <a:fillRect/>
          </a:stretch>
        </p:blipFill>
        <p:spPr bwMode="auto">
          <a:xfrm>
            <a:off x="1775618" y="1462851"/>
            <a:ext cx="8640763"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6B70417-84A0-424A-BF40-4A3F72F3F51B}"/>
              </a:ext>
            </a:extLst>
          </p:cNvPr>
          <p:cNvSpPr txBox="1">
            <a:spLocks noChangeArrowheads="1"/>
          </p:cNvSpPr>
          <p:nvPr/>
        </p:nvSpPr>
        <p:spPr bwMode="auto">
          <a:xfrm>
            <a:off x="2009542" y="5279526"/>
            <a:ext cx="84978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de-DE" altLang="de-DE" sz="2000" dirty="0">
                <a:solidFill>
                  <a:srgbClr val="333333"/>
                </a:solidFill>
              </a:rPr>
              <a:t>Der VISAWI Benchmark zeigt Mittelwerte und Standardabweichungen von Evaluationen typischer (deutscher) Web Seiten in verschiedenen Kategorien. </a:t>
            </a:r>
          </a:p>
        </p:txBody>
      </p:sp>
    </p:spTree>
    <p:extLst>
      <p:ext uri="{BB962C8B-B14F-4D97-AF65-F5344CB8AC3E}">
        <p14:creationId xmlns:p14="http://schemas.microsoft.com/office/powerpoint/2010/main" val="499030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24000" y="2355641"/>
            <a:ext cx="10950357" cy="920591"/>
          </a:xfrm>
        </p:spPr>
        <p:txBody>
          <a:bodyPr/>
          <a:lstStyle/>
          <a:p>
            <a:r>
              <a:rPr lang="de-DE">
                <a:latin typeface="+mn-lt"/>
              </a:rPr>
              <a:t>DEN richtigen Fragebogen finden</a:t>
            </a:r>
          </a:p>
        </p:txBody>
      </p:sp>
    </p:spTree>
    <p:extLst>
      <p:ext uri="{BB962C8B-B14F-4D97-AF65-F5344CB8AC3E}">
        <p14:creationId xmlns:p14="http://schemas.microsoft.com/office/powerpoint/2010/main" val="682964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Wie findet man den richtigen Fragebogen?</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Erst mal überlegen welche UX Eigenschaften wichtig sind.</a:t>
            </a:r>
          </a:p>
        </p:txBody>
      </p:sp>
      <p:sp>
        <p:nvSpPr>
          <p:cNvPr id="6" name="Textplatzhalter 1">
            <a:extLst>
              <a:ext uri="{FF2B5EF4-FFF2-40B4-BE49-F238E27FC236}">
                <a16:creationId xmlns:a16="http://schemas.microsoft.com/office/drawing/2014/main" id="{87136FE9-3E15-4B89-BFE0-63F0A4ACE2A2}"/>
              </a:ext>
            </a:extLst>
          </p:cNvPr>
          <p:cNvSpPr txBox="1">
            <a:spLocks/>
          </p:cNvSpPr>
          <p:nvPr/>
        </p:nvSpPr>
        <p:spPr>
          <a:xfrm>
            <a:off x="313855" y="1520825"/>
            <a:ext cx="11521203" cy="4062852"/>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dirty="0">
                <a:latin typeface="Calibri" panose="020F0502020204030204" pitchFamily="34" charset="0"/>
                <a:cs typeface="Calibri" panose="020F0502020204030204" pitchFamily="34" charset="0"/>
              </a:rPr>
              <a:t>Analysiert man vorhandene Fragebögen oder die Literatur zum Thema UX, so kann man typische UX Aspekte erkennen, die häufig genannt werden.</a:t>
            </a:r>
          </a:p>
          <a:p>
            <a:r>
              <a:rPr lang="de-DE" dirty="0">
                <a:latin typeface="Calibri" panose="020F0502020204030204" pitchFamily="34" charset="0"/>
                <a:cs typeface="Calibri" panose="020F0502020204030204" pitchFamily="34" charset="0"/>
              </a:rPr>
              <a:t>Beispiele:</a:t>
            </a:r>
          </a:p>
          <a:p>
            <a:pPr marL="342900" indent="-342900">
              <a:buFont typeface="Arial" panose="020B0604020202020204" pitchFamily="34" charset="0"/>
              <a:buChar char="•"/>
            </a:pPr>
            <a:r>
              <a:rPr lang="de-DE" dirty="0">
                <a:latin typeface="Calibri" panose="020F0502020204030204" pitchFamily="34" charset="0"/>
                <a:cs typeface="Calibri" panose="020F0502020204030204" pitchFamily="34" charset="0"/>
              </a:rPr>
              <a:t>Effizienz: Die Nutzer können ihre Aufgaben ohne unnötigen Aufwand mit dem Produkt erledigen.</a:t>
            </a:r>
          </a:p>
          <a:p>
            <a:pPr marL="342900" indent="-342900">
              <a:buFont typeface="Arial" panose="020B0604020202020204" pitchFamily="34" charset="0"/>
              <a:buChar char="•"/>
            </a:pPr>
            <a:r>
              <a:rPr lang="de-DE" dirty="0">
                <a:latin typeface="Calibri" panose="020F0502020204030204" pitchFamily="34" charset="0"/>
                <a:cs typeface="Calibri" panose="020F0502020204030204" pitchFamily="34" charset="0"/>
              </a:rPr>
              <a:t>Steuerbarkeit: Die Nutzer haben stets die volle Kontrolle über die Interaktion.</a:t>
            </a:r>
          </a:p>
          <a:p>
            <a:pPr marL="342900" indent="-342900">
              <a:buFont typeface="Arial" panose="020B0604020202020204" pitchFamily="34" charset="0"/>
              <a:buChar char="•"/>
            </a:pPr>
            <a:r>
              <a:rPr lang="de-DE" dirty="0">
                <a:latin typeface="Calibri" panose="020F0502020204030204" pitchFamily="34" charset="0"/>
                <a:cs typeface="Calibri" panose="020F0502020204030204" pitchFamily="34" charset="0"/>
              </a:rPr>
              <a:t>Schönheit: Das User Interface des Produkts wirkt auf die Nutzer schön und ansprechend gestaltet.</a:t>
            </a:r>
          </a:p>
          <a:p>
            <a:pPr marL="342900" indent="-342900">
              <a:buFont typeface="Arial" panose="020B0604020202020204" pitchFamily="34" charset="0"/>
              <a:buChar char="•"/>
            </a:pPr>
            <a:r>
              <a:rPr lang="de-DE" dirty="0">
                <a:latin typeface="Calibri" panose="020F0502020204030204" pitchFamily="34" charset="0"/>
                <a:cs typeface="Calibri" panose="020F0502020204030204" pitchFamily="34" charset="0"/>
              </a:rPr>
              <a:t>Vertrauen: Die Anwendung vermittelt den Eindruck, dass eingegebene Daten in sicheren Händen sind und nicht missbraucht werden, um den Nutzer zu schädigen.</a:t>
            </a:r>
          </a:p>
          <a:p>
            <a:pPr marL="342900" indent="-342900">
              <a:buFont typeface="Arial" panose="020B0604020202020204" pitchFamily="34" charset="0"/>
              <a:buChar char="•"/>
            </a:pPr>
            <a:r>
              <a:rPr lang="de-DE" dirty="0">
                <a:latin typeface="Calibri" panose="020F0502020204030204" pitchFamily="34" charset="0"/>
                <a:cs typeface="Calibri" panose="020F0502020204030204" pitchFamily="34" charset="0"/>
              </a:rPr>
              <a:t>Etc.</a:t>
            </a:r>
          </a:p>
          <a:p>
            <a:r>
              <a:rPr lang="de-DE" dirty="0">
                <a:latin typeface="Calibri" panose="020F0502020204030204" pitchFamily="34" charset="0"/>
                <a:cs typeface="Calibri" panose="020F0502020204030204" pitchFamily="34" charset="0"/>
              </a:rPr>
              <a:t>Man sollte natürlich einen Fragebogen verwenden, der die für das evaluierte Produkt wichtigsten UX Aspekte misst!</a:t>
            </a:r>
          </a:p>
        </p:txBody>
      </p:sp>
    </p:spTree>
    <p:extLst>
      <p:ext uri="{BB962C8B-B14F-4D97-AF65-F5344CB8AC3E}">
        <p14:creationId xmlns:p14="http://schemas.microsoft.com/office/powerpoint/2010/main" val="3455935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Welche UX Qualitätsaspekte sind wichtig?</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Winter, Schrepp, Hinderks &amp; </a:t>
            </a:r>
            <a:r>
              <a:rPr lang="de-DE" dirty="0" err="1">
                <a:latin typeface="Calibri" panose="020F0502020204030204" pitchFamily="34" charset="0"/>
                <a:cs typeface="Calibri" panose="020F0502020204030204" pitchFamily="34" charset="0"/>
              </a:rPr>
              <a:t>Thomaschewski</a:t>
            </a:r>
            <a:r>
              <a:rPr lang="de-DE" dirty="0">
                <a:latin typeface="Calibri" panose="020F0502020204030204" pitchFamily="34" charset="0"/>
                <a:cs typeface="Calibri" panose="020F0502020204030204" pitchFamily="34" charset="0"/>
              </a:rPr>
              <a:t> (2015, 2017)</a:t>
            </a:r>
          </a:p>
        </p:txBody>
      </p:sp>
      <p:sp>
        <p:nvSpPr>
          <p:cNvPr id="6" name="Textplatzhalter 1">
            <a:extLst>
              <a:ext uri="{FF2B5EF4-FFF2-40B4-BE49-F238E27FC236}">
                <a16:creationId xmlns:a16="http://schemas.microsoft.com/office/drawing/2014/main" id="{87136FE9-3E15-4B89-BFE0-63F0A4ACE2A2}"/>
              </a:ext>
            </a:extLst>
          </p:cNvPr>
          <p:cNvSpPr txBox="1">
            <a:spLocks/>
          </p:cNvSpPr>
          <p:nvPr/>
        </p:nvSpPr>
        <p:spPr>
          <a:xfrm>
            <a:off x="313855" y="1520825"/>
            <a:ext cx="11521203" cy="4062852"/>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de-DE" dirty="0">
              <a:latin typeface="Calibri" panose="020F0502020204030204" pitchFamily="34" charset="0"/>
              <a:cs typeface="Calibri" panose="020F0502020204030204" pitchFamily="34" charset="0"/>
            </a:endParaRPr>
          </a:p>
        </p:txBody>
      </p:sp>
      <p:pic>
        <p:nvPicPr>
          <p:cNvPr id="5" name="Bild 1" descr="Grafik_1">
            <a:extLst>
              <a:ext uri="{FF2B5EF4-FFF2-40B4-BE49-F238E27FC236}">
                <a16:creationId xmlns:a16="http://schemas.microsoft.com/office/drawing/2014/main" id="{DF6DD3FC-7C67-4A33-826B-CA2FA09A884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840624" y="1431876"/>
            <a:ext cx="6135059" cy="5242518"/>
          </a:xfrm>
          <a:prstGeom prst="rect">
            <a:avLst/>
          </a:prstGeom>
          <a:noFill/>
          <a:ln>
            <a:noFill/>
          </a:ln>
        </p:spPr>
      </p:pic>
      <p:sp>
        <p:nvSpPr>
          <p:cNvPr id="7" name="Text Placeholder 1">
            <a:extLst>
              <a:ext uri="{FF2B5EF4-FFF2-40B4-BE49-F238E27FC236}">
                <a16:creationId xmlns:a16="http://schemas.microsoft.com/office/drawing/2014/main" id="{FD7FFDFC-B195-427C-9642-49E065E9E0FF}"/>
              </a:ext>
            </a:extLst>
          </p:cNvPr>
          <p:cNvSpPr txBox="1">
            <a:spLocks/>
          </p:cNvSpPr>
          <p:nvPr/>
        </p:nvSpPr>
        <p:spPr>
          <a:xfrm>
            <a:off x="299719" y="1614789"/>
            <a:ext cx="5322868" cy="4534305"/>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dirty="0">
                <a:latin typeface="+mn-lt"/>
              </a:rPr>
              <a:t>16 UX Aspekte</a:t>
            </a:r>
          </a:p>
          <a:p>
            <a:r>
              <a:rPr lang="de-DE" dirty="0">
                <a:latin typeface="+mn-lt"/>
              </a:rPr>
              <a:t>15 Produktkategorien</a:t>
            </a:r>
          </a:p>
          <a:p>
            <a:r>
              <a:rPr lang="de-DE" dirty="0">
                <a:latin typeface="+mn-lt"/>
              </a:rPr>
              <a:t>Wenig überraschend ergaben sich starke Unterschiede in der Einschätzung der Wichtigkeit der UX Aspekte zwischen den Produktkategorien!</a:t>
            </a:r>
          </a:p>
          <a:p>
            <a:r>
              <a:rPr lang="de-DE" dirty="0">
                <a:latin typeface="+mn-lt"/>
              </a:rPr>
              <a:t>Es gibt auch starke interindividuelle Unterschiede zwischen Personen, aber die Art des Produkts und damit der Typ der Interaktion hat einen massiven Einfluss darauf, welche UX Aspekte wie wichtig sind!</a:t>
            </a:r>
          </a:p>
          <a:p>
            <a:r>
              <a:rPr lang="de-DE" b="1" dirty="0">
                <a:latin typeface="+mn-lt"/>
              </a:rPr>
              <a:t>Welche Aspekte man für eine Evaluation messen sollte, hängt also stark davon ab, von welcher Art das Produkt ist!!</a:t>
            </a:r>
          </a:p>
          <a:p>
            <a:endParaRPr lang="de-DE" dirty="0">
              <a:latin typeface="+mn-lt"/>
            </a:endParaRPr>
          </a:p>
          <a:p>
            <a:endParaRPr lang="de-DE" dirty="0">
              <a:latin typeface="+mn-lt"/>
            </a:endParaRPr>
          </a:p>
          <a:p>
            <a:endParaRPr lang="de-DE" dirty="0">
              <a:latin typeface="+mn-lt"/>
            </a:endParaRPr>
          </a:p>
          <a:p>
            <a:endParaRPr lang="de-DE" dirty="0">
              <a:latin typeface="+mn-lt"/>
            </a:endParaRPr>
          </a:p>
        </p:txBody>
      </p:sp>
    </p:spTree>
    <p:extLst>
      <p:ext uri="{BB962C8B-B14F-4D97-AF65-F5344CB8AC3E}">
        <p14:creationId xmlns:p14="http://schemas.microsoft.com/office/powerpoint/2010/main" val="159951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Gilt das auch in anderen Kulturen?</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Unterschiede zwischen deutschen (rot) und indonesischen (blau) Nutzern</a:t>
            </a:r>
          </a:p>
        </p:txBody>
      </p:sp>
      <p:sp>
        <p:nvSpPr>
          <p:cNvPr id="6" name="Textplatzhalter 1">
            <a:extLst>
              <a:ext uri="{FF2B5EF4-FFF2-40B4-BE49-F238E27FC236}">
                <a16:creationId xmlns:a16="http://schemas.microsoft.com/office/drawing/2014/main" id="{87136FE9-3E15-4B89-BFE0-63F0A4ACE2A2}"/>
              </a:ext>
            </a:extLst>
          </p:cNvPr>
          <p:cNvSpPr txBox="1">
            <a:spLocks/>
          </p:cNvSpPr>
          <p:nvPr/>
        </p:nvSpPr>
        <p:spPr>
          <a:xfrm>
            <a:off x="313855" y="1304510"/>
            <a:ext cx="11521203" cy="4062852"/>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de-DE" dirty="0">
              <a:latin typeface="Calibri" panose="020F0502020204030204" pitchFamily="34" charset="0"/>
              <a:cs typeface="Calibri" panose="020F0502020204030204" pitchFamily="34" charset="0"/>
            </a:endParaRPr>
          </a:p>
        </p:txBody>
      </p:sp>
      <p:graphicFrame>
        <p:nvGraphicFramePr>
          <p:cNvPr id="5" name="Chart 4">
            <a:extLst>
              <a:ext uri="{FF2B5EF4-FFF2-40B4-BE49-F238E27FC236}">
                <a16:creationId xmlns:a16="http://schemas.microsoft.com/office/drawing/2014/main" id="{56A4BD3C-F2C0-4535-ABFC-24F4361364D3}"/>
              </a:ext>
            </a:extLst>
          </p:cNvPr>
          <p:cNvGraphicFramePr>
            <a:graphicFrameLocks/>
          </p:cNvGraphicFramePr>
          <p:nvPr>
            <p:extLst>
              <p:ext uri="{D42A27DB-BD31-4B8C-83A1-F6EECF244321}">
                <p14:modId xmlns:p14="http://schemas.microsoft.com/office/powerpoint/2010/main" val="3204188360"/>
              </p:ext>
            </p:extLst>
          </p:nvPr>
        </p:nvGraphicFramePr>
        <p:xfrm>
          <a:off x="335835" y="1311167"/>
          <a:ext cx="5211098" cy="23727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2DEDB6FC-158B-4B9E-BD00-C8E96AC47607}"/>
              </a:ext>
            </a:extLst>
          </p:cNvPr>
          <p:cNvGraphicFramePr>
            <a:graphicFrameLocks/>
          </p:cNvGraphicFramePr>
          <p:nvPr>
            <p:extLst>
              <p:ext uri="{D42A27DB-BD31-4B8C-83A1-F6EECF244321}">
                <p14:modId xmlns:p14="http://schemas.microsoft.com/office/powerpoint/2010/main" val="1768740596"/>
              </p:ext>
            </p:extLst>
          </p:nvPr>
        </p:nvGraphicFramePr>
        <p:xfrm>
          <a:off x="6341806" y="1318581"/>
          <a:ext cx="5321708" cy="23727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8A71019-6817-43A0-A536-DED8181C6F56}"/>
              </a:ext>
            </a:extLst>
          </p:cNvPr>
          <p:cNvGraphicFramePr>
            <a:graphicFrameLocks/>
          </p:cNvGraphicFramePr>
          <p:nvPr>
            <p:extLst>
              <p:ext uri="{D42A27DB-BD31-4B8C-83A1-F6EECF244321}">
                <p14:modId xmlns:p14="http://schemas.microsoft.com/office/powerpoint/2010/main" val="467607556"/>
              </p:ext>
            </p:extLst>
          </p:nvPr>
        </p:nvGraphicFramePr>
        <p:xfrm>
          <a:off x="6341806" y="3699748"/>
          <a:ext cx="5211098" cy="24163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ABCD5414-D11D-4205-84A2-F672A4E9B81F}"/>
              </a:ext>
            </a:extLst>
          </p:cNvPr>
          <p:cNvGraphicFramePr>
            <a:graphicFrameLocks/>
          </p:cNvGraphicFramePr>
          <p:nvPr>
            <p:extLst>
              <p:ext uri="{D42A27DB-BD31-4B8C-83A1-F6EECF244321}">
                <p14:modId xmlns:p14="http://schemas.microsoft.com/office/powerpoint/2010/main" val="2771052108"/>
              </p:ext>
            </p:extLst>
          </p:nvPr>
        </p:nvGraphicFramePr>
        <p:xfrm>
          <a:off x="364795" y="3699748"/>
          <a:ext cx="5211098" cy="2372749"/>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286BC21A-F606-4E06-8FA0-A5D57A55E12F}"/>
              </a:ext>
            </a:extLst>
          </p:cNvPr>
          <p:cNvSpPr txBox="1"/>
          <p:nvPr/>
        </p:nvSpPr>
        <p:spPr>
          <a:xfrm>
            <a:off x="364795" y="6204153"/>
            <a:ext cx="11298719" cy="646331"/>
          </a:xfrm>
          <a:prstGeom prst="rect">
            <a:avLst/>
          </a:prstGeom>
          <a:noFill/>
        </p:spPr>
        <p:txBody>
          <a:bodyPr wrap="square" rtlCol="0">
            <a:spAutoFit/>
          </a:bodyPr>
          <a:lstStyle/>
          <a:p>
            <a:r>
              <a:rPr lang="de-DE" dirty="0"/>
              <a:t>Letztlich sind die Unterschied bis auf einzelne Ausnahmen gering. Der Produkttyp bestimmt welche UX Aspekte wichtig </a:t>
            </a:r>
            <a:r>
              <a:rPr lang="de-DE"/>
              <a:t>sind und welche nicht!</a:t>
            </a:r>
            <a:endParaRPr lang="de-DE" dirty="0"/>
          </a:p>
        </p:txBody>
      </p:sp>
    </p:spTree>
    <p:extLst>
      <p:ext uri="{BB962C8B-B14F-4D97-AF65-F5344CB8AC3E}">
        <p14:creationId xmlns:p14="http://schemas.microsoft.com/office/powerpoint/2010/main" val="1844137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Interessiert nur, was die Nutzer wichtig finden?</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Es gibt auch noch den Hersteller oder Auftraggeber!</a:t>
            </a:r>
          </a:p>
        </p:txBody>
      </p:sp>
      <p:sp>
        <p:nvSpPr>
          <p:cNvPr id="6" name="Textplatzhalter 1">
            <a:extLst>
              <a:ext uri="{FF2B5EF4-FFF2-40B4-BE49-F238E27FC236}">
                <a16:creationId xmlns:a16="http://schemas.microsoft.com/office/drawing/2014/main" id="{87136FE9-3E15-4B89-BFE0-63F0A4ACE2A2}"/>
              </a:ext>
            </a:extLst>
          </p:cNvPr>
          <p:cNvSpPr txBox="1">
            <a:spLocks/>
          </p:cNvSpPr>
          <p:nvPr/>
        </p:nvSpPr>
        <p:spPr>
          <a:xfrm>
            <a:off x="255487" y="1384633"/>
            <a:ext cx="11521203" cy="667898"/>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dirty="0">
                <a:latin typeface="Calibri" panose="020F0502020204030204" pitchFamily="34" charset="0"/>
                <a:cs typeface="Calibri" panose="020F0502020204030204" pitchFamily="34" charset="0"/>
              </a:rPr>
              <a:t>Auch der Hersteller eines Produkts hat in der Regel Vorstellungen, was ihm in Bezug auf UX wichtig ist. Diese sind oft auch aus Marketing-Sicht getrieben und müssen sich nicht mit den Vorstellungen der Nutzer decken!</a:t>
            </a:r>
          </a:p>
        </p:txBody>
      </p:sp>
      <p:pic>
        <p:nvPicPr>
          <p:cNvPr id="9" name="Picture 8">
            <a:extLst>
              <a:ext uri="{FF2B5EF4-FFF2-40B4-BE49-F238E27FC236}">
                <a16:creationId xmlns:a16="http://schemas.microsoft.com/office/drawing/2014/main" id="{2BB57A8E-DE05-4346-B7C6-9759EC881F1C}"/>
              </a:ext>
            </a:extLst>
          </p:cNvPr>
          <p:cNvPicPr>
            <a:picLocks noChangeAspect="1"/>
          </p:cNvPicPr>
          <p:nvPr/>
        </p:nvPicPr>
        <p:blipFill>
          <a:blip r:embed="rId2"/>
          <a:stretch>
            <a:fillRect/>
          </a:stretch>
        </p:blipFill>
        <p:spPr>
          <a:xfrm>
            <a:off x="504001" y="2648174"/>
            <a:ext cx="3761229" cy="3464285"/>
          </a:xfrm>
          <a:prstGeom prst="rect">
            <a:avLst/>
          </a:prstGeom>
        </p:spPr>
      </p:pic>
      <p:pic>
        <p:nvPicPr>
          <p:cNvPr id="10" name="Picture 9">
            <a:extLst>
              <a:ext uri="{FF2B5EF4-FFF2-40B4-BE49-F238E27FC236}">
                <a16:creationId xmlns:a16="http://schemas.microsoft.com/office/drawing/2014/main" id="{F7BB2026-B05D-41CF-B2DC-3698E0813CD4}"/>
              </a:ext>
            </a:extLst>
          </p:cNvPr>
          <p:cNvPicPr>
            <a:picLocks noChangeAspect="1"/>
          </p:cNvPicPr>
          <p:nvPr/>
        </p:nvPicPr>
        <p:blipFill>
          <a:blip r:embed="rId3"/>
          <a:stretch>
            <a:fillRect/>
          </a:stretch>
        </p:blipFill>
        <p:spPr>
          <a:xfrm>
            <a:off x="4288439" y="2670291"/>
            <a:ext cx="3766800" cy="3486867"/>
          </a:xfrm>
          <a:prstGeom prst="rect">
            <a:avLst/>
          </a:prstGeom>
        </p:spPr>
      </p:pic>
      <p:pic>
        <p:nvPicPr>
          <p:cNvPr id="11" name="Picture 10">
            <a:extLst>
              <a:ext uri="{FF2B5EF4-FFF2-40B4-BE49-F238E27FC236}">
                <a16:creationId xmlns:a16="http://schemas.microsoft.com/office/drawing/2014/main" id="{0483BF97-27FC-41F9-B8DA-A714F2F65700}"/>
              </a:ext>
            </a:extLst>
          </p:cNvPr>
          <p:cNvPicPr>
            <a:picLocks noChangeAspect="1"/>
          </p:cNvPicPr>
          <p:nvPr/>
        </p:nvPicPr>
        <p:blipFill>
          <a:blip r:embed="rId4"/>
          <a:stretch>
            <a:fillRect/>
          </a:stretch>
        </p:blipFill>
        <p:spPr>
          <a:xfrm>
            <a:off x="8078448" y="2670291"/>
            <a:ext cx="3716553" cy="3442167"/>
          </a:xfrm>
          <a:prstGeom prst="rect">
            <a:avLst/>
          </a:prstGeom>
        </p:spPr>
      </p:pic>
      <p:sp>
        <p:nvSpPr>
          <p:cNvPr id="12" name="Rectangle 11">
            <a:extLst>
              <a:ext uri="{FF2B5EF4-FFF2-40B4-BE49-F238E27FC236}">
                <a16:creationId xmlns:a16="http://schemas.microsoft.com/office/drawing/2014/main" id="{C2EDE2DA-33DE-41EE-8351-82F4CAB2CEB2}"/>
              </a:ext>
            </a:extLst>
          </p:cNvPr>
          <p:cNvSpPr/>
          <p:nvPr/>
        </p:nvSpPr>
        <p:spPr>
          <a:xfrm>
            <a:off x="504001" y="6263584"/>
            <a:ext cx="11186476" cy="461665"/>
          </a:xfrm>
          <a:prstGeom prst="rect">
            <a:avLst/>
          </a:prstGeom>
        </p:spPr>
        <p:txBody>
          <a:bodyPr wrap="square">
            <a:spAutoFit/>
          </a:bodyPr>
          <a:lstStyle/>
          <a:p>
            <a:pPr algn="ctr"/>
            <a:r>
              <a:rPr lang="de-DE" sz="1200" dirty="0"/>
              <a:t>Inhaltsqualität (IN); Anpassbarkeit (AN); Durchschaubarkeit (DU); Effizienz (EF); Intuitive Bedienung (IB); Nützlichkeit (NÜ); Originalität (OR); Schönheit (SC); Steuerbarkeit (ST); Stimulation (SL); Übersichtlichkeit (ÜB); Vertrauen (VT); Wertigkeit (WE)</a:t>
            </a:r>
          </a:p>
        </p:txBody>
      </p:sp>
      <p:sp>
        <p:nvSpPr>
          <p:cNvPr id="5" name="TextBox 4">
            <a:extLst>
              <a:ext uri="{FF2B5EF4-FFF2-40B4-BE49-F238E27FC236}">
                <a16:creationId xmlns:a16="http://schemas.microsoft.com/office/drawing/2014/main" id="{5D566457-E1C9-40E0-8520-A31A0B52D6F2}"/>
              </a:ext>
            </a:extLst>
          </p:cNvPr>
          <p:cNvSpPr txBox="1"/>
          <p:nvPr/>
        </p:nvSpPr>
        <p:spPr>
          <a:xfrm>
            <a:off x="1053097" y="2706166"/>
            <a:ext cx="1456807" cy="553998"/>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de-DE" sz="1800" i="1" kern="0" dirty="0">
                <a:ea typeface="Arial Unicode MS" pitchFamily="34" charset="-128"/>
                <a:cs typeface="Arial Unicode MS" pitchFamily="34" charset="-128"/>
              </a:rPr>
              <a:t>Studenten (UX-Kontext)</a:t>
            </a:r>
          </a:p>
        </p:txBody>
      </p:sp>
      <p:sp>
        <p:nvSpPr>
          <p:cNvPr id="7" name="TextBox 6">
            <a:extLst>
              <a:ext uri="{FF2B5EF4-FFF2-40B4-BE49-F238E27FC236}">
                <a16:creationId xmlns:a16="http://schemas.microsoft.com/office/drawing/2014/main" id="{D4226CF7-78E2-49AD-88B1-3D6BFBA81FF5}"/>
              </a:ext>
            </a:extLst>
          </p:cNvPr>
          <p:cNvSpPr txBox="1"/>
          <p:nvPr/>
        </p:nvSpPr>
        <p:spPr>
          <a:xfrm>
            <a:off x="4766635" y="2675385"/>
            <a:ext cx="1329365" cy="553998"/>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de-DE" sz="1800" i="1" kern="0" dirty="0">
                <a:ea typeface="Arial Unicode MS" pitchFamily="34" charset="-128"/>
                <a:cs typeface="Arial Unicode MS" pitchFamily="34" charset="-128"/>
              </a:rPr>
              <a:t>Experten (UX-Kontext)</a:t>
            </a:r>
          </a:p>
        </p:txBody>
      </p:sp>
      <p:sp>
        <p:nvSpPr>
          <p:cNvPr id="8" name="TextBox 7">
            <a:extLst>
              <a:ext uri="{FF2B5EF4-FFF2-40B4-BE49-F238E27FC236}">
                <a16:creationId xmlns:a16="http://schemas.microsoft.com/office/drawing/2014/main" id="{BB4334D3-0E5D-4E49-BED3-C5D859D45E60}"/>
              </a:ext>
            </a:extLst>
          </p:cNvPr>
          <p:cNvSpPr txBox="1"/>
          <p:nvPr/>
        </p:nvSpPr>
        <p:spPr>
          <a:xfrm>
            <a:off x="8421487" y="2670291"/>
            <a:ext cx="1656781" cy="553998"/>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de-DE" sz="1800" i="1" kern="0" dirty="0">
                <a:ea typeface="Arial Unicode MS" pitchFamily="34" charset="-128"/>
                <a:cs typeface="Arial Unicode MS" pitchFamily="34" charset="-128"/>
              </a:rPr>
              <a:t>Experten (Demo-Kontext)</a:t>
            </a:r>
          </a:p>
        </p:txBody>
      </p:sp>
      <p:sp>
        <p:nvSpPr>
          <p:cNvPr id="2" name="TextBox 1">
            <a:extLst>
              <a:ext uri="{FF2B5EF4-FFF2-40B4-BE49-F238E27FC236}">
                <a16:creationId xmlns:a16="http://schemas.microsoft.com/office/drawing/2014/main" id="{469C38EB-5020-4601-BFF6-F9BC35BC9216}"/>
              </a:ext>
            </a:extLst>
          </p:cNvPr>
          <p:cNvSpPr txBox="1"/>
          <p:nvPr/>
        </p:nvSpPr>
        <p:spPr>
          <a:xfrm>
            <a:off x="265215" y="2152558"/>
            <a:ext cx="3253583" cy="369332"/>
          </a:xfrm>
          <a:prstGeom prst="rect">
            <a:avLst/>
          </a:prstGeom>
          <a:noFill/>
        </p:spPr>
        <p:txBody>
          <a:bodyPr wrap="none" rtlCol="0">
            <a:spAutoFit/>
          </a:bodyPr>
          <a:lstStyle/>
          <a:p>
            <a:r>
              <a:rPr lang="de-DE" dirty="0"/>
              <a:t>Beispiel: Entwicklungsumgebung</a:t>
            </a:r>
          </a:p>
        </p:txBody>
      </p:sp>
    </p:spTree>
    <p:extLst>
      <p:ext uri="{BB962C8B-B14F-4D97-AF65-F5344CB8AC3E}">
        <p14:creationId xmlns:p14="http://schemas.microsoft.com/office/powerpoint/2010/main" val="322847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Usability und User Experience</a:t>
            </a:r>
          </a:p>
        </p:txBody>
      </p:sp>
      <p:sp>
        <p:nvSpPr>
          <p:cNvPr id="4" name="Textplatzhalter 3"/>
          <p:cNvSpPr>
            <a:spLocks noGrp="1"/>
          </p:cNvSpPr>
          <p:nvPr>
            <p:ph type="body" sz="quarter" idx="13"/>
          </p:nvPr>
        </p:nvSpPr>
        <p:spPr/>
        <p:txBody>
          <a:bodyPr/>
          <a:lstStyle/>
          <a:p>
            <a:endParaRPr lang="en-US"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B42FA9A0-4578-4F7A-B6B7-03A69225F7BF}"/>
              </a:ext>
            </a:extLst>
          </p:cNvPr>
          <p:cNvSpPr txBox="1"/>
          <p:nvPr/>
        </p:nvSpPr>
        <p:spPr>
          <a:xfrm>
            <a:off x="568960" y="2154932"/>
            <a:ext cx="5659120" cy="1569660"/>
          </a:xfrm>
          <a:prstGeom prst="rect">
            <a:avLst/>
          </a:prstGeom>
          <a:noFill/>
        </p:spPr>
        <p:txBody>
          <a:bodyPr wrap="square" rtlCol="0">
            <a:spAutoFit/>
          </a:bodyPr>
          <a:lstStyle/>
          <a:p>
            <a:r>
              <a:rPr lang="de-DE" sz="4800" dirty="0" err="1">
                <a:solidFill>
                  <a:schemeClr val="accent3"/>
                </a:solidFill>
              </a:rPr>
              <a:t>If</a:t>
            </a:r>
            <a:r>
              <a:rPr lang="de-DE" sz="4800" dirty="0">
                <a:solidFill>
                  <a:schemeClr val="accent3"/>
                </a:solidFill>
              </a:rPr>
              <a:t> </a:t>
            </a:r>
            <a:r>
              <a:rPr lang="de-DE" sz="4800" dirty="0" err="1">
                <a:solidFill>
                  <a:schemeClr val="accent3"/>
                </a:solidFill>
              </a:rPr>
              <a:t>it</a:t>
            </a:r>
            <a:r>
              <a:rPr lang="de-DE" sz="4800" dirty="0">
                <a:solidFill>
                  <a:schemeClr val="accent3"/>
                </a:solidFill>
              </a:rPr>
              <a:t> </a:t>
            </a:r>
            <a:r>
              <a:rPr lang="de-DE" sz="4800" dirty="0" err="1">
                <a:solidFill>
                  <a:schemeClr val="accent3"/>
                </a:solidFill>
              </a:rPr>
              <a:t>doesn‘t</a:t>
            </a:r>
            <a:r>
              <a:rPr lang="de-DE" sz="4800" dirty="0">
                <a:solidFill>
                  <a:schemeClr val="accent3"/>
                </a:solidFill>
              </a:rPr>
              <a:t> </a:t>
            </a:r>
            <a:r>
              <a:rPr lang="de-DE" sz="4800" dirty="0" err="1">
                <a:solidFill>
                  <a:schemeClr val="accent3"/>
                </a:solidFill>
              </a:rPr>
              <a:t>feel</a:t>
            </a:r>
            <a:r>
              <a:rPr lang="de-DE" sz="4800" dirty="0">
                <a:solidFill>
                  <a:schemeClr val="accent3"/>
                </a:solidFill>
              </a:rPr>
              <a:t> </a:t>
            </a:r>
            <a:r>
              <a:rPr lang="de-DE" sz="4800" dirty="0" err="1">
                <a:solidFill>
                  <a:schemeClr val="accent3"/>
                </a:solidFill>
              </a:rPr>
              <a:t>right</a:t>
            </a:r>
            <a:r>
              <a:rPr lang="de-DE" sz="4800" dirty="0">
                <a:solidFill>
                  <a:schemeClr val="accent3"/>
                </a:solidFill>
              </a:rPr>
              <a:t>,</a:t>
            </a:r>
          </a:p>
          <a:p>
            <a:r>
              <a:rPr lang="de-DE" sz="4800" dirty="0" err="1">
                <a:solidFill>
                  <a:schemeClr val="accent3"/>
                </a:solidFill>
              </a:rPr>
              <a:t>who</a:t>
            </a:r>
            <a:r>
              <a:rPr lang="de-DE" sz="4800" dirty="0">
                <a:solidFill>
                  <a:schemeClr val="accent3"/>
                </a:solidFill>
              </a:rPr>
              <a:t> </a:t>
            </a:r>
            <a:r>
              <a:rPr lang="de-DE" sz="4800" dirty="0" err="1">
                <a:solidFill>
                  <a:schemeClr val="accent3"/>
                </a:solidFill>
              </a:rPr>
              <a:t>cares</a:t>
            </a:r>
            <a:r>
              <a:rPr lang="de-DE" sz="4800" dirty="0">
                <a:solidFill>
                  <a:schemeClr val="accent3"/>
                </a:solidFill>
              </a:rPr>
              <a:t> </a:t>
            </a:r>
            <a:r>
              <a:rPr lang="de-DE" sz="4800" dirty="0" err="1">
                <a:solidFill>
                  <a:schemeClr val="accent3"/>
                </a:solidFill>
              </a:rPr>
              <a:t>if</a:t>
            </a:r>
            <a:r>
              <a:rPr lang="de-DE" sz="4800" dirty="0">
                <a:solidFill>
                  <a:schemeClr val="accent3"/>
                </a:solidFill>
              </a:rPr>
              <a:t> </a:t>
            </a:r>
            <a:r>
              <a:rPr lang="de-DE" sz="4800" dirty="0" err="1">
                <a:solidFill>
                  <a:schemeClr val="accent3"/>
                </a:solidFill>
              </a:rPr>
              <a:t>it</a:t>
            </a:r>
            <a:r>
              <a:rPr lang="de-DE" sz="4800" dirty="0">
                <a:solidFill>
                  <a:schemeClr val="accent3"/>
                </a:solidFill>
              </a:rPr>
              <a:t> </a:t>
            </a:r>
            <a:r>
              <a:rPr lang="de-DE" sz="4800" dirty="0" err="1">
                <a:solidFill>
                  <a:schemeClr val="accent3"/>
                </a:solidFill>
              </a:rPr>
              <a:t>works</a:t>
            </a:r>
            <a:r>
              <a:rPr lang="de-DE" sz="4800" dirty="0">
                <a:solidFill>
                  <a:schemeClr val="accent3"/>
                </a:solidFill>
              </a:rPr>
              <a:t>?</a:t>
            </a:r>
          </a:p>
        </p:txBody>
      </p:sp>
      <p:sp>
        <p:nvSpPr>
          <p:cNvPr id="5" name="TextBox 4">
            <a:extLst>
              <a:ext uri="{FF2B5EF4-FFF2-40B4-BE49-F238E27FC236}">
                <a16:creationId xmlns:a16="http://schemas.microsoft.com/office/drawing/2014/main" id="{52F535CC-D8B2-4CD5-89A1-B530A65A6F55}"/>
              </a:ext>
            </a:extLst>
          </p:cNvPr>
          <p:cNvSpPr txBox="1"/>
          <p:nvPr/>
        </p:nvSpPr>
        <p:spPr>
          <a:xfrm>
            <a:off x="5532216" y="3810000"/>
            <a:ext cx="1391728" cy="369332"/>
          </a:xfrm>
          <a:prstGeom prst="rect">
            <a:avLst/>
          </a:prstGeom>
          <a:noFill/>
        </p:spPr>
        <p:txBody>
          <a:bodyPr wrap="none" rtlCol="0">
            <a:spAutoFit/>
          </a:bodyPr>
          <a:lstStyle/>
          <a:p>
            <a:r>
              <a:rPr lang="de-DE" dirty="0"/>
              <a:t>Don Norman</a:t>
            </a:r>
          </a:p>
        </p:txBody>
      </p:sp>
    </p:spTree>
    <p:extLst>
      <p:ext uri="{BB962C8B-B14F-4D97-AF65-F5344CB8AC3E}">
        <p14:creationId xmlns:p14="http://schemas.microsoft.com/office/powerpoint/2010/main" val="1544164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Vorgehen zur Auswahl des bestpassenden Fragebogens</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Schritt für Schritt</a:t>
            </a:r>
          </a:p>
        </p:txBody>
      </p:sp>
      <p:sp>
        <p:nvSpPr>
          <p:cNvPr id="6" name="Textplatzhalter 1">
            <a:extLst>
              <a:ext uri="{FF2B5EF4-FFF2-40B4-BE49-F238E27FC236}">
                <a16:creationId xmlns:a16="http://schemas.microsoft.com/office/drawing/2014/main" id="{87136FE9-3E15-4B89-BFE0-63F0A4ACE2A2}"/>
              </a:ext>
            </a:extLst>
          </p:cNvPr>
          <p:cNvSpPr txBox="1">
            <a:spLocks/>
          </p:cNvSpPr>
          <p:nvPr/>
        </p:nvSpPr>
        <p:spPr>
          <a:xfrm>
            <a:off x="313855" y="1520825"/>
            <a:ext cx="11521203" cy="4062852"/>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mj-lt"/>
              <a:buAutoNum type="arabicPeriod"/>
            </a:pPr>
            <a:r>
              <a:rPr lang="de-DE" dirty="0">
                <a:latin typeface="Calibri" panose="020F0502020204030204" pitchFamily="34" charset="0"/>
                <a:cs typeface="Calibri" panose="020F0502020204030204" pitchFamily="34" charset="0"/>
              </a:rPr>
              <a:t>Überlegen, welche UX Aspekte für die Nutzer des Produkts wichtig sind</a:t>
            </a:r>
          </a:p>
          <a:p>
            <a:pPr marL="457200" indent="-457200">
              <a:buFont typeface="+mj-lt"/>
              <a:buAutoNum type="arabicPeriod"/>
            </a:pPr>
            <a:r>
              <a:rPr lang="de-DE" dirty="0">
                <a:latin typeface="Calibri" panose="020F0502020204030204" pitchFamily="34" charset="0"/>
                <a:cs typeface="Calibri" panose="020F0502020204030204" pitchFamily="34" charset="0"/>
              </a:rPr>
              <a:t>Herausfinden, ob es aus Produktsicht (Marketing, Produktdemos, etc.) weitere wichtige UX Aspekte gibt</a:t>
            </a:r>
          </a:p>
          <a:p>
            <a:pPr marL="457200" indent="-457200">
              <a:buFont typeface="+mj-lt"/>
              <a:buAutoNum type="arabicPeriod"/>
            </a:pPr>
            <a:r>
              <a:rPr lang="de-DE" dirty="0">
                <a:latin typeface="Calibri" panose="020F0502020204030204" pitchFamily="34" charset="0"/>
                <a:cs typeface="Calibri" panose="020F0502020204030204" pitchFamily="34" charset="0"/>
              </a:rPr>
              <a:t>Die beiden Listen konsolidieren!</a:t>
            </a:r>
          </a:p>
          <a:p>
            <a:pPr marL="457200" indent="-457200">
              <a:buFont typeface="+mj-lt"/>
              <a:buAutoNum type="arabicPeriod"/>
            </a:pPr>
            <a:r>
              <a:rPr lang="de-DE" dirty="0">
                <a:latin typeface="Calibri" panose="020F0502020204030204" pitchFamily="34" charset="0"/>
                <a:cs typeface="Calibri" panose="020F0502020204030204" pitchFamily="34" charset="0"/>
              </a:rPr>
              <a:t>Herausfinden, welcher Fragebogen am besten passt oder sich für eine Kombination aus Fragebögen entscheiden!</a:t>
            </a:r>
          </a:p>
        </p:txBody>
      </p:sp>
    </p:spTree>
    <p:extLst>
      <p:ext uri="{BB962C8B-B14F-4D97-AF65-F5344CB8AC3E}">
        <p14:creationId xmlns:p14="http://schemas.microsoft.com/office/powerpoint/2010/main" val="2265774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Vorgehen zur Auswahl des bestpassenden Fragebogens</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Dimensionsliste</a:t>
            </a:r>
          </a:p>
        </p:txBody>
      </p:sp>
      <p:sp>
        <p:nvSpPr>
          <p:cNvPr id="6" name="Textplatzhalter 1">
            <a:extLst>
              <a:ext uri="{FF2B5EF4-FFF2-40B4-BE49-F238E27FC236}">
                <a16:creationId xmlns:a16="http://schemas.microsoft.com/office/drawing/2014/main" id="{87136FE9-3E15-4B89-BFE0-63F0A4ACE2A2}"/>
              </a:ext>
            </a:extLst>
          </p:cNvPr>
          <p:cNvSpPr txBox="1">
            <a:spLocks/>
          </p:cNvSpPr>
          <p:nvPr/>
        </p:nvSpPr>
        <p:spPr>
          <a:xfrm>
            <a:off x="313855" y="1520825"/>
            <a:ext cx="11521203" cy="4062852"/>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de-DE" dirty="0">
              <a:latin typeface="Calibri" panose="020F0502020204030204" pitchFamily="34" charset="0"/>
              <a:cs typeface="Calibri" panose="020F0502020204030204" pitchFamily="34" charset="0"/>
            </a:endParaRPr>
          </a:p>
        </p:txBody>
      </p:sp>
      <p:graphicFrame>
        <p:nvGraphicFramePr>
          <p:cNvPr id="8" name="Table 7">
            <a:extLst>
              <a:ext uri="{FF2B5EF4-FFF2-40B4-BE49-F238E27FC236}">
                <a16:creationId xmlns:a16="http://schemas.microsoft.com/office/drawing/2014/main" id="{CD4B00AC-8523-49A4-85DA-3730474EDAC3}"/>
              </a:ext>
            </a:extLst>
          </p:cNvPr>
          <p:cNvGraphicFramePr>
            <a:graphicFrameLocks noGrp="1"/>
          </p:cNvGraphicFramePr>
          <p:nvPr>
            <p:extLst>
              <p:ext uri="{D42A27DB-BD31-4B8C-83A1-F6EECF244321}">
                <p14:modId xmlns:p14="http://schemas.microsoft.com/office/powerpoint/2010/main" val="4923791"/>
              </p:ext>
            </p:extLst>
          </p:nvPr>
        </p:nvGraphicFramePr>
        <p:xfrm>
          <a:off x="348105" y="1612795"/>
          <a:ext cx="8640760" cy="4277281"/>
        </p:xfrm>
        <a:graphic>
          <a:graphicData uri="http://schemas.openxmlformats.org/drawingml/2006/table">
            <a:tbl>
              <a:tblPr/>
              <a:tblGrid>
                <a:gridCol w="1528958">
                  <a:extLst>
                    <a:ext uri="{9D8B030D-6E8A-4147-A177-3AD203B41FA5}">
                      <a16:colId xmlns:a16="http://schemas.microsoft.com/office/drawing/2014/main" val="20000"/>
                    </a:ext>
                  </a:extLst>
                </a:gridCol>
                <a:gridCol w="280115">
                  <a:extLst>
                    <a:ext uri="{9D8B030D-6E8A-4147-A177-3AD203B41FA5}">
                      <a16:colId xmlns:a16="http://schemas.microsoft.com/office/drawing/2014/main" val="20001"/>
                    </a:ext>
                  </a:extLst>
                </a:gridCol>
                <a:gridCol w="280115">
                  <a:extLst>
                    <a:ext uri="{9D8B030D-6E8A-4147-A177-3AD203B41FA5}">
                      <a16:colId xmlns:a16="http://schemas.microsoft.com/office/drawing/2014/main" val="20002"/>
                    </a:ext>
                  </a:extLst>
                </a:gridCol>
                <a:gridCol w="280115">
                  <a:extLst>
                    <a:ext uri="{9D8B030D-6E8A-4147-A177-3AD203B41FA5}">
                      <a16:colId xmlns:a16="http://schemas.microsoft.com/office/drawing/2014/main" val="20003"/>
                    </a:ext>
                  </a:extLst>
                </a:gridCol>
                <a:gridCol w="280115">
                  <a:extLst>
                    <a:ext uri="{9D8B030D-6E8A-4147-A177-3AD203B41FA5}">
                      <a16:colId xmlns:a16="http://schemas.microsoft.com/office/drawing/2014/main" val="20004"/>
                    </a:ext>
                  </a:extLst>
                </a:gridCol>
                <a:gridCol w="280115">
                  <a:extLst>
                    <a:ext uri="{9D8B030D-6E8A-4147-A177-3AD203B41FA5}">
                      <a16:colId xmlns:a16="http://schemas.microsoft.com/office/drawing/2014/main" val="20005"/>
                    </a:ext>
                  </a:extLst>
                </a:gridCol>
                <a:gridCol w="280115">
                  <a:extLst>
                    <a:ext uri="{9D8B030D-6E8A-4147-A177-3AD203B41FA5}">
                      <a16:colId xmlns:a16="http://schemas.microsoft.com/office/drawing/2014/main" val="20006"/>
                    </a:ext>
                  </a:extLst>
                </a:gridCol>
                <a:gridCol w="280115">
                  <a:extLst>
                    <a:ext uri="{9D8B030D-6E8A-4147-A177-3AD203B41FA5}">
                      <a16:colId xmlns:a16="http://schemas.microsoft.com/office/drawing/2014/main" val="20007"/>
                    </a:ext>
                  </a:extLst>
                </a:gridCol>
                <a:gridCol w="280115">
                  <a:extLst>
                    <a:ext uri="{9D8B030D-6E8A-4147-A177-3AD203B41FA5}">
                      <a16:colId xmlns:a16="http://schemas.microsoft.com/office/drawing/2014/main" val="20008"/>
                    </a:ext>
                  </a:extLst>
                </a:gridCol>
                <a:gridCol w="280115">
                  <a:extLst>
                    <a:ext uri="{9D8B030D-6E8A-4147-A177-3AD203B41FA5}">
                      <a16:colId xmlns:a16="http://schemas.microsoft.com/office/drawing/2014/main" val="20009"/>
                    </a:ext>
                  </a:extLst>
                </a:gridCol>
                <a:gridCol w="280115">
                  <a:extLst>
                    <a:ext uri="{9D8B030D-6E8A-4147-A177-3AD203B41FA5}">
                      <a16:colId xmlns:a16="http://schemas.microsoft.com/office/drawing/2014/main" val="20010"/>
                    </a:ext>
                  </a:extLst>
                </a:gridCol>
                <a:gridCol w="280115">
                  <a:extLst>
                    <a:ext uri="{9D8B030D-6E8A-4147-A177-3AD203B41FA5}">
                      <a16:colId xmlns:a16="http://schemas.microsoft.com/office/drawing/2014/main" val="20011"/>
                    </a:ext>
                  </a:extLst>
                </a:gridCol>
                <a:gridCol w="280115">
                  <a:extLst>
                    <a:ext uri="{9D8B030D-6E8A-4147-A177-3AD203B41FA5}">
                      <a16:colId xmlns:a16="http://schemas.microsoft.com/office/drawing/2014/main" val="20012"/>
                    </a:ext>
                  </a:extLst>
                </a:gridCol>
                <a:gridCol w="280115">
                  <a:extLst>
                    <a:ext uri="{9D8B030D-6E8A-4147-A177-3AD203B41FA5}">
                      <a16:colId xmlns:a16="http://schemas.microsoft.com/office/drawing/2014/main" val="20013"/>
                    </a:ext>
                  </a:extLst>
                </a:gridCol>
                <a:gridCol w="3470307">
                  <a:extLst>
                    <a:ext uri="{9D8B030D-6E8A-4147-A177-3AD203B41FA5}">
                      <a16:colId xmlns:a16="http://schemas.microsoft.com/office/drawing/2014/main" val="20014"/>
                    </a:ext>
                  </a:extLst>
                </a:gridCol>
              </a:tblGrid>
              <a:tr h="737585">
                <a:tc>
                  <a:txBody>
                    <a:bodyPr/>
                    <a:lstStyle/>
                    <a:p>
                      <a:pPr algn="l" fontAlgn="b"/>
                      <a:r>
                        <a:rPr lang="de-DE" sz="1400" b="1" i="0" u="none" strike="noStrike" dirty="0">
                          <a:solidFill>
                            <a:schemeClr val="tx1"/>
                          </a:solidFill>
                          <a:effectLst/>
                          <a:latin typeface="Calibri" panose="020F0502020204030204" pitchFamily="34" charset="0"/>
                        </a:rPr>
                        <a:t>Faktor</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chemeClr val="tx1"/>
                          </a:solidFill>
                          <a:effectLst/>
                          <a:latin typeface="Calibri" panose="020F0502020204030204" pitchFamily="34" charset="0"/>
                        </a:rPr>
                        <a:t>SUS</a:t>
                      </a:r>
                    </a:p>
                  </a:txBody>
                  <a:tcPr marL="7871" marR="7871" marT="787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chemeClr val="tx1"/>
                          </a:solidFill>
                          <a:effectLst/>
                          <a:latin typeface="Calibri" panose="020F0502020204030204" pitchFamily="34" charset="0"/>
                        </a:rPr>
                        <a:t>QUIS</a:t>
                      </a:r>
                    </a:p>
                  </a:txBody>
                  <a:tcPr marL="7871" marR="7871" marT="787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chemeClr val="tx1"/>
                          </a:solidFill>
                          <a:effectLst/>
                          <a:latin typeface="Calibri" panose="020F0502020204030204" pitchFamily="34" charset="0"/>
                        </a:rPr>
                        <a:t>PUEU</a:t>
                      </a:r>
                    </a:p>
                  </a:txBody>
                  <a:tcPr marL="7871" marR="7871" marT="787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chemeClr val="tx1"/>
                          </a:solidFill>
                          <a:effectLst/>
                          <a:latin typeface="Calibri" panose="020F0502020204030204" pitchFamily="34" charset="0"/>
                        </a:rPr>
                        <a:t>SUMI</a:t>
                      </a:r>
                    </a:p>
                  </a:txBody>
                  <a:tcPr marL="7871" marR="7871" marT="787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chemeClr val="tx1"/>
                          </a:solidFill>
                          <a:effectLst/>
                          <a:latin typeface="Calibri" panose="020F0502020204030204" pitchFamily="34" charset="0"/>
                        </a:rPr>
                        <a:t>IsoNorm</a:t>
                      </a:r>
                    </a:p>
                  </a:txBody>
                  <a:tcPr marL="7871" marR="7871" marT="787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chemeClr val="tx1"/>
                          </a:solidFill>
                          <a:effectLst/>
                          <a:latin typeface="Calibri" panose="020F0502020204030204" pitchFamily="34" charset="0"/>
                        </a:rPr>
                        <a:t>PSSUQ</a:t>
                      </a:r>
                    </a:p>
                  </a:txBody>
                  <a:tcPr marL="7871" marR="7871" marT="787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200" b="1" i="0" u="none" strike="noStrike" dirty="0">
                          <a:solidFill>
                            <a:schemeClr val="tx1"/>
                          </a:solidFill>
                          <a:effectLst/>
                          <a:latin typeface="Calibri" panose="020F0502020204030204" pitchFamily="34" charset="0"/>
                        </a:rPr>
                        <a:t>PUTQ</a:t>
                      </a:r>
                    </a:p>
                  </a:txBody>
                  <a:tcPr marL="7871" marR="7871" marT="787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050" b="1" i="0" u="none" strike="noStrike" dirty="0" err="1">
                          <a:solidFill>
                            <a:schemeClr val="tx1"/>
                          </a:solidFill>
                          <a:effectLst/>
                          <a:latin typeface="Calibri" panose="020F0502020204030204" pitchFamily="34" charset="0"/>
                        </a:rPr>
                        <a:t>IsoMetrics</a:t>
                      </a:r>
                      <a:endParaRPr lang="de-DE" sz="1050" b="1" i="0" u="none" strike="noStrike" dirty="0">
                        <a:solidFill>
                          <a:schemeClr val="tx1"/>
                        </a:solidFill>
                        <a:effectLst/>
                        <a:latin typeface="Calibri" panose="020F0502020204030204" pitchFamily="34" charset="0"/>
                      </a:endParaRPr>
                    </a:p>
                  </a:txBody>
                  <a:tcPr marL="7871" marR="7871" marT="787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100" b="1" i="0" u="none" strike="noStrike" dirty="0" err="1">
                          <a:solidFill>
                            <a:schemeClr val="tx1"/>
                          </a:solidFill>
                          <a:effectLst/>
                          <a:latin typeface="Calibri" panose="020F0502020204030204" pitchFamily="34" charset="0"/>
                        </a:rPr>
                        <a:t>AttrakDiff</a:t>
                      </a:r>
                      <a:r>
                        <a:rPr lang="de-DE" sz="1100" b="1" i="0" u="none" strike="noStrike" dirty="0">
                          <a:solidFill>
                            <a:schemeClr val="tx1"/>
                          </a:solidFill>
                          <a:effectLst/>
                          <a:latin typeface="Calibri" panose="020F0502020204030204" pitchFamily="34" charset="0"/>
                        </a:rPr>
                        <a:t> 2</a:t>
                      </a:r>
                    </a:p>
                  </a:txBody>
                  <a:tcPr marL="7871" marR="7871" marT="787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a:solidFill>
                            <a:schemeClr val="tx1"/>
                          </a:solidFill>
                          <a:effectLst/>
                          <a:latin typeface="Calibri" panose="020F0502020204030204" pitchFamily="34" charset="0"/>
                        </a:rPr>
                        <a:t>UEQ</a:t>
                      </a:r>
                    </a:p>
                  </a:txBody>
                  <a:tcPr marL="7871" marR="7871" marT="787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err="1">
                          <a:solidFill>
                            <a:schemeClr val="tx1"/>
                          </a:solidFill>
                          <a:effectLst/>
                          <a:latin typeface="Calibri" panose="020F0502020204030204" pitchFamily="34" charset="0"/>
                        </a:rPr>
                        <a:t>VisAWI</a:t>
                      </a:r>
                      <a:endParaRPr lang="de-DE" sz="1400" b="1" i="0" u="none" strike="noStrike" dirty="0">
                        <a:solidFill>
                          <a:schemeClr val="tx1"/>
                        </a:solidFill>
                        <a:effectLst/>
                        <a:latin typeface="Calibri" panose="020F0502020204030204" pitchFamily="34" charset="0"/>
                      </a:endParaRPr>
                    </a:p>
                  </a:txBody>
                  <a:tcPr marL="7871" marR="7871" marT="787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dirty="0" err="1">
                          <a:solidFill>
                            <a:schemeClr val="tx1"/>
                          </a:solidFill>
                          <a:effectLst/>
                          <a:latin typeface="Calibri" panose="020F0502020204030204" pitchFamily="34" charset="0"/>
                        </a:rPr>
                        <a:t>meCUE</a:t>
                      </a:r>
                      <a:endParaRPr lang="de-DE" sz="1400" b="1" i="0" u="none" strike="noStrike" dirty="0">
                        <a:solidFill>
                          <a:schemeClr val="tx1"/>
                        </a:solidFill>
                        <a:effectLst/>
                        <a:latin typeface="Calibri" panose="020F0502020204030204" pitchFamily="34" charset="0"/>
                      </a:endParaRPr>
                    </a:p>
                  </a:txBody>
                  <a:tcPr marL="7871" marR="7871" marT="787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1" i="0" u="none" strike="noStrike">
                          <a:solidFill>
                            <a:schemeClr val="tx1"/>
                          </a:solidFill>
                          <a:effectLst/>
                          <a:latin typeface="Calibri" panose="020F0502020204030204" pitchFamily="34" charset="0"/>
                        </a:rPr>
                        <a:t>SUPR-Q</a:t>
                      </a:r>
                    </a:p>
                  </a:txBody>
                  <a:tcPr marL="7871" marR="7871" marT="7871"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DE" sz="1400" b="1" i="0" u="none" strike="noStrike" dirty="0">
                          <a:solidFill>
                            <a:schemeClr val="tx1"/>
                          </a:solidFill>
                          <a:effectLst/>
                          <a:latin typeface="Calibri" panose="020F0502020204030204" pitchFamily="34" charset="0"/>
                        </a:rPr>
                        <a:t>alternative Beschreibung</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0546">
                <a:tc>
                  <a:txBody>
                    <a:bodyPr/>
                    <a:lstStyle/>
                    <a:p>
                      <a:pPr algn="l" fontAlgn="b"/>
                      <a:r>
                        <a:rPr lang="de-DE" sz="1400" b="0" i="0" u="none" strike="noStrike" dirty="0">
                          <a:solidFill>
                            <a:schemeClr val="tx1"/>
                          </a:solidFill>
                          <a:effectLst/>
                          <a:latin typeface="Calibri" panose="020F0502020204030204" pitchFamily="34" charset="0"/>
                        </a:rPr>
                        <a:t>Anpassbarkeit</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DE" sz="1400" b="0" i="0" u="none" strike="noStrike" dirty="0">
                          <a:solidFill>
                            <a:schemeClr val="tx1"/>
                          </a:solidFill>
                          <a:effectLst/>
                          <a:latin typeface="Calibri" panose="020F0502020204030204" pitchFamily="34" charset="0"/>
                        </a:rPr>
                        <a:t>Individualisierbarkeit, Personalisierbarkeit</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00546">
                <a:tc>
                  <a:txBody>
                    <a:bodyPr/>
                    <a:lstStyle/>
                    <a:p>
                      <a:pPr algn="l" fontAlgn="b"/>
                      <a:r>
                        <a:rPr lang="de-DE" sz="1400" b="0" i="0" u="none" strike="noStrike" dirty="0">
                          <a:solidFill>
                            <a:schemeClr val="tx1"/>
                          </a:solidFill>
                          <a:effectLst/>
                          <a:latin typeface="Calibri" panose="020F0502020204030204" pitchFamily="34" charset="0"/>
                        </a:rPr>
                        <a:t>Durchschaubarkeit</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DE" sz="1400" b="0" i="0" u="none" strike="noStrike" dirty="0">
                          <a:solidFill>
                            <a:schemeClr val="tx1"/>
                          </a:solidFill>
                          <a:effectLst/>
                          <a:latin typeface="Calibri" panose="020F0502020204030204" pitchFamily="34" charset="0"/>
                        </a:rPr>
                        <a:t>Erlernbarkeit, Lernförderlichkeit</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00546">
                <a:tc>
                  <a:txBody>
                    <a:bodyPr/>
                    <a:lstStyle/>
                    <a:p>
                      <a:pPr algn="l" fontAlgn="b"/>
                      <a:r>
                        <a:rPr lang="de-DE" sz="1400" b="0" i="0" u="none" strike="noStrike" dirty="0">
                          <a:solidFill>
                            <a:schemeClr val="tx1"/>
                          </a:solidFill>
                          <a:effectLst/>
                          <a:latin typeface="Calibri" panose="020F0502020204030204" pitchFamily="34" charset="0"/>
                        </a:rPr>
                        <a:t>Effizienz</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dirty="0">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00546">
                <a:tc>
                  <a:txBody>
                    <a:bodyPr/>
                    <a:lstStyle/>
                    <a:p>
                      <a:pPr algn="l" fontAlgn="b"/>
                      <a:r>
                        <a:rPr lang="de-DE" sz="1400" b="0" i="0" u="none" strike="noStrike" dirty="0">
                          <a:solidFill>
                            <a:schemeClr val="tx1"/>
                          </a:solidFill>
                          <a:effectLst/>
                          <a:latin typeface="Calibri" panose="020F0502020204030204" pitchFamily="34" charset="0"/>
                        </a:rPr>
                        <a:t>Identität</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e-DE" sz="1400" b="0" i="0" u="none" strike="noStrike" dirty="0">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00546">
                <a:tc>
                  <a:txBody>
                    <a:bodyPr/>
                    <a:lstStyle/>
                    <a:p>
                      <a:pPr algn="l" fontAlgn="b"/>
                      <a:r>
                        <a:rPr lang="de-DE" sz="1400" b="0" i="0" u="none" strike="noStrike">
                          <a:solidFill>
                            <a:schemeClr val="tx1"/>
                          </a:solidFill>
                          <a:effectLst/>
                          <a:latin typeface="Calibri" panose="020F0502020204030204" pitchFamily="34" charset="0"/>
                        </a:rPr>
                        <a:t>Immersion</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00546">
                <a:tc>
                  <a:txBody>
                    <a:bodyPr/>
                    <a:lstStyle/>
                    <a:p>
                      <a:pPr algn="l" fontAlgn="b"/>
                      <a:r>
                        <a:rPr lang="de-DE" sz="1400" b="0" i="0" u="none" strike="noStrike">
                          <a:solidFill>
                            <a:schemeClr val="tx1"/>
                          </a:solidFill>
                          <a:effectLst/>
                          <a:latin typeface="Calibri" panose="020F0502020204030204" pitchFamily="34" charset="0"/>
                        </a:rPr>
                        <a:t>Intuitive Bedienung</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00546">
                <a:tc>
                  <a:txBody>
                    <a:bodyPr/>
                    <a:lstStyle/>
                    <a:p>
                      <a:pPr algn="l" fontAlgn="b"/>
                      <a:r>
                        <a:rPr lang="de-DE" sz="1400" b="0" i="0" u="none" strike="noStrike">
                          <a:solidFill>
                            <a:schemeClr val="tx1"/>
                          </a:solidFill>
                          <a:effectLst/>
                          <a:latin typeface="Calibri" panose="020F0502020204030204" pitchFamily="34" charset="0"/>
                        </a:rPr>
                        <a:t>Nützlichkeit</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e-DE" sz="1400" b="0" i="0" u="none" strike="noStrike" dirty="0">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00546">
                <a:tc>
                  <a:txBody>
                    <a:bodyPr/>
                    <a:lstStyle/>
                    <a:p>
                      <a:pPr algn="l" fontAlgn="b"/>
                      <a:r>
                        <a:rPr lang="de-DE" sz="1400" b="0" i="0" u="none" strike="noStrike">
                          <a:solidFill>
                            <a:schemeClr val="tx1"/>
                          </a:solidFill>
                          <a:effectLst/>
                          <a:latin typeface="Calibri" panose="020F0502020204030204" pitchFamily="34" charset="0"/>
                        </a:rPr>
                        <a:t>Originalität</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00546">
                <a:tc>
                  <a:txBody>
                    <a:bodyPr/>
                    <a:lstStyle/>
                    <a:p>
                      <a:pPr algn="l" fontAlgn="b"/>
                      <a:r>
                        <a:rPr lang="de-DE" sz="1400" b="0" i="0" u="none" strike="noStrike">
                          <a:solidFill>
                            <a:schemeClr val="tx1"/>
                          </a:solidFill>
                          <a:effectLst/>
                          <a:latin typeface="Calibri" panose="020F0502020204030204" pitchFamily="34" charset="0"/>
                        </a:rPr>
                        <a:t>Schönheit</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DE" sz="1400" b="0" i="0" u="none" strike="noStrike">
                          <a:solidFill>
                            <a:schemeClr val="tx1"/>
                          </a:solidFill>
                          <a:effectLst/>
                          <a:latin typeface="Calibri" panose="020F0502020204030204" pitchFamily="34" charset="0"/>
                        </a:rPr>
                        <a:t>Attraktivität</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00546">
                <a:tc>
                  <a:txBody>
                    <a:bodyPr/>
                    <a:lstStyle/>
                    <a:p>
                      <a:pPr algn="l" fontAlgn="b"/>
                      <a:r>
                        <a:rPr lang="de-DE" sz="1400" b="0" i="0" u="none" strike="noStrike" dirty="0">
                          <a:solidFill>
                            <a:schemeClr val="tx1"/>
                          </a:solidFill>
                          <a:effectLst/>
                          <a:latin typeface="Calibri" panose="020F0502020204030204" pitchFamily="34" charset="0"/>
                        </a:rPr>
                        <a:t>Steuerbarkeit</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DE" sz="1400" b="0" i="0" u="none" strike="noStrike" dirty="0">
                          <a:solidFill>
                            <a:schemeClr val="tx1"/>
                          </a:solidFill>
                          <a:effectLst/>
                          <a:latin typeface="Calibri" panose="020F0502020204030204" pitchFamily="34" charset="0"/>
                        </a:rPr>
                        <a:t>Kontrollierbarkeit, Fehlertoleranz, Robustheit</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200546">
                <a:tc>
                  <a:txBody>
                    <a:bodyPr/>
                    <a:lstStyle/>
                    <a:p>
                      <a:pPr algn="l" fontAlgn="b"/>
                      <a:r>
                        <a:rPr lang="de-DE" sz="1400" b="0" i="0" u="none" strike="noStrike">
                          <a:solidFill>
                            <a:schemeClr val="tx1"/>
                          </a:solidFill>
                          <a:effectLst/>
                          <a:latin typeface="Calibri" panose="020F0502020204030204" pitchFamily="34" charset="0"/>
                        </a:rPr>
                        <a:t>Stimulation</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200546">
                <a:tc>
                  <a:txBody>
                    <a:bodyPr/>
                    <a:lstStyle/>
                    <a:p>
                      <a:pPr algn="l" fontAlgn="b"/>
                      <a:r>
                        <a:rPr lang="de-DE" sz="1400" b="0" i="0" u="none" strike="noStrike">
                          <a:solidFill>
                            <a:schemeClr val="tx1"/>
                          </a:solidFill>
                          <a:effectLst/>
                          <a:latin typeface="Calibri" panose="020F0502020204030204" pitchFamily="34" charset="0"/>
                        </a:rPr>
                        <a:t>Übersichtlichkeit</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r h="200546">
                <a:tc>
                  <a:txBody>
                    <a:bodyPr/>
                    <a:lstStyle/>
                    <a:p>
                      <a:pPr algn="l" fontAlgn="b"/>
                      <a:r>
                        <a:rPr lang="de-DE" sz="1400" b="0" i="0" u="none" strike="noStrike">
                          <a:solidFill>
                            <a:schemeClr val="tx1"/>
                          </a:solidFill>
                          <a:effectLst/>
                          <a:latin typeface="Calibri" panose="020F0502020204030204" pitchFamily="34" charset="0"/>
                        </a:rPr>
                        <a:t>Verbundenheit</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DE" sz="1400" b="0" i="0" u="none" strike="noStrike">
                          <a:solidFill>
                            <a:schemeClr val="tx1"/>
                          </a:solidFill>
                          <a:effectLst/>
                          <a:latin typeface="Calibri" panose="020F0502020204030204" pitchFamily="34" charset="0"/>
                        </a:rPr>
                        <a:t>Loyalität, Bindung</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1"/>
                  </a:ext>
                </a:extLst>
              </a:tr>
              <a:tr h="200546">
                <a:tc>
                  <a:txBody>
                    <a:bodyPr/>
                    <a:lstStyle/>
                    <a:p>
                      <a:pPr algn="l" fontAlgn="b"/>
                      <a:r>
                        <a:rPr lang="de-DE" sz="1400" b="0" i="0" u="none" strike="noStrike">
                          <a:solidFill>
                            <a:schemeClr val="tx1"/>
                          </a:solidFill>
                          <a:effectLst/>
                          <a:latin typeface="Calibri" panose="020F0502020204030204" pitchFamily="34" charset="0"/>
                        </a:rPr>
                        <a:t>Vertrauen</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DE" sz="1400" b="0" i="0" u="none" strike="noStrike">
                          <a:solidFill>
                            <a:schemeClr val="tx1"/>
                          </a:solidFill>
                          <a:effectLst/>
                          <a:latin typeface="Calibri" panose="020F0502020204030204" pitchFamily="34" charset="0"/>
                        </a:rPr>
                        <a:t>Vertrauen</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2"/>
                  </a:ext>
                </a:extLst>
              </a:tr>
              <a:tr h="200546">
                <a:tc>
                  <a:txBody>
                    <a:bodyPr/>
                    <a:lstStyle/>
                    <a:p>
                      <a:pPr algn="l" fontAlgn="b"/>
                      <a:r>
                        <a:rPr lang="de-DE" sz="1400" b="0" i="0" u="none" strike="noStrike" dirty="0">
                          <a:solidFill>
                            <a:schemeClr val="tx1"/>
                          </a:solidFill>
                          <a:effectLst/>
                          <a:latin typeface="Calibri" panose="020F0502020204030204" pitchFamily="34" charset="0"/>
                        </a:rPr>
                        <a:t>Vollständigkeit</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de-DE" sz="1400" b="0" i="0" u="none" strike="noStrike" dirty="0">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4"/>
                  </a:ext>
                </a:extLst>
              </a:tr>
              <a:tr h="200546">
                <a:tc>
                  <a:txBody>
                    <a:bodyPr/>
                    <a:lstStyle/>
                    <a:p>
                      <a:pPr algn="l" fontAlgn="b"/>
                      <a:r>
                        <a:rPr lang="de-DE" sz="1400" b="0" i="0" u="none" strike="noStrike" dirty="0">
                          <a:solidFill>
                            <a:schemeClr val="tx1"/>
                          </a:solidFill>
                          <a:effectLst/>
                          <a:latin typeface="Calibri" panose="020F0502020204030204" pitchFamily="34" charset="0"/>
                        </a:rPr>
                        <a:t>Wertigkeit</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400" b="0" i="0" u="none" strike="noStrike">
                          <a:solidFill>
                            <a:schemeClr val="tx1"/>
                          </a:solidFill>
                          <a:effectLst/>
                          <a:latin typeface="Calibri" panose="020F0502020204030204" pitchFamily="34" charset="0"/>
                        </a:rPr>
                        <a:t>X</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400" b="0" i="0" u="none" strike="noStrike">
                        <a:solidFill>
                          <a:schemeClr val="tx1"/>
                        </a:solidFill>
                        <a:effectLst/>
                        <a:latin typeface="Calibri" panose="020F0502020204030204" pitchFamily="34" charset="0"/>
                      </a:endParaRP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DE" sz="1400" b="0" i="0" u="none" strike="noStrike" dirty="0">
                          <a:solidFill>
                            <a:schemeClr val="tx1"/>
                          </a:solidFill>
                          <a:effectLst/>
                          <a:latin typeface="Calibri" panose="020F0502020204030204" pitchFamily="34" charset="0"/>
                        </a:rPr>
                        <a:t>Professionelle Gestaltung, Kunstfertigkeit</a:t>
                      </a:r>
                    </a:p>
                  </a:txBody>
                  <a:tcPr marL="7871" marR="7871" marT="78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2302490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24000" y="2355641"/>
            <a:ext cx="11545200" cy="1803404"/>
          </a:xfrm>
        </p:spPr>
        <p:txBody>
          <a:bodyPr/>
          <a:lstStyle/>
          <a:p>
            <a:r>
              <a:rPr lang="de-DE">
                <a:latin typeface="+mn-lt"/>
              </a:rPr>
              <a:t>Was muss man bei der DatenErhebung beachten?</a:t>
            </a:r>
          </a:p>
        </p:txBody>
      </p:sp>
    </p:spTree>
    <p:extLst>
      <p:ext uri="{BB962C8B-B14F-4D97-AF65-F5344CB8AC3E}">
        <p14:creationId xmlns:p14="http://schemas.microsoft.com/office/powerpoint/2010/main" val="1796969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Daten richtig erheben</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Typische Fehler vermeiden!</a:t>
            </a:r>
          </a:p>
        </p:txBody>
      </p:sp>
      <p:sp>
        <p:nvSpPr>
          <p:cNvPr id="6" name="Textplatzhalter 1">
            <a:extLst>
              <a:ext uri="{FF2B5EF4-FFF2-40B4-BE49-F238E27FC236}">
                <a16:creationId xmlns:a16="http://schemas.microsoft.com/office/drawing/2014/main" id="{87136FE9-3E15-4B89-BFE0-63F0A4ACE2A2}"/>
              </a:ext>
            </a:extLst>
          </p:cNvPr>
          <p:cNvSpPr txBox="1">
            <a:spLocks/>
          </p:cNvSpPr>
          <p:nvPr/>
        </p:nvSpPr>
        <p:spPr>
          <a:xfrm>
            <a:off x="313855" y="1520824"/>
            <a:ext cx="11521203" cy="4511995"/>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dirty="0">
                <a:latin typeface="Calibri" panose="020F0502020204030204" pitchFamily="34" charset="0"/>
                <a:cs typeface="Calibri" panose="020F0502020204030204" pitchFamily="34" charset="0"/>
              </a:rPr>
              <a:t>Hier muss man die verschiedenen Einsatzszenarien unterscheiden:</a:t>
            </a:r>
          </a:p>
          <a:p>
            <a:pPr marL="342900" indent="-342900">
              <a:buFont typeface="Arial" panose="020B0604020202020204" pitchFamily="34" charset="0"/>
              <a:buChar char="•"/>
            </a:pPr>
            <a:r>
              <a:rPr lang="de-DE" sz="1800" dirty="0">
                <a:latin typeface="Calibri" panose="020F0502020204030204" pitchFamily="34" charset="0"/>
                <a:cs typeface="Calibri" panose="020F0502020204030204" pitchFamily="34" charset="0"/>
              </a:rPr>
              <a:t>Fragebogen nach einem Usability Test</a:t>
            </a:r>
          </a:p>
          <a:p>
            <a:pPr marL="342900" indent="-342900">
              <a:buFont typeface="Arial" panose="020B0604020202020204" pitchFamily="34" charset="0"/>
              <a:buChar char="•"/>
            </a:pPr>
            <a:r>
              <a:rPr lang="de-DE" sz="1800" dirty="0">
                <a:latin typeface="Calibri" panose="020F0502020204030204" pitchFamily="34" charset="0"/>
                <a:cs typeface="Calibri" panose="020F0502020204030204" pitchFamily="34" charset="0"/>
              </a:rPr>
              <a:t>Online Fragebögen</a:t>
            </a:r>
          </a:p>
          <a:p>
            <a:endParaRPr lang="de-DE"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Wichtig in beiden Fällen:</a:t>
            </a:r>
          </a:p>
          <a:p>
            <a:pPr marL="342900" indent="-342900">
              <a:buFont typeface="Arial" panose="020B0604020202020204" pitchFamily="34" charset="0"/>
              <a:buChar char="•"/>
            </a:pPr>
            <a:r>
              <a:rPr lang="de-DE" sz="1800" dirty="0">
                <a:latin typeface="Calibri" panose="020F0502020204030204" pitchFamily="34" charset="0"/>
                <a:cs typeface="Calibri" panose="020F0502020204030204" pitchFamily="34" charset="0"/>
              </a:rPr>
              <a:t>Teilnehmer nicht durch die Instruktion in eine Richtung lenken!</a:t>
            </a:r>
          </a:p>
          <a:p>
            <a:pPr marL="342900" indent="-342900">
              <a:buFont typeface="Arial" panose="020B0604020202020204" pitchFamily="34" charset="0"/>
              <a:buChar char="•"/>
            </a:pPr>
            <a:r>
              <a:rPr lang="de-DE" sz="1800" b="1" dirty="0">
                <a:solidFill>
                  <a:schemeClr val="accent4"/>
                </a:solidFill>
                <a:latin typeface="Calibri" panose="020F0502020204030204" pitchFamily="34" charset="0"/>
                <a:cs typeface="Calibri" panose="020F0502020204030204" pitchFamily="34" charset="0"/>
              </a:rPr>
              <a:t>Schlecht</a:t>
            </a:r>
            <a:r>
              <a:rPr lang="de-DE" sz="1800" dirty="0">
                <a:solidFill>
                  <a:schemeClr val="accent4"/>
                </a:solidFill>
                <a:latin typeface="Calibri" panose="020F0502020204030204" pitchFamily="34" charset="0"/>
                <a:cs typeface="Calibri" panose="020F0502020204030204" pitchFamily="34" charset="0"/>
              </a:rPr>
              <a:t>:</a:t>
            </a:r>
            <a:r>
              <a:rPr lang="de-DE" sz="1800" dirty="0">
                <a:latin typeface="Calibri" panose="020F0502020204030204" pitchFamily="34" charset="0"/>
                <a:cs typeface="Calibri" panose="020F0502020204030204" pitchFamily="34" charset="0"/>
              </a:rPr>
              <a:t> In den letzten Monaten haben sich zahlreiche Besucher über unsere Web-Seite beschwert. Damit wir ein besseres Bild bekommen, an wo der dringendste Verbesserungsbedarf liegt, würden wir Sie bitten den folgenden Fragebogen auszufüllen.</a:t>
            </a:r>
          </a:p>
          <a:p>
            <a:pPr marL="342900" indent="-342900">
              <a:buFont typeface="Arial" panose="020B0604020202020204" pitchFamily="34" charset="0"/>
              <a:buChar char="•"/>
            </a:pPr>
            <a:r>
              <a:rPr lang="de-DE" sz="1800" b="1" dirty="0">
                <a:solidFill>
                  <a:schemeClr val="accent6"/>
                </a:solidFill>
                <a:latin typeface="Calibri" panose="020F0502020204030204" pitchFamily="34" charset="0"/>
                <a:cs typeface="Calibri" panose="020F0502020204030204" pitchFamily="34" charset="0"/>
              </a:rPr>
              <a:t>Besser</a:t>
            </a:r>
            <a:r>
              <a:rPr lang="de-DE" sz="1800" dirty="0">
                <a:solidFill>
                  <a:schemeClr val="accent6"/>
                </a:solidFill>
                <a:latin typeface="Calibri" panose="020F0502020204030204" pitchFamily="34" charset="0"/>
                <a:cs typeface="Calibri" panose="020F0502020204030204" pitchFamily="34" charset="0"/>
              </a:rPr>
              <a:t>:</a:t>
            </a:r>
            <a:r>
              <a:rPr lang="de-DE" sz="1800" dirty="0">
                <a:latin typeface="Calibri" panose="020F0502020204030204" pitchFamily="34" charset="0"/>
                <a:cs typeface="Calibri" panose="020F0502020204030204" pitchFamily="34" charset="0"/>
              </a:rPr>
              <a:t> Sie haben in den letzten Monaten unsere Web-Seite besucht. Wir sind natürlich daran interessiert, wie zufrieden oder unzufrieden sie mit dieser Web-Seite sind und würden Sie daher bitten, den folgenden Fragebogen auszufüllen.</a:t>
            </a:r>
          </a:p>
          <a:p>
            <a:pPr marL="342900" indent="-342900">
              <a:buFont typeface="Arial" panose="020B0604020202020204" pitchFamily="34" charset="0"/>
              <a:buChar char="•"/>
            </a:pPr>
            <a:endParaRPr lang="de-DE" sz="1800" dirty="0">
              <a:latin typeface="Calibri" panose="020F0502020204030204" pitchFamily="34" charset="0"/>
              <a:cs typeface="Calibri" panose="020F0502020204030204" pitchFamily="34" charset="0"/>
            </a:endParaRPr>
          </a:p>
          <a:p>
            <a:pPr lvl="0"/>
            <a:r>
              <a:rPr lang="de-DE" dirty="0"/>
              <a:t>.</a:t>
            </a:r>
          </a:p>
          <a:p>
            <a:pPr marL="342900" indent="-342900">
              <a:buFont typeface="Arial" panose="020B0604020202020204" pitchFamily="34" charset="0"/>
              <a:buChar char="•"/>
            </a:pPr>
            <a:endParaRPr lang="de-DE" dirty="0">
              <a:latin typeface="Calibri" panose="020F0502020204030204" pitchFamily="34" charset="0"/>
              <a:cs typeface="Calibri" panose="020F0502020204030204" pitchFamily="34" charset="0"/>
            </a:endParaRPr>
          </a:p>
          <a:p>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9092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Daten richtig erheben: Nach einem Usability Test</a:t>
            </a:r>
          </a:p>
        </p:txBody>
      </p:sp>
      <p:sp>
        <p:nvSpPr>
          <p:cNvPr id="4" name="Textplatzhalter 3"/>
          <p:cNvSpPr>
            <a:spLocks noGrp="1"/>
          </p:cNvSpPr>
          <p:nvPr>
            <p:ph type="body" sz="quarter" idx="13"/>
          </p:nvPr>
        </p:nvSpPr>
        <p:spPr/>
        <p:txBody>
          <a:bodyPr/>
          <a:lstStyle/>
          <a:p>
            <a:endParaRPr lang="de-DE" dirty="0">
              <a:latin typeface="Calibri" panose="020F0502020204030204" pitchFamily="34" charset="0"/>
              <a:cs typeface="Calibri" panose="020F0502020204030204" pitchFamily="34" charset="0"/>
            </a:endParaRPr>
          </a:p>
        </p:txBody>
      </p:sp>
      <p:sp>
        <p:nvSpPr>
          <p:cNvPr id="6" name="Textplatzhalter 1">
            <a:extLst>
              <a:ext uri="{FF2B5EF4-FFF2-40B4-BE49-F238E27FC236}">
                <a16:creationId xmlns:a16="http://schemas.microsoft.com/office/drawing/2014/main" id="{87136FE9-3E15-4B89-BFE0-63F0A4ACE2A2}"/>
              </a:ext>
            </a:extLst>
          </p:cNvPr>
          <p:cNvSpPr txBox="1">
            <a:spLocks/>
          </p:cNvSpPr>
          <p:nvPr/>
        </p:nvSpPr>
        <p:spPr>
          <a:xfrm>
            <a:off x="313855" y="1520825"/>
            <a:ext cx="11521203" cy="4062852"/>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dirty="0">
                <a:latin typeface="Calibri" panose="020F0502020204030204" pitchFamily="34" charset="0"/>
                <a:cs typeface="Calibri" panose="020F0502020204030204" pitchFamily="34" charset="0"/>
              </a:rPr>
              <a:t>Usability Tests und Fragebögen ergänzen sich sehr gut. Deshalb ist das ein sehr häufiges Szenario.</a:t>
            </a:r>
          </a:p>
          <a:p>
            <a:endParaRPr lang="de-DE"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Wichtige Punkte:</a:t>
            </a:r>
          </a:p>
          <a:p>
            <a:pPr marL="342900" indent="-342900">
              <a:buFont typeface="Arial" panose="020B0604020202020204" pitchFamily="34" charset="0"/>
              <a:buChar char="•"/>
            </a:pPr>
            <a:r>
              <a:rPr lang="de-DE" dirty="0">
                <a:latin typeface="Calibri" panose="020F0502020204030204" pitchFamily="34" charset="0"/>
                <a:cs typeface="Calibri" panose="020F0502020204030204" pitchFamily="34" charset="0"/>
              </a:rPr>
              <a:t>Fragebogen direkt nach der Aufgabenbearbeitung und vor der Diskussion ausgeben!</a:t>
            </a:r>
          </a:p>
          <a:p>
            <a:pPr marL="342900" indent="-342900">
              <a:buFont typeface="Arial" panose="020B0604020202020204" pitchFamily="34" charset="0"/>
              <a:buChar char="•"/>
            </a:pPr>
            <a:r>
              <a:rPr lang="de-DE" dirty="0">
                <a:latin typeface="Calibri" panose="020F0502020204030204" pitchFamily="34" charset="0"/>
                <a:cs typeface="Calibri" panose="020F0502020204030204" pitchFamily="34" charset="0"/>
              </a:rPr>
              <a:t>Den Teilnehmer vor dem Ausfüllen des Fragebogens nicht beeinflussen.</a:t>
            </a:r>
          </a:p>
          <a:p>
            <a:pPr marL="342900" indent="-342900">
              <a:buFont typeface="Arial" panose="020B0604020202020204" pitchFamily="34" charset="0"/>
              <a:buChar char="•"/>
            </a:pPr>
            <a:r>
              <a:rPr lang="de-DE" dirty="0">
                <a:latin typeface="Calibri" panose="020F0502020204030204" pitchFamily="34" charset="0"/>
                <a:cs typeface="Calibri" panose="020F0502020204030204" pitchFamily="34" charset="0"/>
              </a:rPr>
              <a:t>Motivieren, dass das zusätzliche Feedback über den Fragebogen wichtig ist.</a:t>
            </a:r>
          </a:p>
          <a:p>
            <a:pPr marL="342900" indent="-342900">
              <a:buFont typeface="Arial" panose="020B0604020202020204" pitchFamily="34" charset="0"/>
              <a:buChar char="•"/>
            </a:pPr>
            <a:r>
              <a:rPr lang="de-DE" dirty="0">
                <a:latin typeface="Calibri" panose="020F0502020204030204" pitchFamily="34" charset="0"/>
                <a:cs typeface="Calibri" panose="020F0502020204030204" pitchFamily="34" charset="0"/>
              </a:rPr>
              <a:t>Bei für die Teilnehmer ungewöhnlichem Fragebogen-Format (z.B. semantischem Differential), dieses kurz ansprechen und begründen (z.B. „erlaubt direktes Feedback zum subjektiven Eindruck“).</a:t>
            </a:r>
          </a:p>
          <a:p>
            <a:pPr marL="342900" indent="-342900">
              <a:buFont typeface="Arial" panose="020B0604020202020204" pitchFamily="34" charset="0"/>
              <a:buChar char="•"/>
            </a:pPr>
            <a:r>
              <a:rPr lang="de-DE" dirty="0">
                <a:latin typeface="Calibri" panose="020F0502020204030204" pitchFamily="34" charset="0"/>
                <a:cs typeface="Calibri" panose="020F0502020204030204" pitchFamily="34" charset="0"/>
              </a:rPr>
              <a:t>Ggfs. erklären, dass es sich um einen etablierten UX Fragebogen handelt.</a:t>
            </a:r>
          </a:p>
          <a:p>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7361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Daten richtig erheben: Online Fragebögen</a:t>
            </a:r>
          </a:p>
        </p:txBody>
      </p:sp>
      <p:sp>
        <p:nvSpPr>
          <p:cNvPr id="6" name="Textplatzhalter 1">
            <a:extLst>
              <a:ext uri="{FF2B5EF4-FFF2-40B4-BE49-F238E27FC236}">
                <a16:creationId xmlns:a16="http://schemas.microsoft.com/office/drawing/2014/main" id="{87136FE9-3E15-4B89-BFE0-63F0A4ACE2A2}"/>
              </a:ext>
            </a:extLst>
          </p:cNvPr>
          <p:cNvSpPr txBox="1">
            <a:spLocks/>
          </p:cNvSpPr>
          <p:nvPr/>
        </p:nvSpPr>
        <p:spPr>
          <a:xfrm>
            <a:off x="313855" y="1520825"/>
            <a:ext cx="11521203" cy="4062852"/>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dirty="0">
                <a:latin typeface="Calibri" panose="020F0502020204030204" pitchFamily="34" charset="0"/>
                <a:cs typeface="Calibri" panose="020F0502020204030204" pitchFamily="34" charset="0"/>
              </a:rPr>
              <a:t>Da man hier wenig Kontrolle hat, sind zusätzliche demographische Daten (Alter, Geschlecht, Nutzungsdauer, Motivation zur Nutzung, etc.) wichtig, um die Daten später gut interpretieren zu können.</a:t>
            </a:r>
          </a:p>
          <a:p>
            <a:r>
              <a:rPr lang="de-DE" dirty="0">
                <a:latin typeface="Calibri" panose="020F0502020204030204" pitchFamily="34" charset="0"/>
                <a:cs typeface="Calibri" panose="020F0502020204030204" pitchFamily="34" charset="0"/>
              </a:rPr>
              <a:t>Vorsicht mit Motivation durch Belohnungen (z.B. Verlosung von Gutscheinen unter den Teilnehmern).</a:t>
            </a:r>
          </a:p>
          <a:p>
            <a:pPr marL="342900" indent="-342900">
              <a:buFont typeface="Arial" panose="020B0604020202020204" pitchFamily="34" charset="0"/>
              <a:buChar char="•"/>
            </a:pPr>
            <a:r>
              <a:rPr lang="de-DE" dirty="0">
                <a:latin typeface="Calibri" panose="020F0502020204030204" pitchFamily="34" charset="0"/>
                <a:cs typeface="Calibri" panose="020F0502020204030204" pitchFamily="34" charset="0"/>
              </a:rPr>
              <a:t>Erhöht die Motivation teilzunehmen</a:t>
            </a:r>
          </a:p>
          <a:p>
            <a:pPr marL="342900" indent="-342900">
              <a:buFont typeface="Arial" panose="020B0604020202020204" pitchFamily="34" charset="0"/>
              <a:buChar char="•"/>
            </a:pPr>
            <a:r>
              <a:rPr lang="de-DE" dirty="0">
                <a:latin typeface="Calibri" panose="020F0502020204030204" pitchFamily="34" charset="0"/>
                <a:cs typeface="Calibri" panose="020F0502020204030204" pitchFamily="34" charset="0"/>
              </a:rPr>
              <a:t>ABER: Vermindert die Datenqualität (einige klicken nur schnell durch)</a:t>
            </a:r>
          </a:p>
          <a:p>
            <a:pPr marL="342900" indent="-342900">
              <a:buFont typeface="Arial" panose="020B0604020202020204" pitchFamily="34" charset="0"/>
              <a:buChar char="•"/>
            </a:pPr>
            <a:r>
              <a:rPr lang="de-DE" dirty="0">
                <a:latin typeface="Calibri" panose="020F0502020204030204" pitchFamily="34" charset="0"/>
                <a:cs typeface="Calibri" panose="020F0502020204030204" pitchFamily="34" charset="0"/>
              </a:rPr>
              <a:t>Hier sollte man immer Möglichkeiten vordenken, wie man Teilnehmer ausfiltern kann, die nicht ernsthaft geantwortet haben (Antwortzeiten erfassen, interne Konsistenz der Antworten)</a:t>
            </a:r>
          </a:p>
          <a:p>
            <a:pPr marL="342900" indent="-342900">
              <a:buFont typeface="Arial" panose="020B0604020202020204" pitchFamily="34" charset="0"/>
              <a:buChar char="•"/>
            </a:pPr>
            <a:r>
              <a:rPr lang="de-DE" dirty="0">
                <a:latin typeface="Calibri" panose="020F0502020204030204" pitchFamily="34" charset="0"/>
                <a:cs typeface="Calibri" panose="020F0502020204030204" pitchFamily="34" charset="0"/>
              </a:rPr>
              <a:t>15-25% unbrauchbare Antworten sind nicht ungewöhnlich!</a:t>
            </a:r>
          </a:p>
        </p:txBody>
      </p:sp>
      <p:sp>
        <p:nvSpPr>
          <p:cNvPr id="5" name="Text Placeholder 4">
            <a:extLst>
              <a:ext uri="{FF2B5EF4-FFF2-40B4-BE49-F238E27FC236}">
                <a16:creationId xmlns:a16="http://schemas.microsoft.com/office/drawing/2014/main" id="{602311EA-22E3-4003-8502-DC057C50475F}"/>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3835948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Vorsicht: Vorher prüfen, ob der Fragebogen für die Zielgruppe passt!</a:t>
            </a:r>
          </a:p>
        </p:txBody>
      </p:sp>
      <p:sp>
        <p:nvSpPr>
          <p:cNvPr id="6" name="Textplatzhalter 1">
            <a:extLst>
              <a:ext uri="{FF2B5EF4-FFF2-40B4-BE49-F238E27FC236}">
                <a16:creationId xmlns:a16="http://schemas.microsoft.com/office/drawing/2014/main" id="{87136FE9-3E15-4B89-BFE0-63F0A4ACE2A2}"/>
              </a:ext>
            </a:extLst>
          </p:cNvPr>
          <p:cNvSpPr txBox="1">
            <a:spLocks/>
          </p:cNvSpPr>
          <p:nvPr/>
        </p:nvSpPr>
        <p:spPr>
          <a:xfrm>
            <a:off x="313855" y="1520825"/>
            <a:ext cx="5182273" cy="4247677"/>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dirty="0">
                <a:latin typeface="Calibri" panose="020F0502020204030204" pitchFamily="34" charset="0"/>
                <a:cs typeface="Calibri" panose="020F0502020204030204" pitchFamily="34" charset="0"/>
              </a:rPr>
              <a:t>Manchen UX Fragebögen sieht man an, dass sie hauptsächlich mit Studenten als Testpersonen und rein innerhalb einer Universität entwickelt wurden!</a:t>
            </a:r>
          </a:p>
          <a:p>
            <a:r>
              <a:rPr lang="de-DE" dirty="0">
                <a:latin typeface="Calibri" panose="020F0502020204030204" pitchFamily="34" charset="0"/>
                <a:cs typeface="Calibri" panose="020F0502020204030204" pitchFamily="34" charset="0"/>
              </a:rPr>
              <a:t>Bei Einsätzen im professionellen Umfeld können einige der Fragen unter Umständen Reaktanz (schlicht gesagt fühlt sich der Befragte nicht ernst genommen) auslösen!</a:t>
            </a:r>
          </a:p>
          <a:p>
            <a:r>
              <a:rPr lang="de-DE" dirty="0">
                <a:latin typeface="Calibri" panose="020F0502020204030204" pitchFamily="34" charset="0"/>
                <a:cs typeface="Calibri" panose="020F0502020204030204" pitchFamily="34" charset="0"/>
              </a:rPr>
              <a:t>D.h. vor Einsatz immer überlegen, ob es hier Probleme geben könnte und ggfs. einen kleinen Pretest machen.</a:t>
            </a:r>
          </a:p>
        </p:txBody>
      </p:sp>
      <p:sp>
        <p:nvSpPr>
          <p:cNvPr id="5" name="Text Placeholder 4">
            <a:extLst>
              <a:ext uri="{FF2B5EF4-FFF2-40B4-BE49-F238E27FC236}">
                <a16:creationId xmlns:a16="http://schemas.microsoft.com/office/drawing/2014/main" id="{602311EA-22E3-4003-8502-DC057C50475F}"/>
              </a:ext>
            </a:extLst>
          </p:cNvPr>
          <p:cNvSpPr>
            <a:spLocks noGrp="1"/>
          </p:cNvSpPr>
          <p:nvPr>
            <p:ph type="body" sz="quarter" idx="13"/>
          </p:nvPr>
        </p:nvSpPr>
        <p:spPr/>
        <p:txBody>
          <a:bodyPr/>
          <a:lstStyle/>
          <a:p>
            <a:r>
              <a:rPr lang="de-DE" dirty="0"/>
              <a:t>Manche Fragen kann man nicht jedem stellen!</a:t>
            </a:r>
          </a:p>
        </p:txBody>
      </p:sp>
      <p:sp>
        <p:nvSpPr>
          <p:cNvPr id="7" name="Thought Bubble: Cloud 6">
            <a:extLst>
              <a:ext uri="{FF2B5EF4-FFF2-40B4-BE49-F238E27FC236}">
                <a16:creationId xmlns:a16="http://schemas.microsoft.com/office/drawing/2014/main" id="{186F3C5B-0DE5-4BA9-8BFB-975080885845}"/>
              </a:ext>
            </a:extLst>
          </p:cNvPr>
          <p:cNvSpPr/>
          <p:nvPr/>
        </p:nvSpPr>
        <p:spPr>
          <a:xfrm>
            <a:off x="6695874" y="2164362"/>
            <a:ext cx="4163438" cy="2351284"/>
          </a:xfrm>
          <a:prstGeom prst="cloudCallou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2"/>
                </a:solidFill>
              </a:rPr>
              <a:t>Das Produkt ist wie ein Freund für mich.</a:t>
            </a:r>
          </a:p>
          <a:p>
            <a:pPr algn="ctr"/>
            <a:r>
              <a:rPr lang="de-DE" dirty="0">
                <a:solidFill>
                  <a:schemeClr val="bg2"/>
                </a:solidFill>
              </a:rPr>
              <a:t>Ohne das Produkt kann ich nicht leben.</a:t>
            </a:r>
          </a:p>
          <a:p>
            <a:pPr algn="ctr"/>
            <a:r>
              <a:rPr lang="de-DE" dirty="0">
                <a:solidFill>
                  <a:schemeClr val="accent5">
                    <a:lumMod val="60000"/>
                    <a:lumOff val="40000"/>
                  </a:schemeClr>
                </a:solidFill>
              </a:rPr>
              <a:t>Sind diese </a:t>
            </a:r>
            <a:r>
              <a:rPr lang="de-DE" dirty="0" err="1">
                <a:solidFill>
                  <a:schemeClr val="accent5">
                    <a:lumMod val="60000"/>
                    <a:lumOff val="40000"/>
                  </a:schemeClr>
                </a:solidFill>
              </a:rPr>
              <a:t>UX‘ler</a:t>
            </a:r>
            <a:r>
              <a:rPr lang="de-DE" dirty="0">
                <a:solidFill>
                  <a:schemeClr val="accent5">
                    <a:lumMod val="60000"/>
                    <a:lumOff val="40000"/>
                  </a:schemeClr>
                </a:solidFill>
              </a:rPr>
              <a:t> jetzt total bescheuert!?</a:t>
            </a:r>
          </a:p>
        </p:txBody>
      </p:sp>
    </p:spTree>
    <p:extLst>
      <p:ext uri="{BB962C8B-B14F-4D97-AF65-F5344CB8AC3E}">
        <p14:creationId xmlns:p14="http://schemas.microsoft.com/office/powerpoint/2010/main" val="4292998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atin typeface="+mn-lt"/>
              </a:rPr>
              <a:t>Wie Wertet man die Daten auS?</a:t>
            </a:r>
          </a:p>
        </p:txBody>
      </p:sp>
    </p:spTree>
    <p:extLst>
      <p:ext uri="{BB962C8B-B14F-4D97-AF65-F5344CB8AC3E}">
        <p14:creationId xmlns:p14="http://schemas.microsoft.com/office/powerpoint/2010/main" val="5048702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Datenqualität sicherstellen</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Nicht jeder füllt den Fragebogen sorgfältig aus!</a:t>
            </a:r>
          </a:p>
        </p:txBody>
      </p:sp>
      <p:sp>
        <p:nvSpPr>
          <p:cNvPr id="6" name="Textplatzhalter 1">
            <a:extLst>
              <a:ext uri="{FF2B5EF4-FFF2-40B4-BE49-F238E27FC236}">
                <a16:creationId xmlns:a16="http://schemas.microsoft.com/office/drawing/2014/main" id="{87136FE9-3E15-4B89-BFE0-63F0A4ACE2A2}"/>
              </a:ext>
            </a:extLst>
          </p:cNvPr>
          <p:cNvSpPr txBox="1">
            <a:spLocks/>
          </p:cNvSpPr>
          <p:nvPr/>
        </p:nvSpPr>
        <p:spPr>
          <a:xfrm>
            <a:off x="313855" y="1520825"/>
            <a:ext cx="11521203" cy="4062852"/>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de-DE"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7CCFF039-23ED-4BB8-A4C2-1F107AF2FE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5245"/>
          <a:stretch>
            <a:fillRect/>
          </a:stretch>
        </p:blipFill>
        <p:spPr bwMode="auto">
          <a:xfrm>
            <a:off x="4441446" y="3146100"/>
            <a:ext cx="7493000" cy="34972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id="{8AC49D87-52C5-4755-BDA9-24BEECC27FEC}"/>
              </a:ext>
            </a:extLst>
          </p:cNvPr>
          <p:cNvSpPr>
            <a:spLocks noChangeArrowheads="1"/>
          </p:cNvSpPr>
          <p:nvPr/>
        </p:nvSpPr>
        <p:spPr bwMode="auto">
          <a:xfrm>
            <a:off x="5954333" y="4298625"/>
            <a:ext cx="4248150" cy="2159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endParaRPr lang="en-US" altLang="de-DE" sz="1800">
              <a:solidFill>
                <a:srgbClr val="021B45"/>
              </a:solidFill>
            </a:endParaRPr>
          </a:p>
        </p:txBody>
      </p:sp>
      <p:sp>
        <p:nvSpPr>
          <p:cNvPr id="10" name="Rectangle 9">
            <a:extLst>
              <a:ext uri="{FF2B5EF4-FFF2-40B4-BE49-F238E27FC236}">
                <a16:creationId xmlns:a16="http://schemas.microsoft.com/office/drawing/2014/main" id="{730A782C-EEA7-4093-AC67-1382433A4E90}"/>
              </a:ext>
            </a:extLst>
          </p:cNvPr>
          <p:cNvSpPr>
            <a:spLocks noChangeArrowheads="1"/>
          </p:cNvSpPr>
          <p:nvPr/>
        </p:nvSpPr>
        <p:spPr bwMode="auto">
          <a:xfrm>
            <a:off x="5378071" y="5273350"/>
            <a:ext cx="4824412" cy="2159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endParaRPr lang="en-US" altLang="de-DE" sz="1800">
              <a:solidFill>
                <a:srgbClr val="021B45"/>
              </a:solidFill>
            </a:endParaRPr>
          </a:p>
        </p:txBody>
      </p:sp>
      <p:sp>
        <p:nvSpPr>
          <p:cNvPr id="11" name="Rectangle 10">
            <a:extLst>
              <a:ext uri="{FF2B5EF4-FFF2-40B4-BE49-F238E27FC236}">
                <a16:creationId xmlns:a16="http://schemas.microsoft.com/office/drawing/2014/main" id="{E2533276-8DEF-4D4C-9A73-32D54182E0D9}"/>
              </a:ext>
            </a:extLst>
          </p:cNvPr>
          <p:cNvSpPr>
            <a:spLocks noChangeArrowheads="1"/>
          </p:cNvSpPr>
          <p:nvPr/>
        </p:nvSpPr>
        <p:spPr bwMode="auto">
          <a:xfrm>
            <a:off x="5770183" y="5921050"/>
            <a:ext cx="4432300" cy="2159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endParaRPr lang="en-US" altLang="de-DE" sz="1800">
              <a:solidFill>
                <a:srgbClr val="021B45"/>
              </a:solidFill>
            </a:endParaRPr>
          </a:p>
        </p:txBody>
      </p:sp>
      <p:sp>
        <p:nvSpPr>
          <p:cNvPr id="12" name="TextBox 1">
            <a:extLst>
              <a:ext uri="{FF2B5EF4-FFF2-40B4-BE49-F238E27FC236}">
                <a16:creationId xmlns:a16="http://schemas.microsoft.com/office/drawing/2014/main" id="{EF1B77C0-F7AB-411D-A787-FB59084F60E9}"/>
              </a:ext>
            </a:extLst>
          </p:cNvPr>
          <p:cNvSpPr txBox="1">
            <a:spLocks noChangeArrowheads="1"/>
          </p:cNvSpPr>
          <p:nvPr/>
        </p:nvSpPr>
        <p:spPr bwMode="auto">
          <a:xfrm>
            <a:off x="284670" y="1456673"/>
            <a:ext cx="11281515"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spcAft>
                <a:spcPts val="600"/>
              </a:spcAft>
              <a:buFontTx/>
              <a:buNone/>
            </a:pPr>
            <a:r>
              <a:rPr lang="de-DE" altLang="de-DE" sz="2000" dirty="0">
                <a:solidFill>
                  <a:srgbClr val="021B45"/>
                </a:solidFill>
              </a:rPr>
              <a:t>Speziell bei Online Fragebögen!</a:t>
            </a:r>
          </a:p>
          <a:p>
            <a:pPr>
              <a:spcBef>
                <a:spcPct val="0"/>
              </a:spcBef>
              <a:spcAft>
                <a:spcPts val="600"/>
              </a:spcAft>
              <a:buFontTx/>
              <a:buNone/>
            </a:pPr>
            <a:r>
              <a:rPr lang="de-DE" altLang="de-DE" sz="2000" dirty="0">
                <a:solidFill>
                  <a:srgbClr val="021B45"/>
                </a:solidFill>
              </a:rPr>
              <a:t>Wichtig: Daten ansehen </a:t>
            </a:r>
            <a:r>
              <a:rPr lang="de-DE" altLang="de-DE" dirty="0">
                <a:solidFill>
                  <a:srgbClr val="021B45"/>
                </a:solidFill>
              </a:rPr>
              <a:t>und</a:t>
            </a:r>
            <a:r>
              <a:rPr lang="de-DE" altLang="de-DE" sz="2000" dirty="0">
                <a:solidFill>
                  <a:srgbClr val="021B45"/>
                </a:solidFill>
              </a:rPr>
              <a:t> fragwürdige Datensätze vor der Auswertung eliminieren!</a:t>
            </a:r>
          </a:p>
          <a:p>
            <a:pPr>
              <a:spcBef>
                <a:spcPct val="0"/>
              </a:spcBef>
              <a:spcAft>
                <a:spcPts val="600"/>
              </a:spcAft>
              <a:buFontTx/>
              <a:buNone/>
            </a:pPr>
            <a:r>
              <a:rPr lang="de-DE" altLang="de-DE" sz="2000" dirty="0">
                <a:solidFill>
                  <a:srgbClr val="021B45"/>
                </a:solidFill>
              </a:rPr>
              <a:t>Wie findet man die?</a:t>
            </a:r>
          </a:p>
          <a:p>
            <a:pPr marL="342900" indent="-342900">
              <a:spcBef>
                <a:spcPct val="0"/>
              </a:spcBef>
              <a:spcAft>
                <a:spcPts val="600"/>
              </a:spcAft>
              <a:buFont typeface="Arial" panose="020B0604020202020204" pitchFamily="34" charset="0"/>
              <a:buChar char="•"/>
            </a:pPr>
            <a:r>
              <a:rPr lang="de-DE" altLang="de-DE" sz="2000" dirty="0">
                <a:solidFill>
                  <a:srgbClr val="021B45"/>
                </a:solidFill>
              </a:rPr>
              <a:t>Antwortzeiten (Online) messen</a:t>
            </a:r>
          </a:p>
          <a:p>
            <a:pPr marL="342900" indent="-342900">
              <a:spcBef>
                <a:spcPct val="0"/>
              </a:spcBef>
              <a:spcAft>
                <a:spcPts val="600"/>
              </a:spcAft>
              <a:buFont typeface="Arial" panose="020B0604020202020204" pitchFamily="34" charset="0"/>
              <a:buChar char="•"/>
            </a:pPr>
            <a:r>
              <a:rPr lang="de-DE" altLang="de-DE" sz="2000" dirty="0">
                <a:solidFill>
                  <a:srgbClr val="021B45"/>
                </a:solidFill>
              </a:rPr>
              <a:t>Inkonsistenzen finden</a:t>
            </a:r>
          </a:p>
          <a:p>
            <a:pPr marL="342900" indent="-342900">
              <a:spcBef>
                <a:spcPct val="0"/>
              </a:spcBef>
              <a:spcAft>
                <a:spcPts val="600"/>
              </a:spcAft>
              <a:buFont typeface="Arial" panose="020B0604020202020204" pitchFamily="34" charset="0"/>
              <a:buChar char="•"/>
            </a:pPr>
            <a:r>
              <a:rPr lang="de-DE" altLang="de-DE" sz="2000" dirty="0">
                <a:solidFill>
                  <a:srgbClr val="021B45"/>
                </a:solidFill>
              </a:rPr>
              <a:t>Rohdaten ansehen</a:t>
            </a:r>
          </a:p>
        </p:txBody>
      </p:sp>
    </p:spTree>
    <p:extLst>
      <p:ext uri="{BB962C8B-B14F-4D97-AF65-F5344CB8AC3E}">
        <p14:creationId xmlns:p14="http://schemas.microsoft.com/office/powerpoint/2010/main" val="38814530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Datenqualität sicherstellen</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Wer nur schnell ohne Überlegung durchklickt </a:t>
            </a:r>
            <a:r>
              <a:rPr lang="de-DE" dirty="0" err="1">
                <a:latin typeface="Calibri" panose="020F0502020204030204" pitchFamily="34" charset="0"/>
                <a:cs typeface="Calibri" panose="020F0502020204030204" pitchFamily="34" charset="0"/>
              </a:rPr>
              <a:t>produiert</a:t>
            </a:r>
            <a:r>
              <a:rPr lang="de-DE" dirty="0">
                <a:latin typeface="Calibri" panose="020F0502020204030204" pitchFamily="34" charset="0"/>
                <a:cs typeface="Calibri" panose="020F0502020204030204" pitchFamily="34" charset="0"/>
              </a:rPr>
              <a:t> Inkonsistenzen</a:t>
            </a:r>
          </a:p>
        </p:txBody>
      </p:sp>
      <p:graphicFrame>
        <p:nvGraphicFramePr>
          <p:cNvPr id="13" name="Table 12">
            <a:extLst>
              <a:ext uri="{FF2B5EF4-FFF2-40B4-BE49-F238E27FC236}">
                <a16:creationId xmlns:a16="http://schemas.microsoft.com/office/drawing/2014/main" id="{DD27F6E6-9214-4432-97B3-B43F8C1E8D8E}"/>
              </a:ext>
            </a:extLst>
          </p:cNvPr>
          <p:cNvGraphicFramePr>
            <a:graphicFrameLocks noGrp="1"/>
          </p:cNvGraphicFramePr>
          <p:nvPr>
            <p:extLst>
              <p:ext uri="{D42A27DB-BD31-4B8C-83A1-F6EECF244321}">
                <p14:modId xmlns:p14="http://schemas.microsoft.com/office/powerpoint/2010/main" val="3169665823"/>
              </p:ext>
            </p:extLst>
          </p:nvPr>
        </p:nvGraphicFramePr>
        <p:xfrm>
          <a:off x="467915" y="1589254"/>
          <a:ext cx="6512005" cy="1584960"/>
        </p:xfrm>
        <a:graphic>
          <a:graphicData uri="http://schemas.openxmlformats.org/drawingml/2006/table">
            <a:tbl>
              <a:tblPr firstRow="1" bandRow="1">
                <a:tableStyleId>{2D5ABB26-0587-4C30-8999-92F81FD0307C}</a:tableStyleId>
              </a:tblPr>
              <a:tblGrid>
                <a:gridCol w="2045207">
                  <a:extLst>
                    <a:ext uri="{9D8B030D-6E8A-4147-A177-3AD203B41FA5}">
                      <a16:colId xmlns:a16="http://schemas.microsoft.com/office/drawing/2014/main" val="4262928617"/>
                    </a:ext>
                  </a:extLst>
                </a:gridCol>
                <a:gridCol w="1902129">
                  <a:extLst>
                    <a:ext uri="{9D8B030D-6E8A-4147-A177-3AD203B41FA5}">
                      <a16:colId xmlns:a16="http://schemas.microsoft.com/office/drawing/2014/main" val="4208194161"/>
                    </a:ext>
                  </a:extLst>
                </a:gridCol>
                <a:gridCol w="2564669">
                  <a:extLst>
                    <a:ext uri="{9D8B030D-6E8A-4147-A177-3AD203B41FA5}">
                      <a16:colId xmlns:a16="http://schemas.microsoft.com/office/drawing/2014/main" val="2293462704"/>
                    </a:ext>
                  </a:extLst>
                </a:gridCol>
              </a:tblGrid>
              <a:tr h="370840">
                <a:tc>
                  <a:txBody>
                    <a:bodyPr/>
                    <a:lstStyle/>
                    <a:p>
                      <a:pPr algn="r" fontAlgn="ctr"/>
                      <a:r>
                        <a:rPr lang="de-DE" sz="2000" b="0" i="0" u="none" strike="noStrike" dirty="0">
                          <a:solidFill>
                            <a:srgbClr val="000000"/>
                          </a:solidFill>
                          <a:effectLst/>
                          <a:latin typeface="+mn-lt"/>
                        </a:rPr>
                        <a:t>unverständlich</a:t>
                      </a:r>
                    </a:p>
                  </a:txBody>
                  <a:tcPr marL="0" marR="0" marT="0" marB="0" anchor="ctr"/>
                </a:tc>
                <a:tc>
                  <a:txBody>
                    <a:bodyPr/>
                    <a:lstStyle/>
                    <a:p>
                      <a:r>
                        <a:rPr lang="de-DE" sz="2000" dirty="0">
                          <a:solidFill>
                            <a:srgbClr val="000000"/>
                          </a:solidFill>
                        </a:rPr>
                        <a:t>O </a:t>
                      </a:r>
                      <a:r>
                        <a:rPr lang="de-DE" sz="2000" dirty="0" err="1">
                          <a:solidFill>
                            <a:srgbClr val="000000"/>
                          </a:solidFill>
                        </a:rPr>
                        <a:t>O</a:t>
                      </a:r>
                      <a:r>
                        <a:rPr lang="de-DE" sz="2000" dirty="0">
                          <a:solidFill>
                            <a:srgbClr val="000000"/>
                          </a:solidFill>
                        </a:rPr>
                        <a:t> </a:t>
                      </a:r>
                      <a:r>
                        <a:rPr lang="de-DE" sz="2000" dirty="0" err="1">
                          <a:solidFill>
                            <a:srgbClr val="000000"/>
                          </a:solidFill>
                        </a:rPr>
                        <a:t>O</a:t>
                      </a:r>
                      <a:r>
                        <a:rPr lang="de-DE" sz="2000" dirty="0">
                          <a:solidFill>
                            <a:srgbClr val="000000"/>
                          </a:solidFill>
                        </a:rPr>
                        <a:t> </a:t>
                      </a:r>
                      <a:r>
                        <a:rPr lang="de-DE" sz="2000" dirty="0" err="1">
                          <a:solidFill>
                            <a:srgbClr val="000000"/>
                          </a:solidFill>
                        </a:rPr>
                        <a:t>O</a:t>
                      </a:r>
                      <a:r>
                        <a:rPr lang="de-DE" sz="2000" dirty="0">
                          <a:solidFill>
                            <a:srgbClr val="000000"/>
                          </a:solidFill>
                        </a:rPr>
                        <a:t> </a:t>
                      </a:r>
                      <a:r>
                        <a:rPr lang="de-DE" sz="2000" dirty="0" err="1">
                          <a:solidFill>
                            <a:srgbClr val="000000"/>
                          </a:solidFill>
                        </a:rPr>
                        <a:t>O</a:t>
                      </a:r>
                      <a:r>
                        <a:rPr lang="de-DE" sz="2000" dirty="0">
                          <a:solidFill>
                            <a:srgbClr val="000000"/>
                          </a:solidFill>
                        </a:rPr>
                        <a:t> X O</a:t>
                      </a:r>
                    </a:p>
                  </a:txBody>
                  <a:tcPr/>
                </a:tc>
                <a:tc>
                  <a:txBody>
                    <a:bodyPr/>
                    <a:lstStyle/>
                    <a:p>
                      <a:pPr algn="l" fontAlgn="ctr"/>
                      <a:r>
                        <a:rPr lang="de-DE" sz="2000" b="0" i="0" u="none" strike="noStrike" dirty="0">
                          <a:solidFill>
                            <a:srgbClr val="000000"/>
                          </a:solidFill>
                          <a:effectLst/>
                          <a:latin typeface="+mn-lt"/>
                        </a:rPr>
                        <a:t>verständlich</a:t>
                      </a:r>
                    </a:p>
                  </a:txBody>
                  <a:tcPr marL="0" marR="0" marT="0" marB="0" anchor="ctr"/>
                </a:tc>
                <a:extLst>
                  <a:ext uri="{0D108BD9-81ED-4DB2-BD59-A6C34878D82A}">
                    <a16:rowId xmlns:a16="http://schemas.microsoft.com/office/drawing/2014/main" val="277663173"/>
                  </a:ext>
                </a:extLst>
              </a:tr>
              <a:tr h="370840">
                <a:tc>
                  <a:txBody>
                    <a:bodyPr/>
                    <a:lstStyle/>
                    <a:p>
                      <a:pPr algn="r" fontAlgn="ctr"/>
                      <a:r>
                        <a:rPr lang="de-DE" sz="2000" b="0" i="0" u="none" strike="noStrike" dirty="0">
                          <a:solidFill>
                            <a:srgbClr val="000000"/>
                          </a:solidFill>
                          <a:effectLst/>
                          <a:latin typeface="+mn-lt"/>
                        </a:rPr>
                        <a:t>kompliziert</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solidFill>
                            <a:srgbClr val="000000"/>
                          </a:solidFill>
                        </a:rPr>
                        <a:t>X O </a:t>
                      </a:r>
                      <a:r>
                        <a:rPr lang="de-DE" sz="2000" dirty="0" err="1">
                          <a:solidFill>
                            <a:srgbClr val="000000"/>
                          </a:solidFill>
                        </a:rPr>
                        <a:t>O</a:t>
                      </a:r>
                      <a:r>
                        <a:rPr lang="de-DE" sz="2000" dirty="0">
                          <a:solidFill>
                            <a:srgbClr val="000000"/>
                          </a:solidFill>
                        </a:rPr>
                        <a:t> </a:t>
                      </a:r>
                      <a:r>
                        <a:rPr lang="de-DE" sz="2000" dirty="0" err="1">
                          <a:solidFill>
                            <a:srgbClr val="000000"/>
                          </a:solidFill>
                        </a:rPr>
                        <a:t>O</a:t>
                      </a:r>
                      <a:r>
                        <a:rPr lang="de-DE" sz="2000" dirty="0">
                          <a:solidFill>
                            <a:srgbClr val="000000"/>
                          </a:solidFill>
                        </a:rPr>
                        <a:t> </a:t>
                      </a:r>
                      <a:r>
                        <a:rPr lang="de-DE" sz="2000" dirty="0" err="1">
                          <a:solidFill>
                            <a:srgbClr val="000000"/>
                          </a:solidFill>
                        </a:rPr>
                        <a:t>O</a:t>
                      </a:r>
                      <a:r>
                        <a:rPr lang="de-DE" sz="2000" dirty="0">
                          <a:solidFill>
                            <a:srgbClr val="000000"/>
                          </a:solidFill>
                        </a:rPr>
                        <a:t> </a:t>
                      </a:r>
                      <a:r>
                        <a:rPr lang="de-DE" sz="2000" dirty="0" err="1">
                          <a:solidFill>
                            <a:srgbClr val="000000"/>
                          </a:solidFill>
                        </a:rPr>
                        <a:t>O</a:t>
                      </a:r>
                      <a:r>
                        <a:rPr lang="de-DE" sz="2000" dirty="0">
                          <a:solidFill>
                            <a:srgbClr val="000000"/>
                          </a:solidFill>
                        </a:rPr>
                        <a:t> </a:t>
                      </a:r>
                      <a:r>
                        <a:rPr lang="de-DE" sz="2000" dirty="0" err="1">
                          <a:solidFill>
                            <a:srgbClr val="000000"/>
                          </a:solidFill>
                        </a:rPr>
                        <a:t>O</a:t>
                      </a:r>
                      <a:endParaRPr lang="de-DE" sz="2000" dirty="0">
                        <a:solidFill>
                          <a:srgbClr val="000000"/>
                        </a:solidFill>
                      </a:endParaRPr>
                    </a:p>
                  </a:txBody>
                  <a:tcPr/>
                </a:tc>
                <a:tc>
                  <a:txBody>
                    <a:bodyPr/>
                    <a:lstStyle/>
                    <a:p>
                      <a:pPr algn="l" fontAlgn="ctr"/>
                      <a:r>
                        <a:rPr lang="de-DE" sz="2000" b="0" i="0" u="none" strike="noStrike" dirty="0">
                          <a:solidFill>
                            <a:srgbClr val="000000"/>
                          </a:solidFill>
                          <a:effectLst/>
                          <a:latin typeface="+mn-lt"/>
                        </a:rPr>
                        <a:t>einfach</a:t>
                      </a:r>
                    </a:p>
                  </a:txBody>
                  <a:tcPr marL="0" marR="0" marT="0" marB="0" anchor="ctr"/>
                </a:tc>
                <a:extLst>
                  <a:ext uri="{0D108BD9-81ED-4DB2-BD59-A6C34878D82A}">
                    <a16:rowId xmlns:a16="http://schemas.microsoft.com/office/drawing/2014/main" val="3820121462"/>
                  </a:ext>
                </a:extLst>
              </a:tr>
              <a:tr h="370840">
                <a:tc>
                  <a:txBody>
                    <a:bodyPr/>
                    <a:lstStyle/>
                    <a:p>
                      <a:pPr algn="r" fontAlgn="ctr"/>
                      <a:r>
                        <a:rPr lang="de-DE" sz="2000" b="0" i="0" u="none" strike="noStrike" dirty="0">
                          <a:solidFill>
                            <a:srgbClr val="000000"/>
                          </a:solidFill>
                          <a:effectLst/>
                          <a:latin typeface="+mn-lt"/>
                        </a:rPr>
                        <a:t>übersichtlich</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solidFill>
                            <a:srgbClr val="000000"/>
                          </a:solidFill>
                        </a:rPr>
                        <a:t>O X O </a:t>
                      </a:r>
                      <a:r>
                        <a:rPr lang="de-DE" sz="2000" dirty="0" err="1">
                          <a:solidFill>
                            <a:srgbClr val="000000"/>
                          </a:solidFill>
                        </a:rPr>
                        <a:t>O</a:t>
                      </a:r>
                      <a:r>
                        <a:rPr lang="de-DE" sz="2000" dirty="0">
                          <a:solidFill>
                            <a:srgbClr val="000000"/>
                          </a:solidFill>
                        </a:rPr>
                        <a:t> </a:t>
                      </a:r>
                      <a:r>
                        <a:rPr lang="de-DE" sz="2000" dirty="0" err="1">
                          <a:solidFill>
                            <a:srgbClr val="000000"/>
                          </a:solidFill>
                        </a:rPr>
                        <a:t>O</a:t>
                      </a:r>
                      <a:r>
                        <a:rPr lang="de-DE" sz="2000" dirty="0">
                          <a:solidFill>
                            <a:srgbClr val="000000"/>
                          </a:solidFill>
                        </a:rPr>
                        <a:t> </a:t>
                      </a:r>
                      <a:r>
                        <a:rPr lang="de-DE" sz="2000" dirty="0" err="1">
                          <a:solidFill>
                            <a:srgbClr val="000000"/>
                          </a:solidFill>
                        </a:rPr>
                        <a:t>O</a:t>
                      </a:r>
                      <a:r>
                        <a:rPr lang="de-DE" sz="2000" dirty="0">
                          <a:solidFill>
                            <a:srgbClr val="000000"/>
                          </a:solidFill>
                        </a:rPr>
                        <a:t> </a:t>
                      </a:r>
                      <a:r>
                        <a:rPr lang="de-DE" sz="2000" dirty="0" err="1">
                          <a:solidFill>
                            <a:srgbClr val="000000"/>
                          </a:solidFill>
                        </a:rPr>
                        <a:t>O</a:t>
                      </a:r>
                      <a:endParaRPr lang="de-DE" sz="2000" dirty="0">
                        <a:solidFill>
                          <a:srgbClr val="000000"/>
                        </a:solidFill>
                      </a:endParaRPr>
                    </a:p>
                  </a:txBody>
                  <a:tcPr/>
                </a:tc>
                <a:tc>
                  <a:txBody>
                    <a:bodyPr/>
                    <a:lstStyle/>
                    <a:p>
                      <a:pPr algn="l" fontAlgn="ctr"/>
                      <a:r>
                        <a:rPr lang="de-DE" sz="2000" b="0" i="0" u="none" strike="noStrike" dirty="0">
                          <a:solidFill>
                            <a:srgbClr val="000000"/>
                          </a:solidFill>
                          <a:effectLst/>
                          <a:latin typeface="+mn-lt"/>
                        </a:rPr>
                        <a:t>verwirrend</a:t>
                      </a:r>
                    </a:p>
                  </a:txBody>
                  <a:tcPr marL="0" marR="0" marT="0" marB="0" anchor="ctr"/>
                </a:tc>
                <a:extLst>
                  <a:ext uri="{0D108BD9-81ED-4DB2-BD59-A6C34878D82A}">
                    <a16:rowId xmlns:a16="http://schemas.microsoft.com/office/drawing/2014/main" val="947713881"/>
                  </a:ext>
                </a:extLst>
              </a:tr>
              <a:tr h="370840">
                <a:tc>
                  <a:txBody>
                    <a:bodyPr/>
                    <a:lstStyle/>
                    <a:p>
                      <a:pPr algn="r" fontAlgn="ctr"/>
                      <a:r>
                        <a:rPr lang="de-DE" sz="2000" b="0" i="0" u="none" strike="noStrike" dirty="0">
                          <a:solidFill>
                            <a:srgbClr val="000000"/>
                          </a:solidFill>
                          <a:effectLst/>
                          <a:latin typeface="+mn-lt"/>
                        </a:rPr>
                        <a:t>leicht zu lernen</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solidFill>
                            <a:srgbClr val="000000"/>
                          </a:solidFill>
                        </a:rPr>
                        <a:t>O </a:t>
                      </a:r>
                      <a:r>
                        <a:rPr lang="de-DE" sz="2000" dirty="0" err="1">
                          <a:solidFill>
                            <a:srgbClr val="000000"/>
                          </a:solidFill>
                        </a:rPr>
                        <a:t>O</a:t>
                      </a:r>
                      <a:r>
                        <a:rPr lang="de-DE" sz="2000" dirty="0">
                          <a:solidFill>
                            <a:srgbClr val="000000"/>
                          </a:solidFill>
                        </a:rPr>
                        <a:t> </a:t>
                      </a:r>
                      <a:r>
                        <a:rPr lang="de-DE" sz="2000" dirty="0" err="1">
                          <a:solidFill>
                            <a:srgbClr val="000000"/>
                          </a:solidFill>
                        </a:rPr>
                        <a:t>O</a:t>
                      </a:r>
                      <a:r>
                        <a:rPr lang="de-DE" sz="2000" dirty="0">
                          <a:solidFill>
                            <a:srgbClr val="000000"/>
                          </a:solidFill>
                        </a:rPr>
                        <a:t> </a:t>
                      </a:r>
                      <a:r>
                        <a:rPr lang="de-DE" sz="2000" dirty="0" err="1">
                          <a:solidFill>
                            <a:srgbClr val="000000"/>
                          </a:solidFill>
                        </a:rPr>
                        <a:t>O</a:t>
                      </a:r>
                      <a:r>
                        <a:rPr lang="de-DE" sz="2000" dirty="0">
                          <a:solidFill>
                            <a:srgbClr val="000000"/>
                          </a:solidFill>
                        </a:rPr>
                        <a:t> </a:t>
                      </a:r>
                      <a:r>
                        <a:rPr lang="de-DE" sz="2000" dirty="0" err="1">
                          <a:solidFill>
                            <a:srgbClr val="000000"/>
                          </a:solidFill>
                        </a:rPr>
                        <a:t>O</a:t>
                      </a:r>
                      <a:r>
                        <a:rPr lang="de-DE" sz="2000" dirty="0">
                          <a:solidFill>
                            <a:srgbClr val="000000"/>
                          </a:solidFill>
                        </a:rPr>
                        <a:t> X O</a:t>
                      </a:r>
                    </a:p>
                  </a:txBody>
                  <a:tcPr/>
                </a:tc>
                <a:tc>
                  <a:txBody>
                    <a:bodyPr/>
                    <a:lstStyle/>
                    <a:p>
                      <a:pPr algn="l" fontAlgn="ctr"/>
                      <a:r>
                        <a:rPr lang="de-DE" sz="2000" b="0" i="0" u="none" strike="noStrike" dirty="0">
                          <a:solidFill>
                            <a:srgbClr val="000000"/>
                          </a:solidFill>
                          <a:effectLst/>
                          <a:latin typeface="+mn-lt"/>
                        </a:rPr>
                        <a:t>schwer zu lernen</a:t>
                      </a:r>
                    </a:p>
                  </a:txBody>
                  <a:tcPr marL="0" marR="0" marT="0" marB="0" anchor="ctr"/>
                </a:tc>
                <a:extLst>
                  <a:ext uri="{0D108BD9-81ED-4DB2-BD59-A6C34878D82A}">
                    <a16:rowId xmlns:a16="http://schemas.microsoft.com/office/drawing/2014/main" val="2712985020"/>
                  </a:ext>
                </a:extLst>
              </a:tr>
            </a:tbl>
          </a:graphicData>
        </a:graphic>
      </p:graphicFrame>
      <p:sp>
        <p:nvSpPr>
          <p:cNvPr id="2" name="TextBox 1">
            <a:extLst>
              <a:ext uri="{FF2B5EF4-FFF2-40B4-BE49-F238E27FC236}">
                <a16:creationId xmlns:a16="http://schemas.microsoft.com/office/drawing/2014/main" id="{960B1E6C-894B-4DBC-85CC-1B4AEF83F004}"/>
              </a:ext>
            </a:extLst>
          </p:cNvPr>
          <p:cNvSpPr txBox="1"/>
          <p:nvPr/>
        </p:nvSpPr>
        <p:spPr>
          <a:xfrm>
            <a:off x="7396480" y="1589254"/>
            <a:ext cx="4226878" cy="1200329"/>
          </a:xfrm>
          <a:prstGeom prst="rect">
            <a:avLst/>
          </a:prstGeom>
          <a:noFill/>
        </p:spPr>
        <p:txBody>
          <a:bodyPr wrap="square" rtlCol="0">
            <a:spAutoFit/>
          </a:bodyPr>
          <a:lstStyle/>
          <a:p>
            <a:r>
              <a:rPr lang="de-DE" sz="2400" dirty="0">
                <a:solidFill>
                  <a:srgbClr val="479AF8"/>
                </a:solidFill>
              </a:rPr>
              <a:t>Items einer Skala messen ähnliche Eigenschaften. Viele Inkonsistenzen sind verdächtig!</a:t>
            </a:r>
          </a:p>
        </p:txBody>
      </p:sp>
      <p:sp>
        <p:nvSpPr>
          <p:cNvPr id="14" name="TextBox 13">
            <a:extLst>
              <a:ext uri="{FF2B5EF4-FFF2-40B4-BE49-F238E27FC236}">
                <a16:creationId xmlns:a16="http://schemas.microsoft.com/office/drawing/2014/main" id="{2B4F50B4-601C-4E93-836E-7153D041C403}"/>
              </a:ext>
            </a:extLst>
          </p:cNvPr>
          <p:cNvSpPr txBox="1"/>
          <p:nvPr/>
        </p:nvSpPr>
        <p:spPr>
          <a:xfrm>
            <a:off x="335834" y="3638251"/>
            <a:ext cx="10951925" cy="2554545"/>
          </a:xfrm>
          <a:prstGeom prst="rect">
            <a:avLst/>
          </a:prstGeom>
          <a:noFill/>
        </p:spPr>
        <p:txBody>
          <a:bodyPr wrap="square" rtlCol="0">
            <a:spAutoFit/>
          </a:bodyPr>
          <a:lstStyle/>
          <a:p>
            <a:r>
              <a:rPr lang="de-DE" sz="2000" dirty="0">
                <a:solidFill>
                  <a:srgbClr val="000000"/>
                </a:solidFill>
              </a:rPr>
              <a:t>Natürlich können einzelne Inkonsistenzen immer mal vorkommen (verklickt, nicht genau hingesehen, falsche Zeile erwischt, etc.). </a:t>
            </a:r>
          </a:p>
          <a:p>
            <a:endParaRPr lang="de-DE" sz="2000" dirty="0">
              <a:solidFill>
                <a:srgbClr val="000000"/>
              </a:solidFill>
            </a:endParaRPr>
          </a:p>
          <a:p>
            <a:r>
              <a:rPr lang="de-DE" sz="2000" dirty="0">
                <a:solidFill>
                  <a:srgbClr val="000000"/>
                </a:solidFill>
              </a:rPr>
              <a:t>Bei einer Inkonsistenz wird man einen Datensatz nicht verwerfen. Falls sehr viele Inkonsistenzen vorhanden sind, ist das aber ein Hinweis auf schlampiges Ausfüllen.</a:t>
            </a:r>
          </a:p>
          <a:p>
            <a:endParaRPr lang="de-DE" sz="2000" dirty="0">
              <a:solidFill>
                <a:srgbClr val="000000"/>
              </a:solidFill>
            </a:endParaRPr>
          </a:p>
          <a:p>
            <a:r>
              <a:rPr lang="de-DE" sz="2000" dirty="0">
                <a:solidFill>
                  <a:srgbClr val="000000"/>
                </a:solidFill>
              </a:rPr>
              <a:t>Beispiel: UEQ-Heuristik -&gt; Wenn bei mindestens 3 Skalen massive Abweichungen zwischen bester und schlechtester Bewertung auftreten, den Datensatz rauswerfen.</a:t>
            </a:r>
          </a:p>
        </p:txBody>
      </p:sp>
    </p:spTree>
    <p:extLst>
      <p:ext uri="{BB962C8B-B14F-4D97-AF65-F5344CB8AC3E}">
        <p14:creationId xmlns:p14="http://schemas.microsoft.com/office/powerpoint/2010/main" val="1797672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Was versteht man eigentlich unter User Experience?</a:t>
            </a:r>
          </a:p>
        </p:txBody>
      </p:sp>
      <p:sp>
        <p:nvSpPr>
          <p:cNvPr id="4" name="Textplatzhalter 3"/>
          <p:cNvSpPr>
            <a:spLocks noGrp="1"/>
          </p:cNvSpPr>
          <p:nvPr>
            <p:ph type="body" sz="quarter" idx="13"/>
          </p:nvPr>
        </p:nvSpPr>
        <p:spPr/>
        <p:txBody>
          <a:bodyPr/>
          <a:lstStyle/>
          <a:p>
            <a:r>
              <a:rPr lang="en-US" dirty="0">
                <a:latin typeface="Calibri" panose="020F0502020204030204" pitchFamily="34" charset="0"/>
                <a:cs typeface="Calibri" panose="020F0502020204030204" pitchFamily="34" charset="0"/>
              </a:rPr>
              <a:t>Definition in der ISO 9241-210</a:t>
            </a:r>
          </a:p>
        </p:txBody>
      </p:sp>
      <p:sp>
        <p:nvSpPr>
          <p:cNvPr id="5" name="Textplatzhalter 1">
            <a:extLst>
              <a:ext uri="{FF2B5EF4-FFF2-40B4-BE49-F238E27FC236}">
                <a16:creationId xmlns:a16="http://schemas.microsoft.com/office/drawing/2014/main" id="{7DD407FE-5FAC-4C7E-987B-2A9EE3ADADAF}"/>
              </a:ext>
            </a:extLst>
          </p:cNvPr>
          <p:cNvSpPr txBox="1">
            <a:spLocks/>
          </p:cNvSpPr>
          <p:nvPr/>
        </p:nvSpPr>
        <p:spPr>
          <a:xfrm>
            <a:off x="335836" y="1520825"/>
            <a:ext cx="11521202" cy="2668116"/>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b="1" dirty="0">
                <a:latin typeface="Calibri" panose="020F0502020204030204" pitchFamily="34" charset="0"/>
                <a:cs typeface="Calibri" panose="020F0502020204030204" pitchFamily="34" charset="0"/>
              </a:rPr>
              <a:t>User Experience:</a:t>
            </a:r>
          </a:p>
          <a:p>
            <a:r>
              <a:rPr lang="de-DE" dirty="0">
                <a:latin typeface="Calibri" panose="020F0502020204030204" pitchFamily="34" charset="0"/>
                <a:cs typeface="Calibri" panose="020F0502020204030204" pitchFamily="34" charset="0"/>
              </a:rPr>
              <a:t>Wahrnehmungen und Reaktionen einer Person, die aus der tatsächlichen und/oder der erwarteten Benutzung eines Produkts, eines Systems oder einer Dienstleistung resultieren. Dies umfasst alle Emotionen, Vorstellungen, Vorlieben, Wahrnehmungen, physiologischen und psychologischen Reaktionen, Verhaltensweisen und Leistungen, die sich vor, während und nach der Nutzung ergeben.</a:t>
            </a:r>
          </a:p>
          <a:p>
            <a:r>
              <a:rPr lang="de-DE" b="1" dirty="0">
                <a:solidFill>
                  <a:srgbClr val="5684AA"/>
                </a:solidFill>
                <a:latin typeface="Calibri" panose="020F0502020204030204" pitchFamily="34" charset="0"/>
                <a:cs typeface="Calibri" panose="020F0502020204030204" pitchFamily="34" charset="0"/>
              </a:rPr>
              <a:t>Zeitliche Perspektive:</a:t>
            </a:r>
          </a:p>
        </p:txBody>
      </p:sp>
      <p:cxnSp>
        <p:nvCxnSpPr>
          <p:cNvPr id="6" name="Straight Arrow Connector 5">
            <a:extLst>
              <a:ext uri="{FF2B5EF4-FFF2-40B4-BE49-F238E27FC236}">
                <a16:creationId xmlns:a16="http://schemas.microsoft.com/office/drawing/2014/main" id="{2DEF48D0-0627-4C63-923E-9E036E758662}"/>
              </a:ext>
            </a:extLst>
          </p:cNvPr>
          <p:cNvCxnSpPr/>
          <p:nvPr/>
        </p:nvCxnSpPr>
        <p:spPr>
          <a:xfrm>
            <a:off x="432486" y="4180791"/>
            <a:ext cx="313861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5C994C6-1BEC-43A9-AF30-B337376192A2}"/>
              </a:ext>
            </a:extLst>
          </p:cNvPr>
          <p:cNvCxnSpPr>
            <a:cxnSpLocks/>
          </p:cNvCxnSpPr>
          <p:nvPr/>
        </p:nvCxnSpPr>
        <p:spPr>
          <a:xfrm>
            <a:off x="3723503" y="4180791"/>
            <a:ext cx="446902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F274CC6-9C95-45F4-B54E-F65D48C81207}"/>
              </a:ext>
            </a:extLst>
          </p:cNvPr>
          <p:cNvCxnSpPr/>
          <p:nvPr/>
        </p:nvCxnSpPr>
        <p:spPr>
          <a:xfrm>
            <a:off x="8373763" y="4180791"/>
            <a:ext cx="313861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34B79E4-3B10-45CD-85BA-FD6701A992C7}"/>
              </a:ext>
            </a:extLst>
          </p:cNvPr>
          <p:cNvSpPr txBox="1"/>
          <p:nvPr/>
        </p:nvSpPr>
        <p:spPr>
          <a:xfrm>
            <a:off x="1222744" y="3754432"/>
            <a:ext cx="1722331" cy="369332"/>
          </a:xfrm>
          <a:prstGeom prst="rect">
            <a:avLst/>
          </a:prstGeom>
          <a:noFill/>
        </p:spPr>
        <p:txBody>
          <a:bodyPr wrap="none" rtlCol="0">
            <a:spAutoFit/>
          </a:bodyPr>
          <a:lstStyle/>
          <a:p>
            <a:r>
              <a:rPr lang="de-DE" dirty="0">
                <a:solidFill>
                  <a:srgbClr val="333333"/>
                </a:solidFill>
              </a:rPr>
              <a:t>Vor der Nutzung</a:t>
            </a:r>
          </a:p>
        </p:txBody>
      </p:sp>
      <p:sp>
        <p:nvSpPr>
          <p:cNvPr id="11" name="TextBox 10">
            <a:extLst>
              <a:ext uri="{FF2B5EF4-FFF2-40B4-BE49-F238E27FC236}">
                <a16:creationId xmlns:a16="http://schemas.microsoft.com/office/drawing/2014/main" id="{1A4A5631-D890-4266-95BE-A13754C145CF}"/>
              </a:ext>
            </a:extLst>
          </p:cNvPr>
          <p:cNvSpPr txBox="1"/>
          <p:nvPr/>
        </p:nvSpPr>
        <p:spPr>
          <a:xfrm>
            <a:off x="4947683" y="3754432"/>
            <a:ext cx="2317301" cy="369332"/>
          </a:xfrm>
          <a:prstGeom prst="rect">
            <a:avLst/>
          </a:prstGeom>
          <a:noFill/>
        </p:spPr>
        <p:txBody>
          <a:bodyPr wrap="none" rtlCol="0">
            <a:spAutoFit/>
          </a:bodyPr>
          <a:lstStyle/>
          <a:p>
            <a:r>
              <a:rPr lang="de-DE" dirty="0">
                <a:solidFill>
                  <a:srgbClr val="333333"/>
                </a:solidFill>
              </a:rPr>
              <a:t>Während der Nutzung</a:t>
            </a:r>
          </a:p>
        </p:txBody>
      </p:sp>
      <p:sp>
        <p:nvSpPr>
          <p:cNvPr id="12" name="TextBox 11">
            <a:extLst>
              <a:ext uri="{FF2B5EF4-FFF2-40B4-BE49-F238E27FC236}">
                <a16:creationId xmlns:a16="http://schemas.microsoft.com/office/drawing/2014/main" id="{02BE6090-DD28-4CFC-B572-91BB12927198}"/>
              </a:ext>
            </a:extLst>
          </p:cNvPr>
          <p:cNvSpPr txBox="1"/>
          <p:nvPr/>
        </p:nvSpPr>
        <p:spPr>
          <a:xfrm>
            <a:off x="9081905" y="3754432"/>
            <a:ext cx="1877886" cy="369332"/>
          </a:xfrm>
          <a:prstGeom prst="rect">
            <a:avLst/>
          </a:prstGeom>
          <a:noFill/>
        </p:spPr>
        <p:txBody>
          <a:bodyPr wrap="none" rtlCol="0">
            <a:spAutoFit/>
          </a:bodyPr>
          <a:lstStyle/>
          <a:p>
            <a:r>
              <a:rPr lang="de-DE" dirty="0">
                <a:solidFill>
                  <a:srgbClr val="333333"/>
                </a:solidFill>
              </a:rPr>
              <a:t>Nach der Nutzung</a:t>
            </a:r>
          </a:p>
        </p:txBody>
      </p:sp>
      <p:sp>
        <p:nvSpPr>
          <p:cNvPr id="13" name="Right Brace 12">
            <a:extLst>
              <a:ext uri="{FF2B5EF4-FFF2-40B4-BE49-F238E27FC236}">
                <a16:creationId xmlns:a16="http://schemas.microsoft.com/office/drawing/2014/main" id="{7A56C728-9E55-4748-8C8F-1ABAC41FE01B}"/>
              </a:ext>
            </a:extLst>
          </p:cNvPr>
          <p:cNvSpPr/>
          <p:nvPr/>
        </p:nvSpPr>
        <p:spPr>
          <a:xfrm rot="5400000">
            <a:off x="5715485" y="2232097"/>
            <a:ext cx="418868" cy="4469025"/>
          </a:xfrm>
          <a:prstGeom prst="rightBrace">
            <a:avLst/>
          </a:prstGeom>
          <a:ln w="19050">
            <a:solidFill>
              <a:srgbClr val="5684A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4" name="Right Brace 13">
            <a:extLst>
              <a:ext uri="{FF2B5EF4-FFF2-40B4-BE49-F238E27FC236}">
                <a16:creationId xmlns:a16="http://schemas.microsoft.com/office/drawing/2014/main" id="{2615A90E-0B9F-47AC-9330-1C32411A4706}"/>
              </a:ext>
            </a:extLst>
          </p:cNvPr>
          <p:cNvSpPr/>
          <p:nvPr/>
        </p:nvSpPr>
        <p:spPr>
          <a:xfrm rot="5400000">
            <a:off x="5714561" y="-299922"/>
            <a:ext cx="515743" cy="11079893"/>
          </a:xfrm>
          <a:prstGeom prst="rightBrace">
            <a:avLst/>
          </a:prstGeom>
          <a:ln w="19050">
            <a:solidFill>
              <a:srgbClr val="5684A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TextBox 14">
            <a:extLst>
              <a:ext uri="{FF2B5EF4-FFF2-40B4-BE49-F238E27FC236}">
                <a16:creationId xmlns:a16="http://schemas.microsoft.com/office/drawing/2014/main" id="{E73014DA-BA96-44A0-B2A6-CB0472BFB10B}"/>
              </a:ext>
            </a:extLst>
          </p:cNvPr>
          <p:cNvSpPr txBox="1"/>
          <p:nvPr/>
        </p:nvSpPr>
        <p:spPr>
          <a:xfrm>
            <a:off x="5415962" y="4696463"/>
            <a:ext cx="1021433" cy="369332"/>
          </a:xfrm>
          <a:prstGeom prst="rect">
            <a:avLst/>
          </a:prstGeom>
          <a:noFill/>
        </p:spPr>
        <p:txBody>
          <a:bodyPr wrap="none" rtlCol="0">
            <a:spAutoFit/>
          </a:bodyPr>
          <a:lstStyle/>
          <a:p>
            <a:r>
              <a:rPr lang="de-DE" b="1" dirty="0">
                <a:solidFill>
                  <a:srgbClr val="5684AA"/>
                </a:solidFill>
              </a:rPr>
              <a:t>Usability</a:t>
            </a:r>
          </a:p>
        </p:txBody>
      </p:sp>
      <p:sp>
        <p:nvSpPr>
          <p:cNvPr id="16" name="TextBox 15">
            <a:extLst>
              <a:ext uri="{FF2B5EF4-FFF2-40B4-BE49-F238E27FC236}">
                <a16:creationId xmlns:a16="http://schemas.microsoft.com/office/drawing/2014/main" id="{F8726D8D-0193-4A5A-93E3-AF04285A6374}"/>
              </a:ext>
            </a:extLst>
          </p:cNvPr>
          <p:cNvSpPr txBox="1"/>
          <p:nvPr/>
        </p:nvSpPr>
        <p:spPr>
          <a:xfrm>
            <a:off x="5168343" y="5500329"/>
            <a:ext cx="1721946" cy="369332"/>
          </a:xfrm>
          <a:prstGeom prst="rect">
            <a:avLst/>
          </a:prstGeom>
          <a:noFill/>
        </p:spPr>
        <p:txBody>
          <a:bodyPr wrap="none" rtlCol="0">
            <a:spAutoFit/>
          </a:bodyPr>
          <a:lstStyle/>
          <a:p>
            <a:r>
              <a:rPr lang="de-DE" b="1" dirty="0">
                <a:solidFill>
                  <a:srgbClr val="5684AA"/>
                </a:solidFill>
              </a:rPr>
              <a:t>User Experience</a:t>
            </a:r>
          </a:p>
        </p:txBody>
      </p:sp>
      <p:sp>
        <p:nvSpPr>
          <p:cNvPr id="17" name="Textplatzhalter 1">
            <a:extLst>
              <a:ext uri="{FF2B5EF4-FFF2-40B4-BE49-F238E27FC236}">
                <a16:creationId xmlns:a16="http://schemas.microsoft.com/office/drawing/2014/main" id="{850DA191-A4C0-489A-8131-BB7F4C2A6103}"/>
              </a:ext>
            </a:extLst>
          </p:cNvPr>
          <p:cNvSpPr txBox="1">
            <a:spLocks/>
          </p:cNvSpPr>
          <p:nvPr/>
        </p:nvSpPr>
        <p:spPr>
          <a:xfrm>
            <a:off x="335121" y="6129564"/>
            <a:ext cx="11521202" cy="455613"/>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dirty="0">
                <a:latin typeface="Calibri" panose="020F0502020204030204" pitchFamily="34" charset="0"/>
                <a:cs typeface="Calibri" panose="020F0502020204030204" pitchFamily="34" charset="0"/>
              </a:rPr>
              <a:t>User Experience beschreibt die </a:t>
            </a:r>
            <a:r>
              <a:rPr lang="de-DE" b="1" dirty="0">
                <a:solidFill>
                  <a:srgbClr val="5684AA"/>
                </a:solidFill>
                <a:latin typeface="Calibri" panose="020F0502020204030204" pitchFamily="34" charset="0"/>
                <a:cs typeface="Calibri" panose="020F0502020204030204" pitchFamily="34" charset="0"/>
              </a:rPr>
              <a:t>subjektive Wahrnehmung </a:t>
            </a:r>
            <a:r>
              <a:rPr lang="de-DE" dirty="0">
                <a:latin typeface="Calibri" panose="020F0502020204030204" pitchFamily="34" charset="0"/>
                <a:cs typeface="Calibri" panose="020F0502020204030204" pitchFamily="34" charset="0"/>
              </a:rPr>
              <a:t>von Personen!</a:t>
            </a:r>
          </a:p>
        </p:txBody>
      </p:sp>
    </p:spTree>
    <p:extLst>
      <p:ext uri="{BB962C8B-B14F-4D97-AF65-F5344CB8AC3E}">
        <p14:creationId xmlns:p14="http://schemas.microsoft.com/office/powerpoint/2010/main" val="34961811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Daten auswerten</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Nur nicht überinterpretieren!</a:t>
            </a:r>
          </a:p>
        </p:txBody>
      </p:sp>
      <p:sp>
        <p:nvSpPr>
          <p:cNvPr id="6" name="Textplatzhalter 1">
            <a:extLst>
              <a:ext uri="{FF2B5EF4-FFF2-40B4-BE49-F238E27FC236}">
                <a16:creationId xmlns:a16="http://schemas.microsoft.com/office/drawing/2014/main" id="{87136FE9-3E15-4B89-BFE0-63F0A4ACE2A2}"/>
              </a:ext>
            </a:extLst>
          </p:cNvPr>
          <p:cNvSpPr txBox="1">
            <a:spLocks/>
          </p:cNvSpPr>
          <p:nvPr/>
        </p:nvSpPr>
        <p:spPr>
          <a:xfrm>
            <a:off x="313855" y="1754290"/>
            <a:ext cx="11521203" cy="4062852"/>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de-DE"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FF03F22E-3F4C-44AD-BA35-A8212447690D}"/>
              </a:ext>
            </a:extLst>
          </p:cNvPr>
          <p:cNvSpPr txBox="1"/>
          <p:nvPr/>
        </p:nvSpPr>
        <p:spPr>
          <a:xfrm>
            <a:off x="5690681" y="1772177"/>
            <a:ext cx="5973948" cy="2246769"/>
          </a:xfrm>
          <a:prstGeom prst="rect">
            <a:avLst/>
          </a:prstGeom>
          <a:noFill/>
        </p:spPr>
        <p:txBody>
          <a:bodyPr wrap="square">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r>
              <a:rPr lang="de-DE" sz="2000" dirty="0">
                <a:solidFill>
                  <a:srgbClr val="021B45"/>
                </a:solidFill>
              </a:rPr>
              <a:t>Große Fehlerbalken stehen für eine ungenaue Messung!</a:t>
            </a:r>
          </a:p>
          <a:p>
            <a:pPr>
              <a:defRPr/>
            </a:pPr>
            <a:r>
              <a:rPr lang="de-DE" sz="2000" dirty="0">
                <a:solidFill>
                  <a:srgbClr val="021B45"/>
                </a:solidFill>
              </a:rPr>
              <a:t>Mögliche Gründe:</a:t>
            </a:r>
          </a:p>
          <a:p>
            <a:pPr marL="342900" indent="-342900">
              <a:buFont typeface="Arial" panose="020B0604020202020204" pitchFamily="34" charset="0"/>
              <a:buChar char="•"/>
              <a:defRPr/>
            </a:pPr>
            <a:r>
              <a:rPr lang="de-DE" sz="2000" dirty="0">
                <a:solidFill>
                  <a:srgbClr val="021B45"/>
                </a:solidFill>
              </a:rPr>
              <a:t>Kleine Stichprobe</a:t>
            </a:r>
          </a:p>
          <a:p>
            <a:pPr marL="342900" indent="-342900">
              <a:buFont typeface="Arial" panose="020B0604020202020204" pitchFamily="34" charset="0"/>
              <a:buChar char="•"/>
              <a:defRPr/>
            </a:pPr>
            <a:r>
              <a:rPr lang="de-DE" sz="2000" dirty="0">
                <a:solidFill>
                  <a:srgbClr val="021B45"/>
                </a:solidFill>
              </a:rPr>
              <a:t>Teilnehmer haben stark unterschiedliche Ansichten</a:t>
            </a:r>
          </a:p>
          <a:p>
            <a:pPr>
              <a:defRPr/>
            </a:pPr>
            <a:endParaRPr lang="de-DE" sz="2000" dirty="0">
              <a:solidFill>
                <a:srgbClr val="021B45"/>
              </a:solidFill>
            </a:endParaRPr>
          </a:p>
          <a:p>
            <a:pPr>
              <a:defRPr/>
            </a:pPr>
            <a:r>
              <a:rPr lang="de-DE" sz="2000" dirty="0">
                <a:solidFill>
                  <a:srgbClr val="021B45"/>
                </a:solidFill>
              </a:rPr>
              <a:t>Überinterpretieren der Ergebnisse vermeiden!</a:t>
            </a:r>
          </a:p>
        </p:txBody>
      </p:sp>
      <p:sp>
        <p:nvSpPr>
          <p:cNvPr id="7" name="TextBox 6">
            <a:extLst>
              <a:ext uri="{FF2B5EF4-FFF2-40B4-BE49-F238E27FC236}">
                <a16:creationId xmlns:a16="http://schemas.microsoft.com/office/drawing/2014/main" id="{7D699048-9B64-4CF0-9715-33EDD198A97F}"/>
              </a:ext>
            </a:extLst>
          </p:cNvPr>
          <p:cNvSpPr txBox="1">
            <a:spLocks noChangeArrowheads="1"/>
          </p:cNvSpPr>
          <p:nvPr/>
        </p:nvSpPr>
        <p:spPr bwMode="auto">
          <a:xfrm>
            <a:off x="806841" y="4583622"/>
            <a:ext cx="29511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de-DE" altLang="de-DE" sz="4000" b="1" dirty="0">
                <a:solidFill>
                  <a:srgbClr val="8CD150"/>
                </a:solidFill>
              </a:rPr>
              <a:t>Tolles UI!</a:t>
            </a:r>
            <a:endParaRPr lang="de-DE" altLang="de-DE" sz="4000" dirty="0">
              <a:solidFill>
                <a:schemeClr val="bg1"/>
              </a:solidFill>
            </a:endParaRPr>
          </a:p>
          <a:p>
            <a:pPr>
              <a:spcBef>
                <a:spcPct val="0"/>
              </a:spcBef>
              <a:buFontTx/>
              <a:buNone/>
            </a:pPr>
            <a:r>
              <a:rPr lang="de-DE" altLang="de-DE" sz="4000" b="1" dirty="0">
                <a:solidFill>
                  <a:srgbClr val="FF0000"/>
                </a:solidFill>
              </a:rPr>
              <a:t>Wirklich?</a:t>
            </a:r>
          </a:p>
        </p:txBody>
      </p:sp>
      <p:graphicFrame>
        <p:nvGraphicFramePr>
          <p:cNvPr id="8" name="Chart 7">
            <a:extLst>
              <a:ext uri="{FF2B5EF4-FFF2-40B4-BE49-F238E27FC236}">
                <a16:creationId xmlns:a16="http://schemas.microsoft.com/office/drawing/2014/main" id="{04DA1713-D613-44F5-AC33-B6F1F1E45FF5}"/>
              </a:ext>
            </a:extLst>
          </p:cNvPr>
          <p:cNvGraphicFramePr>
            <a:graphicFrameLocks/>
          </p:cNvGraphicFramePr>
          <p:nvPr>
            <p:extLst>
              <p:ext uri="{D42A27DB-BD31-4B8C-83A1-F6EECF244321}">
                <p14:modId xmlns:p14="http://schemas.microsoft.com/office/powerpoint/2010/main" val="2229639510"/>
              </p:ext>
            </p:extLst>
          </p:nvPr>
        </p:nvGraphicFramePr>
        <p:xfrm>
          <a:off x="356942" y="1664371"/>
          <a:ext cx="5051128" cy="2935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07959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Daten auswerten</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Stichprobeneffekte</a:t>
            </a:r>
          </a:p>
        </p:txBody>
      </p:sp>
      <p:sp>
        <p:nvSpPr>
          <p:cNvPr id="6" name="Textplatzhalter 1">
            <a:extLst>
              <a:ext uri="{FF2B5EF4-FFF2-40B4-BE49-F238E27FC236}">
                <a16:creationId xmlns:a16="http://schemas.microsoft.com/office/drawing/2014/main" id="{87136FE9-3E15-4B89-BFE0-63F0A4ACE2A2}"/>
              </a:ext>
            </a:extLst>
          </p:cNvPr>
          <p:cNvSpPr txBox="1">
            <a:spLocks/>
          </p:cNvSpPr>
          <p:nvPr/>
        </p:nvSpPr>
        <p:spPr>
          <a:xfrm>
            <a:off x="313855" y="1520825"/>
            <a:ext cx="11521203" cy="4062852"/>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de-DE"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252FC36-C01D-4C91-9F9F-1EA108E94D9E}"/>
              </a:ext>
            </a:extLst>
          </p:cNvPr>
          <p:cNvSpPr txBox="1">
            <a:spLocks noChangeArrowheads="1"/>
          </p:cNvSpPr>
          <p:nvPr/>
        </p:nvSpPr>
        <p:spPr bwMode="auto">
          <a:xfrm>
            <a:off x="313855" y="1391461"/>
            <a:ext cx="8208963"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de-DE" altLang="de-DE" sz="2000" dirty="0">
                <a:solidFill>
                  <a:srgbClr val="021B45"/>
                </a:solidFill>
              </a:rPr>
              <a:t>Wir testen mit einer Stichprobe aus der Menge aller Nutzer.</a:t>
            </a:r>
          </a:p>
          <a:p>
            <a:pPr>
              <a:spcBef>
                <a:spcPts val="600"/>
              </a:spcBef>
              <a:buFontTx/>
              <a:buNone/>
            </a:pPr>
            <a:r>
              <a:rPr lang="de-DE" altLang="de-DE" sz="2000" dirty="0">
                <a:solidFill>
                  <a:srgbClr val="021B45"/>
                </a:solidFill>
              </a:rPr>
              <a:t>Da sich Nutzer in ihrer Ansicht zum Produkt unterscheiden, spielt es eine Rolle welche Nutzer in der Stichprobe enthalten sind.  </a:t>
            </a:r>
          </a:p>
          <a:p>
            <a:pPr>
              <a:spcBef>
                <a:spcPts val="600"/>
              </a:spcBef>
              <a:buFontTx/>
              <a:buNone/>
            </a:pPr>
            <a:r>
              <a:rPr lang="de-DE" altLang="de-DE" sz="2000" dirty="0">
                <a:solidFill>
                  <a:srgbClr val="021B45"/>
                </a:solidFill>
              </a:rPr>
              <a:t>Speziell bei kleinen Stichproben muss man daher zufällige Schwankungen des gemessenen Wertes in Betracht ziehen. </a:t>
            </a:r>
          </a:p>
        </p:txBody>
      </p:sp>
      <p:sp>
        <p:nvSpPr>
          <p:cNvPr id="7" name="Oval 6">
            <a:extLst>
              <a:ext uri="{FF2B5EF4-FFF2-40B4-BE49-F238E27FC236}">
                <a16:creationId xmlns:a16="http://schemas.microsoft.com/office/drawing/2014/main" id="{76242B99-8C89-4B95-8689-A6375A6B3E14}"/>
              </a:ext>
            </a:extLst>
          </p:cNvPr>
          <p:cNvSpPr/>
          <p:nvPr/>
        </p:nvSpPr>
        <p:spPr>
          <a:xfrm>
            <a:off x="3072606" y="3666317"/>
            <a:ext cx="6408737" cy="20161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defPPr>
              <a:defRPr lang="de-DE"/>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de-DE" b="1" dirty="0">
                <a:solidFill>
                  <a:srgbClr val="021B45"/>
                </a:solidFill>
              </a:rPr>
              <a:t>Alle relevanten Nutzer</a:t>
            </a:r>
          </a:p>
          <a:p>
            <a:pPr algn="ctr">
              <a:defRPr/>
            </a:pPr>
            <a:r>
              <a:rPr lang="de-DE" b="1" dirty="0">
                <a:solidFill>
                  <a:srgbClr val="021B45"/>
                </a:solidFill>
              </a:rPr>
              <a:t>Wahrer Wert UX = 2.0</a:t>
            </a:r>
          </a:p>
        </p:txBody>
      </p:sp>
      <p:sp>
        <p:nvSpPr>
          <p:cNvPr id="8" name="Oval 7">
            <a:extLst>
              <a:ext uri="{FF2B5EF4-FFF2-40B4-BE49-F238E27FC236}">
                <a16:creationId xmlns:a16="http://schemas.microsoft.com/office/drawing/2014/main" id="{D8C7E4DE-6002-4883-B7E9-669A745E63B7}"/>
              </a:ext>
            </a:extLst>
          </p:cNvPr>
          <p:cNvSpPr/>
          <p:nvPr/>
        </p:nvSpPr>
        <p:spPr>
          <a:xfrm>
            <a:off x="3720306" y="4055255"/>
            <a:ext cx="2160587" cy="719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de-DE" dirty="0">
                <a:solidFill>
                  <a:schemeClr val="bg1"/>
                </a:solidFill>
              </a:rPr>
              <a:t>Stichprobe A</a:t>
            </a:r>
          </a:p>
          <a:p>
            <a:pPr algn="ctr">
              <a:defRPr/>
            </a:pPr>
            <a:r>
              <a:rPr lang="de-DE" dirty="0">
                <a:solidFill>
                  <a:schemeClr val="bg1"/>
                </a:solidFill>
              </a:rPr>
              <a:t>UX = 2.2</a:t>
            </a:r>
          </a:p>
        </p:txBody>
      </p:sp>
      <p:sp>
        <p:nvSpPr>
          <p:cNvPr id="9" name="Oval 8">
            <a:extLst>
              <a:ext uri="{FF2B5EF4-FFF2-40B4-BE49-F238E27FC236}">
                <a16:creationId xmlns:a16="http://schemas.microsoft.com/office/drawing/2014/main" id="{5896ADA1-69AA-4E5F-BC29-140888D28625}"/>
              </a:ext>
            </a:extLst>
          </p:cNvPr>
          <p:cNvSpPr/>
          <p:nvPr/>
        </p:nvSpPr>
        <p:spPr>
          <a:xfrm>
            <a:off x="6801643" y="4098117"/>
            <a:ext cx="2160588" cy="720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de-DE" dirty="0">
                <a:solidFill>
                  <a:schemeClr val="bg1"/>
                </a:solidFill>
              </a:rPr>
              <a:t>Stichprobe B</a:t>
            </a:r>
          </a:p>
          <a:p>
            <a:pPr algn="ctr">
              <a:defRPr/>
            </a:pPr>
            <a:r>
              <a:rPr lang="de-DE" dirty="0">
                <a:solidFill>
                  <a:schemeClr val="bg1"/>
                </a:solidFill>
              </a:rPr>
              <a:t>UX = 1.7</a:t>
            </a:r>
          </a:p>
        </p:txBody>
      </p:sp>
    </p:spTree>
    <p:extLst>
      <p:ext uri="{BB962C8B-B14F-4D97-AF65-F5344CB8AC3E}">
        <p14:creationId xmlns:p14="http://schemas.microsoft.com/office/powerpoint/2010/main" val="22872623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Daten auswerten</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Nur nicht überinterpretieren!</a:t>
            </a:r>
          </a:p>
        </p:txBody>
      </p:sp>
      <p:sp>
        <p:nvSpPr>
          <p:cNvPr id="5" name="TextBox 9">
            <a:extLst>
              <a:ext uri="{FF2B5EF4-FFF2-40B4-BE49-F238E27FC236}">
                <a16:creationId xmlns:a16="http://schemas.microsoft.com/office/drawing/2014/main" id="{8A47A60E-3FBD-4682-8CA6-2E3194A306B6}"/>
              </a:ext>
            </a:extLst>
          </p:cNvPr>
          <p:cNvSpPr txBox="1">
            <a:spLocks noChangeArrowheads="1"/>
          </p:cNvSpPr>
          <p:nvPr/>
        </p:nvSpPr>
        <p:spPr bwMode="auto">
          <a:xfrm>
            <a:off x="263835" y="4186003"/>
            <a:ext cx="478934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de-DE" altLang="de-DE" sz="2000">
                <a:solidFill>
                  <a:srgbClr val="021B45"/>
                </a:solidFill>
              </a:rPr>
              <a:t>Fehlerbalken = 95% Konfidenzintervall für den wahren Wert</a:t>
            </a:r>
          </a:p>
          <a:p>
            <a:pPr>
              <a:spcBef>
                <a:spcPct val="0"/>
              </a:spcBef>
              <a:buFontTx/>
              <a:buNone/>
            </a:pPr>
            <a:endParaRPr lang="de-DE" altLang="de-DE" sz="2000">
              <a:solidFill>
                <a:srgbClr val="021B45"/>
              </a:solidFill>
            </a:endParaRPr>
          </a:p>
          <a:p>
            <a:r>
              <a:rPr lang="de-DE" altLang="de-DE" sz="2000">
                <a:solidFill>
                  <a:srgbClr val="021B45"/>
                </a:solidFill>
              </a:rPr>
              <a:t>D.h. große Fehlerbalken bedeuten, dass das Ergebnis wenig verlässlich ist und vorsichtig interpretiert werden sollte. </a:t>
            </a:r>
          </a:p>
          <a:p>
            <a:pPr>
              <a:spcBef>
                <a:spcPct val="0"/>
              </a:spcBef>
              <a:buFontTx/>
              <a:buNone/>
            </a:pPr>
            <a:endParaRPr lang="de-DE" altLang="de-DE" sz="2000">
              <a:solidFill>
                <a:srgbClr val="021B45"/>
              </a:solidFill>
            </a:endParaRPr>
          </a:p>
        </p:txBody>
      </p:sp>
      <p:graphicFrame>
        <p:nvGraphicFramePr>
          <p:cNvPr id="7" name="Chart 6">
            <a:extLst>
              <a:ext uri="{FF2B5EF4-FFF2-40B4-BE49-F238E27FC236}">
                <a16:creationId xmlns:a16="http://schemas.microsoft.com/office/drawing/2014/main" id="{001BA04C-3B61-4C83-AAF0-DEDEA76FE4E4}"/>
              </a:ext>
            </a:extLst>
          </p:cNvPr>
          <p:cNvGraphicFramePr>
            <a:graphicFrameLocks/>
          </p:cNvGraphicFramePr>
          <p:nvPr>
            <p:extLst>
              <p:ext uri="{D42A27DB-BD31-4B8C-83A1-F6EECF244321}">
                <p14:modId xmlns:p14="http://schemas.microsoft.com/office/powerpoint/2010/main" val="2822050372"/>
              </p:ext>
            </p:extLst>
          </p:nvPr>
        </p:nvGraphicFramePr>
        <p:xfrm>
          <a:off x="263834" y="1494174"/>
          <a:ext cx="4872582" cy="25828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61734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Vergleich von Ergebnissen</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Signifikanztests</a:t>
            </a:r>
          </a:p>
        </p:txBody>
      </p:sp>
      <p:sp>
        <p:nvSpPr>
          <p:cNvPr id="6" name="Textplatzhalter 1">
            <a:extLst>
              <a:ext uri="{FF2B5EF4-FFF2-40B4-BE49-F238E27FC236}">
                <a16:creationId xmlns:a16="http://schemas.microsoft.com/office/drawing/2014/main" id="{87136FE9-3E15-4B89-BFE0-63F0A4ACE2A2}"/>
              </a:ext>
            </a:extLst>
          </p:cNvPr>
          <p:cNvSpPr txBox="1">
            <a:spLocks/>
          </p:cNvSpPr>
          <p:nvPr/>
        </p:nvSpPr>
        <p:spPr>
          <a:xfrm>
            <a:off x="313855" y="1520825"/>
            <a:ext cx="11521203" cy="1908175"/>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de-DE"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F1EFDE2-A0F2-4FCF-A4C0-0F7FF67E94BF}"/>
              </a:ext>
            </a:extLst>
          </p:cNvPr>
          <p:cNvSpPr txBox="1"/>
          <p:nvPr/>
        </p:nvSpPr>
        <p:spPr>
          <a:xfrm>
            <a:off x="250825" y="1426524"/>
            <a:ext cx="8208963" cy="1938992"/>
          </a:xfrm>
          <a:prstGeom prst="rect">
            <a:avLst/>
          </a:prstGeom>
          <a:noFill/>
        </p:spPr>
        <p:txBody>
          <a:bodyPr>
            <a:spAutoFit/>
          </a:bodyPr>
          <a:lstStyle/>
          <a:p>
            <a:pPr>
              <a:spcAft>
                <a:spcPts val="600"/>
              </a:spcAft>
              <a:defRPr/>
            </a:pPr>
            <a:r>
              <a:rPr lang="de-DE" sz="2000" dirty="0"/>
              <a:t>Typische Fragen bei der Interpretation der Daten:</a:t>
            </a:r>
          </a:p>
          <a:p>
            <a:pPr marL="342900" indent="-342900">
              <a:spcAft>
                <a:spcPts val="600"/>
              </a:spcAft>
              <a:buFont typeface="Arial" panose="020B0604020202020204" pitchFamily="34" charset="0"/>
              <a:buChar char="•"/>
              <a:defRPr/>
            </a:pPr>
            <a:r>
              <a:rPr lang="de-DE" sz="2000" dirty="0"/>
              <a:t>Ist das Ergebnis besser als im letzten Test?</a:t>
            </a:r>
          </a:p>
          <a:p>
            <a:pPr marL="342900" indent="-342900">
              <a:spcAft>
                <a:spcPts val="600"/>
              </a:spcAft>
              <a:buFont typeface="Arial" panose="020B0604020202020204" pitchFamily="34" charset="0"/>
              <a:buChar char="•"/>
              <a:defRPr/>
            </a:pPr>
            <a:r>
              <a:rPr lang="de-DE" sz="2000" dirty="0"/>
              <a:t>Ist das Ergebnis besser als eine Vergleichsanwendung?</a:t>
            </a:r>
          </a:p>
          <a:p>
            <a:pPr>
              <a:spcAft>
                <a:spcPts val="600"/>
              </a:spcAft>
              <a:defRPr/>
            </a:pPr>
            <a:r>
              <a:rPr lang="de-DE" sz="2000" dirty="0"/>
              <a:t>Diese Fragen kann man nur über einen statistischen Test beantworten!</a:t>
            </a:r>
          </a:p>
          <a:p>
            <a:pPr>
              <a:spcAft>
                <a:spcPts val="600"/>
              </a:spcAft>
              <a:defRPr/>
            </a:pPr>
            <a:r>
              <a:rPr lang="de-DE" sz="2000" dirty="0"/>
              <a:t>Nur auf die Fehlerbalken zu schauen, reicht hier nicht!</a:t>
            </a:r>
          </a:p>
        </p:txBody>
      </p:sp>
      <p:sp>
        <p:nvSpPr>
          <p:cNvPr id="7" name="Oval 6">
            <a:extLst>
              <a:ext uri="{FF2B5EF4-FFF2-40B4-BE49-F238E27FC236}">
                <a16:creationId xmlns:a16="http://schemas.microsoft.com/office/drawing/2014/main" id="{4EE2F96C-C2C8-4140-A551-2573F07D153B}"/>
              </a:ext>
            </a:extLst>
          </p:cNvPr>
          <p:cNvSpPr/>
          <p:nvPr/>
        </p:nvSpPr>
        <p:spPr>
          <a:xfrm>
            <a:off x="5255419" y="4184988"/>
            <a:ext cx="6408737" cy="20161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de-DE" b="1" dirty="0">
                <a:solidFill>
                  <a:schemeClr val="tx1"/>
                </a:solidFill>
              </a:rPr>
              <a:t>Alle relevanten Nutzer</a:t>
            </a:r>
          </a:p>
          <a:p>
            <a:pPr algn="ctr">
              <a:defRPr/>
            </a:pPr>
            <a:r>
              <a:rPr lang="de-DE" b="1" dirty="0">
                <a:solidFill>
                  <a:schemeClr val="tx1"/>
                </a:solidFill>
              </a:rPr>
              <a:t>Wahrer Wert UX = 2.0</a:t>
            </a:r>
          </a:p>
        </p:txBody>
      </p:sp>
      <p:sp>
        <p:nvSpPr>
          <p:cNvPr id="8" name="Oval 7">
            <a:extLst>
              <a:ext uri="{FF2B5EF4-FFF2-40B4-BE49-F238E27FC236}">
                <a16:creationId xmlns:a16="http://schemas.microsoft.com/office/drawing/2014/main" id="{D41B7C2D-34F6-41B9-A711-AAD86007BF26}"/>
              </a:ext>
            </a:extLst>
          </p:cNvPr>
          <p:cNvSpPr/>
          <p:nvPr/>
        </p:nvSpPr>
        <p:spPr>
          <a:xfrm>
            <a:off x="5903119" y="4573926"/>
            <a:ext cx="2160587" cy="719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bg1"/>
                </a:solidFill>
              </a:rPr>
              <a:t>Stichprobe A</a:t>
            </a:r>
          </a:p>
          <a:p>
            <a:pPr algn="ctr">
              <a:defRPr/>
            </a:pPr>
            <a:r>
              <a:rPr lang="de-DE" dirty="0">
                <a:solidFill>
                  <a:schemeClr val="bg1"/>
                </a:solidFill>
              </a:rPr>
              <a:t>UX = 2.2</a:t>
            </a:r>
          </a:p>
        </p:txBody>
      </p:sp>
      <p:sp>
        <p:nvSpPr>
          <p:cNvPr id="9" name="Oval 8">
            <a:extLst>
              <a:ext uri="{FF2B5EF4-FFF2-40B4-BE49-F238E27FC236}">
                <a16:creationId xmlns:a16="http://schemas.microsoft.com/office/drawing/2014/main" id="{A799FC50-4BEE-48FD-A996-B4E33ACECBF8}"/>
              </a:ext>
            </a:extLst>
          </p:cNvPr>
          <p:cNvSpPr/>
          <p:nvPr/>
        </p:nvSpPr>
        <p:spPr>
          <a:xfrm>
            <a:off x="8984456" y="4616788"/>
            <a:ext cx="2160588" cy="720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bg1"/>
                </a:solidFill>
              </a:rPr>
              <a:t>Stichprobe B</a:t>
            </a:r>
          </a:p>
          <a:p>
            <a:pPr algn="ctr">
              <a:defRPr/>
            </a:pPr>
            <a:r>
              <a:rPr lang="de-DE" dirty="0">
                <a:solidFill>
                  <a:schemeClr val="bg1"/>
                </a:solidFill>
              </a:rPr>
              <a:t>UX = 1.7</a:t>
            </a:r>
          </a:p>
        </p:txBody>
      </p:sp>
      <p:sp>
        <p:nvSpPr>
          <p:cNvPr id="10" name="TextBox 9">
            <a:extLst>
              <a:ext uri="{FF2B5EF4-FFF2-40B4-BE49-F238E27FC236}">
                <a16:creationId xmlns:a16="http://schemas.microsoft.com/office/drawing/2014/main" id="{B56FF282-7A6C-4668-B079-D5AE4347C30E}"/>
              </a:ext>
            </a:extLst>
          </p:cNvPr>
          <p:cNvSpPr txBox="1">
            <a:spLocks noChangeArrowheads="1"/>
          </p:cNvSpPr>
          <p:nvPr/>
        </p:nvSpPr>
        <p:spPr bwMode="auto">
          <a:xfrm>
            <a:off x="313855" y="4408220"/>
            <a:ext cx="48252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de-DE" sz="2000" dirty="0"/>
              <a:t>Ein Signifikanz-Test prüft, ob sich ein Effekt durch die Stichprobenauswahl oder andere zufällig Effekte erklären lässt oder „echt“ ist. </a:t>
            </a:r>
          </a:p>
        </p:txBody>
      </p:sp>
    </p:spTree>
    <p:extLst>
      <p:ext uri="{BB962C8B-B14F-4D97-AF65-F5344CB8AC3E}">
        <p14:creationId xmlns:p14="http://schemas.microsoft.com/office/powerpoint/2010/main" val="27065356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Vergleich von Ergebnissen</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Signifikanztests</a:t>
            </a:r>
          </a:p>
        </p:txBody>
      </p:sp>
      <p:sp>
        <p:nvSpPr>
          <p:cNvPr id="6" name="Textplatzhalter 1">
            <a:extLst>
              <a:ext uri="{FF2B5EF4-FFF2-40B4-BE49-F238E27FC236}">
                <a16:creationId xmlns:a16="http://schemas.microsoft.com/office/drawing/2014/main" id="{87136FE9-3E15-4B89-BFE0-63F0A4ACE2A2}"/>
              </a:ext>
            </a:extLst>
          </p:cNvPr>
          <p:cNvSpPr txBox="1">
            <a:spLocks/>
          </p:cNvSpPr>
          <p:nvPr/>
        </p:nvSpPr>
        <p:spPr>
          <a:xfrm>
            <a:off x="313855" y="1520825"/>
            <a:ext cx="11521203" cy="4062852"/>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de-DE" dirty="0">
              <a:latin typeface="Calibri" panose="020F0502020204030204" pitchFamily="34" charset="0"/>
              <a:cs typeface="Calibri" panose="020F0502020204030204" pitchFamily="34" charset="0"/>
            </a:endParaRPr>
          </a:p>
        </p:txBody>
      </p:sp>
      <p:graphicFrame>
        <p:nvGraphicFramePr>
          <p:cNvPr id="11" name="Chart 10">
            <a:extLst>
              <a:ext uri="{FF2B5EF4-FFF2-40B4-BE49-F238E27FC236}">
                <a16:creationId xmlns:a16="http://schemas.microsoft.com/office/drawing/2014/main" id="{F3B0A2CA-98EA-42C0-9F26-6250DA55224E}"/>
              </a:ext>
            </a:extLst>
          </p:cNvPr>
          <p:cNvGraphicFramePr>
            <a:graphicFrameLocks/>
          </p:cNvGraphicFramePr>
          <p:nvPr>
            <p:extLst>
              <p:ext uri="{D42A27DB-BD31-4B8C-83A1-F6EECF244321}">
                <p14:modId xmlns:p14="http://schemas.microsoft.com/office/powerpoint/2010/main" val="3422797368"/>
              </p:ext>
            </p:extLst>
          </p:nvPr>
        </p:nvGraphicFramePr>
        <p:xfrm>
          <a:off x="2214727" y="1389297"/>
          <a:ext cx="7344816" cy="26642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a:extLst>
              <a:ext uri="{FF2B5EF4-FFF2-40B4-BE49-F238E27FC236}">
                <a16:creationId xmlns:a16="http://schemas.microsoft.com/office/drawing/2014/main" id="{52467E81-2464-4628-BDE0-29CB3B8DE7B2}"/>
              </a:ext>
            </a:extLst>
          </p:cNvPr>
          <p:cNvGraphicFramePr>
            <a:graphicFrameLocks noGrp="1"/>
          </p:cNvGraphicFramePr>
          <p:nvPr>
            <p:extLst>
              <p:ext uri="{D42A27DB-BD31-4B8C-83A1-F6EECF244321}">
                <p14:modId xmlns:p14="http://schemas.microsoft.com/office/powerpoint/2010/main" val="3321371706"/>
              </p:ext>
            </p:extLst>
          </p:nvPr>
        </p:nvGraphicFramePr>
        <p:xfrm>
          <a:off x="3457814" y="4103993"/>
          <a:ext cx="5143500" cy="2638425"/>
        </p:xfrm>
        <a:graphic>
          <a:graphicData uri="http://schemas.openxmlformats.org/drawingml/2006/table">
            <a:tbl>
              <a:tblPr>
                <a:tableStyleId>{5C22544A-7EE6-4342-B048-85BDC9FD1C3A}</a:tableStyleId>
              </a:tblPr>
              <a:tblGrid>
                <a:gridCol w="1571625">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2390775">
                  <a:extLst>
                    <a:ext uri="{9D8B030D-6E8A-4147-A177-3AD203B41FA5}">
                      <a16:colId xmlns:a16="http://schemas.microsoft.com/office/drawing/2014/main" val="20002"/>
                    </a:ext>
                  </a:extLst>
                </a:gridCol>
              </a:tblGrid>
              <a:tr h="923925">
                <a:tc gridSpan="3">
                  <a:txBody>
                    <a:bodyPr/>
                    <a:lstStyle/>
                    <a:p>
                      <a:pPr algn="l" fontAlgn="b"/>
                      <a:r>
                        <a:rPr lang="en-US" sz="1600" u="none" strike="noStrike" dirty="0">
                          <a:effectLst/>
                        </a:rPr>
                        <a:t>Two sample T-Test assuming unequal variances</a:t>
                      </a:r>
                      <a:br>
                        <a:rPr lang="en-US" sz="1600" u="none" strike="noStrike" dirty="0">
                          <a:effectLst/>
                        </a:rPr>
                      </a:br>
                      <a:r>
                        <a:rPr lang="en-US" sz="1100" u="none" strike="noStrike" dirty="0">
                          <a:effectLst/>
                        </a:rPr>
                        <a:t>This sheet shows a simple T-Test to check if the scale means of two measured products differ significantly. As default the Alpha-Level 0.05 is used, but you can simply change this value in this sheet if you want to use a different level.</a:t>
                      </a:r>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190500">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r" fontAlgn="b"/>
                      <a:r>
                        <a:rPr lang="de-DE" sz="1100" u="none" strike="noStrike">
                          <a:effectLst/>
                        </a:rPr>
                        <a:t>Alpha level:</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0,05</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de-DE" sz="1100" u="none" strike="noStrike">
                          <a:effectLst/>
                        </a:rPr>
                        <a:t>Attraktivität</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0,0383</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Significant Difference</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de-DE" sz="1100" u="none" strike="noStrike">
                          <a:effectLst/>
                        </a:rPr>
                        <a:t>Durchschaubarkeit</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0,0211</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Significant Difference</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190500">
                <a:tc>
                  <a:txBody>
                    <a:bodyPr/>
                    <a:lstStyle/>
                    <a:p>
                      <a:pPr algn="l" fontAlgn="b"/>
                      <a:r>
                        <a:rPr lang="de-DE" sz="1100" u="none" strike="noStrike">
                          <a:effectLst/>
                        </a:rPr>
                        <a:t>Effizienz</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0,0040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Significant Difference</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190500">
                <a:tc>
                  <a:txBody>
                    <a:bodyPr/>
                    <a:lstStyle/>
                    <a:p>
                      <a:pPr algn="l" fontAlgn="b"/>
                      <a:r>
                        <a:rPr lang="de-DE" sz="1100" u="none" strike="noStrike">
                          <a:effectLst/>
                        </a:rPr>
                        <a:t>Steuerbarkeit</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0,1111</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No Significant Difference</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190500">
                <a:tc>
                  <a:txBody>
                    <a:bodyPr/>
                    <a:lstStyle/>
                    <a:p>
                      <a:pPr algn="l" fontAlgn="b"/>
                      <a:r>
                        <a:rPr lang="de-DE" sz="1100" u="none" strike="noStrike">
                          <a:effectLst/>
                        </a:rPr>
                        <a:t>Stimulation</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0,4620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No Significant Difference</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190500">
                <a:tc>
                  <a:txBody>
                    <a:bodyPr/>
                    <a:lstStyle/>
                    <a:p>
                      <a:pPr algn="l" fontAlgn="b"/>
                      <a:r>
                        <a:rPr lang="de-DE" sz="1100" u="none" strike="noStrike">
                          <a:effectLst/>
                        </a:rPr>
                        <a:t>Originalität</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0,9867</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dirty="0" err="1">
                          <a:effectLst/>
                        </a:rPr>
                        <a:t>No</a:t>
                      </a:r>
                      <a:r>
                        <a:rPr lang="de-DE" sz="1100" u="none" strike="noStrike" dirty="0">
                          <a:effectLst/>
                        </a:rPr>
                        <a:t> </a:t>
                      </a:r>
                      <a:r>
                        <a:rPr lang="de-DE" sz="1100" u="none" strike="noStrike" dirty="0" err="1">
                          <a:effectLst/>
                        </a:rPr>
                        <a:t>Significant</a:t>
                      </a:r>
                      <a:r>
                        <a:rPr lang="de-DE" sz="1100" u="none" strike="noStrike" dirty="0">
                          <a:effectLst/>
                        </a:rPr>
                        <a:t> </a:t>
                      </a:r>
                      <a:r>
                        <a:rPr lang="de-DE" sz="1100" u="none" strike="noStrike" dirty="0" err="1">
                          <a:effectLst/>
                        </a:rPr>
                        <a:t>Difference</a:t>
                      </a:r>
                      <a:endParaRPr lang="de-DE"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221681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24000" y="2355641"/>
            <a:ext cx="11545200" cy="1960720"/>
          </a:xfrm>
        </p:spPr>
        <p:txBody>
          <a:bodyPr/>
          <a:lstStyle/>
          <a:p>
            <a:r>
              <a:rPr lang="de-DE">
                <a:latin typeface="+mn-lt"/>
              </a:rPr>
              <a:t>Wie Präsentiert man die Ergebnisse?</a:t>
            </a:r>
          </a:p>
        </p:txBody>
      </p:sp>
    </p:spTree>
    <p:extLst>
      <p:ext uri="{BB962C8B-B14F-4D97-AF65-F5344CB8AC3E}">
        <p14:creationId xmlns:p14="http://schemas.microsoft.com/office/powerpoint/2010/main" val="5521692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Ergebnisse präsentieren</a:t>
            </a:r>
          </a:p>
        </p:txBody>
      </p:sp>
      <p:sp>
        <p:nvSpPr>
          <p:cNvPr id="4" name="Textplatzhalter 3"/>
          <p:cNvSpPr>
            <a:spLocks noGrp="1"/>
          </p:cNvSpPr>
          <p:nvPr>
            <p:ph type="body" sz="quarter" idx="13"/>
          </p:nvPr>
        </p:nvSpPr>
        <p:spPr/>
        <p:txBody>
          <a:bodyPr/>
          <a:lstStyle/>
          <a:p>
            <a:endParaRPr lang="de-DE" dirty="0">
              <a:latin typeface="Calibri" panose="020F0502020204030204" pitchFamily="34" charset="0"/>
              <a:cs typeface="Calibri" panose="020F0502020204030204" pitchFamily="34" charset="0"/>
            </a:endParaRPr>
          </a:p>
        </p:txBody>
      </p:sp>
      <p:sp>
        <p:nvSpPr>
          <p:cNvPr id="6" name="Textplatzhalter 1">
            <a:extLst>
              <a:ext uri="{FF2B5EF4-FFF2-40B4-BE49-F238E27FC236}">
                <a16:creationId xmlns:a16="http://schemas.microsoft.com/office/drawing/2014/main" id="{87136FE9-3E15-4B89-BFE0-63F0A4ACE2A2}"/>
              </a:ext>
            </a:extLst>
          </p:cNvPr>
          <p:cNvSpPr txBox="1">
            <a:spLocks/>
          </p:cNvSpPr>
          <p:nvPr/>
        </p:nvSpPr>
        <p:spPr>
          <a:xfrm>
            <a:off x="314570" y="1520825"/>
            <a:ext cx="5905476" cy="4062852"/>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dirty="0">
                <a:latin typeface="Calibri" panose="020F0502020204030204" pitchFamily="34" charset="0"/>
                <a:cs typeface="Calibri" panose="020F0502020204030204" pitchFamily="34" charset="0"/>
              </a:rPr>
              <a:t>Sauberes Sammeln von Daten alleine nützt wenig!</a:t>
            </a:r>
          </a:p>
          <a:p>
            <a:r>
              <a:rPr lang="de-DE" dirty="0">
                <a:latin typeface="Calibri" panose="020F0502020204030204" pitchFamily="34" charset="0"/>
                <a:cs typeface="Calibri" panose="020F0502020204030204" pitchFamily="34" charset="0"/>
              </a:rPr>
              <a:t>Wenn aus den Ergebnissen Aktionen abgeleitet werden sollen, muss man diese „verkaufen“.</a:t>
            </a:r>
          </a:p>
          <a:p>
            <a:r>
              <a:rPr lang="de-DE" dirty="0">
                <a:latin typeface="Calibri" panose="020F0502020204030204" pitchFamily="34" charset="0"/>
                <a:cs typeface="Calibri" panose="020F0502020204030204" pitchFamily="34" charset="0"/>
              </a:rPr>
              <a:t>Die Zielgruppe der guten oder schlechten Nachrichten (Manager, Produktverantwortliche, Entwickler, etc.) hat aber meist wenig Wissen im Bereich UX oder im Einsatz von UX Methoden!</a:t>
            </a:r>
          </a:p>
          <a:p>
            <a:r>
              <a:rPr lang="de-DE" dirty="0">
                <a:latin typeface="Calibri" panose="020F0502020204030204" pitchFamily="34" charset="0"/>
                <a:cs typeface="Calibri" panose="020F0502020204030204" pitchFamily="34" charset="0"/>
              </a:rPr>
              <a:t>Man muss daher viel Wert darauf legen, diese Kollegen abzuholen!</a:t>
            </a:r>
          </a:p>
        </p:txBody>
      </p:sp>
    </p:spTree>
    <p:extLst>
      <p:ext uri="{BB962C8B-B14F-4D97-AF65-F5344CB8AC3E}">
        <p14:creationId xmlns:p14="http://schemas.microsoft.com/office/powerpoint/2010/main" val="42049743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Ergebnisse präsentieren</a:t>
            </a:r>
          </a:p>
        </p:txBody>
      </p:sp>
      <p:sp>
        <p:nvSpPr>
          <p:cNvPr id="6" name="TextBox 2">
            <a:extLst>
              <a:ext uri="{FF2B5EF4-FFF2-40B4-BE49-F238E27FC236}">
                <a16:creationId xmlns:a16="http://schemas.microsoft.com/office/drawing/2014/main" id="{0861592F-82D1-44BC-8C33-198F52407C6A}"/>
              </a:ext>
            </a:extLst>
          </p:cNvPr>
          <p:cNvSpPr txBox="1">
            <a:spLocks noChangeArrowheads="1"/>
          </p:cNvSpPr>
          <p:nvPr/>
        </p:nvSpPr>
        <p:spPr bwMode="auto">
          <a:xfrm>
            <a:off x="335834" y="1561859"/>
            <a:ext cx="1055190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ts val="1200"/>
              </a:spcBef>
              <a:buFont typeface="Arial" panose="020B0604020202020204" pitchFamily="34" charset="0"/>
              <a:buNone/>
            </a:pPr>
            <a:r>
              <a:rPr lang="de-DE" altLang="de-DE" sz="2000" dirty="0">
                <a:solidFill>
                  <a:srgbClr val="333333"/>
                </a:solidFill>
              </a:rPr>
              <a:t>Wichtig: Klarstellen, dass der verwendete Fragebogen ein etabliertes Messinstrument für UX ist!</a:t>
            </a:r>
          </a:p>
          <a:p>
            <a:pPr>
              <a:spcBef>
                <a:spcPts val="1200"/>
              </a:spcBef>
              <a:buFontTx/>
              <a:buNone/>
            </a:pPr>
            <a:r>
              <a:rPr lang="de-DE" altLang="de-DE" sz="2000" dirty="0">
                <a:solidFill>
                  <a:srgbClr val="333333"/>
                </a:solidFill>
              </a:rPr>
              <a:t>Numerische Messergebnisse wirken dann vertrauenswürdig!</a:t>
            </a:r>
          </a:p>
          <a:p>
            <a:pPr>
              <a:spcBef>
                <a:spcPts val="1200"/>
              </a:spcBef>
              <a:buFontTx/>
              <a:buNone/>
            </a:pPr>
            <a:r>
              <a:rPr lang="de-DE" altLang="de-DE" sz="2000" dirty="0">
                <a:solidFill>
                  <a:srgbClr val="333333"/>
                </a:solidFill>
              </a:rPr>
              <a:t>Zum Beispiel wissenschaftliche Publikationen dazu zitieren (die gibt es zu jedem Standardfragebogen!)</a:t>
            </a:r>
            <a:endParaRPr lang="de-DE" altLang="de-DE" sz="2000" dirty="0">
              <a:solidFill>
                <a:schemeClr val="bg1"/>
              </a:solidFill>
            </a:endParaRPr>
          </a:p>
        </p:txBody>
      </p:sp>
      <p:sp>
        <p:nvSpPr>
          <p:cNvPr id="7" name="Text Placeholder 6">
            <a:extLst>
              <a:ext uri="{FF2B5EF4-FFF2-40B4-BE49-F238E27FC236}">
                <a16:creationId xmlns:a16="http://schemas.microsoft.com/office/drawing/2014/main" id="{D3AC317E-8263-430F-AC56-6BB690896D68}"/>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35102551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35835" y="297782"/>
            <a:ext cx="11521203" cy="455613"/>
          </a:xfrm>
        </p:spPr>
        <p:txBody>
          <a:bodyPr/>
          <a:lstStyle/>
          <a:p>
            <a:r>
              <a:rPr lang="de-DE" dirty="0">
                <a:latin typeface="Calibri" panose="020F0502020204030204" pitchFamily="34" charset="0"/>
                <a:cs typeface="Calibri" panose="020F0502020204030204" pitchFamily="34" charset="0"/>
              </a:rPr>
              <a:t>Vergleich mit anderen Produkten hilft bei der Interpretation</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Zuhörer nicht mit Zahlen alleine lassen</a:t>
            </a:r>
          </a:p>
        </p:txBody>
      </p:sp>
      <p:sp>
        <p:nvSpPr>
          <p:cNvPr id="6" name="TextBox 1">
            <a:extLst>
              <a:ext uri="{FF2B5EF4-FFF2-40B4-BE49-F238E27FC236}">
                <a16:creationId xmlns:a16="http://schemas.microsoft.com/office/drawing/2014/main" id="{5208A113-B295-46F2-8069-FCDEBE94C32B}"/>
              </a:ext>
            </a:extLst>
          </p:cNvPr>
          <p:cNvSpPr txBox="1">
            <a:spLocks noChangeArrowheads="1"/>
          </p:cNvSpPr>
          <p:nvPr/>
        </p:nvSpPr>
        <p:spPr bwMode="auto">
          <a:xfrm>
            <a:off x="1837531" y="1054894"/>
            <a:ext cx="84978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spcBef>
                <a:spcPct val="0"/>
              </a:spcBef>
              <a:buFontTx/>
              <a:buNone/>
            </a:pPr>
            <a:endParaRPr lang="en-US" altLang="de-DE" sz="2400">
              <a:solidFill>
                <a:schemeClr val="bg1"/>
              </a:solidFill>
            </a:endParaRPr>
          </a:p>
          <a:p>
            <a:pPr eaLnBrk="1" hangingPunct="1">
              <a:spcBef>
                <a:spcPct val="0"/>
              </a:spcBef>
              <a:buFontTx/>
              <a:buNone/>
            </a:pPr>
            <a:endParaRPr lang="en-US" altLang="de-DE" sz="2400">
              <a:solidFill>
                <a:schemeClr val="bg1"/>
              </a:solidFill>
            </a:endParaRPr>
          </a:p>
        </p:txBody>
      </p:sp>
      <p:sp>
        <p:nvSpPr>
          <p:cNvPr id="7" name="TextBox 6">
            <a:extLst>
              <a:ext uri="{FF2B5EF4-FFF2-40B4-BE49-F238E27FC236}">
                <a16:creationId xmlns:a16="http://schemas.microsoft.com/office/drawing/2014/main" id="{7C05BF8B-FD16-4E0C-B867-AB35BF46FA1D}"/>
              </a:ext>
            </a:extLst>
          </p:cNvPr>
          <p:cNvSpPr txBox="1">
            <a:spLocks noChangeArrowheads="1"/>
          </p:cNvSpPr>
          <p:nvPr/>
        </p:nvSpPr>
        <p:spPr bwMode="auto">
          <a:xfrm>
            <a:off x="1955006" y="4857300"/>
            <a:ext cx="83121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de-DE" altLang="de-DE" sz="2400" dirty="0">
                <a:solidFill>
                  <a:srgbClr val="333333"/>
                </a:solidFill>
              </a:rPr>
              <a:t>Ein Vergleich zu anderen Produkten ist einfach zu interpretieren!</a:t>
            </a:r>
          </a:p>
          <a:p>
            <a:pPr>
              <a:spcBef>
                <a:spcPts val="1200"/>
              </a:spcBef>
              <a:buFontTx/>
              <a:buNone/>
            </a:pPr>
            <a:r>
              <a:rPr lang="de-DE" altLang="de-DE" sz="2400" dirty="0">
                <a:solidFill>
                  <a:srgbClr val="333333"/>
                </a:solidFill>
              </a:rPr>
              <a:t>Statements wie </a:t>
            </a:r>
            <a:r>
              <a:rPr lang="de-DE" altLang="de-DE" sz="2400" i="1" dirty="0">
                <a:solidFill>
                  <a:srgbClr val="333333"/>
                </a:solidFill>
              </a:rPr>
              <a:t>„Verglichen zu den 401 Produkten im Benchmark ist das evaluierte unter den 25% schlechtesten Ergebnissen“</a:t>
            </a:r>
            <a:r>
              <a:rPr lang="de-DE" altLang="de-DE" sz="2400" dirty="0">
                <a:solidFill>
                  <a:srgbClr val="333333"/>
                </a:solidFill>
              </a:rPr>
              <a:t> machen eine klare Ansage!</a:t>
            </a:r>
          </a:p>
        </p:txBody>
      </p:sp>
      <p:graphicFrame>
        <p:nvGraphicFramePr>
          <p:cNvPr id="8" name="Chart 7">
            <a:extLst>
              <a:ext uri="{FF2B5EF4-FFF2-40B4-BE49-F238E27FC236}">
                <a16:creationId xmlns:a16="http://schemas.microsoft.com/office/drawing/2014/main" id="{5E075802-3DEA-401D-9998-5EB7190C608A}"/>
              </a:ext>
            </a:extLst>
          </p:cNvPr>
          <p:cNvGraphicFramePr>
            <a:graphicFrameLocks/>
          </p:cNvGraphicFramePr>
          <p:nvPr>
            <p:extLst>
              <p:ext uri="{D42A27DB-BD31-4B8C-83A1-F6EECF244321}">
                <p14:modId xmlns:p14="http://schemas.microsoft.com/office/powerpoint/2010/main" val="2363978672"/>
              </p:ext>
            </p:extLst>
          </p:nvPr>
        </p:nvGraphicFramePr>
        <p:xfrm>
          <a:off x="1924843" y="2016255"/>
          <a:ext cx="8429625" cy="2554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02318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Semantische Interpretation liefern!</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Zuhörer nicht mit Zahlen alleine lassen</a:t>
            </a:r>
          </a:p>
        </p:txBody>
      </p:sp>
      <p:sp>
        <p:nvSpPr>
          <p:cNvPr id="5" name="TextBox 7">
            <a:extLst>
              <a:ext uri="{FF2B5EF4-FFF2-40B4-BE49-F238E27FC236}">
                <a16:creationId xmlns:a16="http://schemas.microsoft.com/office/drawing/2014/main" id="{7D78779F-65F1-4F35-9009-9709FB41F69E}"/>
              </a:ext>
            </a:extLst>
          </p:cNvPr>
          <p:cNvSpPr txBox="1">
            <a:spLocks noChangeArrowheads="1"/>
          </p:cNvSpPr>
          <p:nvPr/>
        </p:nvSpPr>
        <p:spPr bwMode="auto">
          <a:xfrm>
            <a:off x="3240825" y="1318254"/>
            <a:ext cx="859629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spcBef>
                <a:spcPct val="0"/>
              </a:spcBef>
              <a:buFontTx/>
              <a:buNone/>
            </a:pPr>
            <a:r>
              <a:rPr lang="de-DE" altLang="de-DE" sz="2000" dirty="0">
                <a:solidFill>
                  <a:srgbClr val="333333"/>
                </a:solidFill>
              </a:rPr>
              <a:t>Eine Interpretation mit klaren Bezügen zum Produkt (z.B. Ergebnissen aus Usability Tests, Kundenfeedback, Diskussionen im Vorfeld) geben!</a:t>
            </a:r>
          </a:p>
          <a:p>
            <a:pPr>
              <a:spcBef>
                <a:spcPct val="0"/>
              </a:spcBef>
              <a:buFontTx/>
              <a:buNone/>
            </a:pPr>
            <a:endParaRPr lang="de-DE" altLang="de-DE" sz="2000" dirty="0">
              <a:solidFill>
                <a:srgbClr val="333333"/>
              </a:solidFill>
            </a:endParaRPr>
          </a:p>
          <a:p>
            <a:r>
              <a:rPr lang="de-DE" altLang="de-DE" sz="2000" dirty="0">
                <a:solidFill>
                  <a:srgbClr val="333333"/>
                </a:solidFill>
              </a:rPr>
              <a:t>Um Verbesserungen anstoßen zu können, ist es wichtig die Deutung der Ergebnisse in der Hand zu behalten.</a:t>
            </a:r>
          </a:p>
          <a:p>
            <a:endParaRPr lang="de-DE" altLang="de-DE" sz="2000" dirty="0">
              <a:solidFill>
                <a:srgbClr val="333333"/>
              </a:solidFill>
            </a:endParaRPr>
          </a:p>
          <a:p>
            <a:r>
              <a:rPr lang="de-DE" altLang="de-DE" sz="2000" dirty="0">
                <a:solidFill>
                  <a:srgbClr val="333333"/>
                </a:solidFill>
              </a:rPr>
              <a:t>Wenn man die Interpretation der Ergebnisse nicht mit beeinflusst, werden andere (PM, DEV) </a:t>
            </a:r>
            <a:r>
              <a:rPr lang="de-DE" altLang="de-DE" sz="2000" dirty="0" err="1">
                <a:solidFill>
                  <a:srgbClr val="333333"/>
                </a:solidFill>
              </a:rPr>
              <a:t>die</a:t>
            </a:r>
            <a:r>
              <a:rPr lang="de-DE" altLang="de-DE" sz="2000" dirty="0" err="1">
                <a:solidFill>
                  <a:schemeClr val="bg1"/>
                </a:solidFill>
              </a:rPr>
              <a:t>i</a:t>
            </a:r>
            <a:r>
              <a:rPr lang="de-DE" altLang="de-DE" sz="2000" dirty="0" err="1">
                <a:solidFill>
                  <a:srgbClr val="333333"/>
                </a:solidFill>
              </a:rPr>
              <a:t>Daten</a:t>
            </a:r>
            <a:r>
              <a:rPr lang="de-DE" altLang="de-DE" sz="2000" dirty="0">
                <a:solidFill>
                  <a:srgbClr val="333333"/>
                </a:solidFill>
              </a:rPr>
              <a:t> interpretieren.</a:t>
            </a:r>
          </a:p>
          <a:p>
            <a:endParaRPr lang="de-DE" altLang="de-DE" sz="2000" dirty="0">
              <a:solidFill>
                <a:srgbClr val="333333"/>
              </a:solidFill>
            </a:endParaRPr>
          </a:p>
          <a:p>
            <a:r>
              <a:rPr lang="de-DE" altLang="de-DE" sz="2000" dirty="0">
                <a:solidFill>
                  <a:srgbClr val="333333"/>
                </a:solidFill>
              </a:rPr>
              <a:t>Deren Interpretation wird in der Regel eher weniger zutreffend sein, als die Interpretation des UX Experten!</a:t>
            </a:r>
          </a:p>
          <a:p>
            <a:endParaRPr lang="de-DE" altLang="de-DE" sz="2000" dirty="0">
              <a:solidFill>
                <a:srgbClr val="333333"/>
              </a:solidFill>
            </a:endParaRPr>
          </a:p>
          <a:p>
            <a:r>
              <a:rPr lang="de-DE" altLang="de-DE" sz="2000" dirty="0">
                <a:solidFill>
                  <a:srgbClr val="333333"/>
                </a:solidFill>
              </a:rPr>
              <a:t>Deshalb: Nicht zu zurückhaltend sein! Klare Interpretation vorgeben! Auch wenn die evtl. etwas spekulativ sind!</a:t>
            </a:r>
          </a:p>
          <a:p>
            <a:pPr>
              <a:spcBef>
                <a:spcPct val="0"/>
              </a:spcBef>
              <a:buFontTx/>
              <a:buNone/>
            </a:pPr>
            <a:endParaRPr lang="de-DE" altLang="de-DE" sz="2000" dirty="0">
              <a:solidFill>
                <a:srgbClr val="333333"/>
              </a:solidFill>
            </a:endParaRPr>
          </a:p>
          <a:p>
            <a:pPr>
              <a:spcBef>
                <a:spcPct val="0"/>
              </a:spcBef>
              <a:buFontTx/>
              <a:buNone/>
            </a:pPr>
            <a:endParaRPr lang="de-DE" altLang="de-DE" sz="2000" dirty="0">
              <a:solidFill>
                <a:srgbClr val="333333"/>
              </a:solidFill>
            </a:endParaRPr>
          </a:p>
          <a:p>
            <a:pPr>
              <a:spcBef>
                <a:spcPct val="0"/>
              </a:spcBef>
              <a:buFontTx/>
              <a:buNone/>
            </a:pPr>
            <a:endParaRPr lang="de-DE" altLang="de-DE" sz="2000" dirty="0">
              <a:solidFill>
                <a:srgbClr val="333333"/>
              </a:solidFill>
            </a:endParaRPr>
          </a:p>
        </p:txBody>
      </p:sp>
    </p:spTree>
    <p:extLst>
      <p:ext uri="{BB962C8B-B14F-4D97-AF65-F5344CB8AC3E}">
        <p14:creationId xmlns:p14="http://schemas.microsoft.com/office/powerpoint/2010/main" val="3875560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Was versteht man eigentlich unter User Experience?</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Verschiedene Qualitätsaspekte (</a:t>
            </a:r>
            <a:r>
              <a:rPr lang="de-DE" dirty="0" err="1">
                <a:latin typeface="Calibri" panose="020F0502020204030204" pitchFamily="34" charset="0"/>
                <a:cs typeface="Calibri" panose="020F0502020204030204" pitchFamily="34" charset="0"/>
              </a:rPr>
              <a:t>Preece</a:t>
            </a:r>
            <a:r>
              <a:rPr lang="de-DE" dirty="0">
                <a:latin typeface="Calibri" panose="020F0502020204030204" pitchFamily="34" charset="0"/>
                <a:cs typeface="Calibri" panose="020F0502020204030204" pitchFamily="34" charset="0"/>
              </a:rPr>
              <a:t>, Rogers &amp; Sharp, 2002 oder </a:t>
            </a:r>
            <a:r>
              <a:rPr lang="de-DE" dirty="0" err="1">
                <a:latin typeface="Calibri" panose="020F0502020204030204" pitchFamily="34" charset="0"/>
                <a:cs typeface="Calibri" panose="020F0502020204030204" pitchFamily="34" charset="0"/>
              </a:rPr>
              <a:t>Hassenzahl</a:t>
            </a:r>
            <a:r>
              <a:rPr lang="de-DE" dirty="0">
                <a:latin typeface="Calibri" panose="020F0502020204030204" pitchFamily="34" charset="0"/>
                <a:cs typeface="Calibri" panose="020F0502020204030204" pitchFamily="34" charset="0"/>
              </a:rPr>
              <a:t>, 2001)</a:t>
            </a:r>
          </a:p>
        </p:txBody>
      </p:sp>
      <p:sp>
        <p:nvSpPr>
          <p:cNvPr id="5" name="Textplatzhalter 1">
            <a:extLst>
              <a:ext uri="{FF2B5EF4-FFF2-40B4-BE49-F238E27FC236}">
                <a16:creationId xmlns:a16="http://schemas.microsoft.com/office/drawing/2014/main" id="{7DD407FE-5FAC-4C7E-987B-2A9EE3ADADAF}"/>
              </a:ext>
            </a:extLst>
          </p:cNvPr>
          <p:cNvSpPr txBox="1">
            <a:spLocks/>
          </p:cNvSpPr>
          <p:nvPr/>
        </p:nvSpPr>
        <p:spPr>
          <a:xfrm>
            <a:off x="335836" y="1520825"/>
            <a:ext cx="11521202" cy="1183464"/>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b="1" dirty="0">
                <a:latin typeface="Calibri" panose="020F0502020204030204" pitchFamily="34" charset="0"/>
                <a:cs typeface="Calibri" panose="020F0502020204030204" pitchFamily="34" charset="0"/>
              </a:rPr>
              <a:t>Problem der ISO Definition: </a:t>
            </a:r>
            <a:r>
              <a:rPr lang="de-DE" dirty="0">
                <a:latin typeface="Calibri" panose="020F0502020204030204" pitchFamily="34" charset="0"/>
                <a:cs typeface="Calibri" panose="020F0502020204030204" pitchFamily="34" charset="0"/>
              </a:rPr>
              <a:t>Es bleibt ziemlich nebulös, was man denn tun muss, um die User Experience eines Produkts zu verbessern. Es gibt keinen Bezug zu Produkteigenschaften.</a:t>
            </a:r>
          </a:p>
          <a:p>
            <a:r>
              <a:rPr lang="de-DE" dirty="0">
                <a:latin typeface="Calibri" panose="020F0502020204030204" pitchFamily="34" charset="0"/>
                <a:cs typeface="Calibri" panose="020F0502020204030204" pitchFamily="34" charset="0"/>
              </a:rPr>
              <a:t>Man kann den Begriff User Experience auch über Produktqualitäten definieren.</a:t>
            </a:r>
          </a:p>
        </p:txBody>
      </p:sp>
      <p:sp>
        <p:nvSpPr>
          <p:cNvPr id="17" name="TextBox 16">
            <a:extLst>
              <a:ext uri="{FF2B5EF4-FFF2-40B4-BE49-F238E27FC236}">
                <a16:creationId xmlns:a16="http://schemas.microsoft.com/office/drawing/2014/main" id="{DBE741C7-8E46-4142-8382-10DE1A7D3E42}"/>
              </a:ext>
            </a:extLst>
          </p:cNvPr>
          <p:cNvSpPr txBox="1"/>
          <p:nvPr/>
        </p:nvSpPr>
        <p:spPr>
          <a:xfrm>
            <a:off x="335835" y="4542823"/>
            <a:ext cx="1721946" cy="369332"/>
          </a:xfrm>
          <a:prstGeom prst="rect">
            <a:avLst/>
          </a:prstGeom>
          <a:noFill/>
        </p:spPr>
        <p:txBody>
          <a:bodyPr wrap="none" rtlCol="0">
            <a:spAutoFit/>
          </a:bodyPr>
          <a:lstStyle/>
          <a:p>
            <a:r>
              <a:rPr lang="de-DE" b="1" dirty="0">
                <a:solidFill>
                  <a:srgbClr val="333333"/>
                </a:solidFill>
              </a:rPr>
              <a:t>User Experience</a:t>
            </a:r>
          </a:p>
        </p:txBody>
      </p:sp>
      <p:sp>
        <p:nvSpPr>
          <p:cNvPr id="18" name="Left Brace 17">
            <a:extLst>
              <a:ext uri="{FF2B5EF4-FFF2-40B4-BE49-F238E27FC236}">
                <a16:creationId xmlns:a16="http://schemas.microsoft.com/office/drawing/2014/main" id="{ECF74BA1-1E37-40B5-92A0-7311BA2599C0}"/>
              </a:ext>
            </a:extLst>
          </p:cNvPr>
          <p:cNvSpPr/>
          <p:nvPr/>
        </p:nvSpPr>
        <p:spPr>
          <a:xfrm>
            <a:off x="2115762" y="3764607"/>
            <a:ext cx="111885" cy="198444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9" name="TextBox 18">
            <a:extLst>
              <a:ext uri="{FF2B5EF4-FFF2-40B4-BE49-F238E27FC236}">
                <a16:creationId xmlns:a16="http://schemas.microsoft.com/office/drawing/2014/main" id="{5069ABE0-9302-4FA5-9F39-BA2BA1295603}"/>
              </a:ext>
            </a:extLst>
          </p:cNvPr>
          <p:cNvSpPr txBox="1"/>
          <p:nvPr/>
        </p:nvSpPr>
        <p:spPr>
          <a:xfrm>
            <a:off x="2280746" y="3589356"/>
            <a:ext cx="1532497" cy="923330"/>
          </a:xfrm>
          <a:prstGeom prst="rect">
            <a:avLst/>
          </a:prstGeom>
          <a:noFill/>
        </p:spPr>
        <p:txBody>
          <a:bodyPr wrap="square" rtlCol="0">
            <a:spAutoFit/>
          </a:bodyPr>
          <a:lstStyle/>
          <a:p>
            <a:r>
              <a:rPr lang="de-DE" b="1" dirty="0">
                <a:solidFill>
                  <a:srgbClr val="333333"/>
                </a:solidFill>
              </a:rPr>
              <a:t>Usability Ziele</a:t>
            </a:r>
          </a:p>
          <a:p>
            <a:r>
              <a:rPr lang="de-DE" dirty="0">
                <a:solidFill>
                  <a:srgbClr val="333333"/>
                </a:solidFill>
              </a:rPr>
              <a:t>(pragmatische Qualitäten)</a:t>
            </a:r>
          </a:p>
        </p:txBody>
      </p:sp>
      <p:sp>
        <p:nvSpPr>
          <p:cNvPr id="20" name="TextBox 19">
            <a:extLst>
              <a:ext uri="{FF2B5EF4-FFF2-40B4-BE49-F238E27FC236}">
                <a16:creationId xmlns:a16="http://schemas.microsoft.com/office/drawing/2014/main" id="{A5A7FD66-2BDF-4CD2-85C5-835D56DC834E}"/>
              </a:ext>
            </a:extLst>
          </p:cNvPr>
          <p:cNvSpPr txBox="1"/>
          <p:nvPr/>
        </p:nvSpPr>
        <p:spPr>
          <a:xfrm>
            <a:off x="2242220" y="5577887"/>
            <a:ext cx="1736373" cy="923330"/>
          </a:xfrm>
          <a:prstGeom prst="rect">
            <a:avLst/>
          </a:prstGeom>
          <a:noFill/>
        </p:spPr>
        <p:txBody>
          <a:bodyPr wrap="square" rtlCol="0">
            <a:spAutoFit/>
          </a:bodyPr>
          <a:lstStyle/>
          <a:p>
            <a:r>
              <a:rPr lang="de-DE" b="1" dirty="0">
                <a:solidFill>
                  <a:srgbClr val="333333"/>
                </a:solidFill>
              </a:rPr>
              <a:t>Experience Ziele</a:t>
            </a:r>
          </a:p>
          <a:p>
            <a:r>
              <a:rPr lang="de-DE" dirty="0">
                <a:solidFill>
                  <a:srgbClr val="333333"/>
                </a:solidFill>
              </a:rPr>
              <a:t>(</a:t>
            </a:r>
            <a:r>
              <a:rPr lang="de-DE" dirty="0" err="1">
                <a:solidFill>
                  <a:srgbClr val="333333"/>
                </a:solidFill>
              </a:rPr>
              <a:t>hedonische</a:t>
            </a:r>
            <a:r>
              <a:rPr lang="de-DE" dirty="0">
                <a:solidFill>
                  <a:srgbClr val="333333"/>
                </a:solidFill>
              </a:rPr>
              <a:t> Qualitäten)</a:t>
            </a:r>
          </a:p>
        </p:txBody>
      </p:sp>
      <p:sp>
        <p:nvSpPr>
          <p:cNvPr id="21" name="Left Brace 20">
            <a:extLst>
              <a:ext uri="{FF2B5EF4-FFF2-40B4-BE49-F238E27FC236}">
                <a16:creationId xmlns:a16="http://schemas.microsoft.com/office/drawing/2014/main" id="{A2C86519-0F96-4DAF-9471-1A3631E08CEF}"/>
              </a:ext>
            </a:extLst>
          </p:cNvPr>
          <p:cNvSpPr/>
          <p:nvPr/>
        </p:nvSpPr>
        <p:spPr>
          <a:xfrm>
            <a:off x="3978594" y="2935391"/>
            <a:ext cx="126459" cy="167724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2" name="Left Brace 21">
            <a:extLst>
              <a:ext uri="{FF2B5EF4-FFF2-40B4-BE49-F238E27FC236}">
                <a16:creationId xmlns:a16="http://schemas.microsoft.com/office/drawing/2014/main" id="{FE8E140A-6881-4B65-A91B-C2A5BE484019}"/>
              </a:ext>
            </a:extLst>
          </p:cNvPr>
          <p:cNvSpPr/>
          <p:nvPr/>
        </p:nvSpPr>
        <p:spPr>
          <a:xfrm>
            <a:off x="3978593" y="4951067"/>
            <a:ext cx="126459" cy="167724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TextBox 22">
            <a:extLst>
              <a:ext uri="{FF2B5EF4-FFF2-40B4-BE49-F238E27FC236}">
                <a16:creationId xmlns:a16="http://schemas.microsoft.com/office/drawing/2014/main" id="{9869542A-C312-48A8-98E6-02D679F8CF8C}"/>
              </a:ext>
            </a:extLst>
          </p:cNvPr>
          <p:cNvSpPr txBox="1"/>
          <p:nvPr/>
        </p:nvSpPr>
        <p:spPr>
          <a:xfrm>
            <a:off x="4186982" y="2884572"/>
            <a:ext cx="2281650" cy="1754326"/>
          </a:xfrm>
          <a:prstGeom prst="rect">
            <a:avLst/>
          </a:prstGeom>
          <a:noFill/>
        </p:spPr>
        <p:txBody>
          <a:bodyPr wrap="none" rtlCol="0">
            <a:spAutoFit/>
          </a:bodyPr>
          <a:lstStyle/>
          <a:p>
            <a:r>
              <a:rPr lang="de-DE" b="1" dirty="0">
                <a:solidFill>
                  <a:srgbClr val="333333"/>
                </a:solidFill>
              </a:rPr>
              <a:t>Aufgabenangemessen</a:t>
            </a:r>
          </a:p>
          <a:p>
            <a:r>
              <a:rPr lang="de-DE" b="1" dirty="0">
                <a:solidFill>
                  <a:srgbClr val="333333"/>
                </a:solidFill>
              </a:rPr>
              <a:t>Effizient</a:t>
            </a:r>
          </a:p>
          <a:p>
            <a:r>
              <a:rPr lang="de-DE" b="1" dirty="0">
                <a:solidFill>
                  <a:srgbClr val="333333"/>
                </a:solidFill>
              </a:rPr>
              <a:t>Fehlertolerant</a:t>
            </a:r>
          </a:p>
          <a:p>
            <a:r>
              <a:rPr lang="de-DE" b="1" dirty="0">
                <a:solidFill>
                  <a:srgbClr val="333333"/>
                </a:solidFill>
              </a:rPr>
              <a:t>Lernförderlich</a:t>
            </a:r>
          </a:p>
          <a:p>
            <a:r>
              <a:rPr lang="de-DE" b="1" dirty="0">
                <a:solidFill>
                  <a:srgbClr val="333333"/>
                </a:solidFill>
              </a:rPr>
              <a:t>Steuerbar</a:t>
            </a:r>
          </a:p>
          <a:p>
            <a:r>
              <a:rPr lang="de-DE" b="1" dirty="0">
                <a:solidFill>
                  <a:srgbClr val="333333"/>
                </a:solidFill>
              </a:rPr>
              <a:t>Anpassbar</a:t>
            </a:r>
          </a:p>
        </p:txBody>
      </p:sp>
      <p:sp>
        <p:nvSpPr>
          <p:cNvPr id="24" name="TextBox 23">
            <a:extLst>
              <a:ext uri="{FF2B5EF4-FFF2-40B4-BE49-F238E27FC236}">
                <a16:creationId xmlns:a16="http://schemas.microsoft.com/office/drawing/2014/main" id="{3210BA27-911F-42DD-82BC-2D1B4D77D8D4}"/>
              </a:ext>
            </a:extLst>
          </p:cNvPr>
          <p:cNvSpPr txBox="1"/>
          <p:nvPr/>
        </p:nvSpPr>
        <p:spPr>
          <a:xfrm>
            <a:off x="4186982" y="4883762"/>
            <a:ext cx="2235356" cy="1754326"/>
          </a:xfrm>
          <a:prstGeom prst="rect">
            <a:avLst/>
          </a:prstGeom>
          <a:noFill/>
        </p:spPr>
        <p:txBody>
          <a:bodyPr wrap="none" rtlCol="0">
            <a:spAutoFit/>
          </a:bodyPr>
          <a:lstStyle/>
          <a:p>
            <a:r>
              <a:rPr lang="de-DE" b="1" dirty="0">
                <a:solidFill>
                  <a:srgbClr val="333333"/>
                </a:solidFill>
              </a:rPr>
              <a:t>Schönes Design</a:t>
            </a:r>
          </a:p>
          <a:p>
            <a:r>
              <a:rPr lang="de-DE" b="1" dirty="0">
                <a:solidFill>
                  <a:srgbClr val="333333"/>
                </a:solidFill>
              </a:rPr>
              <a:t>Spaß bei der Nutzung</a:t>
            </a:r>
          </a:p>
          <a:p>
            <a:r>
              <a:rPr lang="de-DE" b="1" dirty="0">
                <a:solidFill>
                  <a:srgbClr val="333333"/>
                </a:solidFill>
              </a:rPr>
              <a:t>Identität</a:t>
            </a:r>
          </a:p>
          <a:p>
            <a:r>
              <a:rPr lang="de-DE" b="1" dirty="0">
                <a:solidFill>
                  <a:srgbClr val="333333"/>
                </a:solidFill>
              </a:rPr>
              <a:t>Hochwertiges Design</a:t>
            </a:r>
          </a:p>
          <a:p>
            <a:r>
              <a:rPr lang="de-DE" b="1" dirty="0">
                <a:solidFill>
                  <a:srgbClr val="333333"/>
                </a:solidFill>
              </a:rPr>
              <a:t>Originalität</a:t>
            </a:r>
          </a:p>
          <a:p>
            <a:r>
              <a:rPr lang="de-DE" b="1" dirty="0">
                <a:solidFill>
                  <a:srgbClr val="333333"/>
                </a:solidFill>
              </a:rPr>
              <a:t>Immersion</a:t>
            </a:r>
          </a:p>
        </p:txBody>
      </p:sp>
      <p:sp>
        <p:nvSpPr>
          <p:cNvPr id="25" name="TextBox 24">
            <a:extLst>
              <a:ext uri="{FF2B5EF4-FFF2-40B4-BE49-F238E27FC236}">
                <a16:creationId xmlns:a16="http://schemas.microsoft.com/office/drawing/2014/main" id="{8EDDD161-7FFF-41CE-A647-7231D7B16D77}"/>
              </a:ext>
            </a:extLst>
          </p:cNvPr>
          <p:cNvSpPr txBox="1"/>
          <p:nvPr/>
        </p:nvSpPr>
        <p:spPr>
          <a:xfrm>
            <a:off x="7394873" y="4012472"/>
            <a:ext cx="2838625" cy="1200329"/>
          </a:xfrm>
          <a:prstGeom prst="rect">
            <a:avLst/>
          </a:prstGeom>
          <a:noFill/>
          <a:ln>
            <a:solidFill>
              <a:srgbClr val="5684AA"/>
            </a:solidFill>
          </a:ln>
        </p:spPr>
        <p:txBody>
          <a:bodyPr wrap="square" rtlCol="0">
            <a:spAutoFit/>
          </a:bodyPr>
          <a:lstStyle/>
          <a:p>
            <a:r>
              <a:rPr lang="de-DE" b="1" dirty="0">
                <a:solidFill>
                  <a:srgbClr val="5684AA"/>
                </a:solidFill>
              </a:rPr>
              <a:t>User Experience als Menge von Qualitätsaspekten, die über die reine Usability hinausgehen!</a:t>
            </a:r>
          </a:p>
        </p:txBody>
      </p:sp>
    </p:spTree>
    <p:extLst>
      <p:ext uri="{BB962C8B-B14F-4D97-AF65-F5344CB8AC3E}">
        <p14:creationId xmlns:p14="http://schemas.microsoft.com/office/powerpoint/2010/main" val="8370739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Semantische Interpretation liefern!</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Zuhörer nicht mit Zahlen alleine lassen</a:t>
            </a:r>
          </a:p>
        </p:txBody>
      </p:sp>
      <p:sp>
        <p:nvSpPr>
          <p:cNvPr id="8" name="TextBox 1">
            <a:extLst>
              <a:ext uri="{FF2B5EF4-FFF2-40B4-BE49-F238E27FC236}">
                <a16:creationId xmlns:a16="http://schemas.microsoft.com/office/drawing/2014/main" id="{A5CC7614-3252-42BE-BC8E-65B94184090F}"/>
              </a:ext>
            </a:extLst>
          </p:cNvPr>
          <p:cNvSpPr txBox="1">
            <a:spLocks noChangeArrowheads="1"/>
          </p:cNvSpPr>
          <p:nvPr/>
        </p:nvSpPr>
        <p:spPr bwMode="auto">
          <a:xfrm>
            <a:off x="1834083" y="2460219"/>
            <a:ext cx="84978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spcBef>
                <a:spcPct val="0"/>
              </a:spcBef>
              <a:buFontTx/>
              <a:buNone/>
            </a:pPr>
            <a:endParaRPr lang="en-US" altLang="de-DE" sz="2400">
              <a:solidFill>
                <a:schemeClr val="bg1"/>
              </a:solidFill>
            </a:endParaRPr>
          </a:p>
          <a:p>
            <a:pPr eaLnBrk="1" hangingPunct="1">
              <a:spcBef>
                <a:spcPct val="0"/>
              </a:spcBef>
              <a:buFontTx/>
              <a:buNone/>
            </a:pPr>
            <a:endParaRPr lang="en-US" altLang="de-DE" sz="2400">
              <a:solidFill>
                <a:schemeClr val="bg1"/>
              </a:solidFill>
            </a:endParaRPr>
          </a:p>
        </p:txBody>
      </p:sp>
      <p:graphicFrame>
        <p:nvGraphicFramePr>
          <p:cNvPr id="9" name="Chart 8">
            <a:extLst>
              <a:ext uri="{FF2B5EF4-FFF2-40B4-BE49-F238E27FC236}">
                <a16:creationId xmlns:a16="http://schemas.microsoft.com/office/drawing/2014/main" id="{316803F7-3741-43B9-9B97-35C195EEC83B}"/>
              </a:ext>
            </a:extLst>
          </p:cNvPr>
          <p:cNvGraphicFramePr>
            <a:graphicFrameLocks/>
          </p:cNvGraphicFramePr>
          <p:nvPr>
            <p:extLst>
              <p:ext uri="{D42A27DB-BD31-4B8C-83A1-F6EECF244321}">
                <p14:modId xmlns:p14="http://schemas.microsoft.com/office/powerpoint/2010/main" val="2007585941"/>
              </p:ext>
            </p:extLst>
          </p:nvPr>
        </p:nvGraphicFramePr>
        <p:xfrm>
          <a:off x="1951012" y="2604418"/>
          <a:ext cx="8406904" cy="259477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6">
            <a:extLst>
              <a:ext uri="{FF2B5EF4-FFF2-40B4-BE49-F238E27FC236}">
                <a16:creationId xmlns:a16="http://schemas.microsoft.com/office/drawing/2014/main" id="{37646DA6-9F7B-4F2E-8283-E3CE57196841}"/>
              </a:ext>
            </a:extLst>
          </p:cNvPr>
          <p:cNvSpPr txBox="1">
            <a:spLocks noChangeArrowheads="1"/>
          </p:cNvSpPr>
          <p:nvPr/>
        </p:nvSpPr>
        <p:spPr bwMode="auto">
          <a:xfrm>
            <a:off x="3670821" y="5781269"/>
            <a:ext cx="2197100" cy="708025"/>
          </a:xfrm>
          <a:prstGeom prst="rect">
            <a:avLst/>
          </a:prstGeom>
          <a:solidFill>
            <a:srgbClr val="8CD1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0"/>
              </a:spcBef>
              <a:buFontTx/>
              <a:buNone/>
            </a:pPr>
            <a:r>
              <a:rPr lang="de-DE" altLang="de-DE" sz="2000" dirty="0">
                <a:solidFill>
                  <a:schemeClr val="bg1"/>
                </a:solidFill>
              </a:rPr>
              <a:t>Typische </a:t>
            </a:r>
            <a:r>
              <a:rPr lang="de-DE" altLang="de-DE" sz="2000" dirty="0" err="1">
                <a:solidFill>
                  <a:schemeClr val="bg1"/>
                </a:solidFill>
              </a:rPr>
              <a:t>Use</a:t>
            </a:r>
            <a:r>
              <a:rPr lang="de-DE" altLang="de-DE" sz="2000" dirty="0">
                <a:solidFill>
                  <a:schemeClr val="bg1"/>
                </a:solidFill>
              </a:rPr>
              <a:t> Cases gut unterstützt!</a:t>
            </a:r>
          </a:p>
        </p:txBody>
      </p:sp>
      <p:cxnSp>
        <p:nvCxnSpPr>
          <p:cNvPr id="11" name="Straight Arrow Connector 10">
            <a:extLst>
              <a:ext uri="{FF2B5EF4-FFF2-40B4-BE49-F238E27FC236}">
                <a16:creationId xmlns:a16="http://schemas.microsoft.com/office/drawing/2014/main" id="{9FDEB934-A5C9-4A74-8DBE-40BE40B9A7BB}"/>
              </a:ext>
            </a:extLst>
          </p:cNvPr>
          <p:cNvCxnSpPr>
            <a:stCxn id="10" idx="0"/>
          </p:cNvCxnSpPr>
          <p:nvPr/>
        </p:nvCxnSpPr>
        <p:spPr>
          <a:xfrm flipV="1">
            <a:off x="4769371" y="5198656"/>
            <a:ext cx="377825" cy="582613"/>
          </a:xfrm>
          <a:prstGeom prst="straightConnector1">
            <a:avLst/>
          </a:prstGeom>
          <a:ln w="38100">
            <a:solidFill>
              <a:srgbClr val="8CD15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0">
            <a:extLst>
              <a:ext uri="{FF2B5EF4-FFF2-40B4-BE49-F238E27FC236}">
                <a16:creationId xmlns:a16="http://schemas.microsoft.com/office/drawing/2014/main" id="{110E6856-8374-487F-B4BF-B1657A4A96A0}"/>
              </a:ext>
            </a:extLst>
          </p:cNvPr>
          <p:cNvSpPr txBox="1">
            <a:spLocks noChangeArrowheads="1"/>
          </p:cNvSpPr>
          <p:nvPr/>
        </p:nvSpPr>
        <p:spPr bwMode="auto">
          <a:xfrm>
            <a:off x="2554808" y="1653769"/>
            <a:ext cx="2625725" cy="7080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0"/>
              </a:spcBef>
              <a:buFontTx/>
              <a:buNone/>
            </a:pPr>
            <a:r>
              <a:rPr lang="de-DE" altLang="de-DE" sz="2000">
                <a:solidFill>
                  <a:schemeClr val="bg1"/>
                </a:solidFill>
              </a:rPr>
              <a:t>Unsere Terminologie ist inkonsistent!</a:t>
            </a:r>
          </a:p>
        </p:txBody>
      </p:sp>
      <p:cxnSp>
        <p:nvCxnSpPr>
          <p:cNvPr id="13" name="Straight Arrow Connector 12">
            <a:extLst>
              <a:ext uri="{FF2B5EF4-FFF2-40B4-BE49-F238E27FC236}">
                <a16:creationId xmlns:a16="http://schemas.microsoft.com/office/drawing/2014/main" id="{B1E0FA5D-1D12-4AA5-AA4D-6C5E449FE963}"/>
              </a:ext>
            </a:extLst>
          </p:cNvPr>
          <p:cNvCxnSpPr/>
          <p:nvPr/>
        </p:nvCxnSpPr>
        <p:spPr>
          <a:xfrm>
            <a:off x="4048646" y="2337981"/>
            <a:ext cx="19050" cy="4397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6">
            <a:extLst>
              <a:ext uri="{FF2B5EF4-FFF2-40B4-BE49-F238E27FC236}">
                <a16:creationId xmlns:a16="http://schemas.microsoft.com/office/drawing/2014/main" id="{29AE1DF2-F595-4145-A26B-F51EFAD3AE11}"/>
              </a:ext>
            </a:extLst>
          </p:cNvPr>
          <p:cNvSpPr txBox="1">
            <a:spLocks noChangeArrowheads="1"/>
          </p:cNvSpPr>
          <p:nvPr/>
        </p:nvSpPr>
        <p:spPr bwMode="auto">
          <a:xfrm>
            <a:off x="7595121" y="5647919"/>
            <a:ext cx="1800225" cy="1016000"/>
          </a:xfrm>
          <a:prstGeom prst="rect">
            <a:avLst/>
          </a:prstGeom>
          <a:solidFill>
            <a:srgbClr val="8CD1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0"/>
              </a:spcBef>
              <a:buFontTx/>
              <a:buNone/>
            </a:pPr>
            <a:r>
              <a:rPr lang="de-DE" altLang="de-DE" sz="2000">
                <a:solidFill>
                  <a:schemeClr val="bg1"/>
                </a:solidFill>
              </a:rPr>
              <a:t>Teilnehmer fanden Konzept innovativ</a:t>
            </a:r>
          </a:p>
        </p:txBody>
      </p:sp>
      <p:cxnSp>
        <p:nvCxnSpPr>
          <p:cNvPr id="15" name="Straight Arrow Connector 14">
            <a:extLst>
              <a:ext uri="{FF2B5EF4-FFF2-40B4-BE49-F238E27FC236}">
                <a16:creationId xmlns:a16="http://schemas.microsoft.com/office/drawing/2014/main" id="{ED8E919C-0CD3-452A-9EF2-62EF56029B23}"/>
              </a:ext>
            </a:extLst>
          </p:cNvPr>
          <p:cNvCxnSpPr/>
          <p:nvPr/>
        </p:nvCxnSpPr>
        <p:spPr>
          <a:xfrm flipV="1">
            <a:off x="8436865" y="5198656"/>
            <a:ext cx="0" cy="449263"/>
          </a:xfrm>
          <a:prstGeom prst="straightConnector1">
            <a:avLst/>
          </a:prstGeom>
          <a:ln w="38100">
            <a:solidFill>
              <a:srgbClr val="8CD1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8">
            <a:extLst>
              <a:ext uri="{FF2B5EF4-FFF2-40B4-BE49-F238E27FC236}">
                <a16:creationId xmlns:a16="http://schemas.microsoft.com/office/drawing/2014/main" id="{2D6B6A6A-69C5-48B7-B906-DE5F39DE9AF1}"/>
              </a:ext>
            </a:extLst>
          </p:cNvPr>
          <p:cNvSpPr txBox="1">
            <a:spLocks noChangeArrowheads="1"/>
          </p:cNvSpPr>
          <p:nvPr/>
        </p:nvSpPr>
        <p:spPr bwMode="auto">
          <a:xfrm>
            <a:off x="5629796" y="1772831"/>
            <a:ext cx="1296987" cy="4000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0"/>
              </a:spcBef>
              <a:buFontTx/>
              <a:buNone/>
            </a:pPr>
            <a:r>
              <a:rPr lang="de-DE" altLang="de-DE" sz="2000">
                <a:solidFill>
                  <a:schemeClr val="bg1"/>
                </a:solidFill>
              </a:rPr>
              <a:t>Instabil?</a:t>
            </a:r>
          </a:p>
        </p:txBody>
      </p:sp>
      <p:cxnSp>
        <p:nvCxnSpPr>
          <p:cNvPr id="17" name="Straight Arrow Connector 16">
            <a:extLst>
              <a:ext uri="{FF2B5EF4-FFF2-40B4-BE49-F238E27FC236}">
                <a16:creationId xmlns:a16="http://schemas.microsoft.com/office/drawing/2014/main" id="{0002DB74-5896-43D3-B00C-3D2705AD05B9}"/>
              </a:ext>
            </a:extLst>
          </p:cNvPr>
          <p:cNvCxnSpPr>
            <a:stCxn id="16" idx="2"/>
          </p:cNvCxnSpPr>
          <p:nvPr/>
        </p:nvCxnSpPr>
        <p:spPr>
          <a:xfrm>
            <a:off x="6279083" y="2172881"/>
            <a:ext cx="0" cy="4302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22">
            <a:extLst>
              <a:ext uri="{FF2B5EF4-FFF2-40B4-BE49-F238E27FC236}">
                <a16:creationId xmlns:a16="http://schemas.microsoft.com/office/drawing/2014/main" id="{1CDDAEA0-8BC0-4D75-A71E-0CAC5881F771}"/>
              </a:ext>
            </a:extLst>
          </p:cNvPr>
          <p:cNvSpPr txBox="1">
            <a:spLocks noChangeArrowheads="1"/>
          </p:cNvSpPr>
          <p:nvPr/>
        </p:nvSpPr>
        <p:spPr bwMode="auto">
          <a:xfrm>
            <a:off x="7593533" y="1618844"/>
            <a:ext cx="2738438" cy="6461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spcBef>
                <a:spcPct val="0"/>
              </a:spcBef>
              <a:buFontTx/>
              <a:buNone/>
            </a:pPr>
            <a:r>
              <a:rPr lang="de-DE" altLang="de-DE" sz="1800">
                <a:solidFill>
                  <a:schemeClr val="bg1"/>
                </a:solidFill>
              </a:rPr>
              <a:t>UI  wirkt langweilig. Nur Formulare und Tabellen.</a:t>
            </a:r>
          </a:p>
        </p:txBody>
      </p:sp>
      <p:cxnSp>
        <p:nvCxnSpPr>
          <p:cNvPr id="19" name="Straight Arrow Connector 18">
            <a:extLst>
              <a:ext uri="{FF2B5EF4-FFF2-40B4-BE49-F238E27FC236}">
                <a16:creationId xmlns:a16="http://schemas.microsoft.com/office/drawing/2014/main" id="{EE28460C-5542-4BF1-B1F0-1C32DCBA471A}"/>
              </a:ext>
            </a:extLst>
          </p:cNvPr>
          <p:cNvCxnSpPr/>
          <p:nvPr/>
        </p:nvCxnSpPr>
        <p:spPr>
          <a:xfrm flipH="1">
            <a:off x="7320483" y="2250669"/>
            <a:ext cx="1427163" cy="4714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1653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05B61-7106-4255-BEF4-8CA867E39315}"/>
              </a:ext>
            </a:extLst>
          </p:cNvPr>
          <p:cNvSpPr>
            <a:spLocks noGrp="1"/>
          </p:cNvSpPr>
          <p:nvPr>
            <p:ph type="title"/>
          </p:nvPr>
        </p:nvSpPr>
        <p:spPr/>
        <p:txBody>
          <a:bodyPr/>
          <a:lstStyle/>
          <a:p>
            <a:r>
              <a:rPr lang="de-DE" dirty="0"/>
              <a:t>Vorsicht Werbung!</a:t>
            </a:r>
          </a:p>
        </p:txBody>
      </p:sp>
      <p:sp>
        <p:nvSpPr>
          <p:cNvPr id="3" name="Text Placeholder 2">
            <a:extLst>
              <a:ext uri="{FF2B5EF4-FFF2-40B4-BE49-F238E27FC236}">
                <a16:creationId xmlns:a16="http://schemas.microsoft.com/office/drawing/2014/main" id="{20DAA38E-F579-4F86-9AC4-A1258915BBBB}"/>
              </a:ext>
            </a:extLst>
          </p:cNvPr>
          <p:cNvSpPr>
            <a:spLocks noGrp="1"/>
          </p:cNvSpPr>
          <p:nvPr>
            <p:ph type="body" sz="quarter" idx="13"/>
          </p:nvPr>
        </p:nvSpPr>
        <p:spPr/>
        <p:txBody>
          <a:bodyPr/>
          <a:lstStyle/>
          <a:p>
            <a:endParaRPr lang="de-DE"/>
          </a:p>
        </p:txBody>
      </p:sp>
      <p:pic>
        <p:nvPicPr>
          <p:cNvPr id="4" name="Picture 3">
            <a:extLst>
              <a:ext uri="{FF2B5EF4-FFF2-40B4-BE49-F238E27FC236}">
                <a16:creationId xmlns:a16="http://schemas.microsoft.com/office/drawing/2014/main" id="{F626775A-CFBA-4E67-A184-F194B807D44D}"/>
              </a:ext>
            </a:extLst>
          </p:cNvPr>
          <p:cNvPicPr>
            <a:picLocks noChangeAspect="1"/>
          </p:cNvPicPr>
          <p:nvPr/>
        </p:nvPicPr>
        <p:blipFill>
          <a:blip r:embed="rId2"/>
          <a:stretch>
            <a:fillRect/>
          </a:stretch>
        </p:blipFill>
        <p:spPr>
          <a:xfrm>
            <a:off x="2654272" y="1538597"/>
            <a:ext cx="3270917" cy="4813390"/>
          </a:xfrm>
          <a:prstGeom prst="rect">
            <a:avLst/>
          </a:prstGeom>
        </p:spPr>
      </p:pic>
      <p:sp>
        <p:nvSpPr>
          <p:cNvPr id="5" name="TextBox 4">
            <a:extLst>
              <a:ext uri="{FF2B5EF4-FFF2-40B4-BE49-F238E27FC236}">
                <a16:creationId xmlns:a16="http://schemas.microsoft.com/office/drawing/2014/main" id="{E796AA05-04A2-41C9-B78B-BC851CAF8AB0}"/>
              </a:ext>
            </a:extLst>
          </p:cNvPr>
          <p:cNvSpPr txBox="1"/>
          <p:nvPr/>
        </p:nvSpPr>
        <p:spPr>
          <a:xfrm>
            <a:off x="6784258" y="3318626"/>
            <a:ext cx="2762865" cy="646331"/>
          </a:xfrm>
          <a:prstGeom prst="rect">
            <a:avLst/>
          </a:prstGeom>
          <a:noFill/>
        </p:spPr>
        <p:txBody>
          <a:bodyPr wrap="square" rtlCol="0">
            <a:spAutoFit/>
          </a:bodyPr>
          <a:lstStyle/>
          <a:p>
            <a:r>
              <a:rPr lang="de-DE" dirty="0"/>
              <a:t>Gibt es bei Amazon als Paperback oder als E-Book.</a:t>
            </a:r>
          </a:p>
        </p:txBody>
      </p:sp>
    </p:spTree>
    <p:extLst>
      <p:ext uri="{BB962C8B-B14F-4D97-AF65-F5344CB8AC3E}">
        <p14:creationId xmlns:p14="http://schemas.microsoft.com/office/powerpoint/2010/main" val="27131049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4626E2D-E69A-444A-9B3E-1F7127F26A0A}"/>
              </a:ext>
            </a:extLst>
          </p:cNvPr>
          <p:cNvSpPr txBox="1">
            <a:spLocks/>
          </p:cNvSpPr>
          <p:nvPr/>
        </p:nvSpPr>
        <p:spPr>
          <a:xfrm>
            <a:off x="3575146" y="2534872"/>
            <a:ext cx="5296479" cy="1579928"/>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9600">
                <a:latin typeface="+mn-lt"/>
              </a:rPr>
              <a:t>The End!</a:t>
            </a:r>
            <a:endParaRPr lang="en-US" sz="9600" dirty="0">
              <a:latin typeface="+mn-lt"/>
            </a:endParaRPr>
          </a:p>
        </p:txBody>
      </p:sp>
    </p:spTree>
    <p:extLst>
      <p:ext uri="{BB962C8B-B14F-4D97-AF65-F5344CB8AC3E}">
        <p14:creationId xmlns:p14="http://schemas.microsoft.com/office/powerpoint/2010/main" val="84298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Was versteht man eigentlich unter User Experience?</a:t>
            </a:r>
          </a:p>
        </p:txBody>
      </p:sp>
      <p:sp>
        <p:nvSpPr>
          <p:cNvPr id="4" name="Textplatzhalter 3"/>
          <p:cNvSpPr>
            <a:spLocks noGrp="1"/>
          </p:cNvSpPr>
          <p:nvPr>
            <p:ph type="body" sz="quarter" idx="13"/>
          </p:nvPr>
        </p:nvSpPr>
        <p:spPr>
          <a:xfrm>
            <a:off x="335835" y="825180"/>
            <a:ext cx="11520488" cy="300037"/>
          </a:xfrm>
        </p:spPr>
        <p:txBody>
          <a:bodyPr/>
          <a:lstStyle/>
          <a:p>
            <a:r>
              <a:rPr lang="de-DE" dirty="0">
                <a:latin typeface="Calibri" panose="020F0502020204030204" pitchFamily="34" charset="0"/>
                <a:cs typeface="Calibri" panose="020F0502020204030204" pitchFamily="34" charset="0"/>
              </a:rPr>
              <a:t>Sind alle UX Qualitäten pragmatisch oder </a:t>
            </a:r>
            <a:r>
              <a:rPr lang="de-DE" dirty="0" err="1">
                <a:latin typeface="Calibri" panose="020F0502020204030204" pitchFamily="34" charset="0"/>
                <a:cs typeface="Calibri" panose="020F0502020204030204" pitchFamily="34" charset="0"/>
              </a:rPr>
              <a:t>hedonisch</a:t>
            </a:r>
            <a:r>
              <a:rPr lang="de-DE" dirty="0">
                <a:latin typeface="Calibri" panose="020F0502020204030204" pitchFamily="34" charset="0"/>
                <a:cs typeface="Calibri" panose="020F0502020204030204" pitchFamily="34" charset="0"/>
              </a:rPr>
              <a:t>?</a:t>
            </a:r>
          </a:p>
        </p:txBody>
      </p:sp>
      <p:sp>
        <p:nvSpPr>
          <p:cNvPr id="5" name="Textplatzhalter 1">
            <a:extLst>
              <a:ext uri="{FF2B5EF4-FFF2-40B4-BE49-F238E27FC236}">
                <a16:creationId xmlns:a16="http://schemas.microsoft.com/office/drawing/2014/main" id="{7DD407FE-5FAC-4C7E-987B-2A9EE3ADADAF}"/>
              </a:ext>
            </a:extLst>
          </p:cNvPr>
          <p:cNvSpPr txBox="1">
            <a:spLocks/>
          </p:cNvSpPr>
          <p:nvPr/>
        </p:nvSpPr>
        <p:spPr>
          <a:xfrm>
            <a:off x="257180" y="1520825"/>
            <a:ext cx="11521202" cy="4062852"/>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dirty="0">
                <a:latin typeface="Calibri" panose="020F0502020204030204" pitchFamily="34" charset="0"/>
                <a:cs typeface="Calibri" panose="020F0502020204030204" pitchFamily="34" charset="0"/>
              </a:rPr>
              <a:t>Die Aufteilung in zwei Kategorien von Produkteigenschaften passt nicht für alles was in Bezug auf die Nutzung von Produkten interessiert.</a:t>
            </a:r>
          </a:p>
          <a:p>
            <a:r>
              <a:rPr lang="de-DE" dirty="0">
                <a:latin typeface="Calibri" panose="020F0502020204030204" pitchFamily="34" charset="0"/>
                <a:cs typeface="Calibri" panose="020F0502020204030204" pitchFamily="34" charset="0"/>
              </a:rPr>
              <a:t>Es gibt einige UX Produktqualitäten, die da nicht so recht reinpassen. </a:t>
            </a:r>
          </a:p>
          <a:p>
            <a:r>
              <a:rPr lang="de-DE" dirty="0">
                <a:latin typeface="Calibri" panose="020F0502020204030204" pitchFamily="34" charset="0"/>
                <a:cs typeface="Calibri" panose="020F0502020204030204" pitchFamily="34" charset="0"/>
              </a:rPr>
              <a:t>Beispiele:</a:t>
            </a:r>
          </a:p>
          <a:p>
            <a:pPr marL="342900" indent="-342900">
              <a:buFont typeface="Arial" panose="020B0604020202020204" pitchFamily="34" charset="0"/>
              <a:buChar char="•"/>
            </a:pPr>
            <a:r>
              <a:rPr lang="de-DE" b="1" dirty="0">
                <a:latin typeface="Calibri" panose="020F0502020204030204" pitchFamily="34" charset="0"/>
                <a:cs typeface="Calibri" panose="020F0502020204030204" pitchFamily="34" charset="0"/>
              </a:rPr>
              <a:t>Inhaltsqualität</a:t>
            </a:r>
            <a:r>
              <a:rPr lang="de-DE" dirty="0">
                <a:latin typeface="Calibri" panose="020F0502020204030204" pitchFamily="34" charset="0"/>
                <a:cs typeface="Calibri" panose="020F0502020204030204" pitchFamily="34" charset="0"/>
              </a:rPr>
              <a:t> einer Web-Seite: Ist das pragmatisch (gibt mir genau die Inhalte die ich suche) oder </a:t>
            </a:r>
            <a:r>
              <a:rPr lang="de-DE" dirty="0" err="1">
                <a:latin typeface="Calibri" panose="020F0502020204030204" pitchFamily="34" charset="0"/>
                <a:cs typeface="Calibri" panose="020F0502020204030204" pitchFamily="34" charset="0"/>
              </a:rPr>
              <a:t>hedonisch</a:t>
            </a:r>
            <a:r>
              <a:rPr lang="de-DE" dirty="0">
                <a:latin typeface="Calibri" panose="020F0502020204030204" pitchFamily="34" charset="0"/>
                <a:cs typeface="Calibri" panose="020F0502020204030204" pitchFamily="34" charset="0"/>
              </a:rPr>
              <a:t> (ist interessant geschrieben)?</a:t>
            </a:r>
          </a:p>
          <a:p>
            <a:pPr marL="342900" indent="-342900">
              <a:buFont typeface="Arial" panose="020B0604020202020204" pitchFamily="34" charset="0"/>
              <a:buChar char="•"/>
            </a:pPr>
            <a:r>
              <a:rPr lang="de-DE" b="1" dirty="0">
                <a:latin typeface="Calibri" panose="020F0502020204030204" pitchFamily="34" charset="0"/>
                <a:cs typeface="Calibri" panose="020F0502020204030204" pitchFamily="34" charset="0"/>
              </a:rPr>
              <a:t>Haptik</a:t>
            </a:r>
            <a:r>
              <a:rPr lang="de-DE" dirty="0">
                <a:latin typeface="Calibri" panose="020F0502020204030204" pitchFamily="34" charset="0"/>
                <a:cs typeface="Calibri" panose="020F0502020204030204" pitchFamily="34" charset="0"/>
              </a:rPr>
              <a:t> eines Haushaltsgeräts: Fühlt sich angenehm an (</a:t>
            </a:r>
            <a:r>
              <a:rPr lang="de-DE" dirty="0" err="1">
                <a:latin typeface="Calibri" panose="020F0502020204030204" pitchFamily="34" charset="0"/>
                <a:cs typeface="Calibri" panose="020F0502020204030204" pitchFamily="34" charset="0"/>
              </a:rPr>
              <a:t>hedonisch</a:t>
            </a:r>
            <a:r>
              <a:rPr lang="de-DE" dirty="0">
                <a:latin typeface="Calibri" panose="020F0502020204030204" pitchFamily="34" charset="0"/>
                <a:cs typeface="Calibri" panose="020F0502020204030204" pitchFamily="34" charset="0"/>
              </a:rPr>
              <a:t>) oder liegt sicher in der Hand (pragmatisch).</a:t>
            </a:r>
          </a:p>
          <a:p>
            <a:pPr marL="342900" indent="-342900">
              <a:buFont typeface="Arial" panose="020B0604020202020204" pitchFamily="34" charset="0"/>
              <a:buChar char="•"/>
            </a:pPr>
            <a:r>
              <a:rPr lang="de-DE" b="1" dirty="0">
                <a:latin typeface="Calibri" panose="020F0502020204030204" pitchFamily="34" charset="0"/>
                <a:cs typeface="Calibri" panose="020F0502020204030204" pitchFamily="34" charset="0"/>
              </a:rPr>
              <a:t>Akustik</a:t>
            </a:r>
            <a:r>
              <a:rPr lang="de-DE" dirty="0">
                <a:latin typeface="Calibri" panose="020F0502020204030204" pitchFamily="34" charset="0"/>
                <a:cs typeface="Calibri" panose="020F0502020204030204" pitchFamily="34" charset="0"/>
              </a:rPr>
              <a:t> eines Geräts: Klingt unangenehm (</a:t>
            </a:r>
            <a:r>
              <a:rPr lang="de-DE" dirty="0" err="1">
                <a:latin typeface="Calibri" panose="020F0502020204030204" pitchFamily="34" charset="0"/>
                <a:cs typeface="Calibri" panose="020F0502020204030204" pitchFamily="34" charset="0"/>
              </a:rPr>
              <a:t>hedonisch</a:t>
            </a:r>
            <a:r>
              <a:rPr lang="de-DE" dirty="0">
                <a:latin typeface="Calibri" panose="020F0502020204030204" pitchFamily="34" charset="0"/>
                <a:cs typeface="Calibri" panose="020F0502020204030204" pitchFamily="34" charset="0"/>
              </a:rPr>
              <a:t>) oder ist so laut, dass ich mich nicht mehr auf die Arbeit konzentrieren kann (pragmatisch).</a:t>
            </a:r>
          </a:p>
        </p:txBody>
      </p:sp>
    </p:spTree>
    <p:extLst>
      <p:ext uri="{BB962C8B-B14F-4D97-AF65-F5344CB8AC3E}">
        <p14:creationId xmlns:p14="http://schemas.microsoft.com/office/powerpoint/2010/main" val="2322902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cs typeface="Calibri" panose="020F0502020204030204" pitchFamily="34" charset="0"/>
              </a:rPr>
              <a:t>Was versteht man eigentlich unter User Experience?</a:t>
            </a:r>
          </a:p>
        </p:txBody>
      </p:sp>
      <p:sp>
        <p:nvSpPr>
          <p:cNvPr id="4" name="Textplatzhalter 3"/>
          <p:cNvSpPr>
            <a:spLocks noGrp="1"/>
          </p:cNvSpPr>
          <p:nvPr>
            <p:ph type="body" sz="quarter" idx="13"/>
          </p:nvPr>
        </p:nvSpPr>
        <p:spPr/>
        <p:txBody>
          <a:bodyPr/>
          <a:lstStyle/>
          <a:p>
            <a:r>
              <a:rPr lang="de-DE" dirty="0">
                <a:latin typeface="Calibri" panose="020F0502020204030204" pitchFamily="34" charset="0"/>
                <a:cs typeface="Calibri" panose="020F0502020204030204" pitchFamily="34" charset="0"/>
              </a:rPr>
              <a:t>Die richtige UX Sicht für Fragebögen</a:t>
            </a:r>
          </a:p>
        </p:txBody>
      </p:sp>
      <p:sp>
        <p:nvSpPr>
          <p:cNvPr id="17" name="Textplatzhalter 1">
            <a:extLst>
              <a:ext uri="{FF2B5EF4-FFF2-40B4-BE49-F238E27FC236}">
                <a16:creationId xmlns:a16="http://schemas.microsoft.com/office/drawing/2014/main" id="{194F64E1-2A35-4675-9522-2A43567DB226}"/>
              </a:ext>
            </a:extLst>
          </p:cNvPr>
          <p:cNvSpPr txBox="1">
            <a:spLocks/>
          </p:cNvSpPr>
          <p:nvPr/>
        </p:nvSpPr>
        <p:spPr>
          <a:xfrm>
            <a:off x="415857" y="4710387"/>
            <a:ext cx="11521202" cy="2147613"/>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dirty="0">
                <a:latin typeface="Calibri" panose="020F0502020204030204" pitchFamily="34" charset="0"/>
                <a:cs typeface="Calibri" panose="020F0502020204030204" pitchFamily="34" charset="0"/>
              </a:rPr>
              <a:t>Erfragen und damit messen kann man immer nur </a:t>
            </a:r>
            <a:r>
              <a:rPr lang="de-DE" b="1" dirty="0">
                <a:solidFill>
                  <a:srgbClr val="5684AA"/>
                </a:solidFill>
                <a:latin typeface="Calibri" panose="020F0502020204030204" pitchFamily="34" charset="0"/>
                <a:cs typeface="Calibri" panose="020F0502020204030204" pitchFamily="34" charset="0"/>
              </a:rPr>
              <a:t>konkrete Produktqualitäten</a:t>
            </a:r>
            <a:r>
              <a:rPr lang="de-DE" dirty="0">
                <a:latin typeface="Calibri" panose="020F0502020204030204" pitchFamily="34" charset="0"/>
                <a:cs typeface="Calibri" panose="020F0502020204030204" pitchFamily="34" charset="0"/>
              </a:rPr>
              <a:t>:</a:t>
            </a:r>
          </a:p>
          <a:p>
            <a:pPr marL="342900" indent="-342900">
              <a:spcBef>
                <a:spcPts val="600"/>
              </a:spcBef>
              <a:buFont typeface="Arial" panose="020B0604020202020204" pitchFamily="34" charset="0"/>
              <a:buChar char="•"/>
            </a:pPr>
            <a:r>
              <a:rPr lang="de-DE" dirty="0">
                <a:latin typeface="Calibri" panose="020F0502020204030204" pitchFamily="34" charset="0"/>
                <a:cs typeface="Calibri" panose="020F0502020204030204" pitchFamily="34" charset="0"/>
              </a:rPr>
              <a:t>Konnten Sie ihre Aufgaben mit dem Produkt effizient erledigen?</a:t>
            </a:r>
          </a:p>
          <a:p>
            <a:pPr marL="342900" indent="-342900">
              <a:spcBef>
                <a:spcPts val="600"/>
              </a:spcBef>
              <a:buFont typeface="Arial" panose="020B0604020202020204" pitchFamily="34" charset="0"/>
              <a:buChar char="•"/>
            </a:pPr>
            <a:r>
              <a:rPr lang="de-DE" dirty="0">
                <a:latin typeface="Calibri" panose="020F0502020204030204" pitchFamily="34" charset="0"/>
                <a:cs typeface="Calibri" panose="020F0502020204030204" pitchFamily="34" charset="0"/>
              </a:rPr>
              <a:t>Finden Sie das User Interface schön?</a:t>
            </a:r>
          </a:p>
          <a:p>
            <a:pPr marL="342900" indent="-342900">
              <a:spcBef>
                <a:spcPts val="600"/>
              </a:spcBef>
              <a:buFont typeface="Arial" panose="020B0604020202020204" pitchFamily="34" charset="0"/>
              <a:buChar char="•"/>
            </a:pPr>
            <a:r>
              <a:rPr lang="de-DE" dirty="0">
                <a:latin typeface="Calibri" panose="020F0502020204030204" pitchFamily="34" charset="0"/>
                <a:cs typeface="Calibri" panose="020F0502020204030204" pitchFamily="34" charset="0"/>
              </a:rPr>
              <a:t>Macht das Arbeiten mit dem Produkt Spaß?</a:t>
            </a:r>
          </a:p>
          <a:p>
            <a:pPr marL="342900" indent="-342900">
              <a:spcBef>
                <a:spcPts val="600"/>
              </a:spcBef>
              <a:buFont typeface="Arial" panose="020B0604020202020204" pitchFamily="34" charset="0"/>
              <a:buChar char="•"/>
            </a:pPr>
            <a:r>
              <a:rPr lang="de-DE" dirty="0">
                <a:latin typeface="Calibri" panose="020F0502020204030204" pitchFamily="34" charset="0"/>
                <a:cs typeface="Calibri" panose="020F0502020204030204" pitchFamily="34" charset="0"/>
              </a:rPr>
              <a:t>Etc.</a:t>
            </a:r>
          </a:p>
        </p:txBody>
      </p:sp>
      <p:grpSp>
        <p:nvGrpSpPr>
          <p:cNvPr id="19" name="Group 18">
            <a:extLst>
              <a:ext uri="{FF2B5EF4-FFF2-40B4-BE49-F238E27FC236}">
                <a16:creationId xmlns:a16="http://schemas.microsoft.com/office/drawing/2014/main" id="{462CF2C7-5B40-43B7-89EB-655CE6D2C283}"/>
              </a:ext>
            </a:extLst>
          </p:cNvPr>
          <p:cNvGrpSpPr/>
          <p:nvPr/>
        </p:nvGrpSpPr>
        <p:grpSpPr>
          <a:xfrm>
            <a:off x="2312650" y="1358453"/>
            <a:ext cx="4948443" cy="1635375"/>
            <a:chOff x="2750393" y="2146969"/>
            <a:chExt cx="4948443" cy="1635375"/>
          </a:xfrm>
        </p:grpSpPr>
        <p:sp>
          <p:nvSpPr>
            <p:cNvPr id="9" name="Thought Bubble: Cloud 8">
              <a:extLst>
                <a:ext uri="{FF2B5EF4-FFF2-40B4-BE49-F238E27FC236}">
                  <a16:creationId xmlns:a16="http://schemas.microsoft.com/office/drawing/2014/main" id="{9A0C4E02-222C-452C-BB37-C1761B7C0C0C}"/>
                </a:ext>
              </a:extLst>
            </p:cNvPr>
            <p:cNvSpPr/>
            <p:nvPr/>
          </p:nvSpPr>
          <p:spPr>
            <a:xfrm>
              <a:off x="2750393" y="2590843"/>
              <a:ext cx="1167320" cy="992221"/>
            </a:xfrm>
            <a:prstGeom prst="cloudCallout">
              <a:avLst>
                <a:gd name="adj1" fmla="val 70000"/>
                <a:gd name="adj2" fmla="val 84068"/>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rgbClr val="FF0000"/>
                  </a:solidFill>
                </a:rPr>
                <a:t>?</a:t>
              </a:r>
            </a:p>
          </p:txBody>
        </p:sp>
        <p:sp>
          <p:nvSpPr>
            <p:cNvPr id="18" name="Speech Bubble: Oval 17">
              <a:extLst>
                <a:ext uri="{FF2B5EF4-FFF2-40B4-BE49-F238E27FC236}">
                  <a16:creationId xmlns:a16="http://schemas.microsoft.com/office/drawing/2014/main" id="{F00025E8-3972-4AAF-B57B-3D8DDEFBD4E9}"/>
                </a:ext>
              </a:extLst>
            </p:cNvPr>
            <p:cNvSpPr/>
            <p:nvPr/>
          </p:nvSpPr>
          <p:spPr>
            <a:xfrm>
              <a:off x="4654079" y="2146969"/>
              <a:ext cx="3044757" cy="1635375"/>
            </a:xfrm>
            <a:prstGeom prst="wedgeEllipse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5684AA"/>
                  </a:solidFill>
                  <a:latin typeface="Calibri" panose="020F0502020204030204" pitchFamily="34" charset="0"/>
                  <a:cs typeface="Calibri" panose="020F0502020204030204" pitchFamily="34" charset="0"/>
                </a:rPr>
                <a:t>Wie empfinden Sie die User Experience des Produkts?</a:t>
              </a:r>
              <a:endParaRPr lang="de-DE" dirty="0">
                <a:solidFill>
                  <a:srgbClr val="5684AA"/>
                </a:solidFill>
              </a:endParaRPr>
            </a:p>
          </p:txBody>
        </p:sp>
      </p:grpSp>
      <p:sp>
        <p:nvSpPr>
          <p:cNvPr id="21" name="Textplatzhalter 1">
            <a:extLst>
              <a:ext uri="{FF2B5EF4-FFF2-40B4-BE49-F238E27FC236}">
                <a16:creationId xmlns:a16="http://schemas.microsoft.com/office/drawing/2014/main" id="{758B0722-BAE9-4E1B-84BC-52A0926B888D}"/>
              </a:ext>
            </a:extLst>
          </p:cNvPr>
          <p:cNvSpPr txBox="1">
            <a:spLocks/>
          </p:cNvSpPr>
          <p:nvPr/>
        </p:nvSpPr>
        <p:spPr>
          <a:xfrm>
            <a:off x="7533262" y="2711903"/>
            <a:ext cx="3143250" cy="455613"/>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rgbClr val="5684AA"/>
              </a:buClr>
              <a:buSzTx/>
              <a:buFont typeface="Arial" charset="0"/>
              <a:buNone/>
              <a:tabLst/>
              <a:defRPr sz="2000" b="0" i="0" kern="1200">
                <a:solidFill>
                  <a:srgbClr val="021B45"/>
                </a:solidFill>
                <a:latin typeface="BentonSans Light" charset="0"/>
                <a:ea typeface="BentonSans Light" charset="0"/>
                <a:cs typeface="BentonSans Light" charset="0"/>
              </a:defRPr>
            </a:lvl1pPr>
            <a:lvl2pPr marL="457200" indent="0" algn="l" defTabSz="914400" rtl="0" eaLnBrk="1" latinLnBrk="0" hangingPunct="1">
              <a:lnSpc>
                <a:spcPct val="90000"/>
              </a:lnSpc>
              <a:spcBef>
                <a:spcPts val="500"/>
              </a:spcBef>
              <a:buFontTx/>
              <a:buNone/>
              <a:defRPr sz="2400" b="0" i="0" kern="1200">
                <a:solidFill>
                  <a:srgbClr val="666666"/>
                </a:solidFill>
                <a:latin typeface="BentonSans Light" charset="0"/>
                <a:ea typeface="BentonSans Light" charset="0"/>
                <a:cs typeface="BentonSans Light" charset="0"/>
              </a:defRPr>
            </a:lvl2pPr>
            <a:lvl3pPr marL="184150" indent="-184150" algn="l" defTabSz="914400" rtl="0" eaLnBrk="1" latinLnBrk="0" hangingPunct="1">
              <a:lnSpc>
                <a:spcPct val="90000"/>
              </a:lnSpc>
              <a:spcBef>
                <a:spcPts val="500"/>
              </a:spcBef>
              <a:buClr>
                <a:srgbClr val="5684AA"/>
              </a:buClr>
              <a:buFont typeface="Wingdings" charset="2"/>
              <a:buChar char="§"/>
              <a:tabLst/>
              <a:defRPr sz="1800" b="0" i="0" kern="1200">
                <a:solidFill>
                  <a:srgbClr val="021B45"/>
                </a:solidFill>
                <a:latin typeface="BentonSans Light" charset="0"/>
                <a:ea typeface="BentonSans Light" charset="0"/>
                <a:cs typeface="BentonSans Light" charset="0"/>
              </a:defRPr>
            </a:lvl3pPr>
            <a:lvl4pPr marL="541338"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4pPr>
            <a:lvl5pPr marL="898525" indent="-185738" algn="l" defTabSz="914400" rtl="0" eaLnBrk="1" latinLnBrk="0" hangingPunct="1">
              <a:lnSpc>
                <a:spcPct val="90000"/>
              </a:lnSpc>
              <a:spcBef>
                <a:spcPts val="500"/>
              </a:spcBef>
              <a:buClr>
                <a:srgbClr val="5684AA"/>
              </a:buClr>
              <a:buFont typeface="Wingdings" charset="2"/>
              <a:buChar char="§"/>
              <a:tabLst/>
              <a:defRPr sz="1600" b="0" i="0" kern="1200">
                <a:solidFill>
                  <a:srgbClr val="021B45"/>
                </a:solidFill>
                <a:latin typeface="BentonSans Light" charset="0"/>
                <a:ea typeface="BentonSans Light" charset="0"/>
                <a:cs typeface="Benton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2400" b="1" dirty="0">
                <a:solidFill>
                  <a:srgbClr val="FF0000"/>
                </a:solidFill>
                <a:latin typeface="Calibri" panose="020F0502020204030204" pitchFamily="34" charset="0"/>
                <a:cs typeface="Calibri" panose="020F0502020204030204" pitchFamily="34" charset="0"/>
              </a:rPr>
              <a:t>Das funktioniert nicht!</a:t>
            </a:r>
          </a:p>
        </p:txBody>
      </p:sp>
    </p:spTree>
    <p:extLst>
      <p:ext uri="{BB962C8B-B14F-4D97-AF65-F5344CB8AC3E}">
        <p14:creationId xmlns:p14="http://schemas.microsoft.com/office/powerpoint/2010/main" val="1443324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atin typeface="+mn-lt"/>
                <a:cs typeface="72" panose="020B0503030000000003" pitchFamily="34" charset="0"/>
              </a:rPr>
              <a:t>User experience messen</a:t>
            </a:r>
          </a:p>
        </p:txBody>
      </p:sp>
      <p:sp>
        <p:nvSpPr>
          <p:cNvPr id="5" name="Textplatzhalter 4"/>
          <p:cNvSpPr>
            <a:spLocks noGrp="1"/>
          </p:cNvSpPr>
          <p:nvPr>
            <p:ph type="body" sz="quarter" idx="10"/>
          </p:nvPr>
        </p:nvSpPr>
        <p:spPr/>
        <p:txBody>
          <a:bodyPr/>
          <a:lstStyle/>
          <a:p>
            <a:r>
              <a:rPr lang="de-DE" sz="3600">
                <a:latin typeface="+mn-lt"/>
              </a:rPr>
              <a:t>Warum will man User Experience messen und welche Methoden sollte man anwenden?</a:t>
            </a:r>
          </a:p>
        </p:txBody>
      </p:sp>
    </p:spTree>
    <p:extLst>
      <p:ext uri="{BB962C8B-B14F-4D97-AF65-F5344CB8AC3E}">
        <p14:creationId xmlns:p14="http://schemas.microsoft.com/office/powerpoint/2010/main" val="3746618057"/>
      </p:ext>
    </p:extLst>
  </p:cSld>
  <p:clrMapOvr>
    <a:masterClrMapping/>
  </p:clrMapOvr>
</p:sld>
</file>

<file path=ppt/theme/theme1.xml><?xml version="1.0" encoding="utf-8"?>
<a:theme xmlns:a="http://schemas.openxmlformats.org/drawingml/2006/main" name="Title + divider pag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P_TNT_2015_16x9_05" id="{8B6897BF-60FD-6A47-9855-37255C76D447}" vid="{5F770A1F-7111-AB46-8B55-29A5AA5B9FB6}"/>
    </a:ext>
  </a:extLst>
</a:theme>
</file>

<file path=ppt/theme/theme2.xml><?xml version="1.0" encoding="utf-8"?>
<a:theme xmlns:a="http://schemas.openxmlformats.org/drawingml/2006/main" name="Main Slidemaster">
  <a:themeElements>
    <a:clrScheme name="SAP TNT Colors">
      <a:dk1>
        <a:srgbClr val="666666"/>
      </a:dk1>
      <a:lt1>
        <a:srgbClr val="FFFFFF"/>
      </a:lt1>
      <a:dk2>
        <a:srgbClr val="2DABB3"/>
      </a:dk2>
      <a:lt2>
        <a:srgbClr val="FFFFFF"/>
      </a:lt2>
      <a:accent1>
        <a:srgbClr val="999999"/>
      </a:accent1>
      <a:accent2>
        <a:srgbClr val="2DABB3"/>
      </a:accent2>
      <a:accent3>
        <a:srgbClr val="009DE0"/>
      </a:accent3>
      <a:accent4>
        <a:srgbClr val="CC1919"/>
      </a:accent4>
      <a:accent5>
        <a:srgbClr val="D14900"/>
      </a:accent5>
      <a:accent6>
        <a:srgbClr val="007833"/>
      </a:accent6>
      <a:hlink>
        <a:srgbClr val="009DE0"/>
      </a:hlink>
      <a:folHlink>
        <a:srgbClr val="AB218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P_TNT_2015_16x9_05" id="{8B6897BF-60FD-6A47-9855-37255C76D447}" vid="{595897D1-3246-3241-9C24-FC090D136CFA}"/>
    </a:ext>
  </a:extLst>
</a:theme>
</file>

<file path=ppt/theme/theme3.xml><?xml version="1.0" encoding="utf-8"?>
<a:theme xmlns:a="http://schemas.openxmlformats.org/drawingml/2006/main" name="Thank you + Copyrig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P_TNT_2015_16x9_05" id="{8B6897BF-60FD-6A47-9855-37255C76D447}" vid="{4565B7F9-4D4C-BF4D-9A53-61BB4E0E1674}"/>
    </a:ext>
  </a:ext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SAP_TNT_2015_16x9_05</Template>
  <TotalTime>0</TotalTime>
  <Words>3890</Words>
  <Application>Microsoft Office PowerPoint</Application>
  <PresentationFormat>Widescreen</PresentationFormat>
  <Paragraphs>687</Paragraphs>
  <Slides>62</Slides>
  <Notes>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62</vt:i4>
      </vt:variant>
    </vt:vector>
  </HeadingPairs>
  <TitlesOfParts>
    <vt:vector size="78" baseType="lpstr">
      <vt:lpstr>Arial Unicode MS</vt:lpstr>
      <vt:lpstr>MS PGothic</vt:lpstr>
      <vt:lpstr>72</vt:lpstr>
      <vt:lpstr>Arial</vt:lpstr>
      <vt:lpstr>BentonSans</vt:lpstr>
      <vt:lpstr>BentonSans Book </vt:lpstr>
      <vt:lpstr>BentonSans Light</vt:lpstr>
      <vt:lpstr>BentonSans Medium</vt:lpstr>
      <vt:lpstr>BentonSans Regular</vt:lpstr>
      <vt:lpstr>Calibri</vt:lpstr>
      <vt:lpstr>SAP-icons</vt:lpstr>
      <vt:lpstr>Symbol</vt:lpstr>
      <vt:lpstr>Wingdings</vt:lpstr>
      <vt:lpstr>Title + divider pages</vt:lpstr>
      <vt:lpstr>Main Slidemaster</vt:lpstr>
      <vt:lpstr>Thank you + Copyright</vt:lpstr>
      <vt:lpstr>User Experience mit Fragebögen messen</vt:lpstr>
      <vt:lpstr>Inhalt</vt:lpstr>
      <vt:lpstr>User experience messen</vt:lpstr>
      <vt:lpstr>Usability und User Experience</vt:lpstr>
      <vt:lpstr>Was versteht man eigentlich unter User Experience?</vt:lpstr>
      <vt:lpstr>Was versteht man eigentlich unter User Experience?</vt:lpstr>
      <vt:lpstr>Was versteht man eigentlich unter User Experience?</vt:lpstr>
      <vt:lpstr>Was versteht man eigentlich unter User Experience?</vt:lpstr>
      <vt:lpstr>User experience messen</vt:lpstr>
      <vt:lpstr>Warum will man User Experience messen?</vt:lpstr>
      <vt:lpstr>UX Evaluationsmethoden</vt:lpstr>
      <vt:lpstr>UX Evaluationsmethoden – Stärken und Schwächen</vt:lpstr>
      <vt:lpstr>UX Fragebögen</vt:lpstr>
      <vt:lpstr>Struktur von UX Fragebögen</vt:lpstr>
      <vt:lpstr>Struktur von UX Fragebögen</vt:lpstr>
      <vt:lpstr>Skalenstruktur – Wie hängen die Skalen zusammen?</vt:lpstr>
      <vt:lpstr>Welches Fragenformat ist besser?</vt:lpstr>
      <vt:lpstr>Wie viele Antwortkategorien sollte man verwenden?</vt:lpstr>
      <vt:lpstr>UX Fragebögen</vt:lpstr>
      <vt:lpstr>SUS – System Usability Scale</vt:lpstr>
      <vt:lpstr>ISOMETRICS</vt:lpstr>
      <vt:lpstr>VISAWI – Messung visueller Schönheit</vt:lpstr>
      <vt:lpstr>User Experience Questionnaire</vt:lpstr>
      <vt:lpstr>UX Fragebögen</vt:lpstr>
      <vt:lpstr>UX Fragebögen: Die Qual der Wahl</vt:lpstr>
      <vt:lpstr>Was messen die verschiedenen UX Fragebögen eigentlich?</vt:lpstr>
      <vt:lpstr>Vorsicht mit den Skalennamen</vt:lpstr>
      <vt:lpstr>Wie entstehen UX Fragebögen?</vt:lpstr>
      <vt:lpstr>Gibt es den „richtigen“ UX Fragebogen?</vt:lpstr>
      <vt:lpstr>UX Fragebögen</vt:lpstr>
      <vt:lpstr>Was sind Benchmarks?</vt:lpstr>
      <vt:lpstr>UEQ Benchmark</vt:lpstr>
      <vt:lpstr>SUS Benchmark</vt:lpstr>
      <vt:lpstr>VISAWI Benchmark</vt:lpstr>
      <vt:lpstr>DEN richtigen Fragebogen finden</vt:lpstr>
      <vt:lpstr>Wie findet man den richtigen Fragebogen?</vt:lpstr>
      <vt:lpstr>Welche UX Qualitätsaspekte sind wichtig?</vt:lpstr>
      <vt:lpstr>Gilt das auch in anderen Kulturen?</vt:lpstr>
      <vt:lpstr>Interessiert nur, was die Nutzer wichtig finden?</vt:lpstr>
      <vt:lpstr>Vorgehen zur Auswahl des bestpassenden Fragebogens</vt:lpstr>
      <vt:lpstr>Vorgehen zur Auswahl des bestpassenden Fragebogens</vt:lpstr>
      <vt:lpstr>Was muss man bei der DatenErhebung beachten?</vt:lpstr>
      <vt:lpstr>Daten richtig erheben</vt:lpstr>
      <vt:lpstr>Daten richtig erheben: Nach einem Usability Test</vt:lpstr>
      <vt:lpstr>Daten richtig erheben: Online Fragebögen</vt:lpstr>
      <vt:lpstr>Vorsicht: Vorher prüfen, ob der Fragebogen für die Zielgruppe passt!</vt:lpstr>
      <vt:lpstr>Wie Wertet man die Daten auS?</vt:lpstr>
      <vt:lpstr>Datenqualität sicherstellen</vt:lpstr>
      <vt:lpstr>Datenqualität sicherstellen</vt:lpstr>
      <vt:lpstr>Daten auswerten</vt:lpstr>
      <vt:lpstr>Daten auswerten</vt:lpstr>
      <vt:lpstr>Daten auswerten</vt:lpstr>
      <vt:lpstr>Vergleich von Ergebnissen</vt:lpstr>
      <vt:lpstr>Vergleich von Ergebnissen</vt:lpstr>
      <vt:lpstr>Wie Präsentiert man die Ergebnisse?</vt:lpstr>
      <vt:lpstr>Ergebnisse präsentieren</vt:lpstr>
      <vt:lpstr>Ergebnisse präsentieren</vt:lpstr>
      <vt:lpstr>Vergleich mit anderen Produkten hilft bei der Interpretation</vt:lpstr>
      <vt:lpstr>Semantische Interpretation liefern!</vt:lpstr>
      <vt:lpstr>Semantische Interpretation liefern!</vt:lpstr>
      <vt:lpstr>Vorsicht Werbung!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Two Lines</dc:title>
  <dc:creator>Olga Werner</dc:creator>
  <cp:lastModifiedBy>Schrepp, Martin</cp:lastModifiedBy>
  <cp:revision>176</cp:revision>
  <dcterms:created xsi:type="dcterms:W3CDTF">2016-07-29T07:20:08Z</dcterms:created>
  <dcterms:modified xsi:type="dcterms:W3CDTF">2018-11-24T17:04:58Z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-558973528</vt:i4>
  </property>
  <property fmtid="{D5CDD505-2E9C-101B-9397-08002B2CF9AE}" pid="3" name="_NewReviewCycle">
    <vt:lpwstr/>
  </property>
  <property fmtid="{D5CDD505-2E9C-101B-9397-08002B2CF9AE}" pid="4" name="_EmailSubject">
    <vt:lpwstr>PPT Vortrag und Excel-File</vt:lpwstr>
  </property>
  <property fmtid="{D5CDD505-2E9C-101B-9397-08002B2CF9AE}" pid="5" name="_AuthorEmail">
    <vt:lpwstr>martin.schrepp@sap.com</vt:lpwstr>
  </property>
  <property fmtid="{D5CDD505-2E9C-101B-9397-08002B2CF9AE}" pid="6" name="_AuthorEmailDisplayName">
    <vt:lpwstr>Schrepp, Martin</vt:lpwstr>
  </property>
</Properties>
</file>