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67" autoAdjust="0"/>
  </p:normalViewPr>
  <p:slideViewPr>
    <p:cSldViewPr snapToGrid="0" snapToObjects="1">
      <p:cViewPr varScale="1">
        <p:scale>
          <a:sx n="152" d="100"/>
          <a:sy n="152" d="100"/>
        </p:scale>
        <p:origin x="-96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3486-8073-3947-8E52-0DF5926A39E7}" type="datetimeFigureOut">
              <a:t>19.07.13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41A1E-FA16-8F42-9448-8E1080422D3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75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1A1E-FA16-8F42-9448-8E1080422D31}" type="slidenum"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14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1A1E-FA16-8F42-9448-8E1080422D31}" type="slidenum"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14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Master-Untertitelformat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19.07.13</a:t>
            </a:fld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19.07.13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0578FA3-38AD-400D-A4D2-18E8EF129E5F}" type="datetime1">
              <a:rPr lang="en-US" smtClean="0"/>
              <a:pPr/>
              <a:t>19.07.13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886C9C-DC18-4195-8FD5-A50AA931D41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19.07.13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BBF0-342D-409A-9C0A-B1B451E92883}" type="datetime1">
              <a:rPr lang="en-US" smtClean="0"/>
              <a:pPr/>
              <a:t>19.07.13</a:t>
            </a:fld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‹Nr.›</a:t>
            </a:fld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5DA190-4BDC-4D39-B5BB-A14B3E8B1B3D}" type="datetime1">
              <a:rPr lang="en-US" smtClean="0"/>
              <a:pPr/>
              <a:t>19.07.13</a:t>
            </a:fld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886C9C-DC18-4195-8FD5-A50AA931D41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1D52F2-9B11-4FC0-9217-7D20B3AC9849}" type="datetime1">
              <a:rPr lang="en-US" smtClean="0"/>
              <a:pPr/>
              <a:t>19.07.13</a:t>
            </a:fld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886C9C-DC18-4195-8FD5-A50AA931D41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19.07.13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19.07.13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19.07.13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0542AA2-D442-471A-9D69-80392E1E581D}" type="datetime1">
              <a:rPr lang="en-US" smtClean="0"/>
              <a:pPr/>
              <a:t>19.07.13</a:t>
            </a:fld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886C9C-DC18-4195-8FD5-A50AA931D41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dirty="0"/>
              <a:t>Bild auf Platzhalter ziehen oder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Mastertextformat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19.07.13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wuerzburg.de/fuer/studierende/soziales/" TargetMode="External"/><Relationship Id="rId4" Type="http://schemas.openxmlformats.org/officeDocument/2006/relationships/image" Target="../media/image17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nk-schaetzlein.de/didaktik/seminararbeit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von knochen &amp; kosmetik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e-DE"/>
              <a:t>Wissenschaftliche Hausarbeiten in der Altorientalistik</a:t>
            </a:r>
          </a:p>
        </p:txBody>
      </p:sp>
    </p:spTree>
    <p:extLst>
      <p:ext uri="{BB962C8B-B14F-4D97-AF65-F5344CB8AC3E}">
        <p14:creationId xmlns:p14="http://schemas.microsoft.com/office/powerpoint/2010/main" val="223873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Formalia</a:t>
            </a:r>
          </a:p>
        </p:txBody>
      </p:sp>
      <p:pic>
        <p:nvPicPr>
          <p:cNvPr id="4" name="Inhaltsplatzhalter 5" descr="Merkblatt_Hausarbeit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" t="29857" r="3925" b="15459"/>
          <a:stretch/>
        </p:blipFill>
        <p:spPr>
          <a:xfrm>
            <a:off x="1424935" y="1595198"/>
            <a:ext cx="6409172" cy="5262801"/>
          </a:xfrm>
        </p:spPr>
      </p:pic>
    </p:spTree>
    <p:extLst>
      <p:ext uri="{BB962C8B-B14F-4D97-AF65-F5344CB8AC3E}">
        <p14:creationId xmlns:p14="http://schemas.microsoft.com/office/powerpoint/2010/main" val="155577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Zitieren &amp; Plagiat</a:t>
            </a:r>
          </a:p>
        </p:txBody>
      </p:sp>
      <p:pic>
        <p:nvPicPr>
          <p:cNvPr id="4" name="Bild 3" descr="Handout-Zitieren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4" b="3340"/>
          <a:stretch/>
        </p:blipFill>
        <p:spPr>
          <a:xfrm>
            <a:off x="612648" y="1506152"/>
            <a:ext cx="4165542" cy="5328081"/>
          </a:xfrm>
          <a:prstGeom prst="rect">
            <a:avLst/>
          </a:prstGeom>
        </p:spPr>
      </p:pic>
      <p:pic>
        <p:nvPicPr>
          <p:cNvPr id="5" name="Bild 4" descr="Handout-Zitieren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52" b="2719"/>
          <a:stretch/>
        </p:blipFill>
        <p:spPr>
          <a:xfrm>
            <a:off x="4600073" y="1506152"/>
            <a:ext cx="4081209" cy="53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7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Kosmetik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/>
              <a:t>Korrektur lesen (und nochmal …), Duden nutzen</a:t>
            </a:r>
          </a:p>
          <a:p>
            <a:r>
              <a:rPr lang="de-DE"/>
              <a:t>gegenseitiges Lesen</a:t>
            </a:r>
          </a:p>
          <a:p>
            <a:r>
              <a:rPr lang="de-DE"/>
              <a:t>Fremdsprachige Textteile (auch Eigennamen!) gesondert prüfen</a:t>
            </a:r>
          </a:p>
          <a:p>
            <a:r>
              <a:rPr lang="de-DE"/>
              <a:t>Formatieren (Silbentrennung, Schusterjungen &amp; Hurenkinder …)</a:t>
            </a:r>
          </a:p>
        </p:txBody>
      </p:sp>
      <p:pic>
        <p:nvPicPr>
          <p:cNvPr id="4" name="Bild 3" descr="heine_wellness_kosmetik_gross851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38153"/>
            <a:ext cx="9144000" cy="19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5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und, nicht zuletzt: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85033" cy="5257800"/>
          </a:xfrm>
        </p:spPr>
        <p:txBody>
          <a:bodyPr>
            <a:normAutofit fontScale="92500" lnSpcReduction="10000"/>
          </a:bodyPr>
          <a:lstStyle/>
          <a:p>
            <a:r>
              <a:rPr lang="de-DE"/>
              <a:t>in der </a:t>
            </a:r>
            <a:r>
              <a:rPr lang="de-DE" b="1">
                <a:solidFill>
                  <a:schemeClr val="accent2">
                    <a:lumMod val="75000"/>
                  </a:schemeClr>
                </a:solidFill>
              </a:rPr>
              <a:t>Bibliothek</a:t>
            </a:r>
            <a:r>
              <a:rPr lang="de-DE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/>
              <a:t>arbeiten</a:t>
            </a:r>
            <a:br>
              <a:rPr lang="de-DE"/>
            </a:br>
            <a:r>
              <a:rPr lang="de-DE"/>
              <a:t>(warum operieren Ärzte nicht in der Kneipe?)</a:t>
            </a:r>
          </a:p>
          <a:p>
            <a:r>
              <a:rPr lang="de-DE" b="1">
                <a:solidFill>
                  <a:srgbClr val="B95B22"/>
                </a:solidFill>
              </a:rPr>
              <a:t>lesen, lesen, lesen</a:t>
            </a:r>
          </a:p>
          <a:p>
            <a:r>
              <a:rPr lang="de-DE"/>
              <a:t>Arbeitszeit realistisch </a:t>
            </a:r>
            <a:r>
              <a:rPr lang="de-DE" b="1">
                <a:solidFill>
                  <a:srgbClr val="B95B22"/>
                </a:solidFill>
              </a:rPr>
              <a:t>planen</a:t>
            </a:r>
          </a:p>
          <a:p>
            <a:r>
              <a:rPr lang="de-DE"/>
              <a:t>Einhaltung von Zeitplänen </a:t>
            </a:r>
            <a:r>
              <a:rPr lang="de-DE" b="1">
                <a:solidFill>
                  <a:srgbClr val="B95B22"/>
                </a:solidFill>
              </a:rPr>
              <a:t>kontrollieren</a:t>
            </a:r>
          </a:p>
          <a:p>
            <a:r>
              <a:rPr lang="de-DE"/>
              <a:t>1 Hausarbeit =</a:t>
            </a:r>
            <a:br>
              <a:rPr lang="de-DE"/>
            </a:br>
            <a:r>
              <a:rPr lang="de-DE"/>
              <a:t>2 Arbeitswochen</a:t>
            </a:r>
          </a:p>
          <a:p>
            <a:r>
              <a:rPr lang="de-DE"/>
              <a:t>vorlesungsfreie Zeit:</a:t>
            </a:r>
            <a:br>
              <a:rPr lang="de-DE"/>
            </a:br>
            <a:r>
              <a:rPr lang="de-DE"/>
              <a:t>12 Wochen (!) </a:t>
            </a:r>
          </a:p>
        </p:txBody>
      </p:sp>
      <p:pic>
        <p:nvPicPr>
          <p:cNvPr id="4" name="Bild 3" descr="stundenpla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498" y="2354075"/>
            <a:ext cx="4446318" cy="323395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19612" y="398918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rgbClr val="FF0000"/>
                </a:solidFill>
                <a:latin typeface="Handwriting - Dakota"/>
                <a:cs typeface="Handwriting - Dakota"/>
              </a:rPr>
              <a:t>SA    (SO)</a:t>
            </a:r>
          </a:p>
        </p:txBody>
      </p:sp>
    </p:spTree>
    <p:extLst>
      <p:ext uri="{BB962C8B-B14F-4D97-AF65-F5344CB8AC3E}">
        <p14:creationId xmlns:p14="http://schemas.microsoft.com/office/powerpoint/2010/main" val="389035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Hilfe!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9" y="1600200"/>
            <a:ext cx="5420106" cy="4495800"/>
          </a:xfrm>
        </p:spPr>
        <p:txBody>
          <a:bodyPr>
            <a:normAutofit fontScale="92500" lnSpcReduction="20000"/>
          </a:bodyPr>
          <a:lstStyle/>
          <a:p>
            <a:r>
              <a:rPr lang="de-DE" b="1">
                <a:solidFill>
                  <a:srgbClr val="B95B22"/>
                </a:solidFill>
              </a:rPr>
              <a:t>Dozentin</a:t>
            </a:r>
            <a:r>
              <a:rPr lang="de-DE">
                <a:solidFill>
                  <a:srgbClr val="B95B22"/>
                </a:solidFill>
              </a:rPr>
              <a:t> </a:t>
            </a:r>
            <a:r>
              <a:rPr lang="de-DE"/>
              <a:t>lieber früher als zu spät ansprechen</a:t>
            </a:r>
          </a:p>
          <a:p>
            <a:r>
              <a:rPr lang="de-DE" b="1">
                <a:solidFill>
                  <a:srgbClr val="B95B22"/>
                </a:solidFill>
              </a:rPr>
              <a:t>Studienhilfsbücher</a:t>
            </a:r>
            <a:r>
              <a:rPr lang="de-DE">
                <a:solidFill>
                  <a:srgbClr val="B95B22"/>
                </a:solidFill>
              </a:rPr>
              <a:t> </a:t>
            </a:r>
            <a:r>
              <a:rPr lang="de-DE"/>
              <a:t>benutzen</a:t>
            </a:r>
            <a:br>
              <a:rPr lang="de-DE"/>
            </a:br>
            <a:r>
              <a:rPr lang="de-DE"/>
              <a:t>Hinweise:</a:t>
            </a:r>
            <a:r>
              <a:rPr lang="de-DE">
                <a:hlinkClick r:id="rId2"/>
              </a:rPr>
              <a:t>http://www.frank-schaetzlein.de/didaktik/seminararbeit.htm</a:t>
            </a:r>
            <a:endParaRPr lang="de-DE"/>
          </a:p>
          <a:p>
            <a:r>
              <a:rPr lang="de-DE" b="1">
                <a:solidFill>
                  <a:srgbClr val="B95B22"/>
                </a:solidFill>
              </a:rPr>
              <a:t>Stilduden</a:t>
            </a:r>
            <a:r>
              <a:rPr lang="de-DE">
                <a:solidFill>
                  <a:srgbClr val="B95B22"/>
                </a:solidFill>
              </a:rPr>
              <a:t> </a:t>
            </a:r>
            <a:r>
              <a:rPr lang="de-DE"/>
              <a:t>u.ä. Hilfsmittel benutzen</a:t>
            </a:r>
          </a:p>
          <a:p>
            <a:r>
              <a:rPr lang="de-DE"/>
              <a:t>bei Schreibblockade und Prüfungsangst rechtzeitig </a:t>
            </a:r>
            <a:r>
              <a:rPr lang="de-DE" b="1">
                <a:solidFill>
                  <a:srgbClr val="B95B22"/>
                </a:solidFill>
              </a:rPr>
              <a:t>psychotherapeutische Hilfe</a:t>
            </a:r>
            <a:r>
              <a:rPr lang="de-DE"/>
              <a:t> suchen: </a:t>
            </a:r>
            <a:r>
              <a:rPr lang="de-DE">
                <a:hlinkClick r:id="rId3"/>
              </a:rPr>
              <a:t>http://www.uni-wuerzburg.de/fuer/studierende/soziales/</a:t>
            </a:r>
            <a:endParaRPr lang="de-DE"/>
          </a:p>
        </p:txBody>
      </p:sp>
      <p:pic>
        <p:nvPicPr>
          <p:cNvPr id="4" name="Bild 3" descr="Unknown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969" r="98031">
                        <a14:backgroundMark x1="66929" y1="95980" x2="66929" y2="95980"/>
                        <a14:backgroundMark x1="32283" y1="95980" x2="32283" y2="95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07" y="2391359"/>
            <a:ext cx="3094740" cy="24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9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Eine Hausarbeit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77639"/>
            <a:ext cx="5683411" cy="4970703"/>
          </a:xfrm>
        </p:spPr>
        <p:txBody>
          <a:bodyPr>
            <a:noAutofit/>
          </a:bodyPr>
          <a:lstStyle/>
          <a:p>
            <a:r>
              <a:rPr lang="de-DE" sz="2200"/>
              <a:t>behandelt ein </a:t>
            </a:r>
            <a:r>
              <a:rPr lang="de-DE" sz="2200" b="1">
                <a:solidFill>
                  <a:schemeClr val="accent2">
                    <a:lumMod val="75000"/>
                  </a:schemeClr>
                </a:solidFill>
              </a:rPr>
              <a:t>eingegrenztes Thema</a:t>
            </a:r>
            <a:r>
              <a:rPr lang="de-DE" sz="2200"/>
              <a:t>,</a:t>
            </a:r>
          </a:p>
          <a:p>
            <a:r>
              <a:rPr lang="de-DE" sz="2200"/>
              <a:t>reflektiert den </a:t>
            </a:r>
            <a:r>
              <a:rPr lang="de-DE" sz="2200" b="1">
                <a:solidFill>
                  <a:srgbClr val="B95B22"/>
                </a:solidFill>
              </a:rPr>
              <a:t>aktuellen Forschungsstand</a:t>
            </a:r>
            <a:r>
              <a:rPr lang="de-DE" sz="2200"/>
              <a:t>,</a:t>
            </a:r>
          </a:p>
          <a:p>
            <a:r>
              <a:rPr lang="de-DE" sz="2200"/>
              <a:t>rezipiert kritisch die einschlägige wissenschaftliche </a:t>
            </a:r>
            <a:r>
              <a:rPr lang="de-DE" sz="2200" b="1">
                <a:solidFill>
                  <a:srgbClr val="B95B22"/>
                </a:solidFill>
              </a:rPr>
              <a:t>Literatur</a:t>
            </a:r>
            <a:r>
              <a:rPr lang="de-DE" sz="2200"/>
              <a:t>,</a:t>
            </a:r>
          </a:p>
          <a:p>
            <a:r>
              <a:rPr lang="de-DE" sz="2200"/>
              <a:t>reflektiert Kenntnis der wesentlichen </a:t>
            </a:r>
            <a:r>
              <a:rPr lang="de-DE" sz="2200" b="1">
                <a:solidFill>
                  <a:srgbClr val="B95B22"/>
                </a:solidFill>
              </a:rPr>
              <a:t>Quellen</a:t>
            </a:r>
            <a:r>
              <a:rPr lang="de-DE" sz="2200">
                <a:solidFill>
                  <a:srgbClr val="B95B22"/>
                </a:solidFill>
              </a:rPr>
              <a:t/>
            </a:r>
            <a:br>
              <a:rPr lang="de-DE" sz="2200">
                <a:solidFill>
                  <a:srgbClr val="B95B22"/>
                </a:solidFill>
              </a:rPr>
            </a:br>
            <a:r>
              <a:rPr lang="de-DE" sz="2200"/>
              <a:t>(Texte, Bilder, materielle Kultur etc.),</a:t>
            </a:r>
          </a:p>
          <a:p>
            <a:r>
              <a:rPr lang="de-DE" sz="2200"/>
              <a:t>hat eine der Themenstellung angemessene </a:t>
            </a:r>
            <a:r>
              <a:rPr lang="de-DE" sz="2200" b="1">
                <a:solidFill>
                  <a:srgbClr val="B95B22"/>
                </a:solidFill>
              </a:rPr>
              <a:t>klare, durchdachte Gliederung</a:t>
            </a:r>
            <a:r>
              <a:rPr lang="de-DE" sz="2200"/>
              <a:t>,</a:t>
            </a:r>
          </a:p>
          <a:p>
            <a:r>
              <a:rPr lang="de-DE" sz="2200"/>
              <a:t>belegt Aussagen durch </a:t>
            </a:r>
            <a:r>
              <a:rPr lang="de-DE" sz="2200" b="1">
                <a:solidFill>
                  <a:srgbClr val="B95B22"/>
                </a:solidFill>
              </a:rPr>
              <a:t>Literatur- und Quellenverweise</a:t>
            </a:r>
            <a:r>
              <a:rPr lang="de-DE" sz="2200"/>
              <a:t>,</a:t>
            </a:r>
          </a:p>
          <a:p>
            <a:r>
              <a:rPr lang="de-DE" sz="2200"/>
              <a:t>ist in einfacher, präziser und korrekter </a:t>
            </a:r>
            <a:r>
              <a:rPr lang="de-DE" sz="2200" b="1">
                <a:solidFill>
                  <a:srgbClr val="B95B22"/>
                </a:solidFill>
              </a:rPr>
              <a:t>Schriftsprache</a:t>
            </a:r>
            <a:r>
              <a:rPr lang="de-DE" sz="2200">
                <a:solidFill>
                  <a:srgbClr val="B95B22"/>
                </a:solidFill>
              </a:rPr>
              <a:t> </a:t>
            </a:r>
            <a:r>
              <a:rPr lang="de-DE" sz="2200"/>
              <a:t>verfasst.</a:t>
            </a:r>
          </a:p>
        </p:txBody>
      </p:sp>
      <p:pic>
        <p:nvPicPr>
          <p:cNvPr id="4" name="Bild 3" descr="images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3271" y="1579364"/>
            <a:ext cx="2082777" cy="466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39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Material Sammeln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182618" y="1600200"/>
            <a:ext cx="6961381" cy="5257800"/>
          </a:xfrm>
        </p:spPr>
        <p:txBody>
          <a:bodyPr>
            <a:noAutofit/>
          </a:bodyPr>
          <a:lstStyle/>
          <a:p>
            <a:r>
              <a:rPr lang="de-DE" sz="2300" b="1">
                <a:solidFill>
                  <a:srgbClr val="B95B22"/>
                </a:solidFill>
              </a:rPr>
              <a:t>Literaturangaben</a:t>
            </a:r>
            <a:r>
              <a:rPr lang="de-DE" sz="2300">
                <a:solidFill>
                  <a:srgbClr val="B95B22"/>
                </a:solidFill>
              </a:rPr>
              <a:t> </a:t>
            </a:r>
            <a:r>
              <a:rPr lang="de-DE" sz="2300"/>
              <a:t>der Dozentin berücksichtigen</a:t>
            </a:r>
          </a:p>
          <a:p>
            <a:r>
              <a:rPr lang="de-DE" sz="2300" b="1">
                <a:solidFill>
                  <a:srgbClr val="B95B22"/>
                </a:solidFill>
              </a:rPr>
              <a:t>Verweise nachverfolgen</a:t>
            </a:r>
          </a:p>
          <a:p>
            <a:r>
              <a:rPr lang="de-DE" sz="2300" b="1">
                <a:solidFill>
                  <a:srgbClr val="B95B22"/>
                </a:solidFill>
              </a:rPr>
              <a:t>Enzyklopädie-, Lexikon- und Handbuch-Artikel</a:t>
            </a:r>
            <a:r>
              <a:rPr lang="de-DE" sz="2300"/>
              <a:t> nutzen (RlA, CANE, CAD, HdO u.v.m.)</a:t>
            </a:r>
          </a:p>
          <a:p>
            <a:r>
              <a:rPr lang="de-DE" sz="2300" b="1">
                <a:solidFill>
                  <a:srgbClr val="B95B22"/>
                </a:solidFill>
              </a:rPr>
              <a:t>Bibliographien</a:t>
            </a:r>
            <a:r>
              <a:rPr lang="de-DE" sz="2300"/>
              <a:t> nutzen (AfO-Reg., KeiBi, HKL)</a:t>
            </a:r>
          </a:p>
          <a:p>
            <a:r>
              <a:rPr lang="de-DE" sz="2300"/>
              <a:t>(v.a. fachspezifische) </a:t>
            </a:r>
            <a:r>
              <a:rPr lang="de-DE" sz="2300" b="1">
                <a:solidFill>
                  <a:srgbClr val="B95B22"/>
                </a:solidFill>
              </a:rPr>
              <a:t>Web-Ressourcen</a:t>
            </a:r>
            <a:r>
              <a:rPr lang="de-DE" sz="2300"/>
              <a:t> nutzen (HPM, Oracc, CDLI, ETCSL, Archibab, ePSD u.v.m.)</a:t>
            </a:r>
          </a:p>
          <a:p>
            <a:r>
              <a:rPr lang="de-DE" sz="2300"/>
              <a:t>Informationen und Quellen sortieren (thematisch, chronologisch, nach Quellengattungen)</a:t>
            </a:r>
          </a:p>
          <a:p>
            <a:r>
              <a:rPr lang="de-DE" sz="2300"/>
              <a:t>obsolete &amp; unpräzise Informationen identifizieren</a:t>
            </a:r>
          </a:p>
          <a:p>
            <a:r>
              <a:rPr lang="de-DE" sz="2300"/>
              <a:t>Widersprüche in der Literatur klären</a:t>
            </a:r>
          </a:p>
          <a:p>
            <a:r>
              <a:rPr lang="de-DE" sz="2300"/>
              <a:t>Fachbegriffe, fremdsprachliche Begriffe u.ä. klären</a:t>
            </a:r>
          </a:p>
        </p:txBody>
      </p:sp>
      <p:pic>
        <p:nvPicPr>
          <p:cNvPr id="6" name="Bild 5" descr="97684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13794"/>
            <a:ext cx="205172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6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Das Knochengerüst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719485" cy="5080000"/>
          </a:xfrm>
        </p:spPr>
        <p:txBody>
          <a:bodyPr>
            <a:normAutofit/>
          </a:bodyPr>
          <a:lstStyle/>
          <a:p>
            <a:r>
              <a:rPr lang="de-DE"/>
              <a:t>Was ist das Thema meiner Hausarbeit? Wie kann ich es weiter eingrenzen?</a:t>
            </a:r>
          </a:p>
          <a:p>
            <a:r>
              <a:rPr lang="de-DE"/>
              <a:t>Welche Aspekte sind wesentlich für ein Verständnis der Problematik?</a:t>
            </a:r>
          </a:p>
          <a:p>
            <a:r>
              <a:rPr lang="de-DE"/>
              <a:t>Was gehört zusammen? Lassen sich einzelne Aspekte gruppieren und Oberbegriffen zuordnen?</a:t>
            </a:r>
          </a:p>
          <a:p>
            <a:r>
              <a:rPr lang="de-DE"/>
              <a:t>Was setzt was voraus? Was folgt woraus? Was reagiert worauf?</a:t>
            </a:r>
          </a:p>
          <a:p>
            <a:r>
              <a:rPr lang="de-DE"/>
              <a:t>Provisorische, kohärente Gliederung</a:t>
            </a:r>
          </a:p>
        </p:txBody>
      </p:sp>
      <p:pic>
        <p:nvPicPr>
          <p:cNvPr id="6" name="Bild 5" descr="William_Cheselden_leg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247" y="1183719"/>
            <a:ext cx="1548369" cy="56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4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Musterskelett 1</a:t>
            </a:r>
          </a:p>
        </p:txBody>
      </p:sp>
      <p:pic>
        <p:nvPicPr>
          <p:cNvPr id="5" name="Bild 4" descr="skelett-t934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41" y="1546017"/>
            <a:ext cx="1938872" cy="5358163"/>
          </a:xfrm>
          <a:prstGeom prst="rect">
            <a:avLst/>
          </a:prstGeom>
        </p:spPr>
      </p:pic>
      <p:pic>
        <p:nvPicPr>
          <p:cNvPr id="7" name="Bild 6" descr="Dokument2.pdf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07" t="6657" r="9970" b="26217"/>
          <a:stretch/>
        </p:blipFill>
        <p:spPr>
          <a:xfrm>
            <a:off x="2972355" y="1430307"/>
            <a:ext cx="4811593" cy="5669175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3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Musterskelett 2</a:t>
            </a:r>
          </a:p>
        </p:txBody>
      </p:sp>
      <p:pic>
        <p:nvPicPr>
          <p:cNvPr id="5" name="Bild 4" descr="skelett-t934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41" y="1546017"/>
            <a:ext cx="1938872" cy="5358163"/>
          </a:xfrm>
          <a:prstGeom prst="rect">
            <a:avLst/>
          </a:prstGeom>
        </p:spPr>
      </p:pic>
      <p:pic>
        <p:nvPicPr>
          <p:cNvPr id="6" name="Bild 5" descr="Dokument1.pdf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8" t="10404" r="25895" b="15535"/>
          <a:stretch/>
        </p:blipFill>
        <p:spPr>
          <a:xfrm>
            <a:off x="2547430" y="1757816"/>
            <a:ext cx="6218618" cy="47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Fleisch auf die Knochen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090941" y="1600199"/>
            <a:ext cx="6876877" cy="5082599"/>
          </a:xfrm>
        </p:spPr>
        <p:txBody>
          <a:bodyPr>
            <a:normAutofit fontScale="92500"/>
          </a:bodyPr>
          <a:lstStyle/>
          <a:p>
            <a:r>
              <a:rPr lang="de-DE"/>
              <a:t>Wo referiere ich welche Fakten, Forschungsergebnisse und -kontroversen?</a:t>
            </a:r>
          </a:p>
          <a:p>
            <a:r>
              <a:rPr lang="de-DE"/>
              <a:t>Wo beziehe ich mich auf welche Quellen und in welcher Form zitiere ich die Quellen?</a:t>
            </a:r>
          </a:p>
          <a:p>
            <a:r>
              <a:rPr lang="de-DE"/>
              <a:t>Wie ordne ich Sachverhalte innerhalb einzelner Unterpunkte folgerichtig &amp; nachvollziehbar?</a:t>
            </a:r>
          </a:p>
          <a:p>
            <a:r>
              <a:rPr lang="de-DE"/>
              <a:t>In welcher Reihenfolge verfasse ich die einzelnen Teile?</a:t>
            </a:r>
          </a:p>
          <a:p>
            <a:r>
              <a:rPr lang="de-DE"/>
              <a:t>Sind alle Zitate und Referate als solche gekennzeichnet?</a:t>
            </a:r>
          </a:p>
        </p:txBody>
      </p:sp>
      <p:pic>
        <p:nvPicPr>
          <p:cNvPr id="4" name="Bild 3" descr="Heilpraktiker__Bremen_Muskel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08" y="1517762"/>
            <a:ext cx="2130924" cy="5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4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Muskeln stärken, Fett schneiden!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979853" y="1600200"/>
            <a:ext cx="7043181" cy="5145678"/>
          </a:xfrm>
        </p:spPr>
        <p:txBody>
          <a:bodyPr>
            <a:normAutofit/>
          </a:bodyPr>
          <a:lstStyle/>
          <a:p>
            <a:r>
              <a:rPr lang="de-DE"/>
              <a:t>Wo verwende ich unbelegte Gemeinplätze?</a:t>
            </a:r>
          </a:p>
          <a:p>
            <a:r>
              <a:rPr lang="de-DE"/>
              <a:t>Sind alle Informationen und Quellen klar verortet: Was? Wo? Wann? Typisch oder exzeptionell? Inwiefern aussagekräftig?</a:t>
            </a:r>
          </a:p>
          <a:p>
            <a:r>
              <a:rPr lang="de-DE"/>
              <a:t>Wo schweife ich vom Thema ab?</a:t>
            </a:r>
          </a:p>
          <a:p>
            <a:r>
              <a:rPr lang="de-DE"/>
              <a:t>Wo wiederhole ich mich unnötig?</a:t>
            </a:r>
          </a:p>
          <a:p>
            <a:r>
              <a:rPr lang="de-DE"/>
              <a:t>Wo schreibe ich etwas, das ich nicht wirklich verstehe oder einordnen kann?</a:t>
            </a:r>
          </a:p>
          <a:p>
            <a:r>
              <a:rPr lang="de-DE"/>
              <a:t>Wo ist mein Text unübersichtlich, unverständlich, falsch angeordnet?</a:t>
            </a:r>
          </a:p>
        </p:txBody>
      </p:sp>
      <p:pic>
        <p:nvPicPr>
          <p:cNvPr id="4" name="Bild 3" descr="Heilpraktiker__Bremen_Muskel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29" y="1517762"/>
            <a:ext cx="2090282" cy="5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 Haut einpacken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421627" y="1600200"/>
            <a:ext cx="4722373" cy="5257800"/>
          </a:xfrm>
        </p:spPr>
        <p:txBody>
          <a:bodyPr>
            <a:normAutofit fontScale="92500"/>
          </a:bodyPr>
          <a:lstStyle/>
          <a:p>
            <a:r>
              <a:rPr lang="de-DE" b="1">
                <a:solidFill>
                  <a:srgbClr val="B95B22"/>
                </a:solidFill>
              </a:rPr>
              <a:t>Titelblatt</a:t>
            </a:r>
          </a:p>
          <a:p>
            <a:r>
              <a:rPr lang="de-DE" b="1">
                <a:solidFill>
                  <a:srgbClr val="B95B22"/>
                </a:solidFill>
              </a:rPr>
              <a:t>Inhaltsverzeichnis</a:t>
            </a:r>
            <a:r>
              <a:rPr lang="de-DE">
                <a:solidFill>
                  <a:srgbClr val="B95B22"/>
                </a:solidFill>
              </a:rPr>
              <a:t> </a:t>
            </a:r>
            <a:r>
              <a:rPr lang="de-DE"/>
              <a:t>mit Seitenzahlen</a:t>
            </a:r>
          </a:p>
          <a:p>
            <a:r>
              <a:rPr lang="de-DE"/>
              <a:t>geordnetes, einheitlich ge-staltetes </a:t>
            </a:r>
            <a:r>
              <a:rPr lang="de-DE" b="1">
                <a:solidFill>
                  <a:srgbClr val="B95B22"/>
                </a:solidFill>
              </a:rPr>
              <a:t>Literaturverzeichnis</a:t>
            </a:r>
          </a:p>
          <a:p>
            <a:r>
              <a:rPr lang="de-DE" b="1">
                <a:solidFill>
                  <a:srgbClr val="B95B22"/>
                </a:solidFill>
              </a:rPr>
              <a:t>Zitate</a:t>
            </a:r>
            <a:r>
              <a:rPr lang="de-DE">
                <a:solidFill>
                  <a:srgbClr val="B95B22"/>
                </a:solidFill>
              </a:rPr>
              <a:t> </a:t>
            </a:r>
            <a:r>
              <a:rPr lang="de-DE"/>
              <a:t>im Text einheitlich formatiert</a:t>
            </a:r>
          </a:p>
          <a:p>
            <a:r>
              <a:rPr lang="de-DE" b="1">
                <a:solidFill>
                  <a:srgbClr val="B95B22"/>
                </a:solidFill>
              </a:rPr>
              <a:t>Bilder</a:t>
            </a:r>
            <a:r>
              <a:rPr lang="de-DE">
                <a:solidFill>
                  <a:srgbClr val="B95B22"/>
                </a:solidFill>
              </a:rPr>
              <a:t> </a:t>
            </a:r>
            <a:r>
              <a:rPr lang="de-DE"/>
              <a:t>im Text mit Legende versehen</a:t>
            </a:r>
          </a:p>
          <a:p>
            <a:r>
              <a:rPr lang="de-DE" b="1">
                <a:solidFill>
                  <a:srgbClr val="B95B22"/>
                </a:solidFill>
              </a:rPr>
              <a:t>Font</a:t>
            </a:r>
            <a:r>
              <a:rPr lang="de-DE">
                <a:solidFill>
                  <a:srgbClr val="B95B22"/>
                </a:solidFill>
              </a:rPr>
              <a:t> </a:t>
            </a:r>
            <a:r>
              <a:rPr lang="de-DE"/>
              <a:t>&amp; Sonderzeichen</a:t>
            </a:r>
          </a:p>
          <a:p>
            <a:r>
              <a:rPr lang="de-DE"/>
              <a:t>und nicht vergessen: </a:t>
            </a:r>
            <a:r>
              <a:rPr lang="de-DE" b="1">
                <a:solidFill>
                  <a:schemeClr val="accent2">
                    <a:lumMod val="75000"/>
                  </a:schemeClr>
                </a:solidFill>
              </a:rPr>
              <a:t>Rand</a:t>
            </a:r>
          </a:p>
        </p:txBody>
      </p:sp>
      <p:pic>
        <p:nvPicPr>
          <p:cNvPr id="4" name="Bild 3" descr="falt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1559"/>
            <a:ext cx="4421627" cy="29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414</Words>
  <Application>Microsoft Macintosh PowerPoint</Application>
  <PresentationFormat>Bildschirmpräsentation (4:3)</PresentationFormat>
  <Paragraphs>71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Galathea</vt:lpstr>
      <vt:lpstr>von knochen &amp; kosmetik</vt:lpstr>
      <vt:lpstr>Eine Hausarbeit …</vt:lpstr>
      <vt:lpstr>Material Sammeln</vt:lpstr>
      <vt:lpstr>Das Knochengerüst</vt:lpstr>
      <vt:lpstr>Musterskelett 1</vt:lpstr>
      <vt:lpstr>Musterskelett 2</vt:lpstr>
      <vt:lpstr>Fleisch auf die Knochen …</vt:lpstr>
      <vt:lpstr>Muskeln stärken, Fett schneiden!</vt:lpstr>
      <vt:lpstr>In Haut einpacken</vt:lpstr>
      <vt:lpstr>Formalia</vt:lpstr>
      <vt:lpstr>Zitieren &amp; Plagiat</vt:lpstr>
      <vt:lpstr>Kosmetik</vt:lpstr>
      <vt:lpstr>und, nicht zuletzt:</vt:lpstr>
      <vt:lpstr>Hilfe!</vt:lpstr>
    </vt:vector>
  </TitlesOfParts>
  <Company>Universität Würzburg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von knochen &amp; kosmetik</dc:title>
  <dc:creator>Daniel Schwemer</dc:creator>
  <cp:lastModifiedBy>Daniel Schwemer</cp:lastModifiedBy>
  <cp:revision>61</cp:revision>
  <dcterms:created xsi:type="dcterms:W3CDTF">2013-07-12T15:21:29Z</dcterms:created>
  <dcterms:modified xsi:type="dcterms:W3CDTF">2013-07-19T06:55:29Z</dcterms:modified>
</cp:coreProperties>
</file>