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70" r:id="rId4"/>
    <p:sldId id="269" r:id="rId5"/>
    <p:sldId id="271" r:id="rId6"/>
    <p:sldId id="272" r:id="rId7"/>
    <p:sldId id="273" r:id="rId8"/>
    <p:sldId id="259" r:id="rId9"/>
    <p:sldId id="276" r:id="rId10"/>
    <p:sldId id="262" r:id="rId11"/>
    <p:sldId id="275" r:id="rId12"/>
    <p:sldId id="278" r:id="rId13"/>
    <p:sldId id="277" r:id="rId14"/>
    <p:sldId id="279" r:id="rId15"/>
    <p:sldId id="311" r:id="rId16"/>
    <p:sldId id="312" r:id="rId17"/>
    <p:sldId id="313" r:id="rId18"/>
    <p:sldId id="314" r:id="rId19"/>
    <p:sldId id="317" r:id="rId20"/>
    <p:sldId id="315" r:id="rId21"/>
    <p:sldId id="316" r:id="rId22"/>
    <p:sldId id="285" r:id="rId23"/>
    <p:sldId id="283" r:id="rId24"/>
    <p:sldId id="264" r:id="rId25"/>
    <p:sldId id="325" r:id="rId26"/>
    <p:sldId id="342" r:id="rId27"/>
    <p:sldId id="341" r:id="rId28"/>
    <p:sldId id="340" r:id="rId29"/>
    <p:sldId id="339" r:id="rId30"/>
    <p:sldId id="338" r:id="rId31"/>
    <p:sldId id="337" r:id="rId32"/>
    <p:sldId id="336" r:id="rId33"/>
    <p:sldId id="335" r:id="rId34"/>
    <p:sldId id="334" r:id="rId35"/>
    <p:sldId id="333" r:id="rId36"/>
    <p:sldId id="332" r:id="rId37"/>
    <p:sldId id="331" r:id="rId38"/>
    <p:sldId id="330" r:id="rId39"/>
    <p:sldId id="329" r:id="rId40"/>
    <p:sldId id="327" r:id="rId41"/>
    <p:sldId id="343" r:id="rId42"/>
    <p:sldId id="344" r:id="rId43"/>
    <p:sldId id="345" r:id="rId44"/>
    <p:sldId id="323" r:id="rId45"/>
    <p:sldId id="265" r:id="rId46"/>
    <p:sldId id="287" r:id="rId47"/>
    <p:sldId id="308" r:id="rId48"/>
    <p:sldId id="288" r:id="rId49"/>
    <p:sldId id="289" r:id="rId50"/>
    <p:sldId id="290" r:id="rId51"/>
    <p:sldId id="291" r:id="rId52"/>
    <p:sldId id="309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1" r:id="rId61"/>
    <p:sldId id="300" r:id="rId62"/>
    <p:sldId id="302" r:id="rId63"/>
    <p:sldId id="303" r:id="rId64"/>
    <p:sldId id="305" r:id="rId65"/>
    <p:sldId id="304" r:id="rId66"/>
    <p:sldId id="307" r:id="rId67"/>
    <p:sldId id="306" r:id="rId68"/>
    <p:sldId id="318" r:id="rId69"/>
    <p:sldId id="319" r:id="rId70"/>
    <p:sldId id="321" r:id="rId71"/>
    <p:sldId id="322" r:id="rId72"/>
    <p:sldId id="349" r:id="rId73"/>
    <p:sldId id="346" r:id="rId74"/>
    <p:sldId id="347" r:id="rId75"/>
    <p:sldId id="348" r:id="rId76"/>
    <p:sldId id="350" r:id="rId7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742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009" autoAdjust="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24075-17DE-4732-A796-938482001E75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278C6-4876-4E97-B10F-991F2E69C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37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34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952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074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92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31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30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37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461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695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22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49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766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634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453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255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327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992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647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392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256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13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582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530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825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114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741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5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06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19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88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295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78C6-4876-4E97-B10F-991F2E69C6C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4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073FF-420C-4308-8BBC-594DA3F6C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E52FD6-1450-43F8-A6EA-58A3E0B30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24293-530E-47D8-9993-1033A2DE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71A7F1-10FE-429F-9982-97070FFF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450B38-7968-4F79-B289-60A1AF4E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64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6BFDE-D4BE-48E0-8E65-3FACBDA2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F218DD-3C95-4C8B-85A4-413F020E9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1898ED-26C9-4B89-BB57-D1A11DC5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EFD4FB-20E5-4A8F-A23F-455082ED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62A7CC-BE84-4EF7-9046-3FE00B11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27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4E612C-4A77-4A8B-84AC-D4A8F51FC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D6B1FF-2BFF-44BB-89B2-7C21600C4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A748F-EC78-4053-A038-E1D50180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32284C-3372-4D23-8431-F895F24B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012EAD-483A-40C9-94D3-9649BCB7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50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ABBB9-3AFD-4F32-9E8E-7B0AB28B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7DBF1E-B7C5-4654-AFB3-D9FE582FB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078EE7-4B52-49B6-AB51-F2B6A021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5BA8DE-AC0C-4377-98E6-135E6688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88B427-F0BC-4A15-8DBE-678998E9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1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23D0B-DC5B-4F76-993C-97F5518E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2A2698-97F4-4F1E-9BC6-D917E5EAE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44FA7-70B1-44DD-8922-A468B8E4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94FC60-0BB2-42B8-A5B0-CC69E58D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463A7C-A349-434A-9078-F62DE3AF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83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C345B-04DB-44B4-9C3E-E74A410F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7D255A-C47C-45AE-91CD-FDB3217B8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C37236-B9CA-4698-B029-6DED63C7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B4BFB4-FABB-4100-9BB6-4031AA17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678AE3-5285-40C7-9C29-AE94548F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2F2D7A-8549-4C66-AF7E-4C2EF37C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F15AE-065A-458B-BFB6-C6C8CCCB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FA5B25-EA07-4EEF-A7CF-24644299E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C93F28-5274-4559-9EE0-847DF6A4C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3E9615-4F9E-4964-B4E2-84B21492C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375F9C8-2553-451A-B574-87E526480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92914F-F4FE-4F60-A28F-AB81ACE9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33CE622-8EB5-47F5-845A-E13AC259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2FC187-F70C-4BB6-8E80-81822FCF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57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C3213-40D3-4078-B619-326AF0AE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A46DDD-99C5-4D9D-B0B5-5EF71229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99042A-45BC-4C71-A51A-D3627B7F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4FB1EB-FB16-4A13-9230-37270082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3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5E02EE-A149-44D0-B1D7-5009006E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CBC869-9A3E-418B-9814-26C856A3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5B5510-BD0D-41CD-83C9-855B66F7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16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A6751-BC56-4793-B793-AB60F012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2D800-E7EF-4191-A5D0-7AF6896E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DB414F-85EF-4091-A3ED-2755ADA7E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1AC9EA-CFCC-45AB-86A7-F0B65649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DA4853-29B6-4435-AD23-1A382757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1AE125-8C55-4945-B302-85FFD85C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84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3E911-72B5-4830-A99E-BBF3EAE6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14E7A0-1551-4819-B33B-29D494F0D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14A85B-1792-413D-A81B-87967724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711C04-C9AB-4602-AE1A-0C11409D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D7A2A8-2F68-474F-B355-09135FEC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CF548A-FA46-429E-AD7F-956A30FC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27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0B883C7-5BA7-4BDC-A7CA-99BF7509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18B37C-2F02-40F7-94EE-FEF5D245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692283-AA40-484E-9BF2-7BEB3357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DA58-B975-45F0-8888-736C40067B0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0CBF0-6459-40A0-8D38-DFF332895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711DC-1719-4577-B642-D2C42AB92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BA2BC-9AFF-4B85-A520-1A73CFA78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9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BE4B5-6731-4950-9FFD-AD3BA544C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Problem C: </a:t>
            </a:r>
            <a:r>
              <a:rPr lang="de-DE" dirty="0" err="1"/>
              <a:t>Intergalactic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1E7F8E-94A8-4DFC-B099-75B85711D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Von Eike Schaubeck, Johannes Schleicher, Benedikt Riegel</a:t>
            </a:r>
          </a:p>
        </p:txBody>
      </p:sp>
    </p:spTree>
    <p:extLst>
      <p:ext uri="{BB962C8B-B14F-4D97-AF65-F5344CB8AC3E}">
        <p14:creationId xmlns:p14="http://schemas.microsoft.com/office/powerpoint/2010/main" val="427268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C1DC7-136A-40F6-BA86-8B3EDB2A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Lösungsansatz – Input Translator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Inhaltsplatzhalter 86">
                <a:extLst>
                  <a:ext uri="{FF2B5EF4-FFF2-40B4-BE49-F238E27FC236}">
                    <a16:creationId xmlns:a16="http://schemas.microsoft.com/office/drawing/2014/main" id="{2A4E0B3E-BF06-477C-9ED1-2C0FDEF13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>
                    <a:latin typeface="+mj-lt"/>
                  </a:rPr>
                  <a:t>Input in Graphen umwandeln</a:t>
                </a:r>
              </a:p>
              <a:p>
                <a:r>
                  <a:rPr lang="de-DE" dirty="0">
                    <a:latin typeface="+mj-lt"/>
                  </a:rPr>
                  <a:t>Jedes Feld ist ein Knoten</a:t>
                </a:r>
              </a:p>
              <a:p>
                <a:r>
                  <a:rPr lang="de-DE" dirty="0">
                    <a:latin typeface="+mj-lt"/>
                  </a:rPr>
                  <a:t>Kanten zwischen benachbarten erreichbaren Feldern (ohne Wand)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de-DE" dirty="0">
                    <a:latin typeface="+mj-lt"/>
                  </a:rPr>
                  <a:t> und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i="1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>
                  <a:latin typeface="+mj-lt"/>
                </a:endParaRPr>
              </a:p>
              <a:p>
                <a:pPr marL="0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87" name="Inhaltsplatzhalter 86">
                <a:extLst>
                  <a:ext uri="{FF2B5EF4-FFF2-40B4-BE49-F238E27FC236}">
                    <a16:creationId xmlns:a16="http://schemas.microsoft.com/office/drawing/2014/main" id="{2A4E0B3E-BF06-477C-9ED1-2C0FDEF13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11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1306">
            <a:extLst>
              <a:ext uri="{FF2B5EF4-FFF2-40B4-BE49-F238E27FC236}">
                <a16:creationId xmlns:a16="http://schemas.microsoft.com/office/drawing/2014/main" id="{1682C107-A8E6-4412-8A56-6C264A2D5ED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FCF69481-8BB1-4327-AE26-0B093AA6199F}"/>
              </a:ext>
            </a:extLst>
          </p:cNvPr>
          <p:cNvGrpSpPr/>
          <p:nvPr/>
        </p:nvGrpSpPr>
        <p:grpSpPr>
          <a:xfrm>
            <a:off x="8456305" y="3738296"/>
            <a:ext cx="2813856" cy="2438667"/>
            <a:chOff x="621981" y="3738296"/>
            <a:chExt cx="2813856" cy="2438667"/>
          </a:xfrm>
        </p:grpSpPr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74CD873C-BBB4-4D8F-A569-6D10C76D74BE}"/>
                </a:ext>
              </a:extLst>
            </p:cNvPr>
            <p:cNvSpPr/>
            <p:nvPr/>
          </p:nvSpPr>
          <p:spPr>
            <a:xfrm>
              <a:off x="1096533" y="41110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0FC884D1-8569-4861-B5C0-1069A2FB5CEC}"/>
                </a:ext>
              </a:extLst>
            </p:cNvPr>
            <p:cNvSpPr/>
            <p:nvPr/>
          </p:nvSpPr>
          <p:spPr>
            <a:xfrm>
              <a:off x="1609359" y="41110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2DF31CC6-DF6F-4881-84AC-FD41C7C97793}"/>
                </a:ext>
              </a:extLst>
            </p:cNvPr>
            <p:cNvSpPr/>
            <p:nvPr/>
          </p:nvSpPr>
          <p:spPr>
            <a:xfrm>
              <a:off x="2122185" y="41110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DF58C32-7876-48EC-ABE6-385DDA073C9A}"/>
                </a:ext>
              </a:extLst>
            </p:cNvPr>
            <p:cNvSpPr/>
            <p:nvPr/>
          </p:nvSpPr>
          <p:spPr>
            <a:xfrm>
              <a:off x="2635011" y="41110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6A39DA0F-6035-4EC3-8EC7-AD73215B2631}"/>
                </a:ext>
              </a:extLst>
            </p:cNvPr>
            <p:cNvSpPr/>
            <p:nvPr/>
          </p:nvSpPr>
          <p:spPr>
            <a:xfrm>
              <a:off x="3147837" y="41110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A94BFDAC-04F8-4B9A-AD9D-CAF8FDE2C226}"/>
                </a:ext>
              </a:extLst>
            </p:cNvPr>
            <p:cNvSpPr/>
            <p:nvPr/>
          </p:nvSpPr>
          <p:spPr>
            <a:xfrm>
              <a:off x="1096533" y="454090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493EB7BA-3446-48F9-AB1B-E5E3AF92A2B6}"/>
                </a:ext>
              </a:extLst>
            </p:cNvPr>
            <p:cNvSpPr/>
            <p:nvPr/>
          </p:nvSpPr>
          <p:spPr>
            <a:xfrm>
              <a:off x="1609359" y="454090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441004A4-82F7-40B6-A63F-E4CA9F8D940B}"/>
                </a:ext>
              </a:extLst>
            </p:cNvPr>
            <p:cNvSpPr/>
            <p:nvPr/>
          </p:nvSpPr>
          <p:spPr>
            <a:xfrm>
              <a:off x="2122185" y="454090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07C035C7-AA08-4A26-AC07-7B35C9F989C3}"/>
                </a:ext>
              </a:extLst>
            </p:cNvPr>
            <p:cNvSpPr/>
            <p:nvPr/>
          </p:nvSpPr>
          <p:spPr>
            <a:xfrm>
              <a:off x="2635011" y="454090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CB000491-643D-4A5D-99E3-5F38E78A9117}"/>
                </a:ext>
              </a:extLst>
            </p:cNvPr>
            <p:cNvSpPr/>
            <p:nvPr/>
          </p:nvSpPr>
          <p:spPr>
            <a:xfrm>
              <a:off x="3147837" y="454090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48EE5967-9399-4DF8-B110-DAD6EA2A3ACE}"/>
                </a:ext>
              </a:extLst>
            </p:cNvPr>
            <p:cNvSpPr/>
            <p:nvPr/>
          </p:nvSpPr>
          <p:spPr>
            <a:xfrm>
              <a:off x="1096533" y="497762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E40ED984-EEA8-4CC7-AA95-17697CAC3B1A}"/>
                </a:ext>
              </a:extLst>
            </p:cNvPr>
            <p:cNvSpPr/>
            <p:nvPr/>
          </p:nvSpPr>
          <p:spPr>
            <a:xfrm>
              <a:off x="1609359" y="497762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DCB7E384-8612-42C5-A9C0-A1B40153F3FA}"/>
                </a:ext>
              </a:extLst>
            </p:cNvPr>
            <p:cNvSpPr/>
            <p:nvPr/>
          </p:nvSpPr>
          <p:spPr>
            <a:xfrm>
              <a:off x="2122185" y="497762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5BE11FDC-E21B-42FB-8583-A4946704BE43}"/>
                </a:ext>
              </a:extLst>
            </p:cNvPr>
            <p:cNvSpPr/>
            <p:nvPr/>
          </p:nvSpPr>
          <p:spPr>
            <a:xfrm>
              <a:off x="2635011" y="497762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BEDA2613-09EC-4FFF-9867-276976906DCA}"/>
                </a:ext>
              </a:extLst>
            </p:cNvPr>
            <p:cNvSpPr/>
            <p:nvPr/>
          </p:nvSpPr>
          <p:spPr>
            <a:xfrm>
              <a:off x="3147837" y="497762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124D02B3-22DD-47B9-B20D-E29A099D65CC}"/>
                </a:ext>
              </a:extLst>
            </p:cNvPr>
            <p:cNvSpPr/>
            <p:nvPr/>
          </p:nvSpPr>
          <p:spPr>
            <a:xfrm>
              <a:off x="1096533" y="541433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DB9A36F6-F8EC-4389-A0BC-84022395A0B5}"/>
                </a:ext>
              </a:extLst>
            </p:cNvPr>
            <p:cNvSpPr/>
            <p:nvPr/>
          </p:nvSpPr>
          <p:spPr>
            <a:xfrm>
              <a:off x="1609359" y="541433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100C4563-C797-4096-B0B3-14820D1E6900}"/>
                </a:ext>
              </a:extLst>
            </p:cNvPr>
            <p:cNvSpPr/>
            <p:nvPr/>
          </p:nvSpPr>
          <p:spPr>
            <a:xfrm>
              <a:off x="2122185" y="541433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141D16A-04F4-42B7-9DEF-376FC1550586}"/>
                </a:ext>
              </a:extLst>
            </p:cNvPr>
            <p:cNvSpPr/>
            <p:nvPr/>
          </p:nvSpPr>
          <p:spPr>
            <a:xfrm>
              <a:off x="2635011" y="541433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08EF77A4-4E6C-448B-87C7-80A3F891123F}"/>
                </a:ext>
              </a:extLst>
            </p:cNvPr>
            <p:cNvSpPr/>
            <p:nvPr/>
          </p:nvSpPr>
          <p:spPr>
            <a:xfrm>
              <a:off x="3147837" y="541433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4EAF1282-70A7-498B-A553-E23E26F250AC}"/>
                </a:ext>
              </a:extLst>
            </p:cNvPr>
            <p:cNvSpPr/>
            <p:nvPr/>
          </p:nvSpPr>
          <p:spPr>
            <a:xfrm>
              <a:off x="1096533" y="585124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4CF9F8E1-1D28-448C-A2E8-43F884C05738}"/>
                </a:ext>
              </a:extLst>
            </p:cNvPr>
            <p:cNvSpPr/>
            <p:nvPr/>
          </p:nvSpPr>
          <p:spPr>
            <a:xfrm>
              <a:off x="1609359" y="585124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D53BFF46-EAF0-465E-87F4-51AD57B2E0B6}"/>
                </a:ext>
              </a:extLst>
            </p:cNvPr>
            <p:cNvSpPr/>
            <p:nvPr/>
          </p:nvSpPr>
          <p:spPr>
            <a:xfrm>
              <a:off x="2122185" y="585124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2EAEDB6D-616B-45FD-A38C-32246DA3A3B9}"/>
                </a:ext>
              </a:extLst>
            </p:cNvPr>
            <p:cNvSpPr/>
            <p:nvPr/>
          </p:nvSpPr>
          <p:spPr>
            <a:xfrm>
              <a:off x="2635011" y="585124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ACC29031-3618-4B5A-8D93-CD2A8153F003}"/>
                </a:ext>
              </a:extLst>
            </p:cNvPr>
            <p:cNvSpPr/>
            <p:nvPr/>
          </p:nvSpPr>
          <p:spPr>
            <a:xfrm>
              <a:off x="3147837" y="5851058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7AD40881-BA83-4E7D-A489-C0346869F29C}"/>
                </a:ext>
              </a:extLst>
            </p:cNvPr>
            <p:cNvCxnSpPr>
              <a:cxnSpLocks/>
              <a:stCxn id="90" idx="6"/>
              <a:endCxn id="91" idx="2"/>
            </p:cNvCxnSpPr>
            <p:nvPr/>
          </p:nvCxnSpPr>
          <p:spPr>
            <a:xfrm>
              <a:off x="1384533" y="4255073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ADB86B39-2985-47BF-97FE-6DC949ED9FFD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1897359" y="4255073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r Verbinder 121">
              <a:extLst>
                <a:ext uri="{FF2B5EF4-FFF2-40B4-BE49-F238E27FC236}">
                  <a16:creationId xmlns:a16="http://schemas.microsoft.com/office/drawing/2014/main" id="{47C9EF86-75C6-4A3F-867B-FDEEC435C089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2923011" y="4255073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E27A773A-8E13-4BE9-A745-4DF5865F4E6B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>
              <a:off x="1384533" y="4684901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r Verbinder 123">
              <a:extLst>
                <a:ext uri="{FF2B5EF4-FFF2-40B4-BE49-F238E27FC236}">
                  <a16:creationId xmlns:a16="http://schemas.microsoft.com/office/drawing/2014/main" id="{DBA624FC-7F40-4918-81A6-CC1CA5E8F904}"/>
                </a:ext>
              </a:extLst>
            </p:cNvPr>
            <p:cNvCxnSpPr>
              <a:cxnSpLocks/>
              <a:stCxn id="98" idx="6"/>
              <a:endCxn id="99" idx="2"/>
            </p:cNvCxnSpPr>
            <p:nvPr/>
          </p:nvCxnSpPr>
          <p:spPr>
            <a:xfrm>
              <a:off x="2923011" y="4684901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r Verbinder 124">
              <a:extLst>
                <a:ext uri="{FF2B5EF4-FFF2-40B4-BE49-F238E27FC236}">
                  <a16:creationId xmlns:a16="http://schemas.microsoft.com/office/drawing/2014/main" id="{5332B005-115C-49DC-8277-923E725413BF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1384533" y="5558339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r Verbinder 125">
              <a:extLst>
                <a:ext uri="{FF2B5EF4-FFF2-40B4-BE49-F238E27FC236}">
                  <a16:creationId xmlns:a16="http://schemas.microsoft.com/office/drawing/2014/main" id="{14A7D581-F7B9-4D78-86C6-169F15B3BF50}"/>
                </a:ext>
              </a:extLst>
            </p:cNvPr>
            <p:cNvCxnSpPr>
              <a:cxnSpLocks/>
            </p:cNvCxnSpPr>
            <p:nvPr/>
          </p:nvCxnSpPr>
          <p:spPr>
            <a:xfrm>
              <a:off x="1897359" y="5995246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r Verbinder 126">
              <a:extLst>
                <a:ext uri="{FF2B5EF4-FFF2-40B4-BE49-F238E27FC236}">
                  <a16:creationId xmlns:a16="http://schemas.microsoft.com/office/drawing/2014/main" id="{A7F4C7DB-D683-4111-B469-0B779278681D}"/>
                </a:ext>
              </a:extLst>
            </p:cNvPr>
            <p:cNvCxnSpPr>
              <a:cxnSpLocks/>
              <a:stCxn id="112" idx="6"/>
              <a:endCxn id="113" idx="2"/>
            </p:cNvCxnSpPr>
            <p:nvPr/>
          </p:nvCxnSpPr>
          <p:spPr>
            <a:xfrm>
              <a:off x="2410185" y="5995246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r Verbinder 127">
              <a:extLst>
                <a:ext uri="{FF2B5EF4-FFF2-40B4-BE49-F238E27FC236}">
                  <a16:creationId xmlns:a16="http://schemas.microsoft.com/office/drawing/2014/main" id="{DCF77154-C4BC-4BC9-A777-714B35D8BF38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>
              <a:off x="2923011" y="5558339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r Verbinder 128">
              <a:extLst>
                <a:ext uri="{FF2B5EF4-FFF2-40B4-BE49-F238E27FC236}">
                  <a16:creationId xmlns:a16="http://schemas.microsoft.com/office/drawing/2014/main" id="{ED15383C-3D2F-4C40-89B4-5D717495865F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>
              <a:off x="2410185" y="5558339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61D9F686-E19D-4E59-9F82-C3F9E6A4D634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>
              <a:off x="1897359" y="5558339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r Verbinder 158">
              <a:extLst>
                <a:ext uri="{FF2B5EF4-FFF2-40B4-BE49-F238E27FC236}">
                  <a16:creationId xmlns:a16="http://schemas.microsoft.com/office/drawing/2014/main" id="{BCE8E954-81B8-41BF-828A-5526F89641A4}"/>
                </a:ext>
              </a:extLst>
            </p:cNvPr>
            <p:cNvCxnSpPr>
              <a:cxnSpLocks/>
              <a:stCxn id="101" idx="6"/>
              <a:endCxn id="102" idx="2"/>
            </p:cNvCxnSpPr>
            <p:nvPr/>
          </p:nvCxnSpPr>
          <p:spPr>
            <a:xfrm>
              <a:off x="1897359" y="5121620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r Verbinder 161">
              <a:extLst>
                <a:ext uri="{FF2B5EF4-FFF2-40B4-BE49-F238E27FC236}">
                  <a16:creationId xmlns:a16="http://schemas.microsoft.com/office/drawing/2014/main" id="{FF4EC8C1-5FBF-4C8B-A16D-951208013E61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>
              <a:off x="2410185" y="5121620"/>
              <a:ext cx="224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164">
              <a:extLst>
                <a:ext uri="{FF2B5EF4-FFF2-40B4-BE49-F238E27FC236}">
                  <a16:creationId xmlns:a16="http://schemas.microsoft.com/office/drawing/2014/main" id="{2916F131-56A1-41AE-BEB0-20F6B0AC2A10}"/>
                </a:ext>
              </a:extLst>
            </p:cNvPr>
            <p:cNvCxnSpPr>
              <a:cxnSpLocks/>
              <a:stCxn id="97" idx="0"/>
              <a:endCxn id="92" idx="4"/>
            </p:cNvCxnSpPr>
            <p:nvPr/>
          </p:nvCxnSpPr>
          <p:spPr>
            <a:xfrm flipV="1">
              <a:off x="2266185" y="4399073"/>
              <a:ext cx="0" cy="1418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167">
              <a:extLst>
                <a:ext uri="{FF2B5EF4-FFF2-40B4-BE49-F238E27FC236}">
                  <a16:creationId xmlns:a16="http://schemas.microsoft.com/office/drawing/2014/main" id="{4446FC2B-F55C-4689-8057-4D58901CA7C4}"/>
                </a:ext>
              </a:extLst>
            </p:cNvPr>
            <p:cNvCxnSpPr>
              <a:cxnSpLocks/>
              <a:stCxn id="99" idx="0"/>
              <a:endCxn id="94" idx="4"/>
            </p:cNvCxnSpPr>
            <p:nvPr/>
          </p:nvCxnSpPr>
          <p:spPr>
            <a:xfrm flipV="1">
              <a:off x="3291837" y="4399073"/>
              <a:ext cx="0" cy="1418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r Verbinder 170">
              <a:extLst>
                <a:ext uri="{FF2B5EF4-FFF2-40B4-BE49-F238E27FC236}">
                  <a16:creationId xmlns:a16="http://schemas.microsoft.com/office/drawing/2014/main" id="{D95F119C-42A9-47A3-9935-C237131CC058}"/>
                </a:ext>
              </a:extLst>
            </p:cNvPr>
            <p:cNvCxnSpPr>
              <a:cxnSpLocks/>
              <a:stCxn id="98" idx="4"/>
              <a:endCxn id="103" idx="0"/>
            </p:cNvCxnSpPr>
            <p:nvPr/>
          </p:nvCxnSpPr>
          <p:spPr>
            <a:xfrm>
              <a:off x="2779011" y="4828901"/>
              <a:ext cx="0" cy="1487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r Verbinder 173">
              <a:extLst>
                <a:ext uri="{FF2B5EF4-FFF2-40B4-BE49-F238E27FC236}">
                  <a16:creationId xmlns:a16="http://schemas.microsoft.com/office/drawing/2014/main" id="{BB9E2905-ACE6-4E51-936B-47DD2816B4F7}"/>
                </a:ext>
              </a:extLst>
            </p:cNvPr>
            <p:cNvCxnSpPr>
              <a:cxnSpLocks/>
              <a:stCxn id="97" idx="4"/>
              <a:endCxn id="102" idx="0"/>
            </p:cNvCxnSpPr>
            <p:nvPr/>
          </p:nvCxnSpPr>
          <p:spPr>
            <a:xfrm>
              <a:off x="2266185" y="4828901"/>
              <a:ext cx="0" cy="1487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>
              <a:extLst>
                <a:ext uri="{FF2B5EF4-FFF2-40B4-BE49-F238E27FC236}">
                  <a16:creationId xmlns:a16="http://schemas.microsoft.com/office/drawing/2014/main" id="{B63243FA-7980-4638-AC8C-23A4F5373AF5}"/>
                </a:ext>
              </a:extLst>
            </p:cNvPr>
            <p:cNvCxnSpPr>
              <a:cxnSpLocks/>
              <a:stCxn id="95" idx="4"/>
              <a:endCxn id="100" idx="0"/>
            </p:cNvCxnSpPr>
            <p:nvPr/>
          </p:nvCxnSpPr>
          <p:spPr>
            <a:xfrm>
              <a:off x="1240533" y="4828901"/>
              <a:ext cx="0" cy="1487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r Verbinder 179">
              <a:extLst>
                <a:ext uri="{FF2B5EF4-FFF2-40B4-BE49-F238E27FC236}">
                  <a16:creationId xmlns:a16="http://schemas.microsoft.com/office/drawing/2014/main" id="{37B5D6C9-FB4D-4C06-81AB-13DFA2AACF31}"/>
                </a:ext>
              </a:extLst>
            </p:cNvPr>
            <p:cNvCxnSpPr>
              <a:cxnSpLocks/>
              <a:stCxn id="100" idx="4"/>
              <a:endCxn id="105" idx="0"/>
            </p:cNvCxnSpPr>
            <p:nvPr/>
          </p:nvCxnSpPr>
          <p:spPr>
            <a:xfrm>
              <a:off x="1240533" y="5265620"/>
              <a:ext cx="0" cy="1487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r Verbinder 182">
              <a:extLst>
                <a:ext uri="{FF2B5EF4-FFF2-40B4-BE49-F238E27FC236}">
                  <a16:creationId xmlns:a16="http://schemas.microsoft.com/office/drawing/2014/main" id="{846951FB-2301-4B42-B2A4-F0162BD5884C}"/>
                </a:ext>
              </a:extLst>
            </p:cNvPr>
            <p:cNvCxnSpPr>
              <a:cxnSpLocks/>
              <a:stCxn id="105" idx="4"/>
              <a:endCxn id="110" idx="0"/>
            </p:cNvCxnSpPr>
            <p:nvPr/>
          </p:nvCxnSpPr>
          <p:spPr>
            <a:xfrm>
              <a:off x="1240533" y="5702339"/>
              <a:ext cx="0" cy="148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r Verbinder 185">
              <a:extLst>
                <a:ext uri="{FF2B5EF4-FFF2-40B4-BE49-F238E27FC236}">
                  <a16:creationId xmlns:a16="http://schemas.microsoft.com/office/drawing/2014/main" id="{DF80CA84-775F-4FAD-BAA5-115ED70C4ACD}"/>
                </a:ext>
              </a:extLst>
            </p:cNvPr>
            <p:cNvCxnSpPr>
              <a:cxnSpLocks/>
              <a:stCxn id="106" idx="4"/>
              <a:endCxn id="111" idx="0"/>
            </p:cNvCxnSpPr>
            <p:nvPr/>
          </p:nvCxnSpPr>
          <p:spPr>
            <a:xfrm>
              <a:off x="1753359" y="5702339"/>
              <a:ext cx="0" cy="148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r Verbinder 188">
              <a:extLst>
                <a:ext uri="{FF2B5EF4-FFF2-40B4-BE49-F238E27FC236}">
                  <a16:creationId xmlns:a16="http://schemas.microsoft.com/office/drawing/2014/main" id="{57D9C646-7360-484E-AE40-E0AC30CFB956}"/>
                </a:ext>
              </a:extLst>
            </p:cNvPr>
            <p:cNvCxnSpPr>
              <a:cxnSpLocks/>
              <a:stCxn id="109" idx="4"/>
              <a:endCxn id="114" idx="0"/>
            </p:cNvCxnSpPr>
            <p:nvPr/>
          </p:nvCxnSpPr>
          <p:spPr>
            <a:xfrm>
              <a:off x="3291837" y="5702339"/>
              <a:ext cx="0" cy="1487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Gerader Verbinder 191">
              <a:extLst>
                <a:ext uri="{FF2B5EF4-FFF2-40B4-BE49-F238E27FC236}">
                  <a16:creationId xmlns:a16="http://schemas.microsoft.com/office/drawing/2014/main" id="{C5100415-8DC1-44E4-AAB2-4BD5A37FAF8A}"/>
                </a:ext>
              </a:extLst>
            </p:cNvPr>
            <p:cNvCxnSpPr>
              <a:cxnSpLocks/>
              <a:stCxn id="104" idx="4"/>
              <a:endCxn id="109" idx="0"/>
            </p:cNvCxnSpPr>
            <p:nvPr/>
          </p:nvCxnSpPr>
          <p:spPr>
            <a:xfrm>
              <a:off x="3291837" y="5265620"/>
              <a:ext cx="0" cy="1487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r Verbinder 194">
              <a:extLst>
                <a:ext uri="{FF2B5EF4-FFF2-40B4-BE49-F238E27FC236}">
                  <a16:creationId xmlns:a16="http://schemas.microsoft.com/office/drawing/2014/main" id="{A6B517BA-2D8C-40D6-9B1B-F5B7AE525678}"/>
                </a:ext>
              </a:extLst>
            </p:cNvPr>
            <p:cNvCxnSpPr>
              <a:cxnSpLocks/>
              <a:stCxn id="102" idx="4"/>
              <a:endCxn id="107" idx="0"/>
            </p:cNvCxnSpPr>
            <p:nvPr/>
          </p:nvCxnSpPr>
          <p:spPr>
            <a:xfrm>
              <a:off x="2266185" y="5265620"/>
              <a:ext cx="0" cy="1487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AD0ADA94-0687-491B-989C-E8051E7C1F90}"/>
                </a:ext>
              </a:extLst>
            </p:cNvPr>
            <p:cNvSpPr txBox="1"/>
            <p:nvPr/>
          </p:nvSpPr>
          <p:spPr>
            <a:xfrm>
              <a:off x="621981" y="3741741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x/y</a:t>
              </a:r>
            </a:p>
          </p:txBody>
        </p:sp>
        <p:sp>
          <p:nvSpPr>
            <p:cNvPr id="205" name="Textfeld 204">
              <a:extLst>
                <a:ext uri="{FF2B5EF4-FFF2-40B4-BE49-F238E27FC236}">
                  <a16:creationId xmlns:a16="http://schemas.microsoft.com/office/drawing/2014/main" id="{4EDC954D-4C19-43C9-8585-7B5BC19E82D8}"/>
                </a:ext>
              </a:extLst>
            </p:cNvPr>
            <p:cNvSpPr txBox="1"/>
            <p:nvPr/>
          </p:nvSpPr>
          <p:spPr>
            <a:xfrm>
              <a:off x="1089690" y="37422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9C0AC325-F110-4F80-8567-73C0E90F55E7}"/>
                </a:ext>
              </a:extLst>
            </p:cNvPr>
            <p:cNvSpPr txBox="1"/>
            <p:nvPr/>
          </p:nvSpPr>
          <p:spPr>
            <a:xfrm>
              <a:off x="1605937" y="37382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30E513E3-3A2C-4DA0-AC8D-50DD218657E9}"/>
                </a:ext>
              </a:extLst>
            </p:cNvPr>
            <p:cNvSpPr txBox="1"/>
            <p:nvPr/>
          </p:nvSpPr>
          <p:spPr>
            <a:xfrm>
              <a:off x="2118763" y="3740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208" name="Textfeld 207">
              <a:extLst>
                <a:ext uri="{FF2B5EF4-FFF2-40B4-BE49-F238E27FC236}">
                  <a16:creationId xmlns:a16="http://schemas.microsoft.com/office/drawing/2014/main" id="{6FFDADB4-E1D2-4E21-9A83-99133EBDE6C2}"/>
                </a:ext>
              </a:extLst>
            </p:cNvPr>
            <p:cNvSpPr txBox="1"/>
            <p:nvPr/>
          </p:nvSpPr>
          <p:spPr>
            <a:xfrm>
              <a:off x="2631589" y="3740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210" name="Textfeld 209">
              <a:extLst>
                <a:ext uri="{FF2B5EF4-FFF2-40B4-BE49-F238E27FC236}">
                  <a16:creationId xmlns:a16="http://schemas.microsoft.com/office/drawing/2014/main" id="{3CF84AA8-DDDD-46BC-9020-6A36B4611EC9}"/>
                </a:ext>
              </a:extLst>
            </p:cNvPr>
            <p:cNvSpPr txBox="1"/>
            <p:nvPr/>
          </p:nvSpPr>
          <p:spPr>
            <a:xfrm>
              <a:off x="3134151" y="3740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211" name="Textfeld 210">
              <a:extLst>
                <a:ext uri="{FF2B5EF4-FFF2-40B4-BE49-F238E27FC236}">
                  <a16:creationId xmlns:a16="http://schemas.microsoft.com/office/drawing/2014/main" id="{9B097C8B-BF56-4A5E-B012-56680A0FA544}"/>
                </a:ext>
              </a:extLst>
            </p:cNvPr>
            <p:cNvSpPr txBox="1"/>
            <p:nvPr/>
          </p:nvSpPr>
          <p:spPr>
            <a:xfrm>
              <a:off x="717364" y="40690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212" name="Textfeld 211">
              <a:extLst>
                <a:ext uri="{FF2B5EF4-FFF2-40B4-BE49-F238E27FC236}">
                  <a16:creationId xmlns:a16="http://schemas.microsoft.com/office/drawing/2014/main" id="{3DD7CACC-E095-40EB-9A6C-E54D43DA6F5F}"/>
                </a:ext>
              </a:extLst>
            </p:cNvPr>
            <p:cNvSpPr txBox="1"/>
            <p:nvPr/>
          </p:nvSpPr>
          <p:spPr>
            <a:xfrm>
              <a:off x="717364" y="45043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213" name="Textfeld 212">
              <a:extLst>
                <a:ext uri="{FF2B5EF4-FFF2-40B4-BE49-F238E27FC236}">
                  <a16:creationId xmlns:a16="http://schemas.microsoft.com/office/drawing/2014/main" id="{9D8B69B5-8FE3-4C63-A011-3C2F5565CE97}"/>
                </a:ext>
              </a:extLst>
            </p:cNvPr>
            <p:cNvSpPr txBox="1"/>
            <p:nvPr/>
          </p:nvSpPr>
          <p:spPr>
            <a:xfrm>
              <a:off x="720533" y="49397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214" name="Textfeld 213">
              <a:extLst>
                <a:ext uri="{FF2B5EF4-FFF2-40B4-BE49-F238E27FC236}">
                  <a16:creationId xmlns:a16="http://schemas.microsoft.com/office/drawing/2014/main" id="{0598397B-FA98-4ADA-9379-C568ACB032AF}"/>
                </a:ext>
              </a:extLst>
            </p:cNvPr>
            <p:cNvSpPr txBox="1"/>
            <p:nvPr/>
          </p:nvSpPr>
          <p:spPr>
            <a:xfrm>
              <a:off x="717364" y="53736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215" name="Textfeld 214">
              <a:extLst>
                <a:ext uri="{FF2B5EF4-FFF2-40B4-BE49-F238E27FC236}">
                  <a16:creationId xmlns:a16="http://schemas.microsoft.com/office/drawing/2014/main" id="{8AD1759E-1F27-48DB-A660-A6FB000A77B7}"/>
                </a:ext>
              </a:extLst>
            </p:cNvPr>
            <p:cNvSpPr txBox="1"/>
            <p:nvPr/>
          </p:nvSpPr>
          <p:spPr>
            <a:xfrm>
              <a:off x="717364" y="58076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6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>
                    <a:latin typeface="+mj-lt"/>
                  </a:rPr>
                  <a:t>Bestimmung mit Hilfe von Dijkstra</a:t>
                </a:r>
              </a:p>
              <a:p>
                <a:pPr marL="457200" lvl="1" indent="0">
                  <a:buNone/>
                </a:pPr>
                <a:r>
                  <a:rPr lang="de-DE" dirty="0">
                    <a:latin typeface="+mj-lt"/>
                  </a:rPr>
                  <a:t>Jede Kante besitzt ein Gewicht</a:t>
                </a: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Bestimmung mit Breitensuche</a:t>
                </a:r>
              </a:p>
              <a:p>
                <a:pPr marL="457200" lvl="1" indent="0">
                  <a:buNone/>
                </a:pPr>
                <a:r>
                  <a:rPr lang="de-DE" dirty="0">
                    <a:latin typeface="+mj-lt"/>
                  </a:rPr>
                  <a:t>Kantengewicht konstant</a:t>
                </a: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Für jeden </a:t>
                </a:r>
                <a:r>
                  <a:rPr lang="de-DE" dirty="0" err="1">
                    <a:latin typeface="+mj-lt"/>
                  </a:rPr>
                  <a:t>Teilweg</a:t>
                </a:r>
                <a:r>
                  <a:rPr lang="de-DE" dirty="0">
                    <a:latin typeface="+mj-lt"/>
                  </a:rPr>
                  <a:t> erneut BFS anwenden und Länge der </a:t>
                </a:r>
                <a:r>
                  <a:rPr lang="de-DE" dirty="0" err="1">
                    <a:latin typeface="+mj-lt"/>
                  </a:rPr>
                  <a:t>Teilwege</a:t>
                </a:r>
                <a:r>
                  <a:rPr lang="de-DE" dirty="0">
                    <a:latin typeface="+mj-lt"/>
                  </a:rPr>
                  <a:t> summieren</a:t>
                </a:r>
              </a:p>
              <a:p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∗|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306">
            <a:extLst>
              <a:ext uri="{FF2B5EF4-FFF2-40B4-BE49-F238E27FC236}">
                <a16:creationId xmlns:a16="http://schemas.microsoft.com/office/drawing/2014/main" id="{B3A069FF-95C9-4A51-B184-03B1160CA07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Lösungsansatz – Input Translator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8618B409-873D-4AC8-AFC3-111C3C999A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dirty="0">
                    <a:latin typeface="+mj-lt"/>
                  </a:rPr>
                  <a:t>Input in zweidimensionales Array umwandeln</a:t>
                </a:r>
              </a:p>
              <a:p>
                <a:pPr marL="457200" lvl="1" indent="0">
                  <a:buNone/>
                </a:pPr>
                <a:r>
                  <a:rPr lang="de-DE" dirty="0" err="1">
                    <a:latin typeface="+mj-lt"/>
                  </a:rPr>
                  <a:t>Int</a:t>
                </a:r>
                <a:r>
                  <a:rPr lang="de-DE" dirty="0">
                    <a:latin typeface="+mj-lt"/>
                  </a:rPr>
                  <a:t>[][] </a:t>
                </a:r>
                <a:r>
                  <a:rPr lang="de-DE" dirty="0" err="1">
                    <a:latin typeface="+mj-lt"/>
                  </a:rPr>
                  <a:t>graph</a:t>
                </a:r>
                <a:r>
                  <a:rPr lang="de-DE" dirty="0">
                    <a:latin typeface="+mj-lt"/>
                  </a:rPr>
                  <a:t> = new </a:t>
                </a:r>
                <a:r>
                  <a:rPr lang="de-DE" dirty="0" err="1">
                    <a:latin typeface="+mj-lt"/>
                  </a:rPr>
                  <a:t>Int</a:t>
                </a:r>
                <a:r>
                  <a:rPr lang="de-DE" dirty="0">
                    <a:latin typeface="+mj-lt"/>
                  </a:rPr>
                  <a:t>[w*h][4] 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8618B409-873D-4AC8-AFC3-111C3C999A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306">
            <a:extLst>
              <a:ext uri="{FF2B5EF4-FFF2-40B4-BE49-F238E27FC236}">
                <a16:creationId xmlns:a16="http://schemas.microsoft.com/office/drawing/2014/main" id="{4E48B561-7516-4379-B69D-1D403C7DCDF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78" y="3141990"/>
            <a:ext cx="1860698" cy="1807535"/>
          </a:xfrm>
          <a:prstGeom prst="rect">
            <a:avLst/>
          </a:prstGeom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FD5A4AF-DC28-4EC4-92DB-A931E2C87FC1}"/>
              </a:ext>
            </a:extLst>
          </p:cNvPr>
          <p:cNvCxnSpPr>
            <a:cxnSpLocks/>
          </p:cNvCxnSpPr>
          <p:nvPr/>
        </p:nvCxnSpPr>
        <p:spPr>
          <a:xfrm flipV="1">
            <a:off x="7869635" y="3076842"/>
            <a:ext cx="250853" cy="271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F831043E-9A90-4228-BE30-BE26F500AD4A}"/>
              </a:ext>
            </a:extLst>
          </p:cNvPr>
          <p:cNvCxnSpPr>
            <a:cxnSpLocks/>
          </p:cNvCxnSpPr>
          <p:nvPr/>
        </p:nvCxnSpPr>
        <p:spPr>
          <a:xfrm flipH="1" flipV="1">
            <a:off x="8418938" y="3071212"/>
            <a:ext cx="242382" cy="27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5A9B32DD-A67F-42DA-9971-4D2E8E2EA474}"/>
              </a:ext>
            </a:extLst>
          </p:cNvPr>
          <p:cNvSpPr txBox="1"/>
          <p:nvPr/>
        </p:nvSpPr>
        <p:spPr>
          <a:xfrm>
            <a:off x="6989072" y="3244672"/>
            <a:ext cx="1079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j-lt"/>
              </a:rPr>
              <a:t>Knoten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D78E79E-5113-4CD9-B8DC-EB30E7A6559B}"/>
              </a:ext>
            </a:extLst>
          </p:cNvPr>
          <p:cNvSpPr txBox="1"/>
          <p:nvPr/>
        </p:nvSpPr>
        <p:spPr>
          <a:xfrm>
            <a:off x="7528578" y="4014069"/>
            <a:ext cx="3290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  </a:t>
            </a:r>
            <a:r>
              <a:rPr lang="de-DE" sz="2400" dirty="0" err="1">
                <a:latin typeface="+mj-lt"/>
              </a:rPr>
              <a:t>graph</a:t>
            </a:r>
            <a:r>
              <a:rPr lang="de-DE" sz="2400" dirty="0">
                <a:latin typeface="+mj-lt"/>
              </a:rPr>
              <a:t>[18][0] = 0 (</a:t>
            </a:r>
            <a:r>
              <a:rPr lang="de-DE" sz="2400" dirty="0" err="1">
                <a:latin typeface="+mj-lt"/>
              </a:rPr>
              <a:t>up</a:t>
            </a:r>
            <a:r>
              <a:rPr lang="de-DE" sz="2400" dirty="0">
                <a:latin typeface="+mj-lt"/>
              </a:rPr>
              <a:t>)</a:t>
            </a:r>
          </a:p>
          <a:p>
            <a:r>
              <a:rPr lang="de-DE" sz="2400" dirty="0">
                <a:latin typeface="+mj-lt"/>
              </a:rPr>
              <a:t>  </a:t>
            </a:r>
            <a:r>
              <a:rPr lang="de-DE" sz="2400" dirty="0" err="1">
                <a:latin typeface="+mj-lt"/>
              </a:rPr>
              <a:t>graph</a:t>
            </a:r>
            <a:r>
              <a:rPr lang="de-DE" sz="2400" dirty="0">
                <a:latin typeface="+mj-lt"/>
              </a:rPr>
              <a:t>[18][1] = 1 (</a:t>
            </a:r>
            <a:r>
              <a:rPr lang="de-DE" sz="2400" dirty="0" err="1">
                <a:latin typeface="+mj-lt"/>
              </a:rPr>
              <a:t>right</a:t>
            </a:r>
            <a:r>
              <a:rPr lang="de-DE" sz="2400" dirty="0">
                <a:latin typeface="+mj-lt"/>
              </a:rPr>
              <a:t>)</a:t>
            </a:r>
          </a:p>
          <a:p>
            <a:r>
              <a:rPr lang="de-DE" sz="2400" dirty="0">
                <a:latin typeface="+mj-lt"/>
              </a:rPr>
              <a:t>  </a:t>
            </a:r>
            <a:r>
              <a:rPr lang="de-DE" sz="2400" dirty="0" err="1">
                <a:latin typeface="+mj-lt"/>
              </a:rPr>
              <a:t>graph</a:t>
            </a:r>
            <a:r>
              <a:rPr lang="de-DE" sz="2400" dirty="0">
                <a:latin typeface="+mj-lt"/>
              </a:rPr>
              <a:t>[18][2] = 0 (down)</a:t>
            </a:r>
          </a:p>
          <a:p>
            <a:r>
              <a:rPr lang="de-DE" sz="2400" dirty="0">
                <a:latin typeface="+mj-lt"/>
              </a:rPr>
              <a:t>  </a:t>
            </a:r>
            <a:r>
              <a:rPr lang="de-DE" sz="2400" dirty="0" err="1">
                <a:latin typeface="+mj-lt"/>
              </a:rPr>
              <a:t>graph</a:t>
            </a:r>
            <a:r>
              <a:rPr lang="de-DE" sz="2400" dirty="0">
                <a:latin typeface="+mj-lt"/>
              </a:rPr>
              <a:t>[18][3] = 1 (</a:t>
            </a:r>
            <a:r>
              <a:rPr lang="de-DE" sz="2400" dirty="0" err="1">
                <a:latin typeface="+mj-lt"/>
              </a:rPr>
              <a:t>left</a:t>
            </a:r>
            <a:r>
              <a:rPr lang="de-DE" sz="2400" dirty="0">
                <a:latin typeface="+mj-lt"/>
              </a:rPr>
              <a:t>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5E57397-FC9B-40C9-B828-E938BF0B3FF2}"/>
              </a:ext>
            </a:extLst>
          </p:cNvPr>
          <p:cNvSpPr txBox="1"/>
          <p:nvPr/>
        </p:nvSpPr>
        <p:spPr>
          <a:xfrm>
            <a:off x="8096066" y="3254947"/>
            <a:ext cx="260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j-lt"/>
              </a:rPr>
              <a:t>Nachbar erreichbar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B72F172-B09E-470A-A508-961DC3175A39}"/>
              </a:ext>
            </a:extLst>
          </p:cNvPr>
          <p:cNvSpPr/>
          <p:nvPr/>
        </p:nvSpPr>
        <p:spPr>
          <a:xfrm>
            <a:off x="7147387" y="4654898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11A9A55-3F0A-4EEC-A5BE-A125366BE97E}"/>
              </a:ext>
            </a:extLst>
          </p:cNvPr>
          <p:cNvSpPr txBox="1"/>
          <p:nvPr/>
        </p:nvSpPr>
        <p:spPr>
          <a:xfrm>
            <a:off x="7151152" y="2680325"/>
            <a:ext cx="149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j-lt"/>
              </a:rPr>
              <a:t> </a:t>
            </a:r>
            <a:r>
              <a:rPr lang="de-DE" sz="2400" dirty="0" err="1">
                <a:latin typeface="+mj-lt"/>
              </a:rPr>
              <a:t>graph</a:t>
            </a:r>
            <a:r>
              <a:rPr lang="de-DE" sz="2400" dirty="0">
                <a:latin typeface="+mj-lt"/>
              </a:rPr>
              <a:t>[i][j]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8EF55D6-BCEF-4027-88CA-D08E298952AD}"/>
              </a:ext>
            </a:extLst>
          </p:cNvPr>
          <p:cNvSpPr txBox="1"/>
          <p:nvPr/>
        </p:nvSpPr>
        <p:spPr>
          <a:xfrm>
            <a:off x="7395368" y="4568065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:</a:t>
            </a:r>
          </a:p>
        </p:txBody>
      </p:sp>
      <p:pic>
        <p:nvPicPr>
          <p:cNvPr id="55" name="Grafik 54" descr="Ein Bild, das Elektronik, Zeichnung, Tastatur, Uhr enthält.&#10;&#10;Automatisch generierte Beschreibung">
            <a:extLst>
              <a:ext uri="{FF2B5EF4-FFF2-40B4-BE49-F238E27FC236}">
                <a16:creationId xmlns:a16="http://schemas.microsoft.com/office/drawing/2014/main" id="{A58F52F1-3A78-41CB-BFF0-EE778A198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02" y="3347878"/>
            <a:ext cx="1629002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306">
            <a:extLst>
              <a:ext uri="{FF2B5EF4-FFF2-40B4-BE49-F238E27FC236}">
                <a16:creationId xmlns:a16="http://schemas.microsoft.com/office/drawing/2014/main" id="{83515B93-9BA7-43F2-9B86-D001B68BEA2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>
                    <a:latin typeface="+mj-lt"/>
                  </a:rPr>
                  <a:t>Kürzeste Wege mit Hilfe von einer gewurzelten 		  Baumstruktur berechnen:</a:t>
                </a:r>
              </a:p>
              <a:p>
                <a:pPr marL="457200" lvl="1" indent="0">
                  <a:buNone/>
                </a:pPr>
                <a:r>
                  <a:rPr lang="de-DE" dirty="0">
                    <a:latin typeface="+mj-lt"/>
                  </a:rPr>
                  <a:t>Breitensuche auf Array </a:t>
                </a:r>
                <a:r>
                  <a:rPr lang="de-DE" dirty="0" err="1">
                    <a:latin typeface="+mj-lt"/>
                  </a:rPr>
                  <a:t>graph</a:t>
                </a:r>
                <a:r>
                  <a:rPr lang="de-DE" dirty="0">
                    <a:latin typeface="+mj-lt"/>
                  </a:rPr>
                  <a:t> anwenden, um Knoten umzubenennen </a:t>
                </a:r>
                <a:br>
                  <a:rPr lang="de-DE" dirty="0">
                    <a:latin typeface="+mj-lt"/>
                  </a:rPr>
                </a:br>
                <a:r>
                  <a:rPr lang="de-DE" dirty="0">
                    <a:latin typeface="+mj-lt"/>
                  </a:rPr>
                  <a:t>und bessere Strukturen (z.B. Array mit </a:t>
                </a:r>
                <a:r>
                  <a:rPr lang="de-DE" dirty="0" err="1">
                    <a:latin typeface="+mj-lt"/>
                  </a:rPr>
                  <a:t>Parents</a:t>
                </a:r>
                <a:r>
                  <a:rPr lang="de-DE" dirty="0">
                    <a:latin typeface="+mj-lt"/>
                  </a:rPr>
                  <a:t>) zu erhalten</a:t>
                </a:r>
                <a:br>
                  <a:rPr lang="de-DE" dirty="0">
                    <a:latin typeface="+mj-lt"/>
                  </a:rPr>
                </a:br>
                <a:r>
                  <a:rPr lang="de-DE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DE" dirty="0">
                    <a:latin typeface="+mj-lt"/>
                  </a:rPr>
                  <a:t>)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|+|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3" name="Grafik 202" descr="Ein Bild, das Elektronik, Zeichnung, Tastatur, Uhr enthält.&#10;&#10;Automatisch generierte Beschreibung">
            <a:extLst>
              <a:ext uri="{FF2B5EF4-FFF2-40B4-BE49-F238E27FC236}">
                <a16:creationId xmlns:a16="http://schemas.microsoft.com/office/drawing/2014/main" id="{7C748131-A4A2-486D-935D-94ABFEBB5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09" y="3446554"/>
            <a:ext cx="1629002" cy="1571844"/>
          </a:xfrm>
          <a:prstGeom prst="rect">
            <a:avLst/>
          </a:prstGeom>
        </p:spPr>
      </p:pic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484B0170-73F9-4F4C-BF5C-6A7A524A4BD7}"/>
              </a:ext>
            </a:extLst>
          </p:cNvPr>
          <p:cNvGrpSpPr/>
          <p:nvPr/>
        </p:nvGrpSpPr>
        <p:grpSpPr>
          <a:xfrm>
            <a:off x="6096000" y="3429000"/>
            <a:ext cx="1678815" cy="1604963"/>
            <a:chOff x="7958397" y="4572000"/>
            <a:chExt cx="1678815" cy="1604963"/>
          </a:xfrm>
        </p:grpSpPr>
        <p:pic>
          <p:nvPicPr>
            <p:cNvPr id="234" name="Grafik 233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6E9EED9F-0292-40D5-8C59-FF1F02947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235" name="Textfeld 234">
              <a:extLst>
                <a:ext uri="{FF2B5EF4-FFF2-40B4-BE49-F238E27FC236}">
                  <a16:creationId xmlns:a16="http://schemas.microsoft.com/office/drawing/2014/main" id="{7789EC7C-7DAF-4ED4-9AD0-D933F8F54220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236" name="Textfeld 235">
              <a:extLst>
                <a:ext uri="{FF2B5EF4-FFF2-40B4-BE49-F238E27FC236}">
                  <a16:creationId xmlns:a16="http://schemas.microsoft.com/office/drawing/2014/main" id="{42920111-9F33-4156-8A57-49973B9986F7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237" name="Textfeld 236">
              <a:extLst>
                <a:ext uri="{FF2B5EF4-FFF2-40B4-BE49-F238E27FC236}">
                  <a16:creationId xmlns:a16="http://schemas.microsoft.com/office/drawing/2014/main" id="{8AC462B3-AB23-44BA-BE46-130B5AD15844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238" name="Textfeld 237">
              <a:extLst>
                <a:ext uri="{FF2B5EF4-FFF2-40B4-BE49-F238E27FC236}">
                  <a16:creationId xmlns:a16="http://schemas.microsoft.com/office/drawing/2014/main" id="{D76D105F-5755-4F7A-B21C-525E3920A608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239" name="Textfeld 238">
              <a:extLst>
                <a:ext uri="{FF2B5EF4-FFF2-40B4-BE49-F238E27FC236}">
                  <a16:creationId xmlns:a16="http://schemas.microsoft.com/office/drawing/2014/main" id="{D5A0B490-0E5D-44EA-B5CD-B01757D8BB11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240" name="Textfeld 239">
              <a:extLst>
                <a:ext uri="{FF2B5EF4-FFF2-40B4-BE49-F238E27FC236}">
                  <a16:creationId xmlns:a16="http://schemas.microsoft.com/office/drawing/2014/main" id="{0030B9FA-4FDF-43E5-B0A6-68209A330C8A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241" name="Textfeld 240">
              <a:extLst>
                <a:ext uri="{FF2B5EF4-FFF2-40B4-BE49-F238E27FC236}">
                  <a16:creationId xmlns:a16="http://schemas.microsoft.com/office/drawing/2014/main" id="{88511ABC-51C1-43E4-B445-FC736CA8FF01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242" name="Textfeld 241">
              <a:extLst>
                <a:ext uri="{FF2B5EF4-FFF2-40B4-BE49-F238E27FC236}">
                  <a16:creationId xmlns:a16="http://schemas.microsoft.com/office/drawing/2014/main" id="{3800D36A-22CC-4923-A4DC-0EC477A5A68A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243" name="Textfeld 242">
              <a:extLst>
                <a:ext uri="{FF2B5EF4-FFF2-40B4-BE49-F238E27FC236}">
                  <a16:creationId xmlns:a16="http://schemas.microsoft.com/office/drawing/2014/main" id="{9C21B1B8-D8EC-48E1-8694-CF7979038B36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244" name="Textfeld 243">
              <a:extLst>
                <a:ext uri="{FF2B5EF4-FFF2-40B4-BE49-F238E27FC236}">
                  <a16:creationId xmlns:a16="http://schemas.microsoft.com/office/drawing/2014/main" id="{866AE37C-AB64-4BC0-87A5-BAEB33082F8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245" name="Textfeld 244">
              <a:extLst>
                <a:ext uri="{FF2B5EF4-FFF2-40B4-BE49-F238E27FC236}">
                  <a16:creationId xmlns:a16="http://schemas.microsoft.com/office/drawing/2014/main" id="{2C1F3B9D-D6F4-48FB-8276-A279F5DF14F7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246" name="Textfeld 245">
              <a:extLst>
                <a:ext uri="{FF2B5EF4-FFF2-40B4-BE49-F238E27FC236}">
                  <a16:creationId xmlns:a16="http://schemas.microsoft.com/office/drawing/2014/main" id="{38C5EA18-9CFE-47F4-90DF-34B397A39185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247" name="Textfeld 246">
              <a:extLst>
                <a:ext uri="{FF2B5EF4-FFF2-40B4-BE49-F238E27FC236}">
                  <a16:creationId xmlns:a16="http://schemas.microsoft.com/office/drawing/2014/main" id="{AB8EA04B-9C23-4F56-84E6-6193EAC2B90E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248" name="Textfeld 247">
              <a:extLst>
                <a:ext uri="{FF2B5EF4-FFF2-40B4-BE49-F238E27FC236}">
                  <a16:creationId xmlns:a16="http://schemas.microsoft.com/office/drawing/2014/main" id="{4A1A4730-43C0-4787-ADC8-7C66A91CF74A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249" name="Textfeld 248">
              <a:extLst>
                <a:ext uri="{FF2B5EF4-FFF2-40B4-BE49-F238E27FC236}">
                  <a16:creationId xmlns:a16="http://schemas.microsoft.com/office/drawing/2014/main" id="{92F1A446-B737-4EFA-94B4-45DA27F594D2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250" name="Textfeld 249">
              <a:extLst>
                <a:ext uri="{FF2B5EF4-FFF2-40B4-BE49-F238E27FC236}">
                  <a16:creationId xmlns:a16="http://schemas.microsoft.com/office/drawing/2014/main" id="{9CBEF61C-7A56-4FDA-AD26-897693EBAF56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251" name="Textfeld 250">
              <a:extLst>
                <a:ext uri="{FF2B5EF4-FFF2-40B4-BE49-F238E27FC236}">
                  <a16:creationId xmlns:a16="http://schemas.microsoft.com/office/drawing/2014/main" id="{24F8153A-5A7B-4699-B8AF-31E3D70D6CAA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252" name="Textfeld 251">
              <a:extLst>
                <a:ext uri="{FF2B5EF4-FFF2-40B4-BE49-F238E27FC236}">
                  <a16:creationId xmlns:a16="http://schemas.microsoft.com/office/drawing/2014/main" id="{79AD7577-FB6D-4A1A-8698-A755E906F5C0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253" name="Textfeld 252">
              <a:extLst>
                <a:ext uri="{FF2B5EF4-FFF2-40B4-BE49-F238E27FC236}">
                  <a16:creationId xmlns:a16="http://schemas.microsoft.com/office/drawing/2014/main" id="{31A2F29B-59C2-4624-A219-8B445409F09C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254" name="Textfeld 253">
              <a:extLst>
                <a:ext uri="{FF2B5EF4-FFF2-40B4-BE49-F238E27FC236}">
                  <a16:creationId xmlns:a16="http://schemas.microsoft.com/office/drawing/2014/main" id="{C3821B67-76C0-4ED3-8D12-0A370D106B32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255" name="Textfeld 254">
              <a:extLst>
                <a:ext uri="{FF2B5EF4-FFF2-40B4-BE49-F238E27FC236}">
                  <a16:creationId xmlns:a16="http://schemas.microsoft.com/office/drawing/2014/main" id="{611C2801-8199-41DF-AF86-D7F32C5C6706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256" name="Textfeld 255">
              <a:extLst>
                <a:ext uri="{FF2B5EF4-FFF2-40B4-BE49-F238E27FC236}">
                  <a16:creationId xmlns:a16="http://schemas.microsoft.com/office/drawing/2014/main" id="{166D40CD-EBCE-4259-B90E-22A292F9B82F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257" name="Textfeld 256">
              <a:extLst>
                <a:ext uri="{FF2B5EF4-FFF2-40B4-BE49-F238E27FC236}">
                  <a16:creationId xmlns:a16="http://schemas.microsoft.com/office/drawing/2014/main" id="{88963A45-C0AA-41E1-9193-179295D1C6B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258" name="Textfeld 257">
              <a:extLst>
                <a:ext uri="{FF2B5EF4-FFF2-40B4-BE49-F238E27FC236}">
                  <a16:creationId xmlns:a16="http://schemas.microsoft.com/office/drawing/2014/main" id="{836326F9-C381-4F7A-B472-74575897269F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259" name="Textfeld 258">
              <a:extLst>
                <a:ext uri="{FF2B5EF4-FFF2-40B4-BE49-F238E27FC236}">
                  <a16:creationId xmlns:a16="http://schemas.microsoft.com/office/drawing/2014/main" id="{CF438A71-3578-4D4A-BC2D-6169CCE33F13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44007709-0A18-4868-B7EA-E6A07A15A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71911"/>
              </p:ext>
            </p:extLst>
          </p:nvPr>
        </p:nvGraphicFramePr>
        <p:xfrm>
          <a:off x="7904703" y="3495013"/>
          <a:ext cx="4187949" cy="731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15797">
                  <a:extLst>
                    <a:ext uri="{9D8B030D-6E8A-4147-A177-3AD203B41FA5}">
                      <a16:colId xmlns:a16="http://schemas.microsoft.com/office/drawing/2014/main" val="2137716518"/>
                    </a:ext>
                  </a:extLst>
                </a:gridCol>
                <a:gridCol w="409019">
                  <a:extLst>
                    <a:ext uri="{9D8B030D-6E8A-4147-A177-3AD203B41FA5}">
                      <a16:colId xmlns:a16="http://schemas.microsoft.com/office/drawing/2014/main" val="182877438"/>
                    </a:ext>
                  </a:extLst>
                </a:gridCol>
                <a:gridCol w="409019">
                  <a:extLst>
                    <a:ext uri="{9D8B030D-6E8A-4147-A177-3AD203B41FA5}">
                      <a16:colId xmlns:a16="http://schemas.microsoft.com/office/drawing/2014/main" val="2444932681"/>
                    </a:ext>
                  </a:extLst>
                </a:gridCol>
                <a:gridCol w="409019">
                  <a:extLst>
                    <a:ext uri="{9D8B030D-6E8A-4147-A177-3AD203B41FA5}">
                      <a16:colId xmlns:a16="http://schemas.microsoft.com/office/drawing/2014/main" val="3997193152"/>
                    </a:ext>
                  </a:extLst>
                </a:gridCol>
                <a:gridCol w="409019">
                  <a:extLst>
                    <a:ext uri="{9D8B030D-6E8A-4147-A177-3AD203B41FA5}">
                      <a16:colId xmlns:a16="http://schemas.microsoft.com/office/drawing/2014/main" val="1109929373"/>
                    </a:ext>
                  </a:extLst>
                </a:gridCol>
                <a:gridCol w="409019">
                  <a:extLst>
                    <a:ext uri="{9D8B030D-6E8A-4147-A177-3AD203B41FA5}">
                      <a16:colId xmlns:a16="http://schemas.microsoft.com/office/drawing/2014/main" val="4229209583"/>
                    </a:ext>
                  </a:extLst>
                </a:gridCol>
                <a:gridCol w="409019">
                  <a:extLst>
                    <a:ext uri="{9D8B030D-6E8A-4147-A177-3AD203B41FA5}">
                      <a16:colId xmlns:a16="http://schemas.microsoft.com/office/drawing/2014/main" val="972458420"/>
                    </a:ext>
                  </a:extLst>
                </a:gridCol>
                <a:gridCol w="409019">
                  <a:extLst>
                    <a:ext uri="{9D8B030D-6E8A-4147-A177-3AD203B41FA5}">
                      <a16:colId xmlns:a16="http://schemas.microsoft.com/office/drawing/2014/main" val="801371905"/>
                    </a:ext>
                  </a:extLst>
                </a:gridCol>
                <a:gridCol w="409019">
                  <a:extLst>
                    <a:ext uri="{9D8B030D-6E8A-4147-A177-3AD203B41FA5}">
                      <a16:colId xmlns:a16="http://schemas.microsoft.com/office/drawing/2014/main" val="3393985793"/>
                    </a:ext>
                  </a:extLst>
                </a:gridCol>
              </a:tblGrid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Knoten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88046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4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35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latin typeface="+mj-lt"/>
                  </a:rPr>
                  <a:t>Kürzeste Wege berechnen</a:t>
                </a:r>
              </a:p>
              <a:p>
                <a:pPr lvl="1"/>
                <a:r>
                  <a:rPr lang="de-DE" dirty="0">
                    <a:latin typeface="+mj-lt"/>
                  </a:rPr>
                  <a:t>Baum von unten nach oben durchlaufen, bis man beim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Lowest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b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Common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Ancestor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(LCA)</a:t>
                </a:r>
                <a:r>
                  <a:rPr lang="de-DE" dirty="0">
                    <a:solidFill>
                      <a:srgbClr val="FFC000"/>
                    </a:solidFill>
                    <a:latin typeface="+mj-lt"/>
                  </a:rPr>
                  <a:t> </a:t>
                </a:r>
                <a:r>
                  <a:rPr lang="de-DE" dirty="0">
                    <a:latin typeface="+mj-lt"/>
                  </a:rPr>
                  <a:t>ankommt</a:t>
                </a:r>
              </a:p>
              <a:p>
                <a:pPr lvl="1"/>
                <a:r>
                  <a:rPr lang="de-DE" dirty="0">
                    <a:latin typeface="+mj-lt"/>
                  </a:rPr>
                  <a:t>z.B.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7</a:t>
                </a:r>
                <a:r>
                  <a:rPr lang="de-DE" dirty="0">
                    <a:latin typeface="+mj-lt"/>
                  </a:rPr>
                  <a:t> und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10</a:t>
                </a:r>
              </a:p>
              <a:p>
                <a:pPr lvl="1"/>
                <a:r>
                  <a:rPr lang="de-DE" dirty="0">
                    <a:latin typeface="+mj-lt"/>
                  </a:rPr>
                  <a:t>Weglänge: 3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∗|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763BFBB9-0FCF-41DB-8170-C446440F2B5B}"/>
              </a:ext>
            </a:extLst>
          </p:cNvPr>
          <p:cNvGrpSpPr/>
          <p:nvPr/>
        </p:nvGrpSpPr>
        <p:grpSpPr>
          <a:xfrm>
            <a:off x="5444389" y="3470394"/>
            <a:ext cx="1678815" cy="1604963"/>
            <a:chOff x="7958397" y="4572000"/>
            <a:chExt cx="1678815" cy="1604963"/>
          </a:xfrm>
        </p:grpSpPr>
        <p:pic>
          <p:nvPicPr>
            <p:cNvPr id="91" name="Grafik 90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487FB272-C751-485E-8520-ED746160C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F54149F0-3C49-4FE7-9EA5-4A597D607BAF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4F1CCDE1-AB41-4ECC-B4AF-EC7865C0024B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E6EFACD3-8DB2-44A2-B34B-D4B6CDC18AF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AEE716D7-453F-44CA-8250-6A30D4E598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C5CB6D08-0FDF-41FD-ADEB-36E2134DCBFA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99835753-320E-47AF-A098-9C4FBD9FEB1A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4D7B52C3-C431-4869-B22B-B5D3A485C6CC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EE845ECB-0D23-41FE-8FC4-6EA2E546CDE0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09D8BE9F-301F-4983-B87D-A0E4EC556BDF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856B042C-960E-4858-91F4-9DEC7B477BEC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FAE8856E-9EDD-4D12-A886-57C654E43E26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F050A681-A8BD-476E-9C2B-94E54B86FC37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554125A5-FC9A-4E62-96D4-865F42D908EB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346C2436-E083-45AB-9722-AFD80AE8F5E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0E637CBA-CA40-4278-A94E-36D8153B244D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A1826662-E003-4744-8C04-7412D9AAD143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E5BCF1CE-1FA1-4631-A935-507BC8A610D2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AF9725BC-F282-457A-985C-074936B59D6C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BDF02F10-71E1-45B6-9DCA-9EAEABEEB3AF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1F4B29D1-435E-4739-B90D-3D4DA20049BF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93A145BC-418C-44DD-93B8-C57CA004F5E2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9821884A-0045-47CC-9273-585E4DFCBE72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D99B6B0D-9F94-456E-BE10-472C2B66449D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EDFAEBB5-076B-4AC7-B114-250E4DD3F633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2742D68F-A6F6-4E11-8402-D08DF1BC8B93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F77A8EB1-201B-4051-AD5F-DAFFF876C4A7}"/>
              </a:ext>
            </a:extLst>
          </p:cNvPr>
          <p:cNvGrpSpPr/>
          <p:nvPr/>
        </p:nvGrpSpPr>
        <p:grpSpPr>
          <a:xfrm>
            <a:off x="9186811" y="1898119"/>
            <a:ext cx="2462107" cy="3675427"/>
            <a:chOff x="9491768" y="3644145"/>
            <a:chExt cx="1647163" cy="2383957"/>
          </a:xfrm>
        </p:grpSpPr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40756016-8FD3-4B38-9221-392D30D33461}"/>
                </a:ext>
              </a:extLst>
            </p:cNvPr>
            <p:cNvSpPr/>
            <p:nvPr/>
          </p:nvSpPr>
          <p:spPr>
            <a:xfrm>
              <a:off x="10143165" y="3955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04FD4558-496A-4E6E-AE75-97952139A2E0}"/>
                </a:ext>
              </a:extLst>
            </p:cNvPr>
            <p:cNvSpPr/>
            <p:nvPr/>
          </p:nvSpPr>
          <p:spPr>
            <a:xfrm>
              <a:off x="10140341" y="44802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5793E57C-48D0-4244-A737-18FD59881C77}"/>
                </a:ext>
              </a:extLst>
            </p:cNvPr>
            <p:cNvSpPr/>
            <p:nvPr/>
          </p:nvSpPr>
          <p:spPr>
            <a:xfrm>
              <a:off x="10156425" y="504046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A014725C-BA48-494D-8190-843E6782714D}"/>
                </a:ext>
              </a:extLst>
            </p:cNvPr>
            <p:cNvSpPr/>
            <p:nvPr/>
          </p:nvSpPr>
          <p:spPr>
            <a:xfrm>
              <a:off x="10255056" y="3853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458CB6E8-58E7-4639-A700-50E7ADBFCD70}"/>
                </a:ext>
              </a:extLst>
            </p:cNvPr>
            <p:cNvSpPr/>
            <p:nvPr/>
          </p:nvSpPr>
          <p:spPr>
            <a:xfrm>
              <a:off x="10255056" y="374887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674FE5EA-B16D-49C1-9DB5-36ACA261FB83}"/>
                </a:ext>
              </a:extLst>
            </p:cNvPr>
            <p:cNvSpPr/>
            <p:nvPr/>
          </p:nvSpPr>
          <p:spPr>
            <a:xfrm>
              <a:off x="962318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577F5863-3386-42C4-96CE-C122509DE60B}"/>
                </a:ext>
              </a:extLst>
            </p:cNvPr>
            <p:cNvSpPr/>
            <p:nvPr/>
          </p:nvSpPr>
          <p:spPr>
            <a:xfrm>
              <a:off x="1067093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127" name="Gerade Verbindung mit Pfeil 126">
              <a:extLst>
                <a:ext uri="{FF2B5EF4-FFF2-40B4-BE49-F238E27FC236}">
                  <a16:creationId xmlns:a16="http://schemas.microsoft.com/office/drawing/2014/main" id="{B466BDF1-CB13-4C17-9898-A22A9DDBB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5920" y="4779349"/>
              <a:ext cx="231535" cy="20054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Gerade Verbindung mit Pfeil 128">
              <a:extLst>
                <a:ext uri="{FF2B5EF4-FFF2-40B4-BE49-F238E27FC236}">
                  <a16:creationId xmlns:a16="http://schemas.microsoft.com/office/drawing/2014/main" id="{EB3805E6-6EBD-4620-8B12-571C430B37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1267" y="4766682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mit Pfeil 130">
              <a:extLst>
                <a:ext uri="{FF2B5EF4-FFF2-40B4-BE49-F238E27FC236}">
                  <a16:creationId xmlns:a16="http://schemas.microsoft.com/office/drawing/2014/main" id="{90ECCAE2-6573-4C55-B5E3-C5052EEF7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4931" y="4786809"/>
              <a:ext cx="0" cy="216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60131605-E006-4DB4-BB97-0ECDCCBB284F}"/>
                </a:ext>
              </a:extLst>
            </p:cNvPr>
            <p:cNvSpPr/>
            <p:nvPr/>
          </p:nvSpPr>
          <p:spPr>
            <a:xfrm>
              <a:off x="10255056" y="364414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392405EF-F0B2-458B-A6FE-84AA28BA9D1E}"/>
                </a:ext>
              </a:extLst>
            </p:cNvPr>
            <p:cNvSpPr/>
            <p:nvPr/>
          </p:nvSpPr>
          <p:spPr>
            <a:xfrm>
              <a:off x="10922931" y="526175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00627CE1-98F3-4810-8928-021258C0887A}"/>
                </a:ext>
              </a:extLst>
            </p:cNvPr>
            <p:cNvSpPr/>
            <p:nvPr/>
          </p:nvSpPr>
          <p:spPr>
            <a:xfrm>
              <a:off x="11066931" y="542413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832BA4F9-F0EB-4AA6-9C1B-0B54A65F00D5}"/>
                </a:ext>
              </a:extLst>
            </p:cNvPr>
            <p:cNvSpPr/>
            <p:nvPr/>
          </p:nvSpPr>
          <p:spPr>
            <a:xfrm>
              <a:off x="10994931" y="534519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D5362796-2645-4C7C-8226-EAC886C68377}"/>
                </a:ext>
              </a:extLst>
            </p:cNvPr>
            <p:cNvSpPr/>
            <p:nvPr/>
          </p:nvSpPr>
          <p:spPr>
            <a:xfrm>
              <a:off x="9683563" y="553875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C65A861F-6A53-4BC5-9534-5819D5FC4165}"/>
                </a:ext>
              </a:extLst>
            </p:cNvPr>
            <p:cNvSpPr/>
            <p:nvPr/>
          </p:nvSpPr>
          <p:spPr>
            <a:xfrm>
              <a:off x="10617523" y="554209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39" name="Gerade Verbindung mit Pfeil 138">
              <a:extLst>
                <a:ext uri="{FF2B5EF4-FFF2-40B4-BE49-F238E27FC236}">
                  <a16:creationId xmlns:a16="http://schemas.microsoft.com/office/drawing/2014/main" id="{925883ED-0DED-4A80-B9AA-ADC4BB864E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8472" y="5333338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mit Pfeil 140">
              <a:extLst>
                <a:ext uri="{FF2B5EF4-FFF2-40B4-BE49-F238E27FC236}">
                  <a16:creationId xmlns:a16="http://schemas.microsoft.com/office/drawing/2014/main" id="{5E8A4AFD-D762-4291-BCBB-EDFC40889C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3685" y="5323860"/>
              <a:ext cx="231535" cy="20054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ADD16E21-CFF1-4F98-8D33-07239DA6DD16}"/>
                </a:ext>
              </a:extLst>
            </p:cNvPr>
            <p:cNvSpPr txBox="1"/>
            <p:nvPr/>
          </p:nvSpPr>
          <p:spPr>
            <a:xfrm>
              <a:off x="9683563" y="5562978"/>
              <a:ext cx="280115" cy="239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ABA6882A-4E2A-4D1E-99A9-983F4D642329}"/>
                </a:ext>
              </a:extLst>
            </p:cNvPr>
            <p:cNvSpPr/>
            <p:nvPr/>
          </p:nvSpPr>
          <p:spPr>
            <a:xfrm>
              <a:off x="10886931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724B967C-C00F-4132-8A15-4D02B6452F99}"/>
                </a:ext>
              </a:extLst>
            </p:cNvPr>
            <p:cNvSpPr/>
            <p:nvPr/>
          </p:nvSpPr>
          <p:spPr>
            <a:xfrm>
              <a:off x="11030931" y="595610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0D7964B3-31ED-4514-BE86-6CE2E70C8709}"/>
                </a:ext>
              </a:extLst>
            </p:cNvPr>
            <p:cNvSpPr/>
            <p:nvPr/>
          </p:nvSpPr>
          <p:spPr>
            <a:xfrm>
              <a:off x="10958931" y="587715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2F6EEB81-9A13-4827-B23F-7128FF55D12D}"/>
                </a:ext>
              </a:extLst>
            </p:cNvPr>
            <p:cNvSpPr/>
            <p:nvPr/>
          </p:nvSpPr>
          <p:spPr>
            <a:xfrm>
              <a:off x="9630155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C457C834-C33F-4D58-AAF6-1A9D5BE81A5E}"/>
                </a:ext>
              </a:extLst>
            </p:cNvPr>
            <p:cNvSpPr/>
            <p:nvPr/>
          </p:nvSpPr>
          <p:spPr>
            <a:xfrm>
              <a:off x="9491768" y="595347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A5618F1A-0E57-4026-8194-1834CB1398BE}"/>
                </a:ext>
              </a:extLst>
            </p:cNvPr>
            <p:cNvSpPr/>
            <p:nvPr/>
          </p:nvSpPr>
          <p:spPr>
            <a:xfrm>
              <a:off x="9563768" y="587359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2530D078-818E-420A-8ABF-5BCC88845A7A}"/>
              </a:ext>
            </a:extLst>
          </p:cNvPr>
          <p:cNvCxnSpPr>
            <a:cxnSpLocks/>
          </p:cNvCxnSpPr>
          <p:nvPr/>
        </p:nvCxnSpPr>
        <p:spPr>
          <a:xfrm flipV="1">
            <a:off x="10372067" y="2825518"/>
            <a:ext cx="0" cy="3330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7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latin typeface="+mj-lt"/>
                  </a:rPr>
                  <a:t>Kürzeste Wege berechnen</a:t>
                </a:r>
              </a:p>
              <a:p>
                <a:pPr lvl="1"/>
                <a:r>
                  <a:rPr lang="de-DE" dirty="0">
                    <a:latin typeface="+mj-lt"/>
                  </a:rPr>
                  <a:t>Baum von unten nach oben durchlaufen, bis man beim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Lowest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b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Common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Ancestor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(LCA)</a:t>
                </a:r>
                <a:r>
                  <a:rPr lang="de-DE" dirty="0">
                    <a:solidFill>
                      <a:srgbClr val="FFC000"/>
                    </a:solidFill>
                    <a:latin typeface="+mj-lt"/>
                  </a:rPr>
                  <a:t> </a:t>
                </a:r>
                <a:r>
                  <a:rPr lang="de-DE" dirty="0">
                    <a:latin typeface="+mj-lt"/>
                  </a:rPr>
                  <a:t>ankommt</a:t>
                </a:r>
              </a:p>
              <a:p>
                <a:pPr lvl="1"/>
                <a:r>
                  <a:rPr lang="de-DE" dirty="0">
                    <a:latin typeface="+mj-lt"/>
                  </a:rPr>
                  <a:t>z.B.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7</a:t>
                </a:r>
                <a:r>
                  <a:rPr lang="de-DE" dirty="0">
                    <a:latin typeface="+mj-lt"/>
                  </a:rPr>
                  <a:t> und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10</a:t>
                </a:r>
              </a:p>
              <a:p>
                <a:pPr lvl="1"/>
                <a:r>
                  <a:rPr lang="de-DE" dirty="0">
                    <a:latin typeface="+mj-lt"/>
                  </a:rPr>
                  <a:t>Weglänge: 3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∗|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D72916AF-144F-4AE0-9C90-E4671A06B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99555"/>
              </p:ext>
            </p:extLst>
          </p:nvPr>
        </p:nvGraphicFramePr>
        <p:xfrm>
          <a:off x="1391701" y="4631680"/>
          <a:ext cx="6021015" cy="731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09231">
                  <a:extLst>
                    <a:ext uri="{9D8B030D-6E8A-4147-A177-3AD203B41FA5}">
                      <a16:colId xmlns:a16="http://schemas.microsoft.com/office/drawing/2014/main" val="213771651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8287743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444932681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97193152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10992937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422920958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972458420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801371905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39398579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56140569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92911840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85831679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346958198"/>
                    </a:ext>
                  </a:extLst>
                </a:gridCol>
              </a:tblGrid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Knoten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88046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42497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064DB59-2007-42C9-A673-1C875A99F31F}"/>
              </a:ext>
            </a:extLst>
          </p:cNvPr>
          <p:cNvGrpSpPr/>
          <p:nvPr/>
        </p:nvGrpSpPr>
        <p:grpSpPr>
          <a:xfrm>
            <a:off x="9186794" y="1898117"/>
            <a:ext cx="2462104" cy="3675426"/>
            <a:chOff x="9491768" y="3644145"/>
            <a:chExt cx="1647163" cy="2383957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4EB39BF-A921-4266-9CEE-929E2A37A9B6}"/>
                </a:ext>
              </a:extLst>
            </p:cNvPr>
            <p:cNvSpPr/>
            <p:nvPr/>
          </p:nvSpPr>
          <p:spPr>
            <a:xfrm>
              <a:off x="10143165" y="3955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ADEB405-A8B7-4A15-BF6B-E3E516442C8C}"/>
                </a:ext>
              </a:extLst>
            </p:cNvPr>
            <p:cNvSpPr/>
            <p:nvPr/>
          </p:nvSpPr>
          <p:spPr>
            <a:xfrm>
              <a:off x="10140341" y="44802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E5884EFF-0FE1-4C10-9C0D-B6485D99CEB6}"/>
                </a:ext>
              </a:extLst>
            </p:cNvPr>
            <p:cNvSpPr/>
            <p:nvPr/>
          </p:nvSpPr>
          <p:spPr>
            <a:xfrm>
              <a:off x="10156425" y="504046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CB3DCC01-3D5B-4D92-B555-53E70B105D09}"/>
                </a:ext>
              </a:extLst>
            </p:cNvPr>
            <p:cNvSpPr/>
            <p:nvPr/>
          </p:nvSpPr>
          <p:spPr>
            <a:xfrm>
              <a:off x="10255056" y="3853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65304C0B-B38B-4763-AA12-A7F9874387DD}"/>
                </a:ext>
              </a:extLst>
            </p:cNvPr>
            <p:cNvSpPr/>
            <p:nvPr/>
          </p:nvSpPr>
          <p:spPr>
            <a:xfrm>
              <a:off x="10255056" y="374887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5D598BA4-9D2E-496B-B005-4B08EB82C7CB}"/>
                </a:ext>
              </a:extLst>
            </p:cNvPr>
            <p:cNvSpPr/>
            <p:nvPr/>
          </p:nvSpPr>
          <p:spPr>
            <a:xfrm>
              <a:off x="962318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1445E07-D924-4131-BE7B-9C91C6113E31}"/>
                </a:ext>
              </a:extLst>
            </p:cNvPr>
            <p:cNvSpPr/>
            <p:nvPr/>
          </p:nvSpPr>
          <p:spPr>
            <a:xfrm>
              <a:off x="1067093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9F14EBA0-1D3B-4DA9-9980-D848F4D0F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5920" y="4779349"/>
              <a:ext cx="231535" cy="20054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4BDD201D-1A06-4085-B133-EB2D736F08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1267" y="4766682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F15ACAC6-4F7F-462A-8DA9-5569C8507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4931" y="4786809"/>
              <a:ext cx="0" cy="216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3544013C-3D29-4655-800C-0A8A0E9D63B1}"/>
                </a:ext>
              </a:extLst>
            </p:cNvPr>
            <p:cNvSpPr/>
            <p:nvPr/>
          </p:nvSpPr>
          <p:spPr>
            <a:xfrm>
              <a:off x="10255056" y="364414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70F07FB-7056-4CEF-9B2E-A763823E2604}"/>
                </a:ext>
              </a:extLst>
            </p:cNvPr>
            <p:cNvSpPr/>
            <p:nvPr/>
          </p:nvSpPr>
          <p:spPr>
            <a:xfrm>
              <a:off x="10922931" y="526175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1150F9E4-CF9E-4BE9-8CBF-1AD059D206B8}"/>
                </a:ext>
              </a:extLst>
            </p:cNvPr>
            <p:cNvSpPr/>
            <p:nvPr/>
          </p:nvSpPr>
          <p:spPr>
            <a:xfrm>
              <a:off x="11066931" y="542413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B2608D0-04CA-4F09-8370-8AEA8323698C}"/>
                </a:ext>
              </a:extLst>
            </p:cNvPr>
            <p:cNvSpPr/>
            <p:nvPr/>
          </p:nvSpPr>
          <p:spPr>
            <a:xfrm>
              <a:off x="10994931" y="534519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4E5A76B7-6E19-4356-A002-E76474F66B18}"/>
                </a:ext>
              </a:extLst>
            </p:cNvPr>
            <p:cNvSpPr/>
            <p:nvPr/>
          </p:nvSpPr>
          <p:spPr>
            <a:xfrm>
              <a:off x="9683563" y="553875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E7CB6563-3675-4E5A-B546-B2737B072B33}"/>
                </a:ext>
              </a:extLst>
            </p:cNvPr>
            <p:cNvSpPr/>
            <p:nvPr/>
          </p:nvSpPr>
          <p:spPr>
            <a:xfrm>
              <a:off x="10617523" y="554209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CEEE9710-8195-4329-B8A6-D31CE1E5CE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8472" y="5333338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9F72E05E-AF37-4AAE-8320-A2F437F2D8F0}"/>
                </a:ext>
              </a:extLst>
            </p:cNvPr>
            <p:cNvSpPr txBox="1"/>
            <p:nvPr/>
          </p:nvSpPr>
          <p:spPr>
            <a:xfrm>
              <a:off x="9683563" y="5562978"/>
              <a:ext cx="280115" cy="239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6F942D6-9F45-4188-99A4-01FE7A17D754}"/>
                </a:ext>
              </a:extLst>
            </p:cNvPr>
            <p:cNvSpPr/>
            <p:nvPr/>
          </p:nvSpPr>
          <p:spPr>
            <a:xfrm>
              <a:off x="10886931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0773AA3-1967-4DFD-94C8-A95238EEA400}"/>
                </a:ext>
              </a:extLst>
            </p:cNvPr>
            <p:cNvSpPr/>
            <p:nvPr/>
          </p:nvSpPr>
          <p:spPr>
            <a:xfrm>
              <a:off x="11030931" y="595610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0A2C8629-34B7-485B-941A-4100A3A91D80}"/>
                </a:ext>
              </a:extLst>
            </p:cNvPr>
            <p:cNvSpPr/>
            <p:nvPr/>
          </p:nvSpPr>
          <p:spPr>
            <a:xfrm>
              <a:off x="10958931" y="587715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293F94A9-23F5-45B3-BFD5-41288AAF933B}"/>
                </a:ext>
              </a:extLst>
            </p:cNvPr>
            <p:cNvSpPr/>
            <p:nvPr/>
          </p:nvSpPr>
          <p:spPr>
            <a:xfrm>
              <a:off x="9630155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09F820E8-8D27-4E3B-B9E4-4E31DC222F8E}"/>
                </a:ext>
              </a:extLst>
            </p:cNvPr>
            <p:cNvSpPr/>
            <p:nvPr/>
          </p:nvSpPr>
          <p:spPr>
            <a:xfrm>
              <a:off x="9491768" y="595347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0BD68068-5E2F-4862-9722-28681411E402}"/>
                </a:ext>
              </a:extLst>
            </p:cNvPr>
            <p:cNvSpPr/>
            <p:nvPr/>
          </p:nvSpPr>
          <p:spPr>
            <a:xfrm>
              <a:off x="9563768" y="587359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A611DD2-13FD-4ACE-947B-0CD3B53FDCF2}"/>
              </a:ext>
            </a:extLst>
          </p:cNvPr>
          <p:cNvCxnSpPr>
            <a:cxnSpLocks/>
          </p:cNvCxnSpPr>
          <p:nvPr/>
        </p:nvCxnSpPr>
        <p:spPr>
          <a:xfrm flipV="1">
            <a:off x="10372067" y="2825518"/>
            <a:ext cx="0" cy="3330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782D5D1-9617-4759-A904-E51199C83DFF}"/>
              </a:ext>
            </a:extLst>
          </p:cNvPr>
          <p:cNvCxnSpPr>
            <a:cxnSpLocks/>
          </p:cNvCxnSpPr>
          <p:nvPr/>
        </p:nvCxnSpPr>
        <p:spPr>
          <a:xfrm flipV="1">
            <a:off x="9862317" y="4487792"/>
            <a:ext cx="346088" cy="30919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DC36C4F4-21FB-4D67-8526-3962C1BD8E58}"/>
              </a:ext>
            </a:extLst>
          </p:cNvPr>
          <p:cNvSpPr txBox="1"/>
          <p:nvPr/>
        </p:nvSpPr>
        <p:spPr>
          <a:xfrm>
            <a:off x="5755146" y="3609182"/>
            <a:ext cx="110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Hops = 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D972D6D-653D-4536-BCE7-87BF2E07801F}"/>
              </a:ext>
            </a:extLst>
          </p:cNvPr>
          <p:cNvSpPr txBox="1"/>
          <p:nvPr/>
        </p:nvSpPr>
        <p:spPr>
          <a:xfrm>
            <a:off x="4710897" y="3628770"/>
            <a:ext cx="76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 &gt; 7</a:t>
            </a:r>
          </a:p>
        </p:txBody>
      </p:sp>
    </p:spTree>
    <p:extLst>
      <p:ext uri="{BB962C8B-B14F-4D97-AF65-F5344CB8AC3E}">
        <p14:creationId xmlns:p14="http://schemas.microsoft.com/office/powerpoint/2010/main" val="116263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latin typeface="+mj-lt"/>
                  </a:rPr>
                  <a:t>Kürzeste Wege berechnen</a:t>
                </a:r>
              </a:p>
              <a:p>
                <a:pPr lvl="1"/>
                <a:r>
                  <a:rPr lang="de-DE" dirty="0">
                    <a:latin typeface="+mj-lt"/>
                  </a:rPr>
                  <a:t>Baum von unten nach oben durchlaufen, bis man beim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Lowest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b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Common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Ancestor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(LCA)</a:t>
                </a:r>
                <a:r>
                  <a:rPr lang="de-DE" dirty="0">
                    <a:solidFill>
                      <a:srgbClr val="FFC000"/>
                    </a:solidFill>
                    <a:latin typeface="+mj-lt"/>
                  </a:rPr>
                  <a:t> </a:t>
                </a:r>
                <a:r>
                  <a:rPr lang="de-DE" dirty="0">
                    <a:latin typeface="+mj-lt"/>
                  </a:rPr>
                  <a:t>ankommt</a:t>
                </a:r>
              </a:p>
              <a:p>
                <a:pPr lvl="1"/>
                <a:r>
                  <a:rPr lang="de-DE" dirty="0">
                    <a:latin typeface="+mj-lt"/>
                  </a:rPr>
                  <a:t>z.B.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7</a:t>
                </a:r>
                <a:r>
                  <a:rPr lang="de-DE" dirty="0">
                    <a:latin typeface="+mj-lt"/>
                  </a:rPr>
                  <a:t> und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10</a:t>
                </a:r>
              </a:p>
              <a:p>
                <a:pPr lvl="1"/>
                <a:r>
                  <a:rPr lang="de-DE" dirty="0">
                    <a:latin typeface="+mj-lt"/>
                  </a:rPr>
                  <a:t>Weglänge: 3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∗|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D72916AF-144F-4AE0-9C90-E4671A06BE0B}"/>
              </a:ext>
            </a:extLst>
          </p:cNvPr>
          <p:cNvGraphicFramePr>
            <a:graphicFrameLocks noGrp="1"/>
          </p:cNvGraphicFramePr>
          <p:nvPr/>
        </p:nvGraphicFramePr>
        <p:xfrm>
          <a:off x="1391701" y="4631680"/>
          <a:ext cx="6021015" cy="731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09231">
                  <a:extLst>
                    <a:ext uri="{9D8B030D-6E8A-4147-A177-3AD203B41FA5}">
                      <a16:colId xmlns:a16="http://schemas.microsoft.com/office/drawing/2014/main" val="213771651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8287743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444932681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97193152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10992937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422920958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972458420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801371905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39398579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56140569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92911840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85831679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346958198"/>
                    </a:ext>
                  </a:extLst>
                </a:gridCol>
              </a:tblGrid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Knoten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88046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42497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064DB59-2007-42C9-A673-1C875A99F31F}"/>
              </a:ext>
            </a:extLst>
          </p:cNvPr>
          <p:cNvGrpSpPr/>
          <p:nvPr/>
        </p:nvGrpSpPr>
        <p:grpSpPr>
          <a:xfrm>
            <a:off x="9186794" y="1898117"/>
            <a:ext cx="2462104" cy="3675426"/>
            <a:chOff x="9491768" y="3644145"/>
            <a:chExt cx="1647163" cy="2383957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4EB39BF-A921-4266-9CEE-929E2A37A9B6}"/>
                </a:ext>
              </a:extLst>
            </p:cNvPr>
            <p:cNvSpPr/>
            <p:nvPr/>
          </p:nvSpPr>
          <p:spPr>
            <a:xfrm>
              <a:off x="10143165" y="3955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ADEB405-A8B7-4A15-BF6B-E3E516442C8C}"/>
                </a:ext>
              </a:extLst>
            </p:cNvPr>
            <p:cNvSpPr/>
            <p:nvPr/>
          </p:nvSpPr>
          <p:spPr>
            <a:xfrm>
              <a:off x="10140341" y="44802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E5884EFF-0FE1-4C10-9C0D-B6485D99CEB6}"/>
                </a:ext>
              </a:extLst>
            </p:cNvPr>
            <p:cNvSpPr/>
            <p:nvPr/>
          </p:nvSpPr>
          <p:spPr>
            <a:xfrm>
              <a:off x="10156425" y="504046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CB3DCC01-3D5B-4D92-B555-53E70B105D09}"/>
                </a:ext>
              </a:extLst>
            </p:cNvPr>
            <p:cNvSpPr/>
            <p:nvPr/>
          </p:nvSpPr>
          <p:spPr>
            <a:xfrm>
              <a:off x="10255056" y="3853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65304C0B-B38B-4763-AA12-A7F9874387DD}"/>
                </a:ext>
              </a:extLst>
            </p:cNvPr>
            <p:cNvSpPr/>
            <p:nvPr/>
          </p:nvSpPr>
          <p:spPr>
            <a:xfrm>
              <a:off x="10255056" y="374887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5D598BA4-9D2E-496B-B005-4B08EB82C7CB}"/>
                </a:ext>
              </a:extLst>
            </p:cNvPr>
            <p:cNvSpPr/>
            <p:nvPr/>
          </p:nvSpPr>
          <p:spPr>
            <a:xfrm>
              <a:off x="962318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1445E07-D924-4131-BE7B-9C91C6113E31}"/>
                </a:ext>
              </a:extLst>
            </p:cNvPr>
            <p:cNvSpPr/>
            <p:nvPr/>
          </p:nvSpPr>
          <p:spPr>
            <a:xfrm>
              <a:off x="1067093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9F14EBA0-1D3B-4DA9-9980-D848F4D0F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5920" y="4779349"/>
              <a:ext cx="231535" cy="20054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4BDD201D-1A06-4085-B133-EB2D736F08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1267" y="4766682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F15ACAC6-4F7F-462A-8DA9-5569C8507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4931" y="4786809"/>
              <a:ext cx="0" cy="216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3544013C-3D29-4655-800C-0A8A0E9D63B1}"/>
                </a:ext>
              </a:extLst>
            </p:cNvPr>
            <p:cNvSpPr/>
            <p:nvPr/>
          </p:nvSpPr>
          <p:spPr>
            <a:xfrm>
              <a:off x="10255056" y="364414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70F07FB-7056-4CEF-9B2E-A763823E2604}"/>
                </a:ext>
              </a:extLst>
            </p:cNvPr>
            <p:cNvSpPr/>
            <p:nvPr/>
          </p:nvSpPr>
          <p:spPr>
            <a:xfrm>
              <a:off x="10922931" y="526175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1150F9E4-CF9E-4BE9-8CBF-1AD059D206B8}"/>
                </a:ext>
              </a:extLst>
            </p:cNvPr>
            <p:cNvSpPr/>
            <p:nvPr/>
          </p:nvSpPr>
          <p:spPr>
            <a:xfrm>
              <a:off x="11066931" y="542413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B2608D0-04CA-4F09-8370-8AEA8323698C}"/>
                </a:ext>
              </a:extLst>
            </p:cNvPr>
            <p:cNvSpPr/>
            <p:nvPr/>
          </p:nvSpPr>
          <p:spPr>
            <a:xfrm>
              <a:off x="10994931" y="534519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4E5A76B7-6E19-4356-A002-E76474F66B18}"/>
                </a:ext>
              </a:extLst>
            </p:cNvPr>
            <p:cNvSpPr/>
            <p:nvPr/>
          </p:nvSpPr>
          <p:spPr>
            <a:xfrm>
              <a:off x="9683563" y="553875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E7CB6563-3675-4E5A-B546-B2737B072B33}"/>
                </a:ext>
              </a:extLst>
            </p:cNvPr>
            <p:cNvSpPr/>
            <p:nvPr/>
          </p:nvSpPr>
          <p:spPr>
            <a:xfrm>
              <a:off x="10617523" y="554209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CEEE9710-8195-4329-B8A6-D31CE1E5CE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8472" y="5333338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>
              <a:extLst>
                <a:ext uri="{FF2B5EF4-FFF2-40B4-BE49-F238E27FC236}">
                  <a16:creationId xmlns:a16="http://schemas.microsoft.com/office/drawing/2014/main" id="{FB889534-AB92-4F47-ABC8-A5386328E7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3685" y="5323860"/>
              <a:ext cx="231535" cy="200548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9F72E05E-AF37-4AAE-8320-A2F437F2D8F0}"/>
                </a:ext>
              </a:extLst>
            </p:cNvPr>
            <p:cNvSpPr txBox="1"/>
            <p:nvPr/>
          </p:nvSpPr>
          <p:spPr>
            <a:xfrm>
              <a:off x="9683563" y="5562978"/>
              <a:ext cx="280115" cy="239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6F942D6-9F45-4188-99A4-01FE7A17D754}"/>
                </a:ext>
              </a:extLst>
            </p:cNvPr>
            <p:cNvSpPr/>
            <p:nvPr/>
          </p:nvSpPr>
          <p:spPr>
            <a:xfrm>
              <a:off x="10886931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0773AA3-1967-4DFD-94C8-A95238EEA400}"/>
                </a:ext>
              </a:extLst>
            </p:cNvPr>
            <p:cNvSpPr/>
            <p:nvPr/>
          </p:nvSpPr>
          <p:spPr>
            <a:xfrm>
              <a:off x="11030931" y="595610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0A2C8629-34B7-485B-941A-4100A3A91D80}"/>
                </a:ext>
              </a:extLst>
            </p:cNvPr>
            <p:cNvSpPr/>
            <p:nvPr/>
          </p:nvSpPr>
          <p:spPr>
            <a:xfrm>
              <a:off x="10958931" y="587715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293F94A9-23F5-45B3-BFD5-41288AAF933B}"/>
                </a:ext>
              </a:extLst>
            </p:cNvPr>
            <p:cNvSpPr/>
            <p:nvPr/>
          </p:nvSpPr>
          <p:spPr>
            <a:xfrm>
              <a:off x="9630155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09F820E8-8D27-4E3B-B9E4-4E31DC222F8E}"/>
                </a:ext>
              </a:extLst>
            </p:cNvPr>
            <p:cNvSpPr/>
            <p:nvPr/>
          </p:nvSpPr>
          <p:spPr>
            <a:xfrm>
              <a:off x="9491768" y="595347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0BD68068-5E2F-4862-9722-28681411E402}"/>
                </a:ext>
              </a:extLst>
            </p:cNvPr>
            <p:cNvSpPr/>
            <p:nvPr/>
          </p:nvSpPr>
          <p:spPr>
            <a:xfrm>
              <a:off x="9563768" y="587359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A611DD2-13FD-4ACE-947B-0CD3B53FDCF2}"/>
              </a:ext>
            </a:extLst>
          </p:cNvPr>
          <p:cNvCxnSpPr>
            <a:cxnSpLocks/>
          </p:cNvCxnSpPr>
          <p:nvPr/>
        </p:nvCxnSpPr>
        <p:spPr>
          <a:xfrm flipV="1">
            <a:off x="10372067" y="2825518"/>
            <a:ext cx="0" cy="3330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Bogen 12">
            <a:extLst>
              <a:ext uri="{FF2B5EF4-FFF2-40B4-BE49-F238E27FC236}">
                <a16:creationId xmlns:a16="http://schemas.microsoft.com/office/drawing/2014/main" id="{81805C11-40D5-46A3-AFA2-53BA4B40B6C3}"/>
              </a:ext>
            </a:extLst>
          </p:cNvPr>
          <p:cNvSpPr/>
          <p:nvPr/>
        </p:nvSpPr>
        <p:spPr>
          <a:xfrm>
            <a:off x="5086350" y="4126711"/>
            <a:ext cx="1671704" cy="914400"/>
          </a:xfrm>
          <a:prstGeom prst="arc">
            <a:avLst>
              <a:gd name="adj1" fmla="val 10873133"/>
              <a:gd name="adj2" fmla="val 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FEE393-C38F-4289-BF71-FF06F9F85DF7}"/>
              </a:ext>
            </a:extLst>
          </p:cNvPr>
          <p:cNvSpPr txBox="1"/>
          <p:nvPr/>
        </p:nvSpPr>
        <p:spPr>
          <a:xfrm>
            <a:off x="5755146" y="3609182"/>
            <a:ext cx="110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Hops = 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C6D903-EA9C-481E-B223-B3A1B2CECC8B}"/>
              </a:ext>
            </a:extLst>
          </p:cNvPr>
          <p:cNvSpPr txBox="1"/>
          <p:nvPr/>
        </p:nvSpPr>
        <p:spPr>
          <a:xfrm>
            <a:off x="4710897" y="3628770"/>
            <a:ext cx="76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 &gt; 7</a:t>
            </a:r>
          </a:p>
        </p:txBody>
      </p:sp>
    </p:spTree>
    <p:extLst>
      <p:ext uri="{BB962C8B-B14F-4D97-AF65-F5344CB8AC3E}">
        <p14:creationId xmlns:p14="http://schemas.microsoft.com/office/powerpoint/2010/main" val="230298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latin typeface="+mj-lt"/>
                  </a:rPr>
                  <a:t>Kürzeste Wege berechnen</a:t>
                </a:r>
              </a:p>
              <a:p>
                <a:pPr lvl="1"/>
                <a:r>
                  <a:rPr lang="de-DE" dirty="0">
                    <a:latin typeface="+mj-lt"/>
                  </a:rPr>
                  <a:t>Baum von unten nach oben durchlaufen, bis man beim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Lowest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b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Common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Ancestor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(LCA)</a:t>
                </a:r>
                <a:r>
                  <a:rPr lang="de-DE" dirty="0">
                    <a:solidFill>
                      <a:srgbClr val="FFC000"/>
                    </a:solidFill>
                    <a:latin typeface="+mj-lt"/>
                  </a:rPr>
                  <a:t> </a:t>
                </a:r>
                <a:r>
                  <a:rPr lang="de-DE" dirty="0">
                    <a:latin typeface="+mj-lt"/>
                  </a:rPr>
                  <a:t>ankommt</a:t>
                </a:r>
              </a:p>
              <a:p>
                <a:pPr lvl="1"/>
                <a:r>
                  <a:rPr lang="de-DE" dirty="0">
                    <a:latin typeface="+mj-lt"/>
                  </a:rPr>
                  <a:t>z.B.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7</a:t>
                </a:r>
                <a:r>
                  <a:rPr lang="de-DE" dirty="0">
                    <a:latin typeface="+mj-lt"/>
                  </a:rPr>
                  <a:t> und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10</a:t>
                </a:r>
              </a:p>
              <a:p>
                <a:pPr lvl="1"/>
                <a:r>
                  <a:rPr lang="de-DE" dirty="0">
                    <a:latin typeface="+mj-lt"/>
                  </a:rPr>
                  <a:t>Weglänge: 3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∗|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D72916AF-144F-4AE0-9C90-E4671A06BE0B}"/>
              </a:ext>
            </a:extLst>
          </p:cNvPr>
          <p:cNvGraphicFramePr>
            <a:graphicFrameLocks noGrp="1"/>
          </p:cNvGraphicFramePr>
          <p:nvPr/>
        </p:nvGraphicFramePr>
        <p:xfrm>
          <a:off x="1391701" y="4631680"/>
          <a:ext cx="6021015" cy="731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09231">
                  <a:extLst>
                    <a:ext uri="{9D8B030D-6E8A-4147-A177-3AD203B41FA5}">
                      <a16:colId xmlns:a16="http://schemas.microsoft.com/office/drawing/2014/main" val="213771651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8287743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444932681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97193152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10992937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422920958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972458420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801371905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39398579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56140569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92911840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85831679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346958198"/>
                    </a:ext>
                  </a:extLst>
                </a:gridCol>
              </a:tblGrid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Knoten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88046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42497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064DB59-2007-42C9-A673-1C875A99F31F}"/>
              </a:ext>
            </a:extLst>
          </p:cNvPr>
          <p:cNvGrpSpPr/>
          <p:nvPr/>
        </p:nvGrpSpPr>
        <p:grpSpPr>
          <a:xfrm>
            <a:off x="9186794" y="1898117"/>
            <a:ext cx="2462104" cy="3675426"/>
            <a:chOff x="9491768" y="3644145"/>
            <a:chExt cx="1647163" cy="2383957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4EB39BF-A921-4266-9CEE-929E2A37A9B6}"/>
                </a:ext>
              </a:extLst>
            </p:cNvPr>
            <p:cNvSpPr/>
            <p:nvPr/>
          </p:nvSpPr>
          <p:spPr>
            <a:xfrm>
              <a:off x="10143165" y="3955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ADEB405-A8B7-4A15-BF6B-E3E516442C8C}"/>
                </a:ext>
              </a:extLst>
            </p:cNvPr>
            <p:cNvSpPr/>
            <p:nvPr/>
          </p:nvSpPr>
          <p:spPr>
            <a:xfrm>
              <a:off x="10140341" y="44802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E5884EFF-0FE1-4C10-9C0D-B6485D99CEB6}"/>
                </a:ext>
              </a:extLst>
            </p:cNvPr>
            <p:cNvSpPr/>
            <p:nvPr/>
          </p:nvSpPr>
          <p:spPr>
            <a:xfrm>
              <a:off x="10156425" y="504046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CB3DCC01-3D5B-4D92-B555-53E70B105D09}"/>
                </a:ext>
              </a:extLst>
            </p:cNvPr>
            <p:cNvSpPr/>
            <p:nvPr/>
          </p:nvSpPr>
          <p:spPr>
            <a:xfrm>
              <a:off x="10255056" y="3853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65304C0B-B38B-4763-AA12-A7F9874387DD}"/>
                </a:ext>
              </a:extLst>
            </p:cNvPr>
            <p:cNvSpPr/>
            <p:nvPr/>
          </p:nvSpPr>
          <p:spPr>
            <a:xfrm>
              <a:off x="10255056" y="374887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5D598BA4-9D2E-496B-B005-4B08EB82C7CB}"/>
                </a:ext>
              </a:extLst>
            </p:cNvPr>
            <p:cNvSpPr/>
            <p:nvPr/>
          </p:nvSpPr>
          <p:spPr>
            <a:xfrm>
              <a:off x="962318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1445E07-D924-4131-BE7B-9C91C6113E31}"/>
                </a:ext>
              </a:extLst>
            </p:cNvPr>
            <p:cNvSpPr/>
            <p:nvPr/>
          </p:nvSpPr>
          <p:spPr>
            <a:xfrm>
              <a:off x="1067093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9F14EBA0-1D3B-4DA9-9980-D848F4D0F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5920" y="4779349"/>
              <a:ext cx="231535" cy="20054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4BDD201D-1A06-4085-B133-EB2D736F08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1267" y="4766682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F15ACAC6-4F7F-462A-8DA9-5569C8507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4931" y="4786809"/>
              <a:ext cx="0" cy="216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3544013C-3D29-4655-800C-0A8A0E9D63B1}"/>
                </a:ext>
              </a:extLst>
            </p:cNvPr>
            <p:cNvSpPr/>
            <p:nvPr/>
          </p:nvSpPr>
          <p:spPr>
            <a:xfrm>
              <a:off x="10255056" y="364414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70F07FB-7056-4CEF-9B2E-A763823E2604}"/>
                </a:ext>
              </a:extLst>
            </p:cNvPr>
            <p:cNvSpPr/>
            <p:nvPr/>
          </p:nvSpPr>
          <p:spPr>
            <a:xfrm>
              <a:off x="10922931" y="526175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1150F9E4-CF9E-4BE9-8CBF-1AD059D206B8}"/>
                </a:ext>
              </a:extLst>
            </p:cNvPr>
            <p:cNvSpPr/>
            <p:nvPr/>
          </p:nvSpPr>
          <p:spPr>
            <a:xfrm>
              <a:off x="11066931" y="542413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B2608D0-04CA-4F09-8370-8AEA8323698C}"/>
                </a:ext>
              </a:extLst>
            </p:cNvPr>
            <p:cNvSpPr/>
            <p:nvPr/>
          </p:nvSpPr>
          <p:spPr>
            <a:xfrm>
              <a:off x="10994931" y="534519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4E5A76B7-6E19-4356-A002-E76474F66B18}"/>
                </a:ext>
              </a:extLst>
            </p:cNvPr>
            <p:cNvSpPr/>
            <p:nvPr/>
          </p:nvSpPr>
          <p:spPr>
            <a:xfrm>
              <a:off x="9683563" y="553875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E7CB6563-3675-4E5A-B546-B2737B072B33}"/>
                </a:ext>
              </a:extLst>
            </p:cNvPr>
            <p:cNvSpPr/>
            <p:nvPr/>
          </p:nvSpPr>
          <p:spPr>
            <a:xfrm>
              <a:off x="10617523" y="554209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CEEE9710-8195-4329-B8A6-D31CE1E5CE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8472" y="5333338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9F72E05E-AF37-4AAE-8320-A2F437F2D8F0}"/>
                </a:ext>
              </a:extLst>
            </p:cNvPr>
            <p:cNvSpPr txBox="1"/>
            <p:nvPr/>
          </p:nvSpPr>
          <p:spPr>
            <a:xfrm>
              <a:off x="9683563" y="5562978"/>
              <a:ext cx="280115" cy="239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6F942D6-9F45-4188-99A4-01FE7A17D754}"/>
                </a:ext>
              </a:extLst>
            </p:cNvPr>
            <p:cNvSpPr/>
            <p:nvPr/>
          </p:nvSpPr>
          <p:spPr>
            <a:xfrm>
              <a:off x="10886931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0773AA3-1967-4DFD-94C8-A95238EEA400}"/>
                </a:ext>
              </a:extLst>
            </p:cNvPr>
            <p:cNvSpPr/>
            <p:nvPr/>
          </p:nvSpPr>
          <p:spPr>
            <a:xfrm>
              <a:off x="11030931" y="595610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0A2C8629-34B7-485B-941A-4100A3A91D80}"/>
                </a:ext>
              </a:extLst>
            </p:cNvPr>
            <p:cNvSpPr/>
            <p:nvPr/>
          </p:nvSpPr>
          <p:spPr>
            <a:xfrm>
              <a:off x="10958931" y="587715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293F94A9-23F5-45B3-BFD5-41288AAF933B}"/>
                </a:ext>
              </a:extLst>
            </p:cNvPr>
            <p:cNvSpPr/>
            <p:nvPr/>
          </p:nvSpPr>
          <p:spPr>
            <a:xfrm>
              <a:off x="9630155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09F820E8-8D27-4E3B-B9E4-4E31DC222F8E}"/>
                </a:ext>
              </a:extLst>
            </p:cNvPr>
            <p:cNvSpPr/>
            <p:nvPr/>
          </p:nvSpPr>
          <p:spPr>
            <a:xfrm>
              <a:off x="9491768" y="595347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0BD68068-5E2F-4862-9722-28681411E402}"/>
                </a:ext>
              </a:extLst>
            </p:cNvPr>
            <p:cNvSpPr/>
            <p:nvPr/>
          </p:nvSpPr>
          <p:spPr>
            <a:xfrm>
              <a:off x="9563768" y="587359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A611DD2-13FD-4ACE-947B-0CD3B53FDCF2}"/>
              </a:ext>
            </a:extLst>
          </p:cNvPr>
          <p:cNvCxnSpPr>
            <a:cxnSpLocks/>
          </p:cNvCxnSpPr>
          <p:nvPr/>
        </p:nvCxnSpPr>
        <p:spPr>
          <a:xfrm flipV="1">
            <a:off x="10372067" y="2825518"/>
            <a:ext cx="0" cy="3330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31E580B-AFCF-417A-85CD-800168EE1E3D}"/>
              </a:ext>
            </a:extLst>
          </p:cNvPr>
          <p:cNvCxnSpPr>
            <a:cxnSpLocks/>
          </p:cNvCxnSpPr>
          <p:nvPr/>
        </p:nvCxnSpPr>
        <p:spPr>
          <a:xfrm flipV="1">
            <a:off x="9862317" y="4487792"/>
            <a:ext cx="346088" cy="30919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5A44545-C2ED-4069-AB4F-3B0A373C5668}"/>
              </a:ext>
            </a:extLst>
          </p:cNvPr>
          <p:cNvSpPr txBox="1"/>
          <p:nvPr/>
        </p:nvSpPr>
        <p:spPr>
          <a:xfrm>
            <a:off x="5755146" y="3609182"/>
            <a:ext cx="110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Hops = 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DAC68A1-58FF-42C0-A94A-24AD411D4068}"/>
              </a:ext>
            </a:extLst>
          </p:cNvPr>
          <p:cNvSpPr txBox="1"/>
          <p:nvPr/>
        </p:nvSpPr>
        <p:spPr>
          <a:xfrm>
            <a:off x="4710897" y="3628770"/>
            <a:ext cx="76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 &gt; 6</a:t>
            </a:r>
          </a:p>
        </p:txBody>
      </p:sp>
    </p:spTree>
    <p:extLst>
      <p:ext uri="{BB962C8B-B14F-4D97-AF65-F5344CB8AC3E}">
        <p14:creationId xmlns:p14="http://schemas.microsoft.com/office/powerpoint/2010/main" val="43144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latin typeface="+mj-lt"/>
                  </a:rPr>
                  <a:t>Kürzeste Wege berechnen</a:t>
                </a:r>
              </a:p>
              <a:p>
                <a:pPr lvl="1"/>
                <a:r>
                  <a:rPr lang="de-DE" dirty="0">
                    <a:latin typeface="+mj-lt"/>
                  </a:rPr>
                  <a:t>Baum von unten nach oben durchlaufen, bis man beim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Lowest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b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Common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Ancestor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(LCA)</a:t>
                </a:r>
                <a:r>
                  <a:rPr lang="de-DE" dirty="0">
                    <a:solidFill>
                      <a:srgbClr val="FFC000"/>
                    </a:solidFill>
                    <a:latin typeface="+mj-lt"/>
                  </a:rPr>
                  <a:t> </a:t>
                </a:r>
                <a:r>
                  <a:rPr lang="de-DE" dirty="0">
                    <a:latin typeface="+mj-lt"/>
                  </a:rPr>
                  <a:t>ankommt</a:t>
                </a:r>
              </a:p>
              <a:p>
                <a:pPr lvl="1"/>
                <a:r>
                  <a:rPr lang="de-DE" dirty="0">
                    <a:latin typeface="+mj-lt"/>
                  </a:rPr>
                  <a:t>z.B.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7</a:t>
                </a:r>
                <a:r>
                  <a:rPr lang="de-DE" dirty="0">
                    <a:latin typeface="+mj-lt"/>
                  </a:rPr>
                  <a:t> und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10</a:t>
                </a:r>
              </a:p>
              <a:p>
                <a:pPr lvl="1"/>
                <a:r>
                  <a:rPr lang="de-DE" dirty="0">
                    <a:latin typeface="+mj-lt"/>
                  </a:rPr>
                  <a:t>Weglänge: 3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∗|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D72916AF-144F-4AE0-9C90-E4671A06BE0B}"/>
              </a:ext>
            </a:extLst>
          </p:cNvPr>
          <p:cNvGraphicFramePr>
            <a:graphicFrameLocks noGrp="1"/>
          </p:cNvGraphicFramePr>
          <p:nvPr/>
        </p:nvGraphicFramePr>
        <p:xfrm>
          <a:off x="1391701" y="4631680"/>
          <a:ext cx="6021015" cy="731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09231">
                  <a:extLst>
                    <a:ext uri="{9D8B030D-6E8A-4147-A177-3AD203B41FA5}">
                      <a16:colId xmlns:a16="http://schemas.microsoft.com/office/drawing/2014/main" val="213771651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8287743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444932681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97193152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10992937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422920958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972458420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801371905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39398579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56140569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92911840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85831679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346958198"/>
                    </a:ext>
                  </a:extLst>
                </a:gridCol>
              </a:tblGrid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Knoten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88046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42497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064DB59-2007-42C9-A673-1C875A99F31F}"/>
              </a:ext>
            </a:extLst>
          </p:cNvPr>
          <p:cNvGrpSpPr/>
          <p:nvPr/>
        </p:nvGrpSpPr>
        <p:grpSpPr>
          <a:xfrm>
            <a:off x="9186794" y="1898117"/>
            <a:ext cx="2462104" cy="3675426"/>
            <a:chOff x="9491768" y="3644145"/>
            <a:chExt cx="1647163" cy="2383957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4EB39BF-A921-4266-9CEE-929E2A37A9B6}"/>
                </a:ext>
              </a:extLst>
            </p:cNvPr>
            <p:cNvSpPr/>
            <p:nvPr/>
          </p:nvSpPr>
          <p:spPr>
            <a:xfrm>
              <a:off x="10143165" y="3955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ADEB405-A8B7-4A15-BF6B-E3E516442C8C}"/>
                </a:ext>
              </a:extLst>
            </p:cNvPr>
            <p:cNvSpPr/>
            <p:nvPr/>
          </p:nvSpPr>
          <p:spPr>
            <a:xfrm>
              <a:off x="10140341" y="44802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E5884EFF-0FE1-4C10-9C0D-B6485D99CEB6}"/>
                </a:ext>
              </a:extLst>
            </p:cNvPr>
            <p:cNvSpPr/>
            <p:nvPr/>
          </p:nvSpPr>
          <p:spPr>
            <a:xfrm>
              <a:off x="10156425" y="504046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CB3DCC01-3D5B-4D92-B555-53E70B105D09}"/>
                </a:ext>
              </a:extLst>
            </p:cNvPr>
            <p:cNvSpPr/>
            <p:nvPr/>
          </p:nvSpPr>
          <p:spPr>
            <a:xfrm>
              <a:off x="10255056" y="3853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65304C0B-B38B-4763-AA12-A7F9874387DD}"/>
                </a:ext>
              </a:extLst>
            </p:cNvPr>
            <p:cNvSpPr/>
            <p:nvPr/>
          </p:nvSpPr>
          <p:spPr>
            <a:xfrm>
              <a:off x="10255056" y="374887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5D598BA4-9D2E-496B-B005-4B08EB82C7CB}"/>
                </a:ext>
              </a:extLst>
            </p:cNvPr>
            <p:cNvSpPr/>
            <p:nvPr/>
          </p:nvSpPr>
          <p:spPr>
            <a:xfrm>
              <a:off x="962318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1445E07-D924-4131-BE7B-9C91C6113E31}"/>
                </a:ext>
              </a:extLst>
            </p:cNvPr>
            <p:cNvSpPr/>
            <p:nvPr/>
          </p:nvSpPr>
          <p:spPr>
            <a:xfrm>
              <a:off x="1067093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9F14EBA0-1D3B-4DA9-9980-D848F4D0F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5920" y="4779349"/>
              <a:ext cx="231535" cy="20054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4BDD201D-1A06-4085-B133-EB2D736F08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1267" y="4766682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F15ACAC6-4F7F-462A-8DA9-5569C8507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4931" y="4786809"/>
              <a:ext cx="0" cy="216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3544013C-3D29-4655-800C-0A8A0E9D63B1}"/>
                </a:ext>
              </a:extLst>
            </p:cNvPr>
            <p:cNvSpPr/>
            <p:nvPr/>
          </p:nvSpPr>
          <p:spPr>
            <a:xfrm>
              <a:off x="10255056" y="364414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70F07FB-7056-4CEF-9B2E-A763823E2604}"/>
                </a:ext>
              </a:extLst>
            </p:cNvPr>
            <p:cNvSpPr/>
            <p:nvPr/>
          </p:nvSpPr>
          <p:spPr>
            <a:xfrm>
              <a:off x="10922931" y="526175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1150F9E4-CF9E-4BE9-8CBF-1AD059D206B8}"/>
                </a:ext>
              </a:extLst>
            </p:cNvPr>
            <p:cNvSpPr/>
            <p:nvPr/>
          </p:nvSpPr>
          <p:spPr>
            <a:xfrm>
              <a:off x="11066931" y="542413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B2608D0-04CA-4F09-8370-8AEA8323698C}"/>
                </a:ext>
              </a:extLst>
            </p:cNvPr>
            <p:cNvSpPr/>
            <p:nvPr/>
          </p:nvSpPr>
          <p:spPr>
            <a:xfrm>
              <a:off x="10994931" y="534519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4E5A76B7-6E19-4356-A002-E76474F66B18}"/>
                </a:ext>
              </a:extLst>
            </p:cNvPr>
            <p:cNvSpPr/>
            <p:nvPr/>
          </p:nvSpPr>
          <p:spPr>
            <a:xfrm>
              <a:off x="9683563" y="553875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E7CB6563-3675-4E5A-B546-B2737B072B33}"/>
                </a:ext>
              </a:extLst>
            </p:cNvPr>
            <p:cNvSpPr/>
            <p:nvPr/>
          </p:nvSpPr>
          <p:spPr>
            <a:xfrm>
              <a:off x="10617523" y="554209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CEEE9710-8195-4329-B8A6-D31CE1E5CE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8472" y="5333338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9F72E05E-AF37-4AAE-8320-A2F437F2D8F0}"/>
                </a:ext>
              </a:extLst>
            </p:cNvPr>
            <p:cNvSpPr txBox="1"/>
            <p:nvPr/>
          </p:nvSpPr>
          <p:spPr>
            <a:xfrm>
              <a:off x="9683563" y="5562978"/>
              <a:ext cx="280115" cy="239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6F942D6-9F45-4188-99A4-01FE7A17D754}"/>
                </a:ext>
              </a:extLst>
            </p:cNvPr>
            <p:cNvSpPr/>
            <p:nvPr/>
          </p:nvSpPr>
          <p:spPr>
            <a:xfrm>
              <a:off x="10886931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0773AA3-1967-4DFD-94C8-A95238EEA400}"/>
                </a:ext>
              </a:extLst>
            </p:cNvPr>
            <p:cNvSpPr/>
            <p:nvPr/>
          </p:nvSpPr>
          <p:spPr>
            <a:xfrm>
              <a:off x="11030931" y="595610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0A2C8629-34B7-485B-941A-4100A3A91D80}"/>
                </a:ext>
              </a:extLst>
            </p:cNvPr>
            <p:cNvSpPr/>
            <p:nvPr/>
          </p:nvSpPr>
          <p:spPr>
            <a:xfrm>
              <a:off x="10958931" y="587715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293F94A9-23F5-45B3-BFD5-41288AAF933B}"/>
                </a:ext>
              </a:extLst>
            </p:cNvPr>
            <p:cNvSpPr/>
            <p:nvPr/>
          </p:nvSpPr>
          <p:spPr>
            <a:xfrm>
              <a:off x="9630155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09F820E8-8D27-4E3B-B9E4-4E31DC222F8E}"/>
                </a:ext>
              </a:extLst>
            </p:cNvPr>
            <p:cNvSpPr/>
            <p:nvPr/>
          </p:nvSpPr>
          <p:spPr>
            <a:xfrm>
              <a:off x="9491768" y="595347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0BD68068-5E2F-4862-9722-28681411E402}"/>
                </a:ext>
              </a:extLst>
            </p:cNvPr>
            <p:cNvSpPr/>
            <p:nvPr/>
          </p:nvSpPr>
          <p:spPr>
            <a:xfrm>
              <a:off x="9563768" y="587359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A611DD2-13FD-4ACE-947B-0CD3B53FDCF2}"/>
              </a:ext>
            </a:extLst>
          </p:cNvPr>
          <p:cNvCxnSpPr>
            <a:cxnSpLocks/>
          </p:cNvCxnSpPr>
          <p:nvPr/>
        </p:nvCxnSpPr>
        <p:spPr>
          <a:xfrm flipV="1">
            <a:off x="10372067" y="2825518"/>
            <a:ext cx="0" cy="3330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31E580B-AFCF-417A-85CD-800168EE1E3D}"/>
              </a:ext>
            </a:extLst>
          </p:cNvPr>
          <p:cNvCxnSpPr>
            <a:cxnSpLocks/>
          </p:cNvCxnSpPr>
          <p:nvPr/>
        </p:nvCxnSpPr>
        <p:spPr>
          <a:xfrm flipV="1">
            <a:off x="9862317" y="4487792"/>
            <a:ext cx="346088" cy="30919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ogen 7">
            <a:extLst>
              <a:ext uri="{FF2B5EF4-FFF2-40B4-BE49-F238E27FC236}">
                <a16:creationId xmlns:a16="http://schemas.microsoft.com/office/drawing/2014/main" id="{34BAE330-2C13-4D6E-85CD-7D5CD9BCF4F1}"/>
              </a:ext>
            </a:extLst>
          </p:cNvPr>
          <p:cNvSpPr/>
          <p:nvPr/>
        </p:nvSpPr>
        <p:spPr>
          <a:xfrm>
            <a:off x="4229100" y="4138766"/>
            <a:ext cx="1207477" cy="914400"/>
          </a:xfrm>
          <a:prstGeom prst="arc">
            <a:avLst>
              <a:gd name="adj1" fmla="val 10980767"/>
              <a:gd name="adj2" fmla="val 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230B7A-3D4E-450E-945D-5AA3A92B969D}"/>
              </a:ext>
            </a:extLst>
          </p:cNvPr>
          <p:cNvSpPr txBox="1"/>
          <p:nvPr/>
        </p:nvSpPr>
        <p:spPr>
          <a:xfrm>
            <a:off x="5755146" y="3609182"/>
            <a:ext cx="110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Hops = 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32A841-FC15-4936-8653-A68754D0A03E}"/>
              </a:ext>
            </a:extLst>
          </p:cNvPr>
          <p:cNvSpPr txBox="1"/>
          <p:nvPr/>
        </p:nvSpPr>
        <p:spPr>
          <a:xfrm>
            <a:off x="4710897" y="3628770"/>
            <a:ext cx="76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 &gt; 6</a:t>
            </a:r>
          </a:p>
        </p:txBody>
      </p:sp>
    </p:spTree>
    <p:extLst>
      <p:ext uri="{BB962C8B-B14F-4D97-AF65-F5344CB8AC3E}">
        <p14:creationId xmlns:p14="http://schemas.microsoft.com/office/powerpoint/2010/main" val="960167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latin typeface="+mj-lt"/>
                  </a:rPr>
                  <a:t>Kürzeste Wege berechnen</a:t>
                </a:r>
              </a:p>
              <a:p>
                <a:pPr lvl="1"/>
                <a:r>
                  <a:rPr lang="de-DE" dirty="0">
                    <a:latin typeface="+mj-lt"/>
                  </a:rPr>
                  <a:t>Baum von unten nach oben durchlaufen, bis man beim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Lowest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b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Common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Ancestor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(LCA)</a:t>
                </a:r>
                <a:r>
                  <a:rPr lang="de-DE" dirty="0">
                    <a:solidFill>
                      <a:srgbClr val="FFC000"/>
                    </a:solidFill>
                    <a:latin typeface="+mj-lt"/>
                  </a:rPr>
                  <a:t> </a:t>
                </a:r>
                <a:r>
                  <a:rPr lang="de-DE" dirty="0">
                    <a:latin typeface="+mj-lt"/>
                  </a:rPr>
                  <a:t>ankommt</a:t>
                </a:r>
              </a:p>
              <a:p>
                <a:pPr lvl="1"/>
                <a:r>
                  <a:rPr lang="de-DE" dirty="0">
                    <a:latin typeface="+mj-lt"/>
                  </a:rPr>
                  <a:t>z.B.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7</a:t>
                </a:r>
                <a:r>
                  <a:rPr lang="de-DE" dirty="0">
                    <a:latin typeface="+mj-lt"/>
                  </a:rPr>
                  <a:t> und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10</a:t>
                </a:r>
              </a:p>
              <a:p>
                <a:pPr lvl="1"/>
                <a:r>
                  <a:rPr lang="de-DE" dirty="0">
                    <a:latin typeface="+mj-lt"/>
                  </a:rPr>
                  <a:t>Weglänge: 3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∗|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D72916AF-144F-4AE0-9C90-E4671A06BE0B}"/>
              </a:ext>
            </a:extLst>
          </p:cNvPr>
          <p:cNvGraphicFramePr>
            <a:graphicFrameLocks noGrp="1"/>
          </p:cNvGraphicFramePr>
          <p:nvPr/>
        </p:nvGraphicFramePr>
        <p:xfrm>
          <a:off x="1391701" y="4631680"/>
          <a:ext cx="6021015" cy="731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09231">
                  <a:extLst>
                    <a:ext uri="{9D8B030D-6E8A-4147-A177-3AD203B41FA5}">
                      <a16:colId xmlns:a16="http://schemas.microsoft.com/office/drawing/2014/main" val="213771651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8287743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444932681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97193152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10992937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422920958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972458420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801371905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39398579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56140569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92911840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85831679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346958198"/>
                    </a:ext>
                  </a:extLst>
                </a:gridCol>
              </a:tblGrid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Knoten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88046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42497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064DB59-2007-42C9-A673-1C875A99F31F}"/>
              </a:ext>
            </a:extLst>
          </p:cNvPr>
          <p:cNvGrpSpPr/>
          <p:nvPr/>
        </p:nvGrpSpPr>
        <p:grpSpPr>
          <a:xfrm>
            <a:off x="9186794" y="1898117"/>
            <a:ext cx="2462104" cy="3675426"/>
            <a:chOff x="9491768" y="3644145"/>
            <a:chExt cx="1647163" cy="2383957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4EB39BF-A921-4266-9CEE-929E2A37A9B6}"/>
                </a:ext>
              </a:extLst>
            </p:cNvPr>
            <p:cNvSpPr/>
            <p:nvPr/>
          </p:nvSpPr>
          <p:spPr>
            <a:xfrm>
              <a:off x="10143165" y="3955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ADEB405-A8B7-4A15-BF6B-E3E516442C8C}"/>
                </a:ext>
              </a:extLst>
            </p:cNvPr>
            <p:cNvSpPr/>
            <p:nvPr/>
          </p:nvSpPr>
          <p:spPr>
            <a:xfrm>
              <a:off x="10140341" y="44802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E5884EFF-0FE1-4C10-9C0D-B6485D99CEB6}"/>
                </a:ext>
              </a:extLst>
            </p:cNvPr>
            <p:cNvSpPr/>
            <p:nvPr/>
          </p:nvSpPr>
          <p:spPr>
            <a:xfrm>
              <a:off x="10156425" y="504046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CB3DCC01-3D5B-4D92-B555-53E70B105D09}"/>
                </a:ext>
              </a:extLst>
            </p:cNvPr>
            <p:cNvSpPr/>
            <p:nvPr/>
          </p:nvSpPr>
          <p:spPr>
            <a:xfrm>
              <a:off x="10255056" y="3853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65304C0B-B38B-4763-AA12-A7F9874387DD}"/>
                </a:ext>
              </a:extLst>
            </p:cNvPr>
            <p:cNvSpPr/>
            <p:nvPr/>
          </p:nvSpPr>
          <p:spPr>
            <a:xfrm>
              <a:off x="10255056" y="374887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5D598BA4-9D2E-496B-B005-4B08EB82C7CB}"/>
                </a:ext>
              </a:extLst>
            </p:cNvPr>
            <p:cNvSpPr/>
            <p:nvPr/>
          </p:nvSpPr>
          <p:spPr>
            <a:xfrm>
              <a:off x="962318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1445E07-D924-4131-BE7B-9C91C6113E31}"/>
                </a:ext>
              </a:extLst>
            </p:cNvPr>
            <p:cNvSpPr/>
            <p:nvPr/>
          </p:nvSpPr>
          <p:spPr>
            <a:xfrm>
              <a:off x="1067093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9F14EBA0-1D3B-4DA9-9980-D848F4D0F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5920" y="4779349"/>
              <a:ext cx="231535" cy="2005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4BDD201D-1A06-4085-B133-EB2D736F08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1267" y="4766682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F15ACAC6-4F7F-462A-8DA9-5569C8507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4931" y="4786809"/>
              <a:ext cx="0" cy="216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3544013C-3D29-4655-800C-0A8A0E9D63B1}"/>
                </a:ext>
              </a:extLst>
            </p:cNvPr>
            <p:cNvSpPr/>
            <p:nvPr/>
          </p:nvSpPr>
          <p:spPr>
            <a:xfrm>
              <a:off x="10255056" y="364414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70F07FB-7056-4CEF-9B2E-A763823E2604}"/>
                </a:ext>
              </a:extLst>
            </p:cNvPr>
            <p:cNvSpPr/>
            <p:nvPr/>
          </p:nvSpPr>
          <p:spPr>
            <a:xfrm>
              <a:off x="10922931" y="526175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1150F9E4-CF9E-4BE9-8CBF-1AD059D206B8}"/>
                </a:ext>
              </a:extLst>
            </p:cNvPr>
            <p:cNvSpPr/>
            <p:nvPr/>
          </p:nvSpPr>
          <p:spPr>
            <a:xfrm>
              <a:off x="11066931" y="542413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B2608D0-04CA-4F09-8370-8AEA8323698C}"/>
                </a:ext>
              </a:extLst>
            </p:cNvPr>
            <p:cNvSpPr/>
            <p:nvPr/>
          </p:nvSpPr>
          <p:spPr>
            <a:xfrm>
              <a:off x="10994931" y="534519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4E5A76B7-6E19-4356-A002-E76474F66B18}"/>
                </a:ext>
              </a:extLst>
            </p:cNvPr>
            <p:cNvSpPr/>
            <p:nvPr/>
          </p:nvSpPr>
          <p:spPr>
            <a:xfrm>
              <a:off x="9683563" y="553875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E7CB6563-3675-4E5A-B546-B2737B072B33}"/>
                </a:ext>
              </a:extLst>
            </p:cNvPr>
            <p:cNvSpPr/>
            <p:nvPr/>
          </p:nvSpPr>
          <p:spPr>
            <a:xfrm>
              <a:off x="10617523" y="554209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CEEE9710-8195-4329-B8A6-D31CE1E5CE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8472" y="5333338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9F72E05E-AF37-4AAE-8320-A2F437F2D8F0}"/>
                </a:ext>
              </a:extLst>
            </p:cNvPr>
            <p:cNvSpPr txBox="1"/>
            <p:nvPr/>
          </p:nvSpPr>
          <p:spPr>
            <a:xfrm>
              <a:off x="9683563" y="5562978"/>
              <a:ext cx="280115" cy="239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6F942D6-9F45-4188-99A4-01FE7A17D754}"/>
                </a:ext>
              </a:extLst>
            </p:cNvPr>
            <p:cNvSpPr/>
            <p:nvPr/>
          </p:nvSpPr>
          <p:spPr>
            <a:xfrm>
              <a:off x="10886931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0773AA3-1967-4DFD-94C8-A95238EEA400}"/>
                </a:ext>
              </a:extLst>
            </p:cNvPr>
            <p:cNvSpPr/>
            <p:nvPr/>
          </p:nvSpPr>
          <p:spPr>
            <a:xfrm>
              <a:off x="11030931" y="595610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0A2C8629-34B7-485B-941A-4100A3A91D80}"/>
                </a:ext>
              </a:extLst>
            </p:cNvPr>
            <p:cNvSpPr/>
            <p:nvPr/>
          </p:nvSpPr>
          <p:spPr>
            <a:xfrm>
              <a:off x="10958931" y="587715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293F94A9-23F5-45B3-BFD5-41288AAF933B}"/>
                </a:ext>
              </a:extLst>
            </p:cNvPr>
            <p:cNvSpPr/>
            <p:nvPr/>
          </p:nvSpPr>
          <p:spPr>
            <a:xfrm>
              <a:off x="9630155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09F820E8-8D27-4E3B-B9E4-4E31DC222F8E}"/>
                </a:ext>
              </a:extLst>
            </p:cNvPr>
            <p:cNvSpPr/>
            <p:nvPr/>
          </p:nvSpPr>
          <p:spPr>
            <a:xfrm>
              <a:off x="9491768" y="595347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0BD68068-5E2F-4862-9722-28681411E402}"/>
                </a:ext>
              </a:extLst>
            </p:cNvPr>
            <p:cNvSpPr/>
            <p:nvPr/>
          </p:nvSpPr>
          <p:spPr>
            <a:xfrm>
              <a:off x="9563768" y="587359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A611DD2-13FD-4ACE-947B-0CD3B53FDCF2}"/>
              </a:ext>
            </a:extLst>
          </p:cNvPr>
          <p:cNvCxnSpPr>
            <a:cxnSpLocks/>
          </p:cNvCxnSpPr>
          <p:nvPr/>
        </p:nvCxnSpPr>
        <p:spPr>
          <a:xfrm flipV="1">
            <a:off x="10372067" y="2825518"/>
            <a:ext cx="0" cy="3330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31E580B-AFCF-417A-85CD-800168EE1E3D}"/>
              </a:ext>
            </a:extLst>
          </p:cNvPr>
          <p:cNvCxnSpPr>
            <a:cxnSpLocks/>
          </p:cNvCxnSpPr>
          <p:nvPr/>
        </p:nvCxnSpPr>
        <p:spPr>
          <a:xfrm flipV="1">
            <a:off x="9862317" y="4487792"/>
            <a:ext cx="346088" cy="30919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B230B7A-3D4E-450E-945D-5AA3A92B969D}"/>
              </a:ext>
            </a:extLst>
          </p:cNvPr>
          <p:cNvSpPr txBox="1"/>
          <p:nvPr/>
        </p:nvSpPr>
        <p:spPr>
          <a:xfrm>
            <a:off x="5755146" y="3609182"/>
            <a:ext cx="110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Hops = 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32A841-FC15-4936-8653-A68754D0A03E}"/>
              </a:ext>
            </a:extLst>
          </p:cNvPr>
          <p:cNvSpPr txBox="1"/>
          <p:nvPr/>
        </p:nvSpPr>
        <p:spPr>
          <a:xfrm>
            <a:off x="4710897" y="3628770"/>
            <a:ext cx="76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 &gt; 4</a:t>
            </a:r>
          </a:p>
        </p:txBody>
      </p:sp>
    </p:spTree>
    <p:extLst>
      <p:ext uri="{BB962C8B-B14F-4D97-AF65-F5344CB8AC3E}">
        <p14:creationId xmlns:p14="http://schemas.microsoft.com/office/powerpoint/2010/main" val="371037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97525-B265-4209-8D23-267B0A9F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8E3BB0-8FFB-4D96-A421-1FD097EE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Problemstellung</a:t>
            </a:r>
          </a:p>
          <a:p>
            <a:r>
              <a:rPr lang="de-DE" dirty="0">
                <a:latin typeface="+mj-lt"/>
              </a:rPr>
              <a:t>Lösungsansätze</a:t>
            </a:r>
          </a:p>
          <a:p>
            <a:r>
              <a:rPr lang="de-DE" dirty="0" err="1">
                <a:latin typeface="+mj-lt"/>
              </a:rPr>
              <a:t>Sparse</a:t>
            </a:r>
            <a:r>
              <a:rPr lang="de-DE" dirty="0">
                <a:latin typeface="+mj-lt"/>
              </a:rPr>
              <a:t> Table</a:t>
            </a:r>
          </a:p>
          <a:p>
            <a:r>
              <a:rPr lang="de-DE" dirty="0">
                <a:latin typeface="+mj-lt"/>
              </a:rPr>
              <a:t>Laufzeiten</a:t>
            </a:r>
          </a:p>
        </p:txBody>
      </p:sp>
    </p:spTree>
    <p:extLst>
      <p:ext uri="{BB962C8B-B14F-4D97-AF65-F5344CB8AC3E}">
        <p14:creationId xmlns:p14="http://schemas.microsoft.com/office/powerpoint/2010/main" val="3413160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latin typeface="+mj-lt"/>
                  </a:rPr>
                  <a:t>Kürzeste Wege berechnen</a:t>
                </a:r>
              </a:p>
              <a:p>
                <a:pPr lvl="1"/>
                <a:r>
                  <a:rPr lang="de-DE" dirty="0">
                    <a:latin typeface="+mj-lt"/>
                  </a:rPr>
                  <a:t>Baum von unten nach oben durchlaufen, bis man beim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Lowest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b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Common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Ancestor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(LCA)</a:t>
                </a:r>
                <a:r>
                  <a:rPr lang="de-DE" dirty="0">
                    <a:solidFill>
                      <a:srgbClr val="FFC000"/>
                    </a:solidFill>
                    <a:latin typeface="+mj-lt"/>
                  </a:rPr>
                  <a:t> </a:t>
                </a:r>
                <a:r>
                  <a:rPr lang="de-DE" dirty="0">
                    <a:latin typeface="+mj-lt"/>
                  </a:rPr>
                  <a:t>ankommt</a:t>
                </a:r>
              </a:p>
              <a:p>
                <a:pPr lvl="1"/>
                <a:r>
                  <a:rPr lang="de-DE" dirty="0">
                    <a:latin typeface="+mj-lt"/>
                  </a:rPr>
                  <a:t>z.B.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7</a:t>
                </a:r>
                <a:r>
                  <a:rPr lang="de-DE" dirty="0">
                    <a:latin typeface="+mj-lt"/>
                  </a:rPr>
                  <a:t> und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10</a:t>
                </a:r>
              </a:p>
              <a:p>
                <a:pPr lvl="1"/>
                <a:r>
                  <a:rPr lang="de-DE" dirty="0">
                    <a:latin typeface="+mj-lt"/>
                  </a:rPr>
                  <a:t>Weglänge: 3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∗|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D72916AF-144F-4AE0-9C90-E4671A06BE0B}"/>
              </a:ext>
            </a:extLst>
          </p:cNvPr>
          <p:cNvGraphicFramePr>
            <a:graphicFrameLocks noGrp="1"/>
          </p:cNvGraphicFramePr>
          <p:nvPr/>
        </p:nvGraphicFramePr>
        <p:xfrm>
          <a:off x="1391701" y="4631680"/>
          <a:ext cx="6021015" cy="731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09231">
                  <a:extLst>
                    <a:ext uri="{9D8B030D-6E8A-4147-A177-3AD203B41FA5}">
                      <a16:colId xmlns:a16="http://schemas.microsoft.com/office/drawing/2014/main" val="213771651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8287743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444932681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97193152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10992937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422920958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972458420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801371905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39398579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56140569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92911840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85831679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346958198"/>
                    </a:ext>
                  </a:extLst>
                </a:gridCol>
              </a:tblGrid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Knoten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88046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42497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064DB59-2007-42C9-A673-1C875A99F31F}"/>
              </a:ext>
            </a:extLst>
          </p:cNvPr>
          <p:cNvGrpSpPr/>
          <p:nvPr/>
        </p:nvGrpSpPr>
        <p:grpSpPr>
          <a:xfrm>
            <a:off x="9186794" y="1898117"/>
            <a:ext cx="2462104" cy="3675426"/>
            <a:chOff x="9491768" y="3644145"/>
            <a:chExt cx="1647163" cy="2383957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4EB39BF-A921-4266-9CEE-929E2A37A9B6}"/>
                </a:ext>
              </a:extLst>
            </p:cNvPr>
            <p:cNvSpPr/>
            <p:nvPr/>
          </p:nvSpPr>
          <p:spPr>
            <a:xfrm>
              <a:off x="10143165" y="3955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ADEB405-A8B7-4A15-BF6B-E3E516442C8C}"/>
                </a:ext>
              </a:extLst>
            </p:cNvPr>
            <p:cNvSpPr/>
            <p:nvPr/>
          </p:nvSpPr>
          <p:spPr>
            <a:xfrm>
              <a:off x="10140341" y="44802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E5884EFF-0FE1-4C10-9C0D-B6485D99CEB6}"/>
                </a:ext>
              </a:extLst>
            </p:cNvPr>
            <p:cNvSpPr/>
            <p:nvPr/>
          </p:nvSpPr>
          <p:spPr>
            <a:xfrm>
              <a:off x="10156425" y="504046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CB3DCC01-3D5B-4D92-B555-53E70B105D09}"/>
                </a:ext>
              </a:extLst>
            </p:cNvPr>
            <p:cNvSpPr/>
            <p:nvPr/>
          </p:nvSpPr>
          <p:spPr>
            <a:xfrm>
              <a:off x="10255056" y="3853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65304C0B-B38B-4763-AA12-A7F9874387DD}"/>
                </a:ext>
              </a:extLst>
            </p:cNvPr>
            <p:cNvSpPr/>
            <p:nvPr/>
          </p:nvSpPr>
          <p:spPr>
            <a:xfrm>
              <a:off x="10255056" y="374887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5D598BA4-9D2E-496B-B005-4B08EB82C7CB}"/>
                </a:ext>
              </a:extLst>
            </p:cNvPr>
            <p:cNvSpPr/>
            <p:nvPr/>
          </p:nvSpPr>
          <p:spPr>
            <a:xfrm>
              <a:off x="962318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1445E07-D924-4131-BE7B-9C91C6113E31}"/>
                </a:ext>
              </a:extLst>
            </p:cNvPr>
            <p:cNvSpPr/>
            <p:nvPr/>
          </p:nvSpPr>
          <p:spPr>
            <a:xfrm>
              <a:off x="1067093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9F14EBA0-1D3B-4DA9-9980-D848F4D0F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5920" y="4779349"/>
              <a:ext cx="231535" cy="20054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4BDD201D-1A06-4085-B133-EB2D736F08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1267" y="4766682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F15ACAC6-4F7F-462A-8DA9-5569C8507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4931" y="4786809"/>
              <a:ext cx="0" cy="21600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3544013C-3D29-4655-800C-0A8A0E9D63B1}"/>
                </a:ext>
              </a:extLst>
            </p:cNvPr>
            <p:cNvSpPr/>
            <p:nvPr/>
          </p:nvSpPr>
          <p:spPr>
            <a:xfrm>
              <a:off x="10255056" y="364414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70F07FB-7056-4CEF-9B2E-A763823E2604}"/>
                </a:ext>
              </a:extLst>
            </p:cNvPr>
            <p:cNvSpPr/>
            <p:nvPr/>
          </p:nvSpPr>
          <p:spPr>
            <a:xfrm>
              <a:off x="10922931" y="526175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1150F9E4-CF9E-4BE9-8CBF-1AD059D206B8}"/>
                </a:ext>
              </a:extLst>
            </p:cNvPr>
            <p:cNvSpPr/>
            <p:nvPr/>
          </p:nvSpPr>
          <p:spPr>
            <a:xfrm>
              <a:off x="11066931" y="542413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B2608D0-04CA-4F09-8370-8AEA8323698C}"/>
                </a:ext>
              </a:extLst>
            </p:cNvPr>
            <p:cNvSpPr/>
            <p:nvPr/>
          </p:nvSpPr>
          <p:spPr>
            <a:xfrm>
              <a:off x="10994931" y="534519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4E5A76B7-6E19-4356-A002-E76474F66B18}"/>
                </a:ext>
              </a:extLst>
            </p:cNvPr>
            <p:cNvSpPr/>
            <p:nvPr/>
          </p:nvSpPr>
          <p:spPr>
            <a:xfrm>
              <a:off x="9683563" y="553875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E7CB6563-3675-4E5A-B546-B2737B072B33}"/>
                </a:ext>
              </a:extLst>
            </p:cNvPr>
            <p:cNvSpPr/>
            <p:nvPr/>
          </p:nvSpPr>
          <p:spPr>
            <a:xfrm>
              <a:off x="10617523" y="554209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CEEE9710-8195-4329-B8A6-D31CE1E5CE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8472" y="5333338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9F72E05E-AF37-4AAE-8320-A2F437F2D8F0}"/>
                </a:ext>
              </a:extLst>
            </p:cNvPr>
            <p:cNvSpPr txBox="1"/>
            <p:nvPr/>
          </p:nvSpPr>
          <p:spPr>
            <a:xfrm>
              <a:off x="9683563" y="5562978"/>
              <a:ext cx="280115" cy="239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6F942D6-9F45-4188-99A4-01FE7A17D754}"/>
                </a:ext>
              </a:extLst>
            </p:cNvPr>
            <p:cNvSpPr/>
            <p:nvPr/>
          </p:nvSpPr>
          <p:spPr>
            <a:xfrm>
              <a:off x="10886931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0773AA3-1967-4DFD-94C8-A95238EEA400}"/>
                </a:ext>
              </a:extLst>
            </p:cNvPr>
            <p:cNvSpPr/>
            <p:nvPr/>
          </p:nvSpPr>
          <p:spPr>
            <a:xfrm>
              <a:off x="11030931" y="595610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0A2C8629-34B7-485B-941A-4100A3A91D80}"/>
                </a:ext>
              </a:extLst>
            </p:cNvPr>
            <p:cNvSpPr/>
            <p:nvPr/>
          </p:nvSpPr>
          <p:spPr>
            <a:xfrm>
              <a:off x="10958931" y="587715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293F94A9-23F5-45B3-BFD5-41288AAF933B}"/>
                </a:ext>
              </a:extLst>
            </p:cNvPr>
            <p:cNvSpPr/>
            <p:nvPr/>
          </p:nvSpPr>
          <p:spPr>
            <a:xfrm>
              <a:off x="9630155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09F820E8-8D27-4E3B-B9E4-4E31DC222F8E}"/>
                </a:ext>
              </a:extLst>
            </p:cNvPr>
            <p:cNvSpPr/>
            <p:nvPr/>
          </p:nvSpPr>
          <p:spPr>
            <a:xfrm>
              <a:off x="9491768" y="595347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0BD68068-5E2F-4862-9722-28681411E402}"/>
                </a:ext>
              </a:extLst>
            </p:cNvPr>
            <p:cNvSpPr/>
            <p:nvPr/>
          </p:nvSpPr>
          <p:spPr>
            <a:xfrm>
              <a:off x="9563768" y="587359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A611DD2-13FD-4ACE-947B-0CD3B53FDCF2}"/>
              </a:ext>
            </a:extLst>
          </p:cNvPr>
          <p:cNvCxnSpPr>
            <a:cxnSpLocks/>
          </p:cNvCxnSpPr>
          <p:nvPr/>
        </p:nvCxnSpPr>
        <p:spPr>
          <a:xfrm flipV="1">
            <a:off x="10372067" y="2825518"/>
            <a:ext cx="0" cy="3330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31E580B-AFCF-417A-85CD-800168EE1E3D}"/>
              </a:ext>
            </a:extLst>
          </p:cNvPr>
          <p:cNvCxnSpPr>
            <a:cxnSpLocks/>
          </p:cNvCxnSpPr>
          <p:nvPr/>
        </p:nvCxnSpPr>
        <p:spPr>
          <a:xfrm flipV="1">
            <a:off x="9862317" y="4487792"/>
            <a:ext cx="346088" cy="30919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ogen 7">
            <a:extLst>
              <a:ext uri="{FF2B5EF4-FFF2-40B4-BE49-F238E27FC236}">
                <a16:creationId xmlns:a16="http://schemas.microsoft.com/office/drawing/2014/main" id="{7DEA58C8-A14D-4650-BBC5-B255525D4327}"/>
              </a:ext>
            </a:extLst>
          </p:cNvPr>
          <p:cNvSpPr/>
          <p:nvPr/>
        </p:nvSpPr>
        <p:spPr>
          <a:xfrm>
            <a:off x="4162425" y="4174480"/>
            <a:ext cx="889622" cy="914400"/>
          </a:xfrm>
          <a:prstGeom prst="arc">
            <a:avLst>
              <a:gd name="adj1" fmla="val 10959780"/>
              <a:gd name="adj2" fmla="val 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A2C69DD-272E-48EA-B8AC-3C3CD820C3D3}"/>
              </a:ext>
            </a:extLst>
          </p:cNvPr>
          <p:cNvSpPr txBox="1"/>
          <p:nvPr/>
        </p:nvSpPr>
        <p:spPr>
          <a:xfrm>
            <a:off x="5755146" y="3609182"/>
            <a:ext cx="110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Hops = 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258306-A004-4BC7-B394-AF6D011215E1}"/>
              </a:ext>
            </a:extLst>
          </p:cNvPr>
          <p:cNvSpPr txBox="1"/>
          <p:nvPr/>
        </p:nvSpPr>
        <p:spPr>
          <a:xfrm>
            <a:off x="4710897" y="3628770"/>
            <a:ext cx="76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 &gt; 4</a:t>
            </a:r>
          </a:p>
        </p:txBody>
      </p:sp>
    </p:spTree>
    <p:extLst>
      <p:ext uri="{BB962C8B-B14F-4D97-AF65-F5344CB8AC3E}">
        <p14:creationId xmlns:p14="http://schemas.microsoft.com/office/powerpoint/2010/main" val="401967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latin typeface="+mj-lt"/>
                  </a:rPr>
                  <a:t>Kürzeste Wege berechnen</a:t>
                </a:r>
              </a:p>
              <a:p>
                <a:pPr lvl="1"/>
                <a:r>
                  <a:rPr lang="de-DE" dirty="0">
                    <a:latin typeface="+mj-lt"/>
                  </a:rPr>
                  <a:t>Baum von unten nach oben durchlaufen, bis man beim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Lowest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b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Common </a:t>
                </a:r>
                <a:r>
                  <a:rPr lang="de-DE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Ancestor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(LCA)</a:t>
                </a:r>
                <a:r>
                  <a:rPr lang="de-DE" dirty="0">
                    <a:solidFill>
                      <a:srgbClr val="FFC000"/>
                    </a:solidFill>
                    <a:latin typeface="+mj-lt"/>
                  </a:rPr>
                  <a:t> </a:t>
                </a:r>
                <a:r>
                  <a:rPr lang="de-DE" dirty="0">
                    <a:latin typeface="+mj-lt"/>
                  </a:rPr>
                  <a:t>ankommt</a:t>
                </a:r>
              </a:p>
              <a:p>
                <a:pPr lvl="1"/>
                <a:r>
                  <a:rPr lang="de-DE" dirty="0">
                    <a:latin typeface="+mj-lt"/>
                  </a:rPr>
                  <a:t>z.B.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7</a:t>
                </a:r>
                <a:r>
                  <a:rPr lang="de-DE" dirty="0">
                    <a:latin typeface="+mj-lt"/>
                  </a:rPr>
                  <a:t> und </a:t>
                </a:r>
                <a:r>
                  <a:rPr lang="de-DE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10</a:t>
                </a:r>
              </a:p>
              <a:p>
                <a:pPr lvl="1"/>
                <a:r>
                  <a:rPr lang="de-DE" dirty="0">
                    <a:latin typeface="+mj-lt"/>
                  </a:rPr>
                  <a:t>Weglänge: 3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∗|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D72916AF-144F-4AE0-9C90-E4671A06BE0B}"/>
              </a:ext>
            </a:extLst>
          </p:cNvPr>
          <p:cNvGraphicFramePr>
            <a:graphicFrameLocks noGrp="1"/>
          </p:cNvGraphicFramePr>
          <p:nvPr/>
        </p:nvGraphicFramePr>
        <p:xfrm>
          <a:off x="1391701" y="4631680"/>
          <a:ext cx="6021015" cy="731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09231">
                  <a:extLst>
                    <a:ext uri="{9D8B030D-6E8A-4147-A177-3AD203B41FA5}">
                      <a16:colId xmlns:a16="http://schemas.microsoft.com/office/drawing/2014/main" val="213771651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8287743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444932681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97193152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110992937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422920958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972458420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801371905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393985793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56140569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929118408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3985831679"/>
                    </a:ext>
                  </a:extLst>
                </a:gridCol>
                <a:gridCol w="425982">
                  <a:extLst>
                    <a:ext uri="{9D8B030D-6E8A-4147-A177-3AD203B41FA5}">
                      <a16:colId xmlns:a16="http://schemas.microsoft.com/office/drawing/2014/main" val="2346958198"/>
                    </a:ext>
                  </a:extLst>
                </a:gridCol>
              </a:tblGrid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Knoten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88046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r>
                        <a:rPr lang="de-DE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42497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064DB59-2007-42C9-A673-1C875A99F31F}"/>
              </a:ext>
            </a:extLst>
          </p:cNvPr>
          <p:cNvGrpSpPr/>
          <p:nvPr/>
        </p:nvGrpSpPr>
        <p:grpSpPr>
          <a:xfrm>
            <a:off x="9186794" y="1898117"/>
            <a:ext cx="2462104" cy="3675426"/>
            <a:chOff x="9491768" y="3644145"/>
            <a:chExt cx="1647163" cy="2383957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4EB39BF-A921-4266-9CEE-929E2A37A9B6}"/>
                </a:ext>
              </a:extLst>
            </p:cNvPr>
            <p:cNvSpPr/>
            <p:nvPr/>
          </p:nvSpPr>
          <p:spPr>
            <a:xfrm>
              <a:off x="10143165" y="3955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ADEB405-A8B7-4A15-BF6B-E3E516442C8C}"/>
                </a:ext>
              </a:extLst>
            </p:cNvPr>
            <p:cNvSpPr/>
            <p:nvPr/>
          </p:nvSpPr>
          <p:spPr>
            <a:xfrm>
              <a:off x="10140341" y="44802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E5884EFF-0FE1-4C10-9C0D-B6485D99CEB6}"/>
                </a:ext>
              </a:extLst>
            </p:cNvPr>
            <p:cNvSpPr/>
            <p:nvPr/>
          </p:nvSpPr>
          <p:spPr>
            <a:xfrm>
              <a:off x="10156425" y="5040461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CB3DCC01-3D5B-4D92-B555-53E70B105D09}"/>
                </a:ext>
              </a:extLst>
            </p:cNvPr>
            <p:cNvSpPr/>
            <p:nvPr/>
          </p:nvSpPr>
          <p:spPr>
            <a:xfrm>
              <a:off x="10255056" y="3853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65304C0B-B38B-4763-AA12-A7F9874387DD}"/>
                </a:ext>
              </a:extLst>
            </p:cNvPr>
            <p:cNvSpPr/>
            <p:nvPr/>
          </p:nvSpPr>
          <p:spPr>
            <a:xfrm>
              <a:off x="10255056" y="374887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5D598BA4-9D2E-496B-B005-4B08EB82C7CB}"/>
                </a:ext>
              </a:extLst>
            </p:cNvPr>
            <p:cNvSpPr/>
            <p:nvPr/>
          </p:nvSpPr>
          <p:spPr>
            <a:xfrm>
              <a:off x="962318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1445E07-D924-4131-BE7B-9C91C6113E31}"/>
                </a:ext>
              </a:extLst>
            </p:cNvPr>
            <p:cNvSpPr/>
            <p:nvPr/>
          </p:nvSpPr>
          <p:spPr>
            <a:xfrm>
              <a:off x="10670931" y="5002809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9F14EBA0-1D3B-4DA9-9980-D848F4D0F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5920" y="4779349"/>
              <a:ext cx="231535" cy="20054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4BDD201D-1A06-4085-B133-EB2D736F08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1267" y="4766682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F15ACAC6-4F7F-462A-8DA9-5569C8507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4931" y="4786809"/>
              <a:ext cx="0" cy="21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3544013C-3D29-4655-800C-0A8A0E9D63B1}"/>
                </a:ext>
              </a:extLst>
            </p:cNvPr>
            <p:cNvSpPr/>
            <p:nvPr/>
          </p:nvSpPr>
          <p:spPr>
            <a:xfrm>
              <a:off x="10255056" y="364414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70F07FB-7056-4CEF-9B2E-A763823E2604}"/>
                </a:ext>
              </a:extLst>
            </p:cNvPr>
            <p:cNvSpPr/>
            <p:nvPr/>
          </p:nvSpPr>
          <p:spPr>
            <a:xfrm>
              <a:off x="10922931" y="526175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1150F9E4-CF9E-4BE9-8CBF-1AD059D206B8}"/>
                </a:ext>
              </a:extLst>
            </p:cNvPr>
            <p:cNvSpPr/>
            <p:nvPr/>
          </p:nvSpPr>
          <p:spPr>
            <a:xfrm>
              <a:off x="11066931" y="542413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B2608D0-04CA-4F09-8370-8AEA8323698C}"/>
                </a:ext>
              </a:extLst>
            </p:cNvPr>
            <p:cNvSpPr/>
            <p:nvPr/>
          </p:nvSpPr>
          <p:spPr>
            <a:xfrm>
              <a:off x="10994931" y="534519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4E5A76B7-6E19-4356-A002-E76474F66B18}"/>
                </a:ext>
              </a:extLst>
            </p:cNvPr>
            <p:cNvSpPr/>
            <p:nvPr/>
          </p:nvSpPr>
          <p:spPr>
            <a:xfrm>
              <a:off x="9683563" y="553875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E7CB6563-3675-4E5A-B546-B2737B072B33}"/>
                </a:ext>
              </a:extLst>
            </p:cNvPr>
            <p:cNvSpPr/>
            <p:nvPr/>
          </p:nvSpPr>
          <p:spPr>
            <a:xfrm>
              <a:off x="10617523" y="554209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CEEE9710-8195-4329-B8A6-D31CE1E5CE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8472" y="5333338"/>
              <a:ext cx="211607" cy="21414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9F72E05E-AF37-4AAE-8320-A2F437F2D8F0}"/>
                </a:ext>
              </a:extLst>
            </p:cNvPr>
            <p:cNvSpPr txBox="1"/>
            <p:nvPr/>
          </p:nvSpPr>
          <p:spPr>
            <a:xfrm>
              <a:off x="9683563" y="5562978"/>
              <a:ext cx="280115" cy="239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6F942D6-9F45-4188-99A4-01FE7A17D754}"/>
                </a:ext>
              </a:extLst>
            </p:cNvPr>
            <p:cNvSpPr/>
            <p:nvPr/>
          </p:nvSpPr>
          <p:spPr>
            <a:xfrm>
              <a:off x="10886931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0773AA3-1967-4DFD-94C8-A95238EEA400}"/>
                </a:ext>
              </a:extLst>
            </p:cNvPr>
            <p:cNvSpPr/>
            <p:nvPr/>
          </p:nvSpPr>
          <p:spPr>
            <a:xfrm>
              <a:off x="11030931" y="595610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0A2C8629-34B7-485B-941A-4100A3A91D80}"/>
                </a:ext>
              </a:extLst>
            </p:cNvPr>
            <p:cNvSpPr/>
            <p:nvPr/>
          </p:nvSpPr>
          <p:spPr>
            <a:xfrm>
              <a:off x="10958931" y="587715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293F94A9-23F5-45B3-BFD5-41288AAF933B}"/>
                </a:ext>
              </a:extLst>
            </p:cNvPr>
            <p:cNvSpPr/>
            <p:nvPr/>
          </p:nvSpPr>
          <p:spPr>
            <a:xfrm>
              <a:off x="9630155" y="57937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09F820E8-8D27-4E3B-B9E4-4E31DC222F8E}"/>
                </a:ext>
              </a:extLst>
            </p:cNvPr>
            <p:cNvSpPr/>
            <p:nvPr/>
          </p:nvSpPr>
          <p:spPr>
            <a:xfrm>
              <a:off x="9491768" y="595347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0BD68068-5E2F-4862-9722-28681411E402}"/>
                </a:ext>
              </a:extLst>
            </p:cNvPr>
            <p:cNvSpPr/>
            <p:nvPr/>
          </p:nvSpPr>
          <p:spPr>
            <a:xfrm>
              <a:off x="9563768" y="587359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A611DD2-13FD-4ACE-947B-0CD3B53FDCF2}"/>
              </a:ext>
            </a:extLst>
          </p:cNvPr>
          <p:cNvCxnSpPr>
            <a:cxnSpLocks/>
          </p:cNvCxnSpPr>
          <p:nvPr/>
        </p:nvCxnSpPr>
        <p:spPr>
          <a:xfrm flipV="1">
            <a:off x="10372067" y="2825518"/>
            <a:ext cx="0" cy="3330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31E580B-AFCF-417A-85CD-800168EE1E3D}"/>
              </a:ext>
            </a:extLst>
          </p:cNvPr>
          <p:cNvCxnSpPr>
            <a:cxnSpLocks/>
          </p:cNvCxnSpPr>
          <p:nvPr/>
        </p:nvCxnSpPr>
        <p:spPr>
          <a:xfrm flipV="1">
            <a:off x="9862317" y="4487792"/>
            <a:ext cx="346088" cy="30919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7D8FFCC9-4F80-41F9-A6A1-147C01F5FA9E}"/>
              </a:ext>
            </a:extLst>
          </p:cNvPr>
          <p:cNvSpPr txBox="1"/>
          <p:nvPr/>
        </p:nvSpPr>
        <p:spPr>
          <a:xfrm>
            <a:off x="4710897" y="3628770"/>
            <a:ext cx="76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 == 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959B41-B973-4461-9D89-6C62D3A7CB00}"/>
              </a:ext>
            </a:extLst>
          </p:cNvPr>
          <p:cNvSpPr txBox="1"/>
          <p:nvPr/>
        </p:nvSpPr>
        <p:spPr>
          <a:xfrm>
            <a:off x="5755146" y="3609182"/>
            <a:ext cx="110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Hops = 3</a:t>
            </a:r>
          </a:p>
        </p:txBody>
      </p:sp>
    </p:spTree>
    <p:extLst>
      <p:ext uri="{BB962C8B-B14F-4D97-AF65-F5344CB8AC3E}">
        <p14:creationId xmlns:p14="http://schemas.microsoft.com/office/powerpoint/2010/main" val="247721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Lösungsansatz – Input Translator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8618B409-873D-4AC8-AFC3-111C3C999A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dirty="0">
                    <a:latin typeface="+mj-lt"/>
                  </a:rPr>
                  <a:t>Input in zweidimensionales Array umwandeln</a:t>
                </a:r>
              </a:p>
              <a:p>
                <a:pPr marL="457200" lvl="1" indent="0">
                  <a:buNone/>
                </a:pPr>
                <a:r>
                  <a:rPr lang="de-DE" dirty="0" err="1">
                    <a:latin typeface="+mj-lt"/>
                  </a:rPr>
                  <a:t>Int</a:t>
                </a:r>
                <a:r>
                  <a:rPr lang="de-DE" dirty="0">
                    <a:latin typeface="+mj-lt"/>
                  </a:rPr>
                  <a:t>[][] </a:t>
                </a:r>
                <a:r>
                  <a:rPr lang="de-DE" dirty="0" err="1">
                    <a:latin typeface="+mj-lt"/>
                  </a:rPr>
                  <a:t>graph</a:t>
                </a:r>
                <a:r>
                  <a:rPr lang="de-DE" dirty="0">
                    <a:latin typeface="+mj-lt"/>
                  </a:rPr>
                  <a:t> = new </a:t>
                </a:r>
                <a:r>
                  <a:rPr lang="de-DE" dirty="0" err="1">
                    <a:latin typeface="+mj-lt"/>
                  </a:rPr>
                  <a:t>Int</a:t>
                </a:r>
                <a:r>
                  <a:rPr lang="de-DE" dirty="0">
                    <a:latin typeface="+mj-lt"/>
                  </a:rPr>
                  <a:t>[w*h][4] 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8618B409-873D-4AC8-AFC3-111C3C999A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306">
            <a:extLst>
              <a:ext uri="{FF2B5EF4-FFF2-40B4-BE49-F238E27FC236}">
                <a16:creationId xmlns:a16="http://schemas.microsoft.com/office/drawing/2014/main" id="{4E48B561-7516-4379-B69D-1D403C7DCDF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78" y="3141990"/>
            <a:ext cx="1860698" cy="1807535"/>
          </a:xfrm>
          <a:prstGeom prst="rect">
            <a:avLst/>
          </a:prstGeom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FD5A4AF-DC28-4EC4-92DB-A931E2C87FC1}"/>
              </a:ext>
            </a:extLst>
          </p:cNvPr>
          <p:cNvCxnSpPr>
            <a:cxnSpLocks/>
          </p:cNvCxnSpPr>
          <p:nvPr/>
        </p:nvCxnSpPr>
        <p:spPr>
          <a:xfrm flipV="1">
            <a:off x="7869635" y="3076842"/>
            <a:ext cx="250853" cy="271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F831043E-9A90-4228-BE30-BE26F500AD4A}"/>
              </a:ext>
            </a:extLst>
          </p:cNvPr>
          <p:cNvCxnSpPr>
            <a:cxnSpLocks/>
          </p:cNvCxnSpPr>
          <p:nvPr/>
        </p:nvCxnSpPr>
        <p:spPr>
          <a:xfrm flipH="1" flipV="1">
            <a:off x="8418938" y="3071212"/>
            <a:ext cx="242382" cy="27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5A9B32DD-A67F-42DA-9971-4D2E8E2EA474}"/>
              </a:ext>
            </a:extLst>
          </p:cNvPr>
          <p:cNvSpPr txBox="1"/>
          <p:nvPr/>
        </p:nvSpPr>
        <p:spPr>
          <a:xfrm>
            <a:off x="6989072" y="3244672"/>
            <a:ext cx="1079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j-lt"/>
              </a:rPr>
              <a:t>Knoten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D78E79E-5113-4CD9-B8DC-EB30E7A6559B}"/>
              </a:ext>
            </a:extLst>
          </p:cNvPr>
          <p:cNvSpPr txBox="1"/>
          <p:nvPr/>
        </p:nvSpPr>
        <p:spPr>
          <a:xfrm>
            <a:off x="7528578" y="4014069"/>
            <a:ext cx="3290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  </a:t>
            </a:r>
            <a:r>
              <a:rPr lang="de-DE" sz="2400" dirty="0" err="1">
                <a:latin typeface="+mj-lt"/>
              </a:rPr>
              <a:t>graph</a:t>
            </a:r>
            <a:r>
              <a:rPr lang="de-DE" sz="2400" dirty="0">
                <a:latin typeface="+mj-lt"/>
              </a:rPr>
              <a:t>[18][0] = 0 (</a:t>
            </a:r>
            <a:r>
              <a:rPr lang="de-DE" sz="2400" dirty="0" err="1">
                <a:latin typeface="+mj-lt"/>
              </a:rPr>
              <a:t>up</a:t>
            </a:r>
            <a:r>
              <a:rPr lang="de-DE" sz="2400" dirty="0">
                <a:latin typeface="+mj-lt"/>
              </a:rPr>
              <a:t>)</a:t>
            </a:r>
          </a:p>
          <a:p>
            <a:r>
              <a:rPr lang="de-DE" sz="2400" dirty="0">
                <a:latin typeface="+mj-lt"/>
              </a:rPr>
              <a:t>  </a:t>
            </a:r>
            <a:r>
              <a:rPr lang="de-DE" sz="2400" dirty="0" err="1">
                <a:latin typeface="+mj-lt"/>
              </a:rPr>
              <a:t>graph</a:t>
            </a:r>
            <a:r>
              <a:rPr lang="de-DE" sz="2400" dirty="0">
                <a:latin typeface="+mj-lt"/>
              </a:rPr>
              <a:t>[18][1] = 1 (</a:t>
            </a:r>
            <a:r>
              <a:rPr lang="de-DE" sz="2400" dirty="0" err="1">
                <a:latin typeface="+mj-lt"/>
              </a:rPr>
              <a:t>right</a:t>
            </a:r>
            <a:r>
              <a:rPr lang="de-DE" sz="2400" dirty="0">
                <a:latin typeface="+mj-lt"/>
              </a:rPr>
              <a:t>)</a:t>
            </a:r>
          </a:p>
          <a:p>
            <a:r>
              <a:rPr lang="de-DE" sz="2400" dirty="0">
                <a:latin typeface="+mj-lt"/>
              </a:rPr>
              <a:t>  </a:t>
            </a:r>
            <a:r>
              <a:rPr lang="de-DE" sz="2400" dirty="0" err="1">
                <a:latin typeface="+mj-lt"/>
              </a:rPr>
              <a:t>graph</a:t>
            </a:r>
            <a:r>
              <a:rPr lang="de-DE" sz="2400" dirty="0">
                <a:latin typeface="+mj-lt"/>
              </a:rPr>
              <a:t>[18][2] = 0 (down)</a:t>
            </a:r>
          </a:p>
          <a:p>
            <a:r>
              <a:rPr lang="de-DE" sz="2400" dirty="0">
                <a:latin typeface="+mj-lt"/>
              </a:rPr>
              <a:t>  </a:t>
            </a:r>
            <a:r>
              <a:rPr lang="de-DE" sz="2400" dirty="0" err="1">
                <a:latin typeface="+mj-lt"/>
              </a:rPr>
              <a:t>graph</a:t>
            </a:r>
            <a:r>
              <a:rPr lang="de-DE" sz="2400" dirty="0">
                <a:latin typeface="+mj-lt"/>
              </a:rPr>
              <a:t>[18][3] = 1 (</a:t>
            </a:r>
            <a:r>
              <a:rPr lang="de-DE" sz="2400" dirty="0" err="1">
                <a:latin typeface="+mj-lt"/>
              </a:rPr>
              <a:t>left</a:t>
            </a:r>
            <a:r>
              <a:rPr lang="de-DE" sz="2400" dirty="0">
                <a:latin typeface="+mj-lt"/>
              </a:rPr>
              <a:t>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5E57397-FC9B-40C9-B828-E938BF0B3FF2}"/>
              </a:ext>
            </a:extLst>
          </p:cNvPr>
          <p:cNvSpPr txBox="1"/>
          <p:nvPr/>
        </p:nvSpPr>
        <p:spPr>
          <a:xfrm>
            <a:off x="8096066" y="3254947"/>
            <a:ext cx="260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j-lt"/>
              </a:rPr>
              <a:t>Nachbar erreichbar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B72F172-B09E-470A-A508-961DC3175A39}"/>
              </a:ext>
            </a:extLst>
          </p:cNvPr>
          <p:cNvSpPr/>
          <p:nvPr/>
        </p:nvSpPr>
        <p:spPr>
          <a:xfrm>
            <a:off x="7147387" y="4654898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11A9A55-3F0A-4EEC-A5BE-A125366BE97E}"/>
              </a:ext>
            </a:extLst>
          </p:cNvPr>
          <p:cNvSpPr txBox="1"/>
          <p:nvPr/>
        </p:nvSpPr>
        <p:spPr>
          <a:xfrm>
            <a:off x="7151152" y="2680325"/>
            <a:ext cx="149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j-lt"/>
              </a:rPr>
              <a:t> </a:t>
            </a:r>
            <a:r>
              <a:rPr lang="de-DE" sz="2400" dirty="0" err="1">
                <a:latin typeface="+mj-lt"/>
              </a:rPr>
              <a:t>graph</a:t>
            </a:r>
            <a:r>
              <a:rPr lang="de-DE" sz="2400" dirty="0">
                <a:latin typeface="+mj-lt"/>
              </a:rPr>
              <a:t>[i][j]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8EF55D6-BCEF-4027-88CA-D08E298952AD}"/>
              </a:ext>
            </a:extLst>
          </p:cNvPr>
          <p:cNvSpPr txBox="1"/>
          <p:nvPr/>
        </p:nvSpPr>
        <p:spPr>
          <a:xfrm>
            <a:off x="7395368" y="4568065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:</a:t>
            </a:r>
          </a:p>
        </p:txBody>
      </p:sp>
      <p:pic>
        <p:nvPicPr>
          <p:cNvPr id="55" name="Grafik 54" descr="Ein Bild, das Elektronik, Zeichnung, Tastatur, Uhr enthält.&#10;&#10;Automatisch generierte Beschreibung">
            <a:extLst>
              <a:ext uri="{FF2B5EF4-FFF2-40B4-BE49-F238E27FC236}">
                <a16:creationId xmlns:a16="http://schemas.microsoft.com/office/drawing/2014/main" id="{A58F52F1-3A78-41CB-BFF0-EE778A198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02" y="3347878"/>
            <a:ext cx="1629002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73711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de-DE" sz="3000" dirty="0">
                    <a:latin typeface="+mj-lt"/>
                  </a:rPr>
                  <a:t>Kürzeste Wege mithilfe einer Eulertour berechnen</a:t>
                </a:r>
              </a:p>
              <a:p>
                <a:pPr marL="457200" lvl="1" indent="0">
                  <a:buNone/>
                </a:pPr>
                <a:r>
                  <a:rPr lang="de-DE" sz="2600" dirty="0">
                    <a:latin typeface="+mj-lt"/>
                  </a:rPr>
                  <a:t>Breitensuche auf Array </a:t>
                </a:r>
                <a:r>
                  <a:rPr lang="de-DE" sz="2600" dirty="0" err="1">
                    <a:latin typeface="+mj-lt"/>
                  </a:rPr>
                  <a:t>graph</a:t>
                </a:r>
                <a:r>
                  <a:rPr lang="de-DE" sz="2600" dirty="0">
                    <a:latin typeface="+mj-lt"/>
                  </a:rPr>
                  <a:t> anwenden, um Knoten umzubenennen und bessere Strukturen (z.B. Array mit </a:t>
                </a:r>
                <a:r>
                  <a:rPr lang="de-DE" sz="2600" dirty="0" err="1">
                    <a:latin typeface="+mj-lt"/>
                  </a:rPr>
                  <a:t>Parents</a:t>
                </a:r>
                <a:r>
                  <a:rPr lang="de-DE" sz="2600" dirty="0">
                    <a:latin typeface="+mj-lt"/>
                  </a:rPr>
                  <a:t>, Anzahl der Kinder,…) zu erhalten (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ctrlPr>
                          <a:rPr lang="de-DE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DE" sz="2600" dirty="0">
                    <a:latin typeface="+mj-lt"/>
                  </a:rPr>
                  <a:t>)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>
                  <a:latin typeface="+mj-lt"/>
                </a:endParaRPr>
              </a:p>
              <a:p>
                <a:pPr lvl="1"/>
                <a:endParaRPr lang="de-DE" dirty="0">
                  <a:latin typeface="+mj-lt"/>
                </a:endParaRPr>
              </a:p>
              <a:p>
                <a:r>
                  <a:rPr lang="de-DE" sz="3000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sz="3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3000" i="1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lang="de-DE" sz="30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sz="3000" i="1" dirty="0">
                        <a:latin typeface="Cambria Math" panose="02040503050406030204" pitchFamily="18" charset="0"/>
                      </a:rPr>
                      <m:t>|+|</m:t>
                    </m:r>
                    <m:r>
                      <a:rPr lang="de-DE" sz="3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3000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de-DE" sz="3000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737110" cy="4351338"/>
              </a:xfrm>
              <a:blipFill>
                <a:blip r:embed="rId2"/>
                <a:stretch>
                  <a:fillRect l="-1256" t="-2241" b="-12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306">
            <a:extLst>
              <a:ext uri="{FF2B5EF4-FFF2-40B4-BE49-F238E27FC236}">
                <a16:creationId xmlns:a16="http://schemas.microsoft.com/office/drawing/2014/main" id="{46CAFFF1-3132-4B04-AE1D-13E74903706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pic>
        <p:nvPicPr>
          <p:cNvPr id="8" name="Grafik 7" descr="Ein Bild, das Elektronik, Zeichnung, Tastatur, Uhr enthält.&#10;&#10;Automatisch generierte Beschreibung">
            <a:extLst>
              <a:ext uri="{FF2B5EF4-FFF2-40B4-BE49-F238E27FC236}">
                <a16:creationId xmlns:a16="http://schemas.microsoft.com/office/drawing/2014/main" id="{CACDA819-856C-413D-8E35-9508BD335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59" y="2307597"/>
            <a:ext cx="1629002" cy="1571844"/>
          </a:xfrm>
          <a:prstGeom prst="rect">
            <a:avLst/>
          </a:prstGeom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5F540A20-BEB2-4E3A-8276-BD0B06A7F00B}"/>
              </a:ext>
            </a:extLst>
          </p:cNvPr>
          <p:cNvGrpSpPr/>
          <p:nvPr/>
        </p:nvGrpSpPr>
        <p:grpSpPr>
          <a:xfrm>
            <a:off x="9616252" y="4067190"/>
            <a:ext cx="1678815" cy="1604963"/>
            <a:chOff x="7958397" y="4572000"/>
            <a:chExt cx="1678815" cy="1604963"/>
          </a:xfrm>
        </p:grpSpPr>
        <p:pic>
          <p:nvPicPr>
            <p:cNvPr id="69" name="Grafik 68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13F39C6-0196-4AE0-A375-AE33BD5B3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34AD4C7A-19D2-4644-B48F-9144A3E38F4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00BC7713-990C-4F99-8F91-7C0107737FAF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D457F522-D9F3-43E4-89A9-1C7C210DB5E3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F2BD182B-29AD-45D1-8137-3098F550BD0F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9D84527D-DE59-45C0-905F-8FD72A8809CE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CC769B24-8C4E-400C-9C1D-ACD599E389D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A628A758-A24B-400B-88E5-B58D9B61EB98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22025C4E-ADC8-4097-8619-73A9F71891D0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1D7F8A88-B567-4E01-949C-F344CDDA8B9E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736B296E-13EF-4D13-A874-84E1C1243A12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228E60B9-EC21-4091-935C-C831488EE44C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C9F39951-A7BA-4CE7-AEF4-E4F47131BDB0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FB651886-3AD9-439F-861B-55AA9091B699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D6A2B6DC-E8C9-41EA-BC99-C8EDD1293FFC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68A0B456-6134-429A-B0A1-C87B12D3CD9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594F0256-9963-4ED3-AB87-8F4B757D1645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707E6559-EF6F-4390-B10A-6C101FB13165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52088695-1199-465A-BBDA-5F63A01036A8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67BB6E46-CC57-4878-BA22-92B110922431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E86FC3CE-1B5E-44A9-9CC0-AB2DFD03EA2E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9D974279-C66B-4EF5-825A-70B166BEDC65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07F3122F-C014-4F1C-8685-CE69B7CF567A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390C0D9-C481-4D0C-BD3F-EE2D1D1A4DC8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85DEDFCC-CA22-4FE0-AE44-46B62BF20FC4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D4AD0B05-005D-4ED1-9758-827301DD049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591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CDB69D7-057F-4F76-9AEC-A36D754EA135}"/>
              </a:ext>
            </a:extLst>
          </p:cNvPr>
          <p:cNvGrpSpPr/>
          <p:nvPr/>
        </p:nvGrpSpPr>
        <p:grpSpPr>
          <a:xfrm>
            <a:off x="423572" y="1364796"/>
            <a:ext cx="3710711" cy="4829859"/>
            <a:chOff x="2728399" y="1393672"/>
            <a:chExt cx="3710711" cy="4829859"/>
          </a:xfrm>
        </p:grpSpPr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4365BCFF-00DA-4DCD-A264-B0F528518E2A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A8A228C2-9666-495B-94C0-BF5EE9F5383A}"/>
                </a:ext>
              </a:extLst>
            </p:cNvPr>
            <p:cNvGrpSpPr/>
            <p:nvPr/>
          </p:nvGrpSpPr>
          <p:grpSpPr>
            <a:xfrm>
              <a:off x="2728399" y="1393672"/>
              <a:ext cx="3710711" cy="4829859"/>
              <a:chOff x="2786151" y="1374421"/>
              <a:chExt cx="3710711" cy="4829859"/>
            </a:xfrm>
          </p:grpSpPr>
          <p:grpSp>
            <p:nvGrpSpPr>
              <p:cNvPr id="58" name="Gruppieren 57">
                <a:extLst>
                  <a:ext uri="{FF2B5EF4-FFF2-40B4-BE49-F238E27FC236}">
                    <a16:creationId xmlns:a16="http://schemas.microsoft.com/office/drawing/2014/main" id="{5777DC4A-0CEB-40D7-B2FE-8DC855B16D49}"/>
                  </a:ext>
                </a:extLst>
              </p:cNvPr>
              <p:cNvGrpSpPr/>
              <p:nvPr/>
            </p:nvGrpSpPr>
            <p:grpSpPr>
              <a:xfrm>
                <a:off x="2786151" y="1374421"/>
                <a:ext cx="3710711" cy="4829859"/>
                <a:chOff x="2229549" y="-682718"/>
                <a:chExt cx="4204219" cy="5472208"/>
              </a:xfrm>
            </p:grpSpPr>
            <p:grpSp>
              <p:nvGrpSpPr>
                <p:cNvPr id="60" name="Gruppieren 59">
                  <a:extLst>
                    <a:ext uri="{FF2B5EF4-FFF2-40B4-BE49-F238E27FC236}">
                      <a16:creationId xmlns:a16="http://schemas.microsoft.com/office/drawing/2014/main" id="{49CCC690-C6FB-431E-8877-6806EDF5C107}"/>
                    </a:ext>
                  </a:extLst>
                </p:cNvPr>
                <p:cNvGrpSpPr/>
                <p:nvPr/>
              </p:nvGrpSpPr>
              <p:grpSpPr>
                <a:xfrm>
                  <a:off x="2229549" y="-682718"/>
                  <a:ext cx="4204219" cy="5103891"/>
                  <a:chOff x="3432711" y="1486939"/>
                  <a:chExt cx="2774871" cy="3368669"/>
                </a:xfrm>
              </p:grpSpPr>
              <p:sp>
                <p:nvSpPr>
                  <p:cNvPr id="68" name="Ellipse 67">
                    <a:extLst>
                      <a:ext uri="{FF2B5EF4-FFF2-40B4-BE49-F238E27FC236}">
                        <a16:creationId xmlns:a16="http://schemas.microsoft.com/office/drawing/2014/main" id="{C8920B8A-381F-4DAC-AFA6-7B91B8539189}"/>
                      </a:ext>
                    </a:extLst>
                  </p:cNvPr>
                  <p:cNvSpPr/>
                  <p:nvPr/>
                </p:nvSpPr>
                <p:spPr>
                  <a:xfrm>
                    <a:off x="4268812" y="2604557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4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Ellipse 68">
                    <a:extLst>
                      <a:ext uri="{FF2B5EF4-FFF2-40B4-BE49-F238E27FC236}">
                        <a16:creationId xmlns:a16="http://schemas.microsoft.com/office/drawing/2014/main" id="{810DA5EA-A5FD-435A-94AC-AC13AD5B0471}"/>
                      </a:ext>
                    </a:extLst>
                  </p:cNvPr>
                  <p:cNvSpPr/>
                  <p:nvPr/>
                </p:nvSpPr>
                <p:spPr>
                  <a:xfrm flipV="1">
                    <a:off x="4482987" y="1673204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0" name="Ellipse 69">
                    <a:extLst>
                      <a:ext uri="{FF2B5EF4-FFF2-40B4-BE49-F238E27FC236}">
                        <a16:creationId xmlns:a16="http://schemas.microsoft.com/office/drawing/2014/main" id="{2B8A40E4-CA0C-4648-98CF-3428DC462E8D}"/>
                      </a:ext>
                    </a:extLst>
                  </p:cNvPr>
                  <p:cNvSpPr/>
                  <p:nvPr/>
                </p:nvSpPr>
                <p:spPr>
                  <a:xfrm flipV="1">
                    <a:off x="4482987" y="158007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1" name="Ellipse 70">
                    <a:extLst>
                      <a:ext uri="{FF2B5EF4-FFF2-40B4-BE49-F238E27FC236}">
                        <a16:creationId xmlns:a16="http://schemas.microsoft.com/office/drawing/2014/main" id="{96A7D415-5C23-42C1-AEBF-BC4EF195FB79}"/>
                      </a:ext>
                    </a:extLst>
                  </p:cNvPr>
                  <p:cNvSpPr/>
                  <p:nvPr/>
                </p:nvSpPr>
                <p:spPr>
                  <a:xfrm flipV="1">
                    <a:off x="4482987" y="1486939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2" name="Ellipse 71">
                    <a:extLst>
                      <a:ext uri="{FF2B5EF4-FFF2-40B4-BE49-F238E27FC236}">
                        <a16:creationId xmlns:a16="http://schemas.microsoft.com/office/drawing/2014/main" id="{4CFB31E0-2DE0-4266-A0AC-25759E52A1F2}"/>
                      </a:ext>
                    </a:extLst>
                  </p:cNvPr>
                  <p:cNvSpPr/>
                  <p:nvPr/>
                </p:nvSpPr>
                <p:spPr>
                  <a:xfrm>
                    <a:off x="3432711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7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73" name="Gerade Verbindung mit Pfeil 72">
                    <a:extLst>
                      <a:ext uri="{FF2B5EF4-FFF2-40B4-BE49-F238E27FC236}">
                        <a16:creationId xmlns:a16="http://schemas.microsoft.com/office/drawing/2014/main" id="{540BA210-D3C5-4B2D-832D-B753EBCFD4C9}"/>
                      </a:ext>
                    </a:extLst>
                  </p:cNvPr>
                  <p:cNvCxnSpPr>
                    <a:cxnSpLocks/>
                    <a:stCxn id="17" idx="3"/>
                    <a:endCxn id="25" idx="7"/>
                  </p:cNvCxnSpPr>
                  <p:nvPr/>
                </p:nvCxnSpPr>
                <p:spPr>
                  <a:xfrm flipH="1">
                    <a:off x="3875127" y="3046973"/>
                    <a:ext cx="469591" cy="65925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Ellipse 73">
                    <a:extLst>
                      <a:ext uri="{FF2B5EF4-FFF2-40B4-BE49-F238E27FC236}">
                        <a16:creationId xmlns:a16="http://schemas.microsoft.com/office/drawing/2014/main" id="{7EF55BF3-47CA-4F48-8729-B9C12A98F1F0}"/>
                      </a:ext>
                    </a:extLst>
                  </p:cNvPr>
                  <p:cNvSpPr/>
                  <p:nvPr/>
                </p:nvSpPr>
                <p:spPr>
                  <a:xfrm>
                    <a:off x="5092919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5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75" name="Gerade Verbindung mit Pfeil 74">
                    <a:extLst>
                      <a:ext uri="{FF2B5EF4-FFF2-40B4-BE49-F238E27FC236}">
                        <a16:creationId xmlns:a16="http://schemas.microsoft.com/office/drawing/2014/main" id="{F63EF452-38CB-4DC0-B9EC-37153F26BE19}"/>
                      </a:ext>
                    </a:extLst>
                  </p:cNvPr>
                  <p:cNvCxnSpPr>
                    <a:cxnSpLocks/>
                    <a:stCxn id="17" idx="5"/>
                    <a:endCxn id="27" idx="1"/>
                  </p:cNvCxnSpPr>
                  <p:nvPr/>
                </p:nvCxnSpPr>
                <p:spPr>
                  <a:xfrm>
                    <a:off x="4711228" y="3046973"/>
                    <a:ext cx="457597" cy="65925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Ellipse 75">
                    <a:extLst>
                      <a:ext uri="{FF2B5EF4-FFF2-40B4-BE49-F238E27FC236}">
                        <a16:creationId xmlns:a16="http://schemas.microsoft.com/office/drawing/2014/main" id="{23DF8C5A-E4C2-4FA3-8745-658C932117D9}"/>
                      </a:ext>
                    </a:extLst>
                  </p:cNvPr>
                  <p:cNvSpPr/>
                  <p:nvPr/>
                </p:nvSpPr>
                <p:spPr>
                  <a:xfrm>
                    <a:off x="4262815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6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77" name="Gerade Verbindung mit Pfeil 76">
                    <a:extLst>
                      <a:ext uri="{FF2B5EF4-FFF2-40B4-BE49-F238E27FC236}">
                        <a16:creationId xmlns:a16="http://schemas.microsoft.com/office/drawing/2014/main" id="{CB8F33A3-8B66-4366-BE5C-9066DBDC81BD}"/>
                      </a:ext>
                    </a:extLst>
                  </p:cNvPr>
                  <p:cNvCxnSpPr>
                    <a:cxnSpLocks/>
                    <a:stCxn id="17" idx="4"/>
                    <a:endCxn id="29" idx="0"/>
                  </p:cNvCxnSpPr>
                  <p:nvPr/>
                </p:nvCxnSpPr>
                <p:spPr>
                  <a:xfrm flipH="1">
                    <a:off x="4521976" y="3122879"/>
                    <a:ext cx="5997" cy="50744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Ellipse 77">
                    <a:extLst>
                      <a:ext uri="{FF2B5EF4-FFF2-40B4-BE49-F238E27FC236}">
                        <a16:creationId xmlns:a16="http://schemas.microsoft.com/office/drawing/2014/main" id="{289B898A-DD80-427B-A917-42194C7F10D2}"/>
                      </a:ext>
                    </a:extLst>
                  </p:cNvPr>
                  <p:cNvSpPr/>
                  <p:nvPr/>
                </p:nvSpPr>
                <p:spPr>
                  <a:xfrm>
                    <a:off x="5689260" y="4337286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cxnSp>
                <p:nvCxnSpPr>
                  <p:cNvPr id="79" name="Gerade Verbindung mit Pfeil 78">
                    <a:extLst>
                      <a:ext uri="{FF2B5EF4-FFF2-40B4-BE49-F238E27FC236}">
                        <a16:creationId xmlns:a16="http://schemas.microsoft.com/office/drawing/2014/main" id="{25FDCC72-66D4-404D-88CD-45D74D7814EC}"/>
                      </a:ext>
                    </a:extLst>
                  </p:cNvPr>
                  <p:cNvCxnSpPr>
                    <a:cxnSpLocks/>
                    <a:endCxn id="42" idx="1"/>
                  </p:cNvCxnSpPr>
                  <p:nvPr/>
                </p:nvCxnSpPr>
                <p:spPr>
                  <a:xfrm>
                    <a:off x="5532037" y="4068232"/>
                    <a:ext cx="233129" cy="34496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Ellipse 61">
                  <a:extLst>
                    <a:ext uri="{FF2B5EF4-FFF2-40B4-BE49-F238E27FC236}">
                      <a16:creationId xmlns:a16="http://schemas.microsoft.com/office/drawing/2014/main" id="{2492DD4D-41E7-414D-A320-C3948EA067CD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6A7A9442-664E-49F3-9A84-6E3CA999650A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" name="Ellipse 63">
                  <a:extLst>
                    <a:ext uri="{FF2B5EF4-FFF2-40B4-BE49-F238E27FC236}">
                      <a16:creationId xmlns:a16="http://schemas.microsoft.com/office/drawing/2014/main" id="{866C17B4-9E38-4483-B0D8-A7F27E278549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Ellipse 64">
                  <a:extLst>
                    <a:ext uri="{FF2B5EF4-FFF2-40B4-BE49-F238E27FC236}">
                      <a16:creationId xmlns:a16="http://schemas.microsoft.com/office/drawing/2014/main" id="{6413C3F7-CA0B-44F8-ADA3-96CFEE1FAEC7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6" name="Ellipse 65">
                  <a:extLst>
                    <a:ext uri="{FF2B5EF4-FFF2-40B4-BE49-F238E27FC236}">
                      <a16:creationId xmlns:a16="http://schemas.microsoft.com/office/drawing/2014/main" id="{600433DD-B079-4EC3-AFD4-3A30556A2E3F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4304EE68-FC34-4DF4-BE32-7FCFC6BE4225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44AF0A57-CBC0-4B6F-8D87-690596B37AD3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9749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50" name="Gruppieren 49">
                  <a:extLst>
                    <a:ext uri="{FF2B5EF4-FFF2-40B4-BE49-F238E27FC236}">
                      <a16:creationId xmlns:a16="http://schemas.microsoft.com/office/drawing/2014/main" id="{1CF65B7A-90EE-45A6-AF3D-D232C31E18CA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sp>
                <p:nvSpPr>
                  <p:cNvPr id="17" name="Ellipse 16">
                    <a:extLst>
                      <a:ext uri="{FF2B5EF4-FFF2-40B4-BE49-F238E27FC236}">
                        <a16:creationId xmlns:a16="http://schemas.microsoft.com/office/drawing/2014/main" id="{4375F240-944E-43B7-AF37-C4540DDF3417}"/>
                      </a:ext>
                    </a:extLst>
                  </p:cNvPr>
                  <p:cNvSpPr/>
                  <p:nvPr/>
                </p:nvSpPr>
                <p:spPr>
                  <a:xfrm>
                    <a:off x="4268812" y="2604557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4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Ellipse 21">
                    <a:extLst>
                      <a:ext uri="{FF2B5EF4-FFF2-40B4-BE49-F238E27FC236}">
                        <a16:creationId xmlns:a16="http://schemas.microsoft.com/office/drawing/2014/main" id="{081DFEC4-FFE3-456F-8A30-98445C551636}"/>
                      </a:ext>
                    </a:extLst>
                  </p:cNvPr>
                  <p:cNvSpPr/>
                  <p:nvPr/>
                </p:nvSpPr>
                <p:spPr>
                  <a:xfrm flipV="1">
                    <a:off x="4482987" y="1673204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3" name="Ellipse 22">
                    <a:extLst>
                      <a:ext uri="{FF2B5EF4-FFF2-40B4-BE49-F238E27FC236}">
                        <a16:creationId xmlns:a16="http://schemas.microsoft.com/office/drawing/2014/main" id="{9E9F2299-2ED1-4986-BEE1-7EDCFDEA0B88}"/>
                      </a:ext>
                    </a:extLst>
                  </p:cNvPr>
                  <p:cNvSpPr/>
                  <p:nvPr/>
                </p:nvSpPr>
                <p:spPr>
                  <a:xfrm flipV="1">
                    <a:off x="4482987" y="158007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4" name="Ellipse 23">
                    <a:extLst>
                      <a:ext uri="{FF2B5EF4-FFF2-40B4-BE49-F238E27FC236}">
                        <a16:creationId xmlns:a16="http://schemas.microsoft.com/office/drawing/2014/main" id="{72706BC0-4679-412F-9781-AA26671BD298}"/>
                      </a:ext>
                    </a:extLst>
                  </p:cNvPr>
                  <p:cNvSpPr/>
                  <p:nvPr/>
                </p:nvSpPr>
                <p:spPr>
                  <a:xfrm flipV="1">
                    <a:off x="4482987" y="1486939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5" name="Ellipse 24">
                    <a:extLst>
                      <a:ext uri="{FF2B5EF4-FFF2-40B4-BE49-F238E27FC236}">
                        <a16:creationId xmlns:a16="http://schemas.microsoft.com/office/drawing/2014/main" id="{6D3FC993-66EF-4730-8380-E9CCB2C5C395}"/>
                      </a:ext>
                    </a:extLst>
                  </p:cNvPr>
                  <p:cNvSpPr/>
                  <p:nvPr/>
                </p:nvSpPr>
                <p:spPr>
                  <a:xfrm>
                    <a:off x="3432711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7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6" name="Gerade Verbindung mit Pfeil 25">
                    <a:extLst>
                      <a:ext uri="{FF2B5EF4-FFF2-40B4-BE49-F238E27FC236}">
                        <a16:creationId xmlns:a16="http://schemas.microsoft.com/office/drawing/2014/main" id="{EBCB9D91-BC8E-49BE-82BC-4C66F110E267}"/>
                      </a:ext>
                    </a:extLst>
                  </p:cNvPr>
                  <p:cNvCxnSpPr>
                    <a:cxnSpLocks/>
                    <a:stCxn id="17" idx="3"/>
                    <a:endCxn id="25" idx="7"/>
                  </p:cNvCxnSpPr>
                  <p:nvPr/>
                </p:nvCxnSpPr>
                <p:spPr>
                  <a:xfrm flipH="1">
                    <a:off x="3875127" y="3046973"/>
                    <a:ext cx="469591" cy="65925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Ellipse 26">
                    <a:extLst>
                      <a:ext uri="{FF2B5EF4-FFF2-40B4-BE49-F238E27FC236}">
                        <a16:creationId xmlns:a16="http://schemas.microsoft.com/office/drawing/2014/main" id="{2B5F8B33-7955-4BB0-8698-1269C1E2D2FD}"/>
                      </a:ext>
                    </a:extLst>
                  </p:cNvPr>
                  <p:cNvSpPr/>
                  <p:nvPr/>
                </p:nvSpPr>
                <p:spPr>
                  <a:xfrm>
                    <a:off x="5092919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5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8" name="Gerade Verbindung mit Pfeil 27">
                    <a:extLst>
                      <a:ext uri="{FF2B5EF4-FFF2-40B4-BE49-F238E27FC236}">
                        <a16:creationId xmlns:a16="http://schemas.microsoft.com/office/drawing/2014/main" id="{DC957F97-B111-4D94-9C23-7BC41961AD2D}"/>
                      </a:ext>
                    </a:extLst>
                  </p:cNvPr>
                  <p:cNvCxnSpPr>
                    <a:cxnSpLocks/>
                    <a:stCxn id="17" idx="5"/>
                    <a:endCxn id="27" idx="1"/>
                  </p:cNvCxnSpPr>
                  <p:nvPr/>
                </p:nvCxnSpPr>
                <p:spPr>
                  <a:xfrm>
                    <a:off x="4711228" y="3046973"/>
                    <a:ext cx="457597" cy="65925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Ellipse 28">
                    <a:extLst>
                      <a:ext uri="{FF2B5EF4-FFF2-40B4-BE49-F238E27FC236}">
                        <a16:creationId xmlns:a16="http://schemas.microsoft.com/office/drawing/2014/main" id="{E1CC0020-727C-4EF8-B9B1-856EDA1B49C3}"/>
                      </a:ext>
                    </a:extLst>
                  </p:cNvPr>
                  <p:cNvSpPr/>
                  <p:nvPr/>
                </p:nvSpPr>
                <p:spPr>
                  <a:xfrm>
                    <a:off x="4262815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6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Gerade Verbindung mit Pfeil 35">
                    <a:extLst>
                      <a:ext uri="{FF2B5EF4-FFF2-40B4-BE49-F238E27FC236}">
                        <a16:creationId xmlns:a16="http://schemas.microsoft.com/office/drawing/2014/main" id="{1BE8D24F-A03E-4A95-91DC-BD359ADA8DA0}"/>
                      </a:ext>
                    </a:extLst>
                  </p:cNvPr>
                  <p:cNvCxnSpPr>
                    <a:cxnSpLocks/>
                    <a:stCxn id="17" idx="4"/>
                    <a:endCxn id="29" idx="0"/>
                  </p:cNvCxnSpPr>
                  <p:nvPr/>
                </p:nvCxnSpPr>
                <p:spPr>
                  <a:xfrm flipH="1">
                    <a:off x="4521976" y="3122879"/>
                    <a:ext cx="5997" cy="50744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Ellipse 41">
                    <a:extLst>
                      <a:ext uri="{FF2B5EF4-FFF2-40B4-BE49-F238E27FC236}">
                        <a16:creationId xmlns:a16="http://schemas.microsoft.com/office/drawing/2014/main" id="{E01615CB-9F1F-413B-AB27-4037BBBD6A54}"/>
                      </a:ext>
                    </a:extLst>
                  </p:cNvPr>
                  <p:cNvSpPr/>
                  <p:nvPr/>
                </p:nvSpPr>
                <p:spPr>
                  <a:xfrm>
                    <a:off x="5689260" y="4337286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cxnSp>
                <p:nvCxnSpPr>
                  <p:cNvPr id="43" name="Gerade Verbindung mit Pfeil 42">
                    <a:extLst>
                      <a:ext uri="{FF2B5EF4-FFF2-40B4-BE49-F238E27FC236}">
                        <a16:creationId xmlns:a16="http://schemas.microsoft.com/office/drawing/2014/main" id="{8A187414-3144-4D03-A877-8AF07F9142B9}"/>
                      </a:ext>
                    </a:extLst>
                  </p:cNvPr>
                  <p:cNvCxnSpPr>
                    <a:cxnSpLocks/>
                    <a:endCxn id="42" idx="1"/>
                  </p:cNvCxnSpPr>
                  <p:nvPr/>
                </p:nvCxnSpPr>
                <p:spPr>
                  <a:xfrm>
                    <a:off x="5532037" y="4068232"/>
                    <a:ext cx="233129" cy="34496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272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50" name="Gruppieren 49">
                  <a:extLst>
                    <a:ext uri="{FF2B5EF4-FFF2-40B4-BE49-F238E27FC236}">
                      <a16:creationId xmlns:a16="http://schemas.microsoft.com/office/drawing/2014/main" id="{1CF65B7A-90EE-45A6-AF3D-D232C31E18CA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sp>
                <p:nvSpPr>
                  <p:cNvPr id="17" name="Ellipse 16">
                    <a:extLst>
                      <a:ext uri="{FF2B5EF4-FFF2-40B4-BE49-F238E27FC236}">
                        <a16:creationId xmlns:a16="http://schemas.microsoft.com/office/drawing/2014/main" id="{4375F240-944E-43B7-AF37-C4540DDF3417}"/>
                      </a:ext>
                    </a:extLst>
                  </p:cNvPr>
                  <p:cNvSpPr/>
                  <p:nvPr/>
                </p:nvSpPr>
                <p:spPr>
                  <a:xfrm>
                    <a:off x="4268812" y="2604557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4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Ellipse 21">
                    <a:extLst>
                      <a:ext uri="{FF2B5EF4-FFF2-40B4-BE49-F238E27FC236}">
                        <a16:creationId xmlns:a16="http://schemas.microsoft.com/office/drawing/2014/main" id="{081DFEC4-FFE3-456F-8A30-98445C551636}"/>
                      </a:ext>
                    </a:extLst>
                  </p:cNvPr>
                  <p:cNvSpPr/>
                  <p:nvPr/>
                </p:nvSpPr>
                <p:spPr>
                  <a:xfrm flipV="1">
                    <a:off x="4482987" y="1673204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3" name="Ellipse 22">
                    <a:extLst>
                      <a:ext uri="{FF2B5EF4-FFF2-40B4-BE49-F238E27FC236}">
                        <a16:creationId xmlns:a16="http://schemas.microsoft.com/office/drawing/2014/main" id="{9E9F2299-2ED1-4986-BEE1-7EDCFDEA0B88}"/>
                      </a:ext>
                    </a:extLst>
                  </p:cNvPr>
                  <p:cNvSpPr/>
                  <p:nvPr/>
                </p:nvSpPr>
                <p:spPr>
                  <a:xfrm flipV="1">
                    <a:off x="4482987" y="1580072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4" name="Ellipse 23">
                    <a:extLst>
                      <a:ext uri="{FF2B5EF4-FFF2-40B4-BE49-F238E27FC236}">
                        <a16:creationId xmlns:a16="http://schemas.microsoft.com/office/drawing/2014/main" id="{72706BC0-4679-412F-9781-AA26671BD298}"/>
                      </a:ext>
                    </a:extLst>
                  </p:cNvPr>
                  <p:cNvSpPr/>
                  <p:nvPr/>
                </p:nvSpPr>
                <p:spPr>
                  <a:xfrm flipV="1">
                    <a:off x="4482987" y="1486939"/>
                    <a:ext cx="45720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5" name="Ellipse 24">
                    <a:extLst>
                      <a:ext uri="{FF2B5EF4-FFF2-40B4-BE49-F238E27FC236}">
                        <a16:creationId xmlns:a16="http://schemas.microsoft.com/office/drawing/2014/main" id="{6D3FC993-66EF-4730-8380-E9CCB2C5C395}"/>
                      </a:ext>
                    </a:extLst>
                  </p:cNvPr>
                  <p:cNvSpPr/>
                  <p:nvPr/>
                </p:nvSpPr>
                <p:spPr>
                  <a:xfrm>
                    <a:off x="3432711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7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6" name="Gerade Verbindung mit Pfeil 25">
                    <a:extLst>
                      <a:ext uri="{FF2B5EF4-FFF2-40B4-BE49-F238E27FC236}">
                        <a16:creationId xmlns:a16="http://schemas.microsoft.com/office/drawing/2014/main" id="{EBCB9D91-BC8E-49BE-82BC-4C66F110E267}"/>
                      </a:ext>
                    </a:extLst>
                  </p:cNvPr>
                  <p:cNvCxnSpPr>
                    <a:cxnSpLocks/>
                    <a:stCxn id="17" idx="3"/>
                    <a:endCxn id="25" idx="7"/>
                  </p:cNvCxnSpPr>
                  <p:nvPr/>
                </p:nvCxnSpPr>
                <p:spPr>
                  <a:xfrm flipH="1">
                    <a:off x="3875127" y="3046973"/>
                    <a:ext cx="469591" cy="65925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Ellipse 26">
                    <a:extLst>
                      <a:ext uri="{FF2B5EF4-FFF2-40B4-BE49-F238E27FC236}">
                        <a16:creationId xmlns:a16="http://schemas.microsoft.com/office/drawing/2014/main" id="{2B5F8B33-7955-4BB0-8698-1269C1E2D2FD}"/>
                      </a:ext>
                    </a:extLst>
                  </p:cNvPr>
                  <p:cNvSpPr/>
                  <p:nvPr/>
                </p:nvSpPr>
                <p:spPr>
                  <a:xfrm>
                    <a:off x="5092919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5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8" name="Gerade Verbindung mit Pfeil 27">
                    <a:extLst>
                      <a:ext uri="{FF2B5EF4-FFF2-40B4-BE49-F238E27FC236}">
                        <a16:creationId xmlns:a16="http://schemas.microsoft.com/office/drawing/2014/main" id="{DC957F97-B111-4D94-9C23-7BC41961AD2D}"/>
                      </a:ext>
                    </a:extLst>
                  </p:cNvPr>
                  <p:cNvCxnSpPr>
                    <a:cxnSpLocks/>
                    <a:stCxn id="17" idx="5"/>
                    <a:endCxn id="27" idx="1"/>
                  </p:cNvCxnSpPr>
                  <p:nvPr/>
                </p:nvCxnSpPr>
                <p:spPr>
                  <a:xfrm>
                    <a:off x="4711228" y="3046973"/>
                    <a:ext cx="457597" cy="65925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Ellipse 28">
                    <a:extLst>
                      <a:ext uri="{FF2B5EF4-FFF2-40B4-BE49-F238E27FC236}">
                        <a16:creationId xmlns:a16="http://schemas.microsoft.com/office/drawing/2014/main" id="{E1CC0020-727C-4EF8-B9B1-856EDA1B49C3}"/>
                      </a:ext>
                    </a:extLst>
                  </p:cNvPr>
                  <p:cNvSpPr/>
                  <p:nvPr/>
                </p:nvSpPr>
                <p:spPr>
                  <a:xfrm>
                    <a:off x="4262815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6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Gerade Verbindung mit Pfeil 35">
                    <a:extLst>
                      <a:ext uri="{FF2B5EF4-FFF2-40B4-BE49-F238E27FC236}">
                        <a16:creationId xmlns:a16="http://schemas.microsoft.com/office/drawing/2014/main" id="{1BE8D24F-A03E-4A95-91DC-BD359ADA8DA0}"/>
                      </a:ext>
                    </a:extLst>
                  </p:cNvPr>
                  <p:cNvCxnSpPr>
                    <a:cxnSpLocks/>
                    <a:stCxn id="17" idx="4"/>
                    <a:endCxn id="29" idx="0"/>
                  </p:cNvCxnSpPr>
                  <p:nvPr/>
                </p:nvCxnSpPr>
                <p:spPr>
                  <a:xfrm flipH="1">
                    <a:off x="4521976" y="3122879"/>
                    <a:ext cx="5997" cy="50744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Ellipse 41">
                    <a:extLst>
                      <a:ext uri="{FF2B5EF4-FFF2-40B4-BE49-F238E27FC236}">
                        <a16:creationId xmlns:a16="http://schemas.microsoft.com/office/drawing/2014/main" id="{E01615CB-9F1F-413B-AB27-4037BBBD6A54}"/>
                      </a:ext>
                    </a:extLst>
                  </p:cNvPr>
                  <p:cNvSpPr/>
                  <p:nvPr/>
                </p:nvSpPr>
                <p:spPr>
                  <a:xfrm>
                    <a:off x="5689260" y="4337286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cxnSp>
                <p:nvCxnSpPr>
                  <p:cNvPr id="43" name="Gerade Verbindung mit Pfeil 42">
                    <a:extLst>
                      <a:ext uri="{FF2B5EF4-FFF2-40B4-BE49-F238E27FC236}">
                        <a16:creationId xmlns:a16="http://schemas.microsoft.com/office/drawing/2014/main" id="{8A187414-3144-4D03-A877-8AF07F9142B9}"/>
                      </a:ext>
                    </a:extLst>
                  </p:cNvPr>
                  <p:cNvCxnSpPr>
                    <a:cxnSpLocks/>
                    <a:endCxn id="42" idx="1"/>
                  </p:cNvCxnSpPr>
                  <p:nvPr/>
                </p:nvCxnSpPr>
                <p:spPr>
                  <a:xfrm>
                    <a:off x="5532037" y="4068232"/>
                    <a:ext cx="233129" cy="34496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36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69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3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Gerade Verbindung mit Pfeil 59">
                    <a:extLst>
                      <a:ext uri="{FF2B5EF4-FFF2-40B4-BE49-F238E27FC236}">
                        <a16:creationId xmlns:a16="http://schemas.microsoft.com/office/drawing/2014/main" id="{A40C3C9D-395B-4713-BC88-9821E9E6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34944" y="3151573"/>
                    <a:ext cx="0" cy="4500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84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D9EA8-2C80-4BB6-81FB-590F629D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Problemstellung - 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033DF2-89EF-4BEC-B1CD-FD3A135C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Space pirate Captain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Krys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has recently acquired a map of the artificial and highly secure planet Alpha-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Zet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which he has been planning to raid for ages. It turns out the whole planet is built on a 2D plane with modules that serve as one room each. There is exactly one module at every pair of integer coordinates and modules are exactly 1 × 1 units big.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Every module is bidirectionally connected to at least one adjacent module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. Also,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for any two modules there exists </a:t>
            </a:r>
            <a:r>
              <a:rPr lang="en-US" sz="2200" dirty="0">
                <a:solidFill>
                  <a:srgbClr val="C55A11"/>
                </a:solidFill>
                <a:latin typeface="+mj-lt"/>
                <a:cs typeface="Times New Roman" panose="02020603050405020304" pitchFamily="18" charset="0"/>
              </a:rPr>
              <a:t>exactly one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path between them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. All in all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the modules create a rectangular maze without any loops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. </a:t>
            </a:r>
            <a:endParaRPr lang="en-US" sz="2200" dirty="0">
              <a:highlight>
                <a:srgbClr val="FFFF00"/>
              </a:highligh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On the map Captain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Krys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has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marked several modules he wants to visit in exactly the marked order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What he intends to do there is none of your business, but he promises you a fortune if you determine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the number of modules he has to walk through along the route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(since there are no loops he will always take the direct route from one marked module to the next). The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first marked module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indicates where he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starts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his journey,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the last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where he wants to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finish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.</a:t>
            </a:r>
            <a:endParaRPr lang="de-DE" sz="2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3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Gerade Verbindung mit Pfeil 59">
                    <a:extLst>
                      <a:ext uri="{FF2B5EF4-FFF2-40B4-BE49-F238E27FC236}">
                        <a16:creationId xmlns:a16="http://schemas.microsoft.com/office/drawing/2014/main" id="{A40C3C9D-395B-4713-BC88-9821E9E6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34944" y="3151573"/>
                    <a:ext cx="0" cy="4500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71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Gerade Verbindung mit Pfeil 59">
                    <a:extLst>
                      <a:ext uri="{FF2B5EF4-FFF2-40B4-BE49-F238E27FC236}">
                        <a16:creationId xmlns:a16="http://schemas.microsoft.com/office/drawing/2014/main" id="{A40C3C9D-395B-4713-BC88-9821E9E6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34944" y="3151573"/>
                    <a:ext cx="0" cy="4500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81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Gerade Verbindung mit Pfeil 59">
                    <a:extLst>
                      <a:ext uri="{FF2B5EF4-FFF2-40B4-BE49-F238E27FC236}">
                        <a16:creationId xmlns:a16="http://schemas.microsoft.com/office/drawing/2014/main" id="{A40C3C9D-395B-4713-BC88-9821E9E6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34944" y="3151573"/>
                    <a:ext cx="0" cy="4500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Gerade Verbindung mit Pfeil 68">
                    <a:extLst>
                      <a:ext uri="{FF2B5EF4-FFF2-40B4-BE49-F238E27FC236}">
                        <a16:creationId xmlns:a16="http://schemas.microsoft.com/office/drawing/2014/main" id="{8227DA6E-5A34-439A-BC8B-631A3CB4BC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06921" y="3141134"/>
                    <a:ext cx="0" cy="43179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66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4, 5]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Gerade Verbindung mit Pfeil 59">
                    <a:extLst>
                      <a:ext uri="{FF2B5EF4-FFF2-40B4-BE49-F238E27FC236}">
                        <a16:creationId xmlns:a16="http://schemas.microsoft.com/office/drawing/2014/main" id="{A40C3C9D-395B-4713-BC88-9821E9E6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34944" y="3151573"/>
                    <a:ext cx="0" cy="4500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Gerade Verbindung mit Pfeil 68">
                    <a:extLst>
                      <a:ext uri="{FF2B5EF4-FFF2-40B4-BE49-F238E27FC236}">
                        <a16:creationId xmlns:a16="http://schemas.microsoft.com/office/drawing/2014/main" id="{8227DA6E-5A34-439A-BC8B-631A3CB4BC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06921" y="3141134"/>
                    <a:ext cx="0" cy="43179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rade Verbindung mit Pfeil 71">
                    <a:extLst>
                      <a:ext uri="{FF2B5EF4-FFF2-40B4-BE49-F238E27FC236}">
                        <a16:creationId xmlns:a16="http://schemas.microsoft.com/office/drawing/2014/main" id="{D9ECA461-2503-432E-A8B4-4C0585FDC0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0533" y="3141133"/>
                    <a:ext cx="389209" cy="5719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644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4, 5, 8]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Gerade Verbindung mit Pfeil 59">
                    <a:extLst>
                      <a:ext uri="{FF2B5EF4-FFF2-40B4-BE49-F238E27FC236}">
                        <a16:creationId xmlns:a16="http://schemas.microsoft.com/office/drawing/2014/main" id="{A40C3C9D-395B-4713-BC88-9821E9E6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34944" y="3151573"/>
                    <a:ext cx="0" cy="4500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Gerade Verbindung mit Pfeil 68">
                    <a:extLst>
                      <a:ext uri="{FF2B5EF4-FFF2-40B4-BE49-F238E27FC236}">
                        <a16:creationId xmlns:a16="http://schemas.microsoft.com/office/drawing/2014/main" id="{8227DA6E-5A34-439A-BC8B-631A3CB4BC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06921" y="3141134"/>
                    <a:ext cx="0" cy="43179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rade Verbindung mit Pfeil 71">
                    <a:extLst>
                      <a:ext uri="{FF2B5EF4-FFF2-40B4-BE49-F238E27FC236}">
                        <a16:creationId xmlns:a16="http://schemas.microsoft.com/office/drawing/2014/main" id="{D9ECA461-2503-432E-A8B4-4C0585FDC0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0533" y="3141133"/>
                    <a:ext cx="389209" cy="5719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rade Verbindung mit Pfeil 75">
                    <a:extLst>
                      <a:ext uri="{FF2B5EF4-FFF2-40B4-BE49-F238E27FC236}">
                        <a16:creationId xmlns:a16="http://schemas.microsoft.com/office/drawing/2014/main" id="{FA16A00B-305E-4F5A-915A-3391853273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79966" y="4148643"/>
                    <a:ext cx="221401" cy="32625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669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4, 5, 8,…]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Gerade Verbindung mit Pfeil 59">
                    <a:extLst>
                      <a:ext uri="{FF2B5EF4-FFF2-40B4-BE49-F238E27FC236}">
                        <a16:creationId xmlns:a16="http://schemas.microsoft.com/office/drawing/2014/main" id="{A40C3C9D-395B-4713-BC88-9821E9E6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34944" y="3151573"/>
                    <a:ext cx="0" cy="4500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Gerade Verbindung mit Pfeil 68">
                    <a:extLst>
                      <a:ext uri="{FF2B5EF4-FFF2-40B4-BE49-F238E27FC236}">
                        <a16:creationId xmlns:a16="http://schemas.microsoft.com/office/drawing/2014/main" id="{8227DA6E-5A34-439A-BC8B-631A3CB4BC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06921" y="3141134"/>
                    <a:ext cx="0" cy="43179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rade Verbindung mit Pfeil 71">
                    <a:extLst>
                      <a:ext uri="{FF2B5EF4-FFF2-40B4-BE49-F238E27FC236}">
                        <a16:creationId xmlns:a16="http://schemas.microsoft.com/office/drawing/2014/main" id="{D9ECA461-2503-432E-A8B4-4C0585FDC0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0533" y="3141133"/>
                    <a:ext cx="389209" cy="5719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rade Verbindung mit Pfeil 75">
                    <a:extLst>
                      <a:ext uri="{FF2B5EF4-FFF2-40B4-BE49-F238E27FC236}">
                        <a16:creationId xmlns:a16="http://schemas.microsoft.com/office/drawing/2014/main" id="{FA16A00B-305E-4F5A-915A-3391853273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79966" y="4148643"/>
                    <a:ext cx="221401" cy="32625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0C7192B-3EF6-4F8F-AE06-36F96E9755B8}"/>
              </a:ext>
            </a:extLst>
          </p:cNvPr>
          <p:cNvCxnSpPr>
            <a:cxnSpLocks/>
          </p:cNvCxnSpPr>
          <p:nvPr/>
        </p:nvCxnSpPr>
        <p:spPr>
          <a:xfrm>
            <a:off x="3854071" y="5919084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63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4, 5, 8,…, 8]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Gerade Verbindung mit Pfeil 59">
                    <a:extLst>
                      <a:ext uri="{FF2B5EF4-FFF2-40B4-BE49-F238E27FC236}">
                        <a16:creationId xmlns:a16="http://schemas.microsoft.com/office/drawing/2014/main" id="{A40C3C9D-395B-4713-BC88-9821E9E6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34944" y="3151573"/>
                    <a:ext cx="0" cy="4500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Gerade Verbindung mit Pfeil 68">
                    <a:extLst>
                      <a:ext uri="{FF2B5EF4-FFF2-40B4-BE49-F238E27FC236}">
                        <a16:creationId xmlns:a16="http://schemas.microsoft.com/office/drawing/2014/main" id="{8227DA6E-5A34-439A-BC8B-631A3CB4BC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06921" y="3141134"/>
                    <a:ext cx="0" cy="43179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rade Verbindung mit Pfeil 71">
                    <a:extLst>
                      <a:ext uri="{FF2B5EF4-FFF2-40B4-BE49-F238E27FC236}">
                        <a16:creationId xmlns:a16="http://schemas.microsoft.com/office/drawing/2014/main" id="{D9ECA461-2503-432E-A8B4-4C0585FDC0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0533" y="3141133"/>
                    <a:ext cx="389209" cy="5719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rade Verbindung mit Pfeil 75">
                    <a:extLst>
                      <a:ext uri="{FF2B5EF4-FFF2-40B4-BE49-F238E27FC236}">
                        <a16:creationId xmlns:a16="http://schemas.microsoft.com/office/drawing/2014/main" id="{FA16A00B-305E-4F5A-915A-3391853273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79966" y="4148643"/>
                    <a:ext cx="221401" cy="32625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06989F9-C62B-4C58-B632-F563BF71BB72}"/>
              </a:ext>
            </a:extLst>
          </p:cNvPr>
          <p:cNvCxnSpPr>
            <a:cxnSpLocks/>
          </p:cNvCxnSpPr>
          <p:nvPr/>
        </p:nvCxnSpPr>
        <p:spPr>
          <a:xfrm flipV="1">
            <a:off x="4134289" y="588443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0C7192B-3EF6-4F8F-AE06-36F96E9755B8}"/>
              </a:ext>
            </a:extLst>
          </p:cNvPr>
          <p:cNvCxnSpPr>
            <a:cxnSpLocks/>
          </p:cNvCxnSpPr>
          <p:nvPr/>
        </p:nvCxnSpPr>
        <p:spPr>
          <a:xfrm>
            <a:off x="3854071" y="5919084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61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4, 5, 8,…, 8, 5]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Gerade Verbindung mit Pfeil 59">
                    <a:extLst>
                      <a:ext uri="{FF2B5EF4-FFF2-40B4-BE49-F238E27FC236}">
                        <a16:creationId xmlns:a16="http://schemas.microsoft.com/office/drawing/2014/main" id="{A40C3C9D-395B-4713-BC88-9821E9E6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34944" y="3151573"/>
                    <a:ext cx="0" cy="4500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Gerade Verbindung mit Pfeil 68">
                    <a:extLst>
                      <a:ext uri="{FF2B5EF4-FFF2-40B4-BE49-F238E27FC236}">
                        <a16:creationId xmlns:a16="http://schemas.microsoft.com/office/drawing/2014/main" id="{8227DA6E-5A34-439A-BC8B-631A3CB4BC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06921" y="3141134"/>
                    <a:ext cx="0" cy="43179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rade Verbindung mit Pfeil 71">
                    <a:extLst>
                      <a:ext uri="{FF2B5EF4-FFF2-40B4-BE49-F238E27FC236}">
                        <a16:creationId xmlns:a16="http://schemas.microsoft.com/office/drawing/2014/main" id="{D9ECA461-2503-432E-A8B4-4C0585FDC0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0533" y="3141133"/>
                    <a:ext cx="389209" cy="5719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rade Verbindung mit Pfeil 75">
                    <a:extLst>
                      <a:ext uri="{FF2B5EF4-FFF2-40B4-BE49-F238E27FC236}">
                        <a16:creationId xmlns:a16="http://schemas.microsoft.com/office/drawing/2014/main" id="{FA16A00B-305E-4F5A-915A-3391853273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79966" y="4148643"/>
                    <a:ext cx="221401" cy="32625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Gerade Verbindung mit Pfeil 77">
                    <a:extLst>
                      <a:ext uri="{FF2B5EF4-FFF2-40B4-BE49-F238E27FC236}">
                        <a16:creationId xmlns:a16="http://schemas.microsoft.com/office/drawing/2014/main" id="{49626B3A-64BB-4805-9CF4-F28E70B2A6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611242" y="4024659"/>
                    <a:ext cx="205995" cy="28711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06989F9-C62B-4C58-B632-F563BF71BB72}"/>
              </a:ext>
            </a:extLst>
          </p:cNvPr>
          <p:cNvCxnSpPr>
            <a:cxnSpLocks/>
          </p:cNvCxnSpPr>
          <p:nvPr/>
        </p:nvCxnSpPr>
        <p:spPr>
          <a:xfrm flipV="1">
            <a:off x="4134289" y="588443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0C7192B-3EF6-4F8F-AE06-36F96E9755B8}"/>
              </a:ext>
            </a:extLst>
          </p:cNvPr>
          <p:cNvCxnSpPr>
            <a:cxnSpLocks/>
          </p:cNvCxnSpPr>
          <p:nvPr/>
        </p:nvCxnSpPr>
        <p:spPr>
          <a:xfrm>
            <a:off x="3854071" y="5919084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37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4, 5, 8,…, 8, 5, 4]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33C811-D4AD-4362-887A-E64A3004E5FC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62412EDD-9A0C-420D-9EB4-5EF3FF934641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229553" y="-682719"/>
                <a:chExt cx="4204222" cy="5472209"/>
              </a:xfrm>
            </p:grpSpPr>
            <p:grpSp>
              <p:nvGrpSpPr>
                <p:cNvPr id="85" name="Gruppieren 84">
                  <a:extLst>
                    <a:ext uri="{FF2B5EF4-FFF2-40B4-BE49-F238E27FC236}">
                      <a16:creationId xmlns:a16="http://schemas.microsoft.com/office/drawing/2014/main" id="{1CCBA18B-7B40-440E-A4B4-1D422FFE720C}"/>
                    </a:ext>
                  </a:extLst>
                </p:cNvPr>
                <p:cNvGrpSpPr/>
                <p:nvPr/>
              </p:nvGrpSpPr>
              <p:grpSpPr>
                <a:xfrm>
                  <a:off x="2229553" y="-682719"/>
                  <a:ext cx="4204222" cy="5103889"/>
                  <a:chOff x="3432711" y="1486939"/>
                  <a:chExt cx="2774871" cy="3368669"/>
                </a:xfrm>
              </p:grpSpPr>
              <p:grpSp>
                <p:nvGrpSpPr>
                  <p:cNvPr id="50" name="Gruppieren 49">
                    <a:extLst>
                      <a:ext uri="{FF2B5EF4-FFF2-40B4-BE49-F238E27FC236}">
                        <a16:creationId xmlns:a16="http://schemas.microsoft.com/office/drawing/2014/main" id="{1CF65B7A-90EE-45A6-AF3D-D232C31E18CA}"/>
                      </a:ext>
                    </a:extLst>
                  </p:cNvPr>
                  <p:cNvGrpSpPr/>
                  <p:nvPr/>
                </p:nvGrpSpPr>
                <p:grpSpPr>
                  <a:xfrm>
                    <a:off x="3432711" y="1486939"/>
                    <a:ext cx="2774871" cy="3368669"/>
                    <a:chOff x="3432711" y="1486939"/>
                    <a:chExt cx="2774871" cy="3368669"/>
                  </a:xfrm>
                </p:grpSpPr>
                <p:sp>
                  <p:nvSpPr>
                    <p:cNvPr id="17" name="Ellipse 16">
                      <a:extLst>
                        <a:ext uri="{FF2B5EF4-FFF2-40B4-BE49-F238E27FC236}">
                          <a16:creationId xmlns:a16="http://schemas.microsoft.com/office/drawing/2014/main" id="{4375F240-944E-43B7-AF37-C4540DDF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8812" y="2604557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Ellipse 21">
                      <a:extLst>
                        <a:ext uri="{FF2B5EF4-FFF2-40B4-BE49-F238E27FC236}">
                          <a16:creationId xmlns:a16="http://schemas.microsoft.com/office/drawing/2014/main" id="{081DFEC4-FFE3-456F-8A30-98445C5516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673204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22">
                      <a:extLst>
                        <a:ext uri="{FF2B5EF4-FFF2-40B4-BE49-F238E27FC236}">
                          <a16:creationId xmlns:a16="http://schemas.microsoft.com/office/drawing/2014/main" id="{9E9F2299-2ED1-4986-BEE1-7EDCFDEA0B8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580072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72706BC0-4679-412F-9781-AA26671BD2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82987" y="1486939"/>
                      <a:ext cx="45720" cy="457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6D3FC993-66EF-4730-8380-E9CCB2C5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711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Gerade Verbindung mit Pfeil 25">
                      <a:extLst>
                        <a:ext uri="{FF2B5EF4-FFF2-40B4-BE49-F238E27FC236}">
                          <a16:creationId xmlns:a16="http://schemas.microsoft.com/office/drawing/2014/main" id="{EBCB9D91-BC8E-49BE-82BC-4C66F110E267}"/>
                        </a:ext>
                      </a:extLst>
                    </p:cNvPr>
                    <p:cNvCxnSpPr>
                      <a:cxnSpLocks/>
                      <a:stCxn id="17" idx="3"/>
                      <a:endCxn id="25" idx="7"/>
                    </p:cNvCxnSpPr>
                    <p:nvPr/>
                  </p:nvCxnSpPr>
                  <p:spPr>
                    <a:xfrm flipH="1">
                      <a:off x="3875127" y="3046973"/>
                      <a:ext cx="469591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2B5F8B33-7955-4BB0-8698-1269C1E2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919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8" name="Gerade Verbindung mit Pfeil 27">
                      <a:extLst>
                        <a:ext uri="{FF2B5EF4-FFF2-40B4-BE49-F238E27FC236}">
                          <a16:creationId xmlns:a16="http://schemas.microsoft.com/office/drawing/2014/main" id="{DC957F97-B111-4D94-9C23-7BC41961AD2D}"/>
                        </a:ext>
                      </a:extLst>
                    </p:cNvPr>
                    <p:cNvCxnSpPr>
                      <a:cxnSpLocks/>
                      <a:stCxn id="17" idx="5"/>
                      <a:endCxn id="27" idx="1"/>
                    </p:cNvCxnSpPr>
                    <p:nvPr/>
                  </p:nvCxnSpPr>
                  <p:spPr>
                    <a:xfrm>
                      <a:off x="4711228" y="3046973"/>
                      <a:ext cx="457597" cy="6592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Ellipse 28">
                      <a:extLst>
                        <a:ext uri="{FF2B5EF4-FFF2-40B4-BE49-F238E27FC236}">
                          <a16:creationId xmlns:a16="http://schemas.microsoft.com/office/drawing/2014/main" id="{E1CC0020-727C-4EF8-B9B1-856EDA1B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815" y="3630321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Gerade Verbindung mit Pfeil 35">
                      <a:extLst>
                        <a:ext uri="{FF2B5EF4-FFF2-40B4-BE49-F238E27FC236}">
                          <a16:creationId xmlns:a16="http://schemas.microsoft.com/office/drawing/2014/main" id="{1BE8D24F-A03E-4A95-91DC-BD359ADA8DA0}"/>
                        </a:ext>
                      </a:extLst>
                    </p:cNvPr>
                    <p:cNvCxnSpPr>
                      <a:cxnSpLocks/>
                      <a:stCxn id="17" idx="4"/>
                      <a:endCxn id="29" idx="0"/>
                    </p:cNvCxnSpPr>
                    <p:nvPr/>
                  </p:nvCxnSpPr>
                  <p:spPr>
                    <a:xfrm flipH="1">
                      <a:off x="4521976" y="3122879"/>
                      <a:ext cx="5997" cy="50744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Ellipse 41">
                      <a:extLst>
                        <a:ext uri="{FF2B5EF4-FFF2-40B4-BE49-F238E27FC236}">
                          <a16:creationId xmlns:a16="http://schemas.microsoft.com/office/drawing/2014/main" id="{E01615CB-9F1F-413B-AB27-4037BBB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260" y="4337286"/>
                      <a:ext cx="518322" cy="51832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cxnSp>
                  <p:nvCxnSpPr>
                    <p:cNvPr id="43" name="Gerade Verbindung mit Pfeil 42">
                      <a:extLst>
                        <a:ext uri="{FF2B5EF4-FFF2-40B4-BE49-F238E27FC236}">
                          <a16:creationId xmlns:a16="http://schemas.microsoft.com/office/drawing/2014/main" id="{8A187414-3144-4D03-A877-8AF07F9142B9}"/>
                        </a:ext>
                      </a:extLst>
                    </p:cNvPr>
                    <p:cNvCxnSpPr>
                      <a:cxnSpLocks/>
                      <a:endCxn id="42" idx="1"/>
                    </p:cNvCxnSpPr>
                    <p:nvPr/>
                  </p:nvCxnSpPr>
                  <p:spPr>
                    <a:xfrm>
                      <a:off x="5532037" y="4068232"/>
                      <a:ext cx="233129" cy="34496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Gerade Verbindung mit Pfeil 53">
                    <a:extLst>
                      <a:ext uri="{FF2B5EF4-FFF2-40B4-BE49-F238E27FC236}">
                        <a16:creationId xmlns:a16="http://schemas.microsoft.com/office/drawing/2014/main" id="{9484F21B-D82B-47E5-BB69-D89D471E95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52333" y="3031067"/>
                    <a:ext cx="402167" cy="5418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 Verbindung mit Pfeil 54">
                    <a:extLst>
                      <a:ext uri="{FF2B5EF4-FFF2-40B4-BE49-F238E27FC236}">
                        <a16:creationId xmlns:a16="http://schemas.microsoft.com/office/drawing/2014/main" id="{8C0F9048-694E-4F17-9F78-92057360F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0077" y="3128433"/>
                    <a:ext cx="344490" cy="501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Gerade Verbindung mit Pfeil 59">
                    <a:extLst>
                      <a:ext uri="{FF2B5EF4-FFF2-40B4-BE49-F238E27FC236}">
                        <a16:creationId xmlns:a16="http://schemas.microsoft.com/office/drawing/2014/main" id="{A40C3C9D-395B-4713-BC88-9821E9E6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34944" y="3151573"/>
                    <a:ext cx="0" cy="4500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Gerade Verbindung mit Pfeil 68">
                    <a:extLst>
                      <a:ext uri="{FF2B5EF4-FFF2-40B4-BE49-F238E27FC236}">
                        <a16:creationId xmlns:a16="http://schemas.microsoft.com/office/drawing/2014/main" id="{8227DA6E-5A34-439A-BC8B-631A3CB4BC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06921" y="3141134"/>
                    <a:ext cx="0" cy="43179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rade Verbindung mit Pfeil 71">
                    <a:extLst>
                      <a:ext uri="{FF2B5EF4-FFF2-40B4-BE49-F238E27FC236}">
                        <a16:creationId xmlns:a16="http://schemas.microsoft.com/office/drawing/2014/main" id="{D9ECA461-2503-432E-A8B4-4C0585FDC0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0533" y="3141133"/>
                    <a:ext cx="389209" cy="5719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rade Verbindung mit Pfeil 75">
                    <a:extLst>
                      <a:ext uri="{FF2B5EF4-FFF2-40B4-BE49-F238E27FC236}">
                        <a16:creationId xmlns:a16="http://schemas.microsoft.com/office/drawing/2014/main" id="{FA16A00B-305E-4F5A-915A-3391853273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79966" y="4148643"/>
                    <a:ext cx="221401" cy="32625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Gerade Verbindung mit Pfeil 77">
                    <a:extLst>
                      <a:ext uri="{FF2B5EF4-FFF2-40B4-BE49-F238E27FC236}">
                        <a16:creationId xmlns:a16="http://schemas.microsoft.com/office/drawing/2014/main" id="{49626B3A-64BB-4805-9CF4-F28E70B2A6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611242" y="4024659"/>
                    <a:ext cx="205995" cy="28711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Gerade Verbindung mit Pfeil 81">
                    <a:extLst>
                      <a:ext uri="{FF2B5EF4-FFF2-40B4-BE49-F238E27FC236}">
                        <a16:creationId xmlns:a16="http://schemas.microsoft.com/office/drawing/2014/main" id="{125B9B76-5BEB-4936-AB6B-6088D301DE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801455" y="3006129"/>
                    <a:ext cx="413397" cy="56680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Gerade Verbindung mit Pfeil 87">
                  <a:extLst>
                    <a:ext uri="{FF2B5EF4-FFF2-40B4-BE49-F238E27FC236}">
                      <a16:creationId xmlns:a16="http://schemas.microsoft.com/office/drawing/2014/main" id="{D25BFC80-E073-482A-979E-53BD5FA87B84}"/>
                    </a:ext>
                  </a:extLst>
                </p:cNvPr>
                <p:cNvCxnSpPr/>
                <p:nvPr/>
              </p:nvCxnSpPr>
              <p:spPr>
                <a:xfrm>
                  <a:off x="4439983" y="-39009"/>
                  <a:ext cx="98241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050088D6-F18D-49D6-B2E9-490452B42D1C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4BB22FDA-34A9-4EFD-948E-BF138BD24CF7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8AB6C564-0B68-4F12-BAD8-ED8C2BEB6CA7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794F090A-677E-4628-BB30-6181AF2C498B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C624C75B-4264-4118-8DD4-C9A11187432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26C44C9F-77BC-4426-81AA-447DA9BC8D1D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F1664C5-52CF-4AB2-BC0F-52A1B70C3466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EEBC3AF8-9677-433E-AD49-3D0F9F183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150" y="2457450"/>
                <a:ext cx="0" cy="336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06989F9-C62B-4C58-B632-F563BF71BB72}"/>
              </a:ext>
            </a:extLst>
          </p:cNvPr>
          <p:cNvCxnSpPr>
            <a:cxnSpLocks/>
          </p:cNvCxnSpPr>
          <p:nvPr/>
        </p:nvCxnSpPr>
        <p:spPr>
          <a:xfrm flipV="1">
            <a:off x="4134289" y="588443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0C7192B-3EF6-4F8F-AE06-36F96E9755B8}"/>
              </a:ext>
            </a:extLst>
          </p:cNvPr>
          <p:cNvCxnSpPr>
            <a:cxnSpLocks/>
          </p:cNvCxnSpPr>
          <p:nvPr/>
        </p:nvCxnSpPr>
        <p:spPr>
          <a:xfrm>
            <a:off x="3854071" y="5919084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1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4, 5, 8,…, 8, 5, 4, 3]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F0D64D3-3E39-4F78-AB75-BC58B5C59247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B33C811-D4AD-4362-887A-E64A3004E5FC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786154" y="1374420"/>
                <a:chExt cx="3710714" cy="4829860"/>
              </a:xfrm>
            </p:grpSpPr>
            <p:grpSp>
              <p:nvGrpSpPr>
                <p:cNvPr id="95" name="Gruppieren 94">
                  <a:extLst>
                    <a:ext uri="{FF2B5EF4-FFF2-40B4-BE49-F238E27FC236}">
                      <a16:creationId xmlns:a16="http://schemas.microsoft.com/office/drawing/2014/main" id="{62412EDD-9A0C-420D-9EB4-5EF3FF934641}"/>
                    </a:ext>
                  </a:extLst>
                </p:cNvPr>
                <p:cNvGrpSpPr/>
                <p:nvPr/>
              </p:nvGrpSpPr>
              <p:grpSpPr>
                <a:xfrm>
                  <a:off x="2786154" y="1374420"/>
                  <a:ext cx="3710714" cy="4829860"/>
                  <a:chOff x="2229553" y="-682719"/>
                  <a:chExt cx="4204222" cy="5472209"/>
                </a:xfrm>
              </p:grpSpPr>
              <p:grpSp>
                <p:nvGrpSpPr>
                  <p:cNvPr id="85" name="Gruppieren 84">
                    <a:extLst>
                      <a:ext uri="{FF2B5EF4-FFF2-40B4-BE49-F238E27FC236}">
                        <a16:creationId xmlns:a16="http://schemas.microsoft.com/office/drawing/2014/main" id="{1CCBA18B-7B40-440E-A4B4-1D422FFE720C}"/>
                      </a:ext>
                    </a:extLst>
                  </p:cNvPr>
                  <p:cNvGrpSpPr/>
                  <p:nvPr/>
                </p:nvGrpSpPr>
                <p:grpSpPr>
                  <a:xfrm>
                    <a:off x="2229553" y="-682719"/>
                    <a:ext cx="4204222" cy="5103889"/>
                    <a:chOff x="3432711" y="1486939"/>
                    <a:chExt cx="2774871" cy="3368669"/>
                  </a:xfrm>
                </p:grpSpPr>
                <p:grpSp>
                  <p:nvGrpSpPr>
                    <p:cNvPr id="50" name="Gruppieren 49">
                      <a:extLst>
                        <a:ext uri="{FF2B5EF4-FFF2-40B4-BE49-F238E27FC236}">
                          <a16:creationId xmlns:a16="http://schemas.microsoft.com/office/drawing/2014/main" id="{1CF65B7A-90EE-45A6-AF3D-D232C31E18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32711" y="1486939"/>
                      <a:ext cx="2774871" cy="3368669"/>
                      <a:chOff x="3432711" y="1486939"/>
                      <a:chExt cx="2774871" cy="3368669"/>
                    </a:xfrm>
                  </p:grpSpPr>
                  <p:sp>
                    <p:nvSpPr>
                      <p:cNvPr id="17" name="Ellipse 16">
                        <a:extLst>
                          <a:ext uri="{FF2B5EF4-FFF2-40B4-BE49-F238E27FC236}">
                            <a16:creationId xmlns:a16="http://schemas.microsoft.com/office/drawing/2014/main" id="{4375F240-944E-43B7-AF37-C4540DDF34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8812" y="2604557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4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2" name="Ellipse 21">
                        <a:extLst>
                          <a:ext uri="{FF2B5EF4-FFF2-40B4-BE49-F238E27FC236}">
                            <a16:creationId xmlns:a16="http://schemas.microsoft.com/office/drawing/2014/main" id="{081DFEC4-FFE3-456F-8A30-98445C551636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673204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3" name="Ellipse 22">
                        <a:extLst>
                          <a:ext uri="{FF2B5EF4-FFF2-40B4-BE49-F238E27FC236}">
                            <a16:creationId xmlns:a16="http://schemas.microsoft.com/office/drawing/2014/main" id="{9E9F2299-2ED1-4986-BEE1-7EDCFDEA0B8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580072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4" name="Ellipse 23">
                        <a:extLst>
                          <a:ext uri="{FF2B5EF4-FFF2-40B4-BE49-F238E27FC236}">
                            <a16:creationId xmlns:a16="http://schemas.microsoft.com/office/drawing/2014/main" id="{72706BC0-4679-412F-9781-AA26671BD29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486939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5" name="Ellipse 24">
                        <a:extLst>
                          <a:ext uri="{FF2B5EF4-FFF2-40B4-BE49-F238E27FC236}">
                            <a16:creationId xmlns:a16="http://schemas.microsoft.com/office/drawing/2014/main" id="{6D3FC993-66EF-4730-8380-E9CCB2C5C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2711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7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6" name="Gerade Verbindung mit Pfeil 25">
                        <a:extLst>
                          <a:ext uri="{FF2B5EF4-FFF2-40B4-BE49-F238E27FC236}">
                            <a16:creationId xmlns:a16="http://schemas.microsoft.com/office/drawing/2014/main" id="{EBCB9D91-BC8E-49BE-82BC-4C66F110E267}"/>
                          </a:ext>
                        </a:extLst>
                      </p:cNvPr>
                      <p:cNvCxnSpPr>
                        <a:cxnSpLocks/>
                        <a:stCxn id="17" idx="3"/>
                        <a:endCxn id="25" idx="7"/>
                      </p:cNvCxnSpPr>
                      <p:nvPr/>
                    </p:nvCxnSpPr>
                    <p:spPr>
                      <a:xfrm flipH="1">
                        <a:off x="3875127" y="3046973"/>
                        <a:ext cx="469591" cy="6592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" name="Ellipse 26">
                        <a:extLst>
                          <a:ext uri="{FF2B5EF4-FFF2-40B4-BE49-F238E27FC236}">
                            <a16:creationId xmlns:a16="http://schemas.microsoft.com/office/drawing/2014/main" id="{2B5F8B33-7955-4BB0-8698-1269C1E2D2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919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8" name="Gerade Verbindung mit Pfeil 27">
                        <a:extLst>
                          <a:ext uri="{FF2B5EF4-FFF2-40B4-BE49-F238E27FC236}">
                            <a16:creationId xmlns:a16="http://schemas.microsoft.com/office/drawing/2014/main" id="{DC957F97-B111-4D94-9C23-7BC41961AD2D}"/>
                          </a:ext>
                        </a:extLst>
                      </p:cNvPr>
                      <p:cNvCxnSpPr>
                        <a:cxnSpLocks/>
                        <a:stCxn id="17" idx="5"/>
                        <a:endCxn id="27" idx="1"/>
                      </p:cNvCxnSpPr>
                      <p:nvPr/>
                    </p:nvCxnSpPr>
                    <p:spPr>
                      <a:xfrm>
                        <a:off x="4711228" y="3046973"/>
                        <a:ext cx="457597" cy="6592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Ellipse 28">
                        <a:extLst>
                          <a:ext uri="{FF2B5EF4-FFF2-40B4-BE49-F238E27FC236}">
                            <a16:creationId xmlns:a16="http://schemas.microsoft.com/office/drawing/2014/main" id="{E1CC0020-727C-4EF8-B9B1-856EDA1B49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2815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6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36" name="Gerade Verbindung mit Pfeil 35">
                        <a:extLst>
                          <a:ext uri="{FF2B5EF4-FFF2-40B4-BE49-F238E27FC236}">
                            <a16:creationId xmlns:a16="http://schemas.microsoft.com/office/drawing/2014/main" id="{1BE8D24F-A03E-4A95-91DC-BD359ADA8DA0}"/>
                          </a:ext>
                        </a:extLst>
                      </p:cNvPr>
                      <p:cNvCxnSpPr>
                        <a:cxnSpLocks/>
                        <a:stCxn id="17" idx="4"/>
                        <a:endCxn id="29" idx="0"/>
                      </p:cNvCxnSpPr>
                      <p:nvPr/>
                    </p:nvCxnSpPr>
                    <p:spPr>
                      <a:xfrm flipH="1">
                        <a:off x="4521976" y="3122879"/>
                        <a:ext cx="5997" cy="50744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" name="Ellipse 41">
                        <a:extLst>
                          <a:ext uri="{FF2B5EF4-FFF2-40B4-BE49-F238E27FC236}">
                            <a16:creationId xmlns:a16="http://schemas.microsoft.com/office/drawing/2014/main" id="{E01615CB-9F1F-413B-AB27-4037BBBD6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89260" y="4337286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sz="1400" dirty="0">
                            <a:solidFill>
                              <a:schemeClr val="tx1"/>
                            </a:solidFill>
                          </a:rPr>
                          <a:t>8</a:t>
                        </a:r>
                      </a:p>
                    </p:txBody>
                  </p:sp>
                  <p:cxnSp>
                    <p:nvCxnSpPr>
                      <p:cNvPr id="43" name="Gerade Verbindung mit Pfeil 42">
                        <a:extLst>
                          <a:ext uri="{FF2B5EF4-FFF2-40B4-BE49-F238E27FC236}">
                            <a16:creationId xmlns:a16="http://schemas.microsoft.com/office/drawing/2014/main" id="{8A187414-3144-4D03-A877-8AF07F9142B9}"/>
                          </a:ext>
                        </a:extLst>
                      </p:cNvPr>
                      <p:cNvCxnSpPr>
                        <a:cxnSpLocks/>
                        <a:endCxn id="42" idx="1"/>
                      </p:cNvCxnSpPr>
                      <p:nvPr/>
                    </p:nvCxnSpPr>
                    <p:spPr>
                      <a:xfrm>
                        <a:off x="5532037" y="4068232"/>
                        <a:ext cx="233129" cy="34496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4" name="Gerade Verbindung mit Pfeil 53">
                      <a:extLst>
                        <a:ext uri="{FF2B5EF4-FFF2-40B4-BE49-F238E27FC236}">
                          <a16:creationId xmlns:a16="http://schemas.microsoft.com/office/drawing/2014/main" id="{9484F21B-D82B-47E5-BB69-D89D471E954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852333" y="3031067"/>
                      <a:ext cx="402167" cy="54186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Gerade Verbindung mit Pfeil 54">
                      <a:extLst>
                        <a:ext uri="{FF2B5EF4-FFF2-40B4-BE49-F238E27FC236}">
                          <a16:creationId xmlns:a16="http://schemas.microsoft.com/office/drawing/2014/main" id="{8C0F9048-694E-4F17-9F78-92057360FF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020077" y="3128433"/>
                      <a:ext cx="344490" cy="50189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Gerade Verbindung mit Pfeil 59">
                      <a:extLst>
                        <a:ext uri="{FF2B5EF4-FFF2-40B4-BE49-F238E27FC236}">
                          <a16:creationId xmlns:a16="http://schemas.microsoft.com/office/drawing/2014/main" id="{A40C3C9D-395B-4713-BC88-9821E9E6D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34944" y="3151573"/>
                      <a:ext cx="0" cy="45005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Gerade Verbindung mit Pfeil 68">
                      <a:extLst>
                        <a:ext uri="{FF2B5EF4-FFF2-40B4-BE49-F238E27FC236}">
                          <a16:creationId xmlns:a16="http://schemas.microsoft.com/office/drawing/2014/main" id="{8227DA6E-5A34-439A-BC8B-631A3CB4BC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606921" y="3141134"/>
                      <a:ext cx="0" cy="43179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Gerade Verbindung mit Pfeil 71">
                      <a:extLst>
                        <a:ext uri="{FF2B5EF4-FFF2-40B4-BE49-F238E27FC236}">
                          <a16:creationId xmlns:a16="http://schemas.microsoft.com/office/drawing/2014/main" id="{D9ECA461-2503-432E-A8B4-4C0585FDC0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0533" y="3141133"/>
                      <a:ext cx="389209" cy="57196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Gerade Verbindung mit Pfeil 75">
                      <a:extLst>
                        <a:ext uri="{FF2B5EF4-FFF2-40B4-BE49-F238E27FC236}">
                          <a16:creationId xmlns:a16="http://schemas.microsoft.com/office/drawing/2014/main" id="{FA16A00B-305E-4F5A-915A-3391853273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79966" y="4148643"/>
                      <a:ext cx="221401" cy="32625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Gerade Verbindung mit Pfeil 77">
                      <a:extLst>
                        <a:ext uri="{FF2B5EF4-FFF2-40B4-BE49-F238E27FC236}">
                          <a16:creationId xmlns:a16="http://schemas.microsoft.com/office/drawing/2014/main" id="{49626B3A-64BB-4805-9CF4-F28E70B2A6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611242" y="4024659"/>
                      <a:ext cx="205995" cy="28711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Gerade Verbindung mit Pfeil 81">
                      <a:extLst>
                        <a:ext uri="{FF2B5EF4-FFF2-40B4-BE49-F238E27FC236}">
                          <a16:creationId xmlns:a16="http://schemas.microsoft.com/office/drawing/2014/main" id="{125B9B76-5BEB-4936-AB6B-6088D301DE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801455" y="3006129"/>
                      <a:ext cx="413397" cy="56680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" name="Gerade Verbindung mit Pfeil 87">
                    <a:extLst>
                      <a:ext uri="{FF2B5EF4-FFF2-40B4-BE49-F238E27FC236}">
                        <a16:creationId xmlns:a16="http://schemas.microsoft.com/office/drawing/2014/main" id="{D25BFC80-E073-482A-979E-53BD5FA87B84}"/>
                      </a:ext>
                    </a:extLst>
                  </p:cNvPr>
                  <p:cNvCxnSpPr/>
                  <p:nvPr/>
                </p:nvCxnSpPr>
                <p:spPr>
                  <a:xfrm>
                    <a:off x="4439983" y="-39009"/>
                    <a:ext cx="98241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Ellipse 88">
                    <a:extLst>
                      <a:ext uri="{FF2B5EF4-FFF2-40B4-BE49-F238E27FC236}">
                        <a16:creationId xmlns:a16="http://schemas.microsoft.com/office/drawing/2014/main" id="{050088D6-F18D-49D6-B2E9-490452B42D1C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703670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0" name="Ellipse 89">
                    <a:extLst>
                      <a:ext uri="{FF2B5EF4-FFF2-40B4-BE49-F238E27FC236}">
                        <a16:creationId xmlns:a16="http://schemas.microsoft.com/office/drawing/2014/main" id="{4BB22FDA-34A9-4EFD-948E-BF138BD24CF7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562563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1" name="Ellipse 90">
                    <a:extLst>
                      <a:ext uri="{FF2B5EF4-FFF2-40B4-BE49-F238E27FC236}">
                        <a16:creationId xmlns:a16="http://schemas.microsoft.com/office/drawing/2014/main" id="{8AB6C564-0B68-4F12-BAD8-ED8C2BEB6CA7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421457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2" name="Ellipse 91">
                    <a:extLst>
                      <a:ext uri="{FF2B5EF4-FFF2-40B4-BE49-F238E27FC236}">
                        <a16:creationId xmlns:a16="http://schemas.microsoft.com/office/drawing/2014/main" id="{794F090A-677E-4628-BB30-6181AF2C498B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720219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3" name="Ellipse 92">
                    <a:extLst>
                      <a:ext uri="{FF2B5EF4-FFF2-40B4-BE49-F238E27FC236}">
                        <a16:creationId xmlns:a16="http://schemas.microsoft.com/office/drawing/2014/main" id="{C624C75B-4264-4118-8DD4-C9A111874328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579112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4" name="Ellipse 93">
                    <a:extLst>
                      <a:ext uri="{FF2B5EF4-FFF2-40B4-BE49-F238E27FC236}">
                        <a16:creationId xmlns:a16="http://schemas.microsoft.com/office/drawing/2014/main" id="{26C44C9F-77BC-4426-81AA-447DA9BC8D1D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438006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4F1664C5-52CF-4AB2-BC0F-52A1B70C3466}"/>
                    </a:ext>
                  </a:extLst>
                </p:cNvPr>
                <p:cNvSpPr/>
                <p:nvPr/>
              </p:nvSpPr>
              <p:spPr>
                <a:xfrm>
                  <a:off x="3896216" y="1745307"/>
                  <a:ext cx="693129" cy="69312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3</a:t>
                  </a:r>
                  <a:endParaRPr lang="de-DE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4" name="Gerade Verbindung mit Pfeil 43">
                  <a:extLst>
                    <a:ext uri="{FF2B5EF4-FFF2-40B4-BE49-F238E27FC236}">
                      <a16:creationId xmlns:a16="http://schemas.microsoft.com/office/drawing/2014/main" id="{EEBC3AF8-9677-433E-AD49-3D0F9F183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1150" y="2457450"/>
                  <a:ext cx="0" cy="3367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Gerade Verbindung mit Pfeil 46">
                <a:extLst>
                  <a:ext uri="{FF2B5EF4-FFF2-40B4-BE49-F238E27FC236}">
                    <a16:creationId xmlns:a16="http://schemas.microsoft.com/office/drawing/2014/main" id="{8A4B8559-92D6-498A-B034-09A9391D55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6100" y="2457452"/>
                <a:ext cx="0" cy="3347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06989F9-C62B-4C58-B632-F563BF71BB72}"/>
              </a:ext>
            </a:extLst>
          </p:cNvPr>
          <p:cNvCxnSpPr>
            <a:cxnSpLocks/>
          </p:cNvCxnSpPr>
          <p:nvPr/>
        </p:nvCxnSpPr>
        <p:spPr>
          <a:xfrm flipV="1">
            <a:off x="4134289" y="588443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0C7192B-3EF6-4F8F-AE06-36F96E9755B8}"/>
              </a:ext>
            </a:extLst>
          </p:cNvPr>
          <p:cNvCxnSpPr>
            <a:cxnSpLocks/>
          </p:cNvCxnSpPr>
          <p:nvPr/>
        </p:nvCxnSpPr>
        <p:spPr>
          <a:xfrm>
            <a:off x="3854071" y="5919084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1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58632-8788-4C7A-AA38-1755E8A1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Problemstellung - Aufgabe</a:t>
            </a:r>
          </a:p>
        </p:txBody>
      </p:sp>
      <p:pic>
        <p:nvPicPr>
          <p:cNvPr id="4" name="Picture 1306">
            <a:extLst>
              <a:ext uri="{FF2B5EF4-FFF2-40B4-BE49-F238E27FC236}">
                <a16:creationId xmlns:a16="http://schemas.microsoft.com/office/drawing/2014/main" id="{4A41C601-17DF-4A17-A761-A9F858EFBA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19B9DD2-EF37-4E53-B698-8D467494AB59}"/>
              </a:ext>
            </a:extLst>
          </p:cNvPr>
          <p:cNvSpPr txBox="1">
            <a:spLocks/>
          </p:cNvSpPr>
          <p:nvPr/>
        </p:nvSpPr>
        <p:spPr>
          <a:xfrm>
            <a:off x="838200" y="2316513"/>
            <a:ext cx="10515600" cy="313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j-lt"/>
              </a:rPr>
              <a:t>Es ist ein Labyrinth gegeben. In diesem kann jeder Punkt erreicht werden und es gibt </a:t>
            </a:r>
            <a:r>
              <a:rPr lang="de-DE" b="1" dirty="0">
                <a:latin typeface="+mj-lt"/>
              </a:rPr>
              <a:t>keine Kreise!</a:t>
            </a: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In diesem ist ein Weg markiert (oben 1 – 7).</a:t>
            </a:r>
          </a:p>
          <a:p>
            <a:r>
              <a:rPr lang="de-DE" dirty="0">
                <a:latin typeface="+mj-lt"/>
              </a:rPr>
              <a:t>Der Output soll die Anzahl an Felder sein, die man mindestens durchlaufen muss, um die Markierungen der vorgegebenen Reihe nach abzulaufen</a:t>
            </a:r>
          </a:p>
        </p:txBody>
      </p:sp>
    </p:spTree>
    <p:extLst>
      <p:ext uri="{BB962C8B-B14F-4D97-AF65-F5344CB8AC3E}">
        <p14:creationId xmlns:p14="http://schemas.microsoft.com/office/powerpoint/2010/main" val="3327216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4, 5, 8,…, 8, 5, 4, 3,…, 0]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F0D64D3-3E39-4F78-AB75-BC58B5C59247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B33C811-D4AD-4362-887A-E64A3004E5FC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786154" y="1374420"/>
                <a:chExt cx="3710714" cy="4829860"/>
              </a:xfrm>
            </p:grpSpPr>
            <p:grpSp>
              <p:nvGrpSpPr>
                <p:cNvPr id="95" name="Gruppieren 94">
                  <a:extLst>
                    <a:ext uri="{FF2B5EF4-FFF2-40B4-BE49-F238E27FC236}">
                      <a16:creationId xmlns:a16="http://schemas.microsoft.com/office/drawing/2014/main" id="{62412EDD-9A0C-420D-9EB4-5EF3FF934641}"/>
                    </a:ext>
                  </a:extLst>
                </p:cNvPr>
                <p:cNvGrpSpPr/>
                <p:nvPr/>
              </p:nvGrpSpPr>
              <p:grpSpPr>
                <a:xfrm>
                  <a:off x="2786154" y="1374420"/>
                  <a:ext cx="3710714" cy="4829860"/>
                  <a:chOff x="2229553" y="-682719"/>
                  <a:chExt cx="4204222" cy="5472209"/>
                </a:xfrm>
              </p:grpSpPr>
              <p:grpSp>
                <p:nvGrpSpPr>
                  <p:cNvPr id="85" name="Gruppieren 84">
                    <a:extLst>
                      <a:ext uri="{FF2B5EF4-FFF2-40B4-BE49-F238E27FC236}">
                        <a16:creationId xmlns:a16="http://schemas.microsoft.com/office/drawing/2014/main" id="{1CCBA18B-7B40-440E-A4B4-1D422FFE720C}"/>
                      </a:ext>
                    </a:extLst>
                  </p:cNvPr>
                  <p:cNvGrpSpPr/>
                  <p:nvPr/>
                </p:nvGrpSpPr>
                <p:grpSpPr>
                  <a:xfrm>
                    <a:off x="2229553" y="-682719"/>
                    <a:ext cx="4204222" cy="5103889"/>
                    <a:chOff x="3432711" y="1486939"/>
                    <a:chExt cx="2774871" cy="3368669"/>
                  </a:xfrm>
                </p:grpSpPr>
                <p:grpSp>
                  <p:nvGrpSpPr>
                    <p:cNvPr id="50" name="Gruppieren 49">
                      <a:extLst>
                        <a:ext uri="{FF2B5EF4-FFF2-40B4-BE49-F238E27FC236}">
                          <a16:creationId xmlns:a16="http://schemas.microsoft.com/office/drawing/2014/main" id="{1CF65B7A-90EE-45A6-AF3D-D232C31E18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32711" y="1486939"/>
                      <a:ext cx="2774871" cy="3368669"/>
                      <a:chOff x="3432711" y="1486939"/>
                      <a:chExt cx="2774871" cy="3368669"/>
                    </a:xfrm>
                  </p:grpSpPr>
                  <p:sp>
                    <p:nvSpPr>
                      <p:cNvPr id="17" name="Ellipse 16">
                        <a:extLst>
                          <a:ext uri="{FF2B5EF4-FFF2-40B4-BE49-F238E27FC236}">
                            <a16:creationId xmlns:a16="http://schemas.microsoft.com/office/drawing/2014/main" id="{4375F240-944E-43B7-AF37-C4540DDF34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8812" y="2604557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4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2" name="Ellipse 21">
                        <a:extLst>
                          <a:ext uri="{FF2B5EF4-FFF2-40B4-BE49-F238E27FC236}">
                            <a16:creationId xmlns:a16="http://schemas.microsoft.com/office/drawing/2014/main" id="{081DFEC4-FFE3-456F-8A30-98445C551636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673204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3" name="Ellipse 22">
                        <a:extLst>
                          <a:ext uri="{FF2B5EF4-FFF2-40B4-BE49-F238E27FC236}">
                            <a16:creationId xmlns:a16="http://schemas.microsoft.com/office/drawing/2014/main" id="{9E9F2299-2ED1-4986-BEE1-7EDCFDEA0B8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580072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4" name="Ellipse 23">
                        <a:extLst>
                          <a:ext uri="{FF2B5EF4-FFF2-40B4-BE49-F238E27FC236}">
                            <a16:creationId xmlns:a16="http://schemas.microsoft.com/office/drawing/2014/main" id="{72706BC0-4679-412F-9781-AA26671BD29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486939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5" name="Ellipse 24">
                        <a:extLst>
                          <a:ext uri="{FF2B5EF4-FFF2-40B4-BE49-F238E27FC236}">
                            <a16:creationId xmlns:a16="http://schemas.microsoft.com/office/drawing/2014/main" id="{6D3FC993-66EF-4730-8380-E9CCB2C5C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2711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7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6" name="Gerade Verbindung mit Pfeil 25">
                        <a:extLst>
                          <a:ext uri="{FF2B5EF4-FFF2-40B4-BE49-F238E27FC236}">
                            <a16:creationId xmlns:a16="http://schemas.microsoft.com/office/drawing/2014/main" id="{EBCB9D91-BC8E-49BE-82BC-4C66F110E267}"/>
                          </a:ext>
                        </a:extLst>
                      </p:cNvPr>
                      <p:cNvCxnSpPr>
                        <a:cxnSpLocks/>
                        <a:stCxn id="17" idx="3"/>
                        <a:endCxn id="25" idx="7"/>
                      </p:cNvCxnSpPr>
                      <p:nvPr/>
                    </p:nvCxnSpPr>
                    <p:spPr>
                      <a:xfrm flipH="1">
                        <a:off x="3875127" y="3046973"/>
                        <a:ext cx="469591" cy="6592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" name="Ellipse 26">
                        <a:extLst>
                          <a:ext uri="{FF2B5EF4-FFF2-40B4-BE49-F238E27FC236}">
                            <a16:creationId xmlns:a16="http://schemas.microsoft.com/office/drawing/2014/main" id="{2B5F8B33-7955-4BB0-8698-1269C1E2D2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919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8" name="Gerade Verbindung mit Pfeil 27">
                        <a:extLst>
                          <a:ext uri="{FF2B5EF4-FFF2-40B4-BE49-F238E27FC236}">
                            <a16:creationId xmlns:a16="http://schemas.microsoft.com/office/drawing/2014/main" id="{DC957F97-B111-4D94-9C23-7BC41961AD2D}"/>
                          </a:ext>
                        </a:extLst>
                      </p:cNvPr>
                      <p:cNvCxnSpPr>
                        <a:cxnSpLocks/>
                        <a:stCxn id="17" idx="5"/>
                        <a:endCxn id="27" idx="1"/>
                      </p:cNvCxnSpPr>
                      <p:nvPr/>
                    </p:nvCxnSpPr>
                    <p:spPr>
                      <a:xfrm>
                        <a:off x="4711228" y="3046973"/>
                        <a:ext cx="457597" cy="6592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Ellipse 28">
                        <a:extLst>
                          <a:ext uri="{FF2B5EF4-FFF2-40B4-BE49-F238E27FC236}">
                            <a16:creationId xmlns:a16="http://schemas.microsoft.com/office/drawing/2014/main" id="{E1CC0020-727C-4EF8-B9B1-856EDA1B49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2815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6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36" name="Gerade Verbindung mit Pfeil 35">
                        <a:extLst>
                          <a:ext uri="{FF2B5EF4-FFF2-40B4-BE49-F238E27FC236}">
                            <a16:creationId xmlns:a16="http://schemas.microsoft.com/office/drawing/2014/main" id="{1BE8D24F-A03E-4A95-91DC-BD359ADA8DA0}"/>
                          </a:ext>
                        </a:extLst>
                      </p:cNvPr>
                      <p:cNvCxnSpPr>
                        <a:cxnSpLocks/>
                        <a:stCxn id="17" idx="4"/>
                        <a:endCxn id="29" idx="0"/>
                      </p:cNvCxnSpPr>
                      <p:nvPr/>
                    </p:nvCxnSpPr>
                    <p:spPr>
                      <a:xfrm flipH="1">
                        <a:off x="4521976" y="3122879"/>
                        <a:ext cx="5997" cy="50744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" name="Ellipse 41">
                        <a:extLst>
                          <a:ext uri="{FF2B5EF4-FFF2-40B4-BE49-F238E27FC236}">
                            <a16:creationId xmlns:a16="http://schemas.microsoft.com/office/drawing/2014/main" id="{E01615CB-9F1F-413B-AB27-4037BBBD6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89260" y="4337286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sz="1400" dirty="0">
                            <a:solidFill>
                              <a:schemeClr val="tx1"/>
                            </a:solidFill>
                          </a:rPr>
                          <a:t>8</a:t>
                        </a:r>
                      </a:p>
                    </p:txBody>
                  </p:sp>
                  <p:cxnSp>
                    <p:nvCxnSpPr>
                      <p:cNvPr id="43" name="Gerade Verbindung mit Pfeil 42">
                        <a:extLst>
                          <a:ext uri="{FF2B5EF4-FFF2-40B4-BE49-F238E27FC236}">
                            <a16:creationId xmlns:a16="http://schemas.microsoft.com/office/drawing/2014/main" id="{8A187414-3144-4D03-A877-8AF07F9142B9}"/>
                          </a:ext>
                        </a:extLst>
                      </p:cNvPr>
                      <p:cNvCxnSpPr>
                        <a:cxnSpLocks/>
                        <a:endCxn id="42" idx="1"/>
                      </p:cNvCxnSpPr>
                      <p:nvPr/>
                    </p:nvCxnSpPr>
                    <p:spPr>
                      <a:xfrm>
                        <a:off x="5532037" y="4068232"/>
                        <a:ext cx="233129" cy="34496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4" name="Gerade Verbindung mit Pfeil 53">
                      <a:extLst>
                        <a:ext uri="{FF2B5EF4-FFF2-40B4-BE49-F238E27FC236}">
                          <a16:creationId xmlns:a16="http://schemas.microsoft.com/office/drawing/2014/main" id="{9484F21B-D82B-47E5-BB69-D89D471E954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852333" y="3031067"/>
                      <a:ext cx="402167" cy="54186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Gerade Verbindung mit Pfeil 54">
                      <a:extLst>
                        <a:ext uri="{FF2B5EF4-FFF2-40B4-BE49-F238E27FC236}">
                          <a16:creationId xmlns:a16="http://schemas.microsoft.com/office/drawing/2014/main" id="{8C0F9048-694E-4F17-9F78-92057360FF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020077" y="3128433"/>
                      <a:ext cx="344490" cy="50189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Gerade Verbindung mit Pfeil 59">
                      <a:extLst>
                        <a:ext uri="{FF2B5EF4-FFF2-40B4-BE49-F238E27FC236}">
                          <a16:creationId xmlns:a16="http://schemas.microsoft.com/office/drawing/2014/main" id="{A40C3C9D-395B-4713-BC88-9821E9E6D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34944" y="3151573"/>
                      <a:ext cx="0" cy="45005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Gerade Verbindung mit Pfeil 68">
                      <a:extLst>
                        <a:ext uri="{FF2B5EF4-FFF2-40B4-BE49-F238E27FC236}">
                          <a16:creationId xmlns:a16="http://schemas.microsoft.com/office/drawing/2014/main" id="{8227DA6E-5A34-439A-BC8B-631A3CB4BC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606921" y="3141134"/>
                      <a:ext cx="0" cy="43179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Gerade Verbindung mit Pfeil 71">
                      <a:extLst>
                        <a:ext uri="{FF2B5EF4-FFF2-40B4-BE49-F238E27FC236}">
                          <a16:creationId xmlns:a16="http://schemas.microsoft.com/office/drawing/2014/main" id="{D9ECA461-2503-432E-A8B4-4C0585FDC0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0533" y="3141133"/>
                      <a:ext cx="389209" cy="57196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Gerade Verbindung mit Pfeil 75">
                      <a:extLst>
                        <a:ext uri="{FF2B5EF4-FFF2-40B4-BE49-F238E27FC236}">
                          <a16:creationId xmlns:a16="http://schemas.microsoft.com/office/drawing/2014/main" id="{FA16A00B-305E-4F5A-915A-3391853273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79966" y="4148643"/>
                      <a:ext cx="221401" cy="32625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Gerade Verbindung mit Pfeil 77">
                      <a:extLst>
                        <a:ext uri="{FF2B5EF4-FFF2-40B4-BE49-F238E27FC236}">
                          <a16:creationId xmlns:a16="http://schemas.microsoft.com/office/drawing/2014/main" id="{49626B3A-64BB-4805-9CF4-F28E70B2A6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611242" y="4024659"/>
                      <a:ext cx="205995" cy="28711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Gerade Verbindung mit Pfeil 81">
                      <a:extLst>
                        <a:ext uri="{FF2B5EF4-FFF2-40B4-BE49-F238E27FC236}">
                          <a16:creationId xmlns:a16="http://schemas.microsoft.com/office/drawing/2014/main" id="{125B9B76-5BEB-4936-AB6B-6088D301DE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801455" y="3006129"/>
                      <a:ext cx="413397" cy="56680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" name="Gerade Verbindung mit Pfeil 87">
                    <a:extLst>
                      <a:ext uri="{FF2B5EF4-FFF2-40B4-BE49-F238E27FC236}">
                        <a16:creationId xmlns:a16="http://schemas.microsoft.com/office/drawing/2014/main" id="{D25BFC80-E073-482A-979E-53BD5FA87B84}"/>
                      </a:ext>
                    </a:extLst>
                  </p:cNvPr>
                  <p:cNvCxnSpPr/>
                  <p:nvPr/>
                </p:nvCxnSpPr>
                <p:spPr>
                  <a:xfrm>
                    <a:off x="4439983" y="-39009"/>
                    <a:ext cx="98241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Ellipse 88">
                    <a:extLst>
                      <a:ext uri="{FF2B5EF4-FFF2-40B4-BE49-F238E27FC236}">
                        <a16:creationId xmlns:a16="http://schemas.microsoft.com/office/drawing/2014/main" id="{050088D6-F18D-49D6-B2E9-490452B42D1C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703670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0" name="Ellipse 89">
                    <a:extLst>
                      <a:ext uri="{FF2B5EF4-FFF2-40B4-BE49-F238E27FC236}">
                        <a16:creationId xmlns:a16="http://schemas.microsoft.com/office/drawing/2014/main" id="{4BB22FDA-34A9-4EFD-948E-BF138BD24CF7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562563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1" name="Ellipse 90">
                    <a:extLst>
                      <a:ext uri="{FF2B5EF4-FFF2-40B4-BE49-F238E27FC236}">
                        <a16:creationId xmlns:a16="http://schemas.microsoft.com/office/drawing/2014/main" id="{8AB6C564-0B68-4F12-BAD8-ED8C2BEB6CA7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421457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2" name="Ellipse 91">
                    <a:extLst>
                      <a:ext uri="{FF2B5EF4-FFF2-40B4-BE49-F238E27FC236}">
                        <a16:creationId xmlns:a16="http://schemas.microsoft.com/office/drawing/2014/main" id="{794F090A-677E-4628-BB30-6181AF2C498B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720219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3" name="Ellipse 92">
                    <a:extLst>
                      <a:ext uri="{FF2B5EF4-FFF2-40B4-BE49-F238E27FC236}">
                        <a16:creationId xmlns:a16="http://schemas.microsoft.com/office/drawing/2014/main" id="{C624C75B-4264-4118-8DD4-C9A111874328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579112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4" name="Ellipse 93">
                    <a:extLst>
                      <a:ext uri="{FF2B5EF4-FFF2-40B4-BE49-F238E27FC236}">
                        <a16:creationId xmlns:a16="http://schemas.microsoft.com/office/drawing/2014/main" id="{26C44C9F-77BC-4426-81AA-447DA9BC8D1D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438006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4F1664C5-52CF-4AB2-BC0F-52A1B70C3466}"/>
                    </a:ext>
                  </a:extLst>
                </p:cNvPr>
                <p:cNvSpPr/>
                <p:nvPr/>
              </p:nvSpPr>
              <p:spPr>
                <a:xfrm>
                  <a:off x="3896216" y="1745307"/>
                  <a:ext cx="693129" cy="69312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3</a:t>
                  </a:r>
                  <a:endParaRPr lang="de-DE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4" name="Gerade Verbindung mit Pfeil 43">
                  <a:extLst>
                    <a:ext uri="{FF2B5EF4-FFF2-40B4-BE49-F238E27FC236}">
                      <a16:creationId xmlns:a16="http://schemas.microsoft.com/office/drawing/2014/main" id="{EEBC3AF8-9677-433E-AD49-3D0F9F183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1150" y="2457450"/>
                  <a:ext cx="0" cy="3367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Gerade Verbindung mit Pfeil 46">
                <a:extLst>
                  <a:ext uri="{FF2B5EF4-FFF2-40B4-BE49-F238E27FC236}">
                    <a16:creationId xmlns:a16="http://schemas.microsoft.com/office/drawing/2014/main" id="{8A4B8559-92D6-498A-B034-09A9391D55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6100" y="2457452"/>
                <a:ext cx="0" cy="3347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D24B422-2D3A-47B9-929A-F63E863A39E1}"/>
              </a:ext>
            </a:extLst>
          </p:cNvPr>
          <p:cNvCxnSpPr>
            <a:cxnSpLocks/>
          </p:cNvCxnSpPr>
          <p:nvPr/>
        </p:nvCxnSpPr>
        <p:spPr>
          <a:xfrm flipV="1">
            <a:off x="1993521" y="134025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06989F9-C62B-4C58-B632-F563BF71BB72}"/>
              </a:ext>
            </a:extLst>
          </p:cNvPr>
          <p:cNvCxnSpPr>
            <a:cxnSpLocks/>
          </p:cNvCxnSpPr>
          <p:nvPr/>
        </p:nvCxnSpPr>
        <p:spPr>
          <a:xfrm flipV="1">
            <a:off x="4134289" y="588443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0C7192B-3EF6-4F8F-AE06-36F96E9755B8}"/>
              </a:ext>
            </a:extLst>
          </p:cNvPr>
          <p:cNvCxnSpPr>
            <a:cxnSpLocks/>
          </p:cNvCxnSpPr>
          <p:nvPr/>
        </p:nvCxnSpPr>
        <p:spPr>
          <a:xfrm>
            <a:off x="3854071" y="5919084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652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4, 5, 8,…, 8, 5, 4, 3,…, 0]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F0D64D3-3E39-4F78-AB75-BC58B5C59247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B33C811-D4AD-4362-887A-E64A3004E5FC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786154" y="1374420"/>
                <a:chExt cx="3710714" cy="4829860"/>
              </a:xfrm>
            </p:grpSpPr>
            <p:grpSp>
              <p:nvGrpSpPr>
                <p:cNvPr id="95" name="Gruppieren 94">
                  <a:extLst>
                    <a:ext uri="{FF2B5EF4-FFF2-40B4-BE49-F238E27FC236}">
                      <a16:creationId xmlns:a16="http://schemas.microsoft.com/office/drawing/2014/main" id="{62412EDD-9A0C-420D-9EB4-5EF3FF934641}"/>
                    </a:ext>
                  </a:extLst>
                </p:cNvPr>
                <p:cNvGrpSpPr/>
                <p:nvPr/>
              </p:nvGrpSpPr>
              <p:grpSpPr>
                <a:xfrm>
                  <a:off x="2786154" y="1374420"/>
                  <a:ext cx="3710714" cy="4829860"/>
                  <a:chOff x="2229553" y="-682719"/>
                  <a:chExt cx="4204222" cy="5472209"/>
                </a:xfrm>
              </p:grpSpPr>
              <p:grpSp>
                <p:nvGrpSpPr>
                  <p:cNvPr id="85" name="Gruppieren 84">
                    <a:extLst>
                      <a:ext uri="{FF2B5EF4-FFF2-40B4-BE49-F238E27FC236}">
                        <a16:creationId xmlns:a16="http://schemas.microsoft.com/office/drawing/2014/main" id="{1CCBA18B-7B40-440E-A4B4-1D422FFE720C}"/>
                      </a:ext>
                    </a:extLst>
                  </p:cNvPr>
                  <p:cNvGrpSpPr/>
                  <p:nvPr/>
                </p:nvGrpSpPr>
                <p:grpSpPr>
                  <a:xfrm>
                    <a:off x="2229553" y="-682719"/>
                    <a:ext cx="4204222" cy="5103889"/>
                    <a:chOff x="3432711" y="1486939"/>
                    <a:chExt cx="2774871" cy="3368669"/>
                  </a:xfrm>
                </p:grpSpPr>
                <p:grpSp>
                  <p:nvGrpSpPr>
                    <p:cNvPr id="50" name="Gruppieren 49">
                      <a:extLst>
                        <a:ext uri="{FF2B5EF4-FFF2-40B4-BE49-F238E27FC236}">
                          <a16:creationId xmlns:a16="http://schemas.microsoft.com/office/drawing/2014/main" id="{1CF65B7A-90EE-45A6-AF3D-D232C31E18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32711" y="1486939"/>
                      <a:ext cx="2774871" cy="3368669"/>
                      <a:chOff x="3432711" y="1486939"/>
                      <a:chExt cx="2774871" cy="3368669"/>
                    </a:xfrm>
                  </p:grpSpPr>
                  <p:sp>
                    <p:nvSpPr>
                      <p:cNvPr id="17" name="Ellipse 16">
                        <a:extLst>
                          <a:ext uri="{FF2B5EF4-FFF2-40B4-BE49-F238E27FC236}">
                            <a16:creationId xmlns:a16="http://schemas.microsoft.com/office/drawing/2014/main" id="{4375F240-944E-43B7-AF37-C4540DDF34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8812" y="2604557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4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2" name="Ellipse 21">
                        <a:extLst>
                          <a:ext uri="{FF2B5EF4-FFF2-40B4-BE49-F238E27FC236}">
                            <a16:creationId xmlns:a16="http://schemas.microsoft.com/office/drawing/2014/main" id="{081DFEC4-FFE3-456F-8A30-98445C551636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673204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3" name="Ellipse 22">
                        <a:extLst>
                          <a:ext uri="{FF2B5EF4-FFF2-40B4-BE49-F238E27FC236}">
                            <a16:creationId xmlns:a16="http://schemas.microsoft.com/office/drawing/2014/main" id="{9E9F2299-2ED1-4986-BEE1-7EDCFDEA0B8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580072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4" name="Ellipse 23">
                        <a:extLst>
                          <a:ext uri="{FF2B5EF4-FFF2-40B4-BE49-F238E27FC236}">
                            <a16:creationId xmlns:a16="http://schemas.microsoft.com/office/drawing/2014/main" id="{72706BC0-4679-412F-9781-AA26671BD29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486939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5" name="Ellipse 24">
                        <a:extLst>
                          <a:ext uri="{FF2B5EF4-FFF2-40B4-BE49-F238E27FC236}">
                            <a16:creationId xmlns:a16="http://schemas.microsoft.com/office/drawing/2014/main" id="{6D3FC993-66EF-4730-8380-E9CCB2C5C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2711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7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6" name="Gerade Verbindung mit Pfeil 25">
                        <a:extLst>
                          <a:ext uri="{FF2B5EF4-FFF2-40B4-BE49-F238E27FC236}">
                            <a16:creationId xmlns:a16="http://schemas.microsoft.com/office/drawing/2014/main" id="{EBCB9D91-BC8E-49BE-82BC-4C66F110E267}"/>
                          </a:ext>
                        </a:extLst>
                      </p:cNvPr>
                      <p:cNvCxnSpPr>
                        <a:cxnSpLocks/>
                        <a:stCxn id="17" idx="3"/>
                        <a:endCxn id="25" idx="7"/>
                      </p:cNvCxnSpPr>
                      <p:nvPr/>
                    </p:nvCxnSpPr>
                    <p:spPr>
                      <a:xfrm flipH="1">
                        <a:off x="3875127" y="3046973"/>
                        <a:ext cx="469591" cy="6592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" name="Ellipse 26">
                        <a:extLst>
                          <a:ext uri="{FF2B5EF4-FFF2-40B4-BE49-F238E27FC236}">
                            <a16:creationId xmlns:a16="http://schemas.microsoft.com/office/drawing/2014/main" id="{2B5F8B33-7955-4BB0-8698-1269C1E2D2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919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8" name="Gerade Verbindung mit Pfeil 27">
                        <a:extLst>
                          <a:ext uri="{FF2B5EF4-FFF2-40B4-BE49-F238E27FC236}">
                            <a16:creationId xmlns:a16="http://schemas.microsoft.com/office/drawing/2014/main" id="{DC957F97-B111-4D94-9C23-7BC41961AD2D}"/>
                          </a:ext>
                        </a:extLst>
                      </p:cNvPr>
                      <p:cNvCxnSpPr>
                        <a:cxnSpLocks/>
                        <a:stCxn id="17" idx="5"/>
                        <a:endCxn id="27" idx="1"/>
                      </p:cNvCxnSpPr>
                      <p:nvPr/>
                    </p:nvCxnSpPr>
                    <p:spPr>
                      <a:xfrm>
                        <a:off x="4711228" y="3046973"/>
                        <a:ext cx="457597" cy="6592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Ellipse 28">
                        <a:extLst>
                          <a:ext uri="{FF2B5EF4-FFF2-40B4-BE49-F238E27FC236}">
                            <a16:creationId xmlns:a16="http://schemas.microsoft.com/office/drawing/2014/main" id="{E1CC0020-727C-4EF8-B9B1-856EDA1B49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2815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6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36" name="Gerade Verbindung mit Pfeil 35">
                        <a:extLst>
                          <a:ext uri="{FF2B5EF4-FFF2-40B4-BE49-F238E27FC236}">
                            <a16:creationId xmlns:a16="http://schemas.microsoft.com/office/drawing/2014/main" id="{1BE8D24F-A03E-4A95-91DC-BD359ADA8DA0}"/>
                          </a:ext>
                        </a:extLst>
                      </p:cNvPr>
                      <p:cNvCxnSpPr>
                        <a:cxnSpLocks/>
                        <a:stCxn id="17" idx="4"/>
                        <a:endCxn id="29" idx="0"/>
                      </p:cNvCxnSpPr>
                      <p:nvPr/>
                    </p:nvCxnSpPr>
                    <p:spPr>
                      <a:xfrm flipH="1">
                        <a:off x="4521976" y="3122879"/>
                        <a:ext cx="5997" cy="50744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" name="Ellipse 41">
                        <a:extLst>
                          <a:ext uri="{FF2B5EF4-FFF2-40B4-BE49-F238E27FC236}">
                            <a16:creationId xmlns:a16="http://schemas.microsoft.com/office/drawing/2014/main" id="{E01615CB-9F1F-413B-AB27-4037BBBD6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89260" y="4337286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sz="1400" dirty="0">
                            <a:solidFill>
                              <a:schemeClr val="tx1"/>
                            </a:solidFill>
                          </a:rPr>
                          <a:t>8</a:t>
                        </a:r>
                      </a:p>
                    </p:txBody>
                  </p:sp>
                  <p:cxnSp>
                    <p:nvCxnSpPr>
                      <p:cNvPr id="43" name="Gerade Verbindung mit Pfeil 42">
                        <a:extLst>
                          <a:ext uri="{FF2B5EF4-FFF2-40B4-BE49-F238E27FC236}">
                            <a16:creationId xmlns:a16="http://schemas.microsoft.com/office/drawing/2014/main" id="{8A187414-3144-4D03-A877-8AF07F9142B9}"/>
                          </a:ext>
                        </a:extLst>
                      </p:cNvPr>
                      <p:cNvCxnSpPr>
                        <a:cxnSpLocks/>
                        <a:endCxn id="42" idx="1"/>
                      </p:cNvCxnSpPr>
                      <p:nvPr/>
                    </p:nvCxnSpPr>
                    <p:spPr>
                      <a:xfrm>
                        <a:off x="5532037" y="4068232"/>
                        <a:ext cx="233129" cy="34496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4" name="Gerade Verbindung mit Pfeil 53">
                      <a:extLst>
                        <a:ext uri="{FF2B5EF4-FFF2-40B4-BE49-F238E27FC236}">
                          <a16:creationId xmlns:a16="http://schemas.microsoft.com/office/drawing/2014/main" id="{9484F21B-D82B-47E5-BB69-D89D471E954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852333" y="3031067"/>
                      <a:ext cx="402167" cy="54186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Gerade Verbindung mit Pfeil 54">
                      <a:extLst>
                        <a:ext uri="{FF2B5EF4-FFF2-40B4-BE49-F238E27FC236}">
                          <a16:creationId xmlns:a16="http://schemas.microsoft.com/office/drawing/2014/main" id="{8C0F9048-694E-4F17-9F78-92057360FF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020077" y="3128433"/>
                      <a:ext cx="344490" cy="50189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Gerade Verbindung mit Pfeil 59">
                      <a:extLst>
                        <a:ext uri="{FF2B5EF4-FFF2-40B4-BE49-F238E27FC236}">
                          <a16:creationId xmlns:a16="http://schemas.microsoft.com/office/drawing/2014/main" id="{A40C3C9D-395B-4713-BC88-9821E9E6D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34944" y="3151573"/>
                      <a:ext cx="0" cy="45005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Gerade Verbindung mit Pfeil 68">
                      <a:extLst>
                        <a:ext uri="{FF2B5EF4-FFF2-40B4-BE49-F238E27FC236}">
                          <a16:creationId xmlns:a16="http://schemas.microsoft.com/office/drawing/2014/main" id="{8227DA6E-5A34-439A-BC8B-631A3CB4BC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606921" y="3141134"/>
                      <a:ext cx="0" cy="43179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Gerade Verbindung mit Pfeil 71">
                      <a:extLst>
                        <a:ext uri="{FF2B5EF4-FFF2-40B4-BE49-F238E27FC236}">
                          <a16:creationId xmlns:a16="http://schemas.microsoft.com/office/drawing/2014/main" id="{D9ECA461-2503-432E-A8B4-4C0585FDC0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0533" y="3141133"/>
                      <a:ext cx="389209" cy="57196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Gerade Verbindung mit Pfeil 75">
                      <a:extLst>
                        <a:ext uri="{FF2B5EF4-FFF2-40B4-BE49-F238E27FC236}">
                          <a16:creationId xmlns:a16="http://schemas.microsoft.com/office/drawing/2014/main" id="{FA16A00B-305E-4F5A-915A-3391853273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79966" y="4148643"/>
                      <a:ext cx="221401" cy="32625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Gerade Verbindung mit Pfeil 77">
                      <a:extLst>
                        <a:ext uri="{FF2B5EF4-FFF2-40B4-BE49-F238E27FC236}">
                          <a16:creationId xmlns:a16="http://schemas.microsoft.com/office/drawing/2014/main" id="{49626B3A-64BB-4805-9CF4-F28E70B2A6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611242" y="4024659"/>
                      <a:ext cx="205995" cy="28711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Gerade Verbindung mit Pfeil 81">
                      <a:extLst>
                        <a:ext uri="{FF2B5EF4-FFF2-40B4-BE49-F238E27FC236}">
                          <a16:creationId xmlns:a16="http://schemas.microsoft.com/office/drawing/2014/main" id="{125B9B76-5BEB-4936-AB6B-6088D301DE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801455" y="3006129"/>
                      <a:ext cx="413397" cy="56680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" name="Gerade Verbindung mit Pfeil 87">
                    <a:extLst>
                      <a:ext uri="{FF2B5EF4-FFF2-40B4-BE49-F238E27FC236}">
                        <a16:creationId xmlns:a16="http://schemas.microsoft.com/office/drawing/2014/main" id="{D25BFC80-E073-482A-979E-53BD5FA87B84}"/>
                      </a:ext>
                    </a:extLst>
                  </p:cNvPr>
                  <p:cNvCxnSpPr/>
                  <p:nvPr/>
                </p:nvCxnSpPr>
                <p:spPr>
                  <a:xfrm>
                    <a:off x="4439983" y="-39009"/>
                    <a:ext cx="98241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Ellipse 88">
                    <a:extLst>
                      <a:ext uri="{FF2B5EF4-FFF2-40B4-BE49-F238E27FC236}">
                        <a16:creationId xmlns:a16="http://schemas.microsoft.com/office/drawing/2014/main" id="{050088D6-F18D-49D6-B2E9-490452B42D1C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703670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0" name="Ellipse 89">
                    <a:extLst>
                      <a:ext uri="{FF2B5EF4-FFF2-40B4-BE49-F238E27FC236}">
                        <a16:creationId xmlns:a16="http://schemas.microsoft.com/office/drawing/2014/main" id="{4BB22FDA-34A9-4EFD-948E-BF138BD24CF7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562563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1" name="Ellipse 90">
                    <a:extLst>
                      <a:ext uri="{FF2B5EF4-FFF2-40B4-BE49-F238E27FC236}">
                        <a16:creationId xmlns:a16="http://schemas.microsoft.com/office/drawing/2014/main" id="{8AB6C564-0B68-4F12-BAD8-ED8C2BEB6CA7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421457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2" name="Ellipse 91">
                    <a:extLst>
                      <a:ext uri="{FF2B5EF4-FFF2-40B4-BE49-F238E27FC236}">
                        <a16:creationId xmlns:a16="http://schemas.microsoft.com/office/drawing/2014/main" id="{794F090A-677E-4628-BB30-6181AF2C498B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720219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3" name="Ellipse 92">
                    <a:extLst>
                      <a:ext uri="{FF2B5EF4-FFF2-40B4-BE49-F238E27FC236}">
                        <a16:creationId xmlns:a16="http://schemas.microsoft.com/office/drawing/2014/main" id="{C624C75B-4264-4118-8DD4-C9A111874328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579112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4" name="Ellipse 93">
                    <a:extLst>
                      <a:ext uri="{FF2B5EF4-FFF2-40B4-BE49-F238E27FC236}">
                        <a16:creationId xmlns:a16="http://schemas.microsoft.com/office/drawing/2014/main" id="{26C44C9F-77BC-4426-81AA-447DA9BC8D1D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438006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4F1664C5-52CF-4AB2-BC0F-52A1B70C3466}"/>
                    </a:ext>
                  </a:extLst>
                </p:cNvPr>
                <p:cNvSpPr/>
                <p:nvPr/>
              </p:nvSpPr>
              <p:spPr>
                <a:xfrm>
                  <a:off x="3896216" y="1745307"/>
                  <a:ext cx="693129" cy="69312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3</a:t>
                  </a:r>
                  <a:endParaRPr lang="de-DE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4" name="Gerade Verbindung mit Pfeil 43">
                  <a:extLst>
                    <a:ext uri="{FF2B5EF4-FFF2-40B4-BE49-F238E27FC236}">
                      <a16:creationId xmlns:a16="http://schemas.microsoft.com/office/drawing/2014/main" id="{EEBC3AF8-9677-433E-AD49-3D0F9F183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1150" y="2457450"/>
                  <a:ext cx="0" cy="3367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Gerade Verbindung mit Pfeil 46">
                <a:extLst>
                  <a:ext uri="{FF2B5EF4-FFF2-40B4-BE49-F238E27FC236}">
                    <a16:creationId xmlns:a16="http://schemas.microsoft.com/office/drawing/2014/main" id="{8A4B8559-92D6-498A-B034-09A9391D55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6100" y="2457452"/>
                <a:ext cx="0" cy="3347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D24B422-2D3A-47B9-929A-F63E863A39E1}"/>
              </a:ext>
            </a:extLst>
          </p:cNvPr>
          <p:cNvCxnSpPr>
            <a:cxnSpLocks/>
          </p:cNvCxnSpPr>
          <p:nvPr/>
        </p:nvCxnSpPr>
        <p:spPr>
          <a:xfrm flipV="1">
            <a:off x="1993521" y="134025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06989F9-C62B-4C58-B632-F563BF71BB72}"/>
              </a:ext>
            </a:extLst>
          </p:cNvPr>
          <p:cNvCxnSpPr>
            <a:cxnSpLocks/>
          </p:cNvCxnSpPr>
          <p:nvPr/>
        </p:nvCxnSpPr>
        <p:spPr>
          <a:xfrm flipV="1">
            <a:off x="4134289" y="588443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0C7192B-3EF6-4F8F-AE06-36F96E9755B8}"/>
              </a:ext>
            </a:extLst>
          </p:cNvPr>
          <p:cNvCxnSpPr>
            <a:cxnSpLocks/>
          </p:cNvCxnSpPr>
          <p:nvPr/>
        </p:nvCxnSpPr>
        <p:spPr>
          <a:xfrm>
            <a:off x="3854071" y="5919084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2947CC4-9778-40A3-A232-867837AAB5B6}"/>
              </a:ext>
            </a:extLst>
          </p:cNvPr>
          <p:cNvSpPr txBox="1"/>
          <p:nvPr/>
        </p:nvSpPr>
        <p:spPr>
          <a:xfrm>
            <a:off x="3319304" y="2059479"/>
            <a:ext cx="408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Erstes Vorkommen der Knoten merken</a:t>
            </a:r>
          </a:p>
        </p:txBody>
      </p:sp>
    </p:spTree>
    <p:extLst>
      <p:ext uri="{BB962C8B-B14F-4D97-AF65-F5344CB8AC3E}">
        <p14:creationId xmlns:p14="http://schemas.microsoft.com/office/powerpoint/2010/main" val="1709089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7, 4, 6,…, 6, 4, 5, 8,…, 8, 5, 4, 3,…, 0]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F0D64D3-3E39-4F78-AB75-BC58B5C59247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B33C811-D4AD-4362-887A-E64A3004E5FC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786154" y="1374420"/>
                <a:chExt cx="3710714" cy="4829860"/>
              </a:xfrm>
            </p:grpSpPr>
            <p:grpSp>
              <p:nvGrpSpPr>
                <p:cNvPr id="95" name="Gruppieren 94">
                  <a:extLst>
                    <a:ext uri="{FF2B5EF4-FFF2-40B4-BE49-F238E27FC236}">
                      <a16:creationId xmlns:a16="http://schemas.microsoft.com/office/drawing/2014/main" id="{62412EDD-9A0C-420D-9EB4-5EF3FF934641}"/>
                    </a:ext>
                  </a:extLst>
                </p:cNvPr>
                <p:cNvGrpSpPr/>
                <p:nvPr/>
              </p:nvGrpSpPr>
              <p:grpSpPr>
                <a:xfrm>
                  <a:off x="2786154" y="1374420"/>
                  <a:ext cx="3710714" cy="4829860"/>
                  <a:chOff x="2229553" y="-682719"/>
                  <a:chExt cx="4204222" cy="5472209"/>
                </a:xfrm>
              </p:grpSpPr>
              <p:grpSp>
                <p:nvGrpSpPr>
                  <p:cNvPr id="85" name="Gruppieren 84">
                    <a:extLst>
                      <a:ext uri="{FF2B5EF4-FFF2-40B4-BE49-F238E27FC236}">
                        <a16:creationId xmlns:a16="http://schemas.microsoft.com/office/drawing/2014/main" id="{1CCBA18B-7B40-440E-A4B4-1D422FFE720C}"/>
                      </a:ext>
                    </a:extLst>
                  </p:cNvPr>
                  <p:cNvGrpSpPr/>
                  <p:nvPr/>
                </p:nvGrpSpPr>
                <p:grpSpPr>
                  <a:xfrm>
                    <a:off x="2229553" y="-682719"/>
                    <a:ext cx="4204222" cy="5103889"/>
                    <a:chOff x="3432711" y="1486939"/>
                    <a:chExt cx="2774871" cy="3368669"/>
                  </a:xfrm>
                </p:grpSpPr>
                <p:grpSp>
                  <p:nvGrpSpPr>
                    <p:cNvPr id="50" name="Gruppieren 49">
                      <a:extLst>
                        <a:ext uri="{FF2B5EF4-FFF2-40B4-BE49-F238E27FC236}">
                          <a16:creationId xmlns:a16="http://schemas.microsoft.com/office/drawing/2014/main" id="{1CF65B7A-90EE-45A6-AF3D-D232C31E18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32711" y="1486939"/>
                      <a:ext cx="2774871" cy="3368669"/>
                      <a:chOff x="3432711" y="1486939"/>
                      <a:chExt cx="2774871" cy="3368669"/>
                    </a:xfrm>
                  </p:grpSpPr>
                  <p:sp>
                    <p:nvSpPr>
                      <p:cNvPr id="17" name="Ellipse 16">
                        <a:extLst>
                          <a:ext uri="{FF2B5EF4-FFF2-40B4-BE49-F238E27FC236}">
                            <a16:creationId xmlns:a16="http://schemas.microsoft.com/office/drawing/2014/main" id="{4375F240-944E-43B7-AF37-C4540DDF34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8812" y="2604557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4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2" name="Ellipse 21">
                        <a:extLst>
                          <a:ext uri="{FF2B5EF4-FFF2-40B4-BE49-F238E27FC236}">
                            <a16:creationId xmlns:a16="http://schemas.microsoft.com/office/drawing/2014/main" id="{081DFEC4-FFE3-456F-8A30-98445C551636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673204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3" name="Ellipse 22">
                        <a:extLst>
                          <a:ext uri="{FF2B5EF4-FFF2-40B4-BE49-F238E27FC236}">
                            <a16:creationId xmlns:a16="http://schemas.microsoft.com/office/drawing/2014/main" id="{9E9F2299-2ED1-4986-BEE1-7EDCFDEA0B8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580072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4" name="Ellipse 23">
                        <a:extLst>
                          <a:ext uri="{FF2B5EF4-FFF2-40B4-BE49-F238E27FC236}">
                            <a16:creationId xmlns:a16="http://schemas.microsoft.com/office/drawing/2014/main" id="{72706BC0-4679-412F-9781-AA26671BD29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486939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5" name="Ellipse 24">
                        <a:extLst>
                          <a:ext uri="{FF2B5EF4-FFF2-40B4-BE49-F238E27FC236}">
                            <a16:creationId xmlns:a16="http://schemas.microsoft.com/office/drawing/2014/main" id="{6D3FC993-66EF-4730-8380-E9CCB2C5C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2711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7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6" name="Gerade Verbindung mit Pfeil 25">
                        <a:extLst>
                          <a:ext uri="{FF2B5EF4-FFF2-40B4-BE49-F238E27FC236}">
                            <a16:creationId xmlns:a16="http://schemas.microsoft.com/office/drawing/2014/main" id="{EBCB9D91-BC8E-49BE-82BC-4C66F110E267}"/>
                          </a:ext>
                        </a:extLst>
                      </p:cNvPr>
                      <p:cNvCxnSpPr>
                        <a:cxnSpLocks/>
                        <a:stCxn id="17" idx="3"/>
                        <a:endCxn id="25" idx="7"/>
                      </p:cNvCxnSpPr>
                      <p:nvPr/>
                    </p:nvCxnSpPr>
                    <p:spPr>
                      <a:xfrm flipH="1">
                        <a:off x="3875127" y="3046973"/>
                        <a:ext cx="469591" cy="6592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" name="Ellipse 26">
                        <a:extLst>
                          <a:ext uri="{FF2B5EF4-FFF2-40B4-BE49-F238E27FC236}">
                            <a16:creationId xmlns:a16="http://schemas.microsoft.com/office/drawing/2014/main" id="{2B5F8B33-7955-4BB0-8698-1269C1E2D2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919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8" name="Gerade Verbindung mit Pfeil 27">
                        <a:extLst>
                          <a:ext uri="{FF2B5EF4-FFF2-40B4-BE49-F238E27FC236}">
                            <a16:creationId xmlns:a16="http://schemas.microsoft.com/office/drawing/2014/main" id="{DC957F97-B111-4D94-9C23-7BC41961AD2D}"/>
                          </a:ext>
                        </a:extLst>
                      </p:cNvPr>
                      <p:cNvCxnSpPr>
                        <a:cxnSpLocks/>
                        <a:stCxn id="17" idx="5"/>
                        <a:endCxn id="27" idx="1"/>
                      </p:cNvCxnSpPr>
                      <p:nvPr/>
                    </p:nvCxnSpPr>
                    <p:spPr>
                      <a:xfrm>
                        <a:off x="4711228" y="3046973"/>
                        <a:ext cx="457597" cy="6592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Ellipse 28">
                        <a:extLst>
                          <a:ext uri="{FF2B5EF4-FFF2-40B4-BE49-F238E27FC236}">
                            <a16:creationId xmlns:a16="http://schemas.microsoft.com/office/drawing/2014/main" id="{E1CC0020-727C-4EF8-B9B1-856EDA1B49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2815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6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36" name="Gerade Verbindung mit Pfeil 35">
                        <a:extLst>
                          <a:ext uri="{FF2B5EF4-FFF2-40B4-BE49-F238E27FC236}">
                            <a16:creationId xmlns:a16="http://schemas.microsoft.com/office/drawing/2014/main" id="{1BE8D24F-A03E-4A95-91DC-BD359ADA8DA0}"/>
                          </a:ext>
                        </a:extLst>
                      </p:cNvPr>
                      <p:cNvCxnSpPr>
                        <a:cxnSpLocks/>
                        <a:stCxn id="17" idx="4"/>
                        <a:endCxn id="29" idx="0"/>
                      </p:cNvCxnSpPr>
                      <p:nvPr/>
                    </p:nvCxnSpPr>
                    <p:spPr>
                      <a:xfrm flipH="1">
                        <a:off x="4521976" y="3122879"/>
                        <a:ext cx="5997" cy="50744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" name="Ellipse 41">
                        <a:extLst>
                          <a:ext uri="{FF2B5EF4-FFF2-40B4-BE49-F238E27FC236}">
                            <a16:creationId xmlns:a16="http://schemas.microsoft.com/office/drawing/2014/main" id="{E01615CB-9F1F-413B-AB27-4037BBBD6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89260" y="4337286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sz="1400" dirty="0">
                            <a:solidFill>
                              <a:schemeClr val="tx1"/>
                            </a:solidFill>
                          </a:rPr>
                          <a:t>8</a:t>
                        </a:r>
                      </a:p>
                    </p:txBody>
                  </p:sp>
                  <p:cxnSp>
                    <p:nvCxnSpPr>
                      <p:cNvPr id="43" name="Gerade Verbindung mit Pfeil 42">
                        <a:extLst>
                          <a:ext uri="{FF2B5EF4-FFF2-40B4-BE49-F238E27FC236}">
                            <a16:creationId xmlns:a16="http://schemas.microsoft.com/office/drawing/2014/main" id="{8A187414-3144-4D03-A877-8AF07F9142B9}"/>
                          </a:ext>
                        </a:extLst>
                      </p:cNvPr>
                      <p:cNvCxnSpPr>
                        <a:cxnSpLocks/>
                        <a:endCxn id="42" idx="1"/>
                      </p:cNvCxnSpPr>
                      <p:nvPr/>
                    </p:nvCxnSpPr>
                    <p:spPr>
                      <a:xfrm>
                        <a:off x="5532037" y="4068232"/>
                        <a:ext cx="233129" cy="34496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4" name="Gerade Verbindung mit Pfeil 53">
                      <a:extLst>
                        <a:ext uri="{FF2B5EF4-FFF2-40B4-BE49-F238E27FC236}">
                          <a16:creationId xmlns:a16="http://schemas.microsoft.com/office/drawing/2014/main" id="{9484F21B-D82B-47E5-BB69-D89D471E954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852333" y="3031067"/>
                      <a:ext cx="402167" cy="54186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Gerade Verbindung mit Pfeil 54">
                      <a:extLst>
                        <a:ext uri="{FF2B5EF4-FFF2-40B4-BE49-F238E27FC236}">
                          <a16:creationId xmlns:a16="http://schemas.microsoft.com/office/drawing/2014/main" id="{8C0F9048-694E-4F17-9F78-92057360FF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020077" y="3128433"/>
                      <a:ext cx="344490" cy="50189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Gerade Verbindung mit Pfeil 59">
                      <a:extLst>
                        <a:ext uri="{FF2B5EF4-FFF2-40B4-BE49-F238E27FC236}">
                          <a16:creationId xmlns:a16="http://schemas.microsoft.com/office/drawing/2014/main" id="{A40C3C9D-395B-4713-BC88-9821E9E6D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34944" y="3151573"/>
                      <a:ext cx="0" cy="45005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Gerade Verbindung mit Pfeil 68">
                      <a:extLst>
                        <a:ext uri="{FF2B5EF4-FFF2-40B4-BE49-F238E27FC236}">
                          <a16:creationId xmlns:a16="http://schemas.microsoft.com/office/drawing/2014/main" id="{8227DA6E-5A34-439A-BC8B-631A3CB4BC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606921" y="3141134"/>
                      <a:ext cx="0" cy="43179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Gerade Verbindung mit Pfeil 71">
                      <a:extLst>
                        <a:ext uri="{FF2B5EF4-FFF2-40B4-BE49-F238E27FC236}">
                          <a16:creationId xmlns:a16="http://schemas.microsoft.com/office/drawing/2014/main" id="{D9ECA461-2503-432E-A8B4-4C0585FDC0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0533" y="3141133"/>
                      <a:ext cx="389209" cy="57196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Gerade Verbindung mit Pfeil 75">
                      <a:extLst>
                        <a:ext uri="{FF2B5EF4-FFF2-40B4-BE49-F238E27FC236}">
                          <a16:creationId xmlns:a16="http://schemas.microsoft.com/office/drawing/2014/main" id="{FA16A00B-305E-4F5A-915A-3391853273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79966" y="4148643"/>
                      <a:ext cx="221401" cy="32625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Gerade Verbindung mit Pfeil 77">
                      <a:extLst>
                        <a:ext uri="{FF2B5EF4-FFF2-40B4-BE49-F238E27FC236}">
                          <a16:creationId xmlns:a16="http://schemas.microsoft.com/office/drawing/2014/main" id="{49626B3A-64BB-4805-9CF4-F28E70B2A6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611242" y="4024659"/>
                      <a:ext cx="205995" cy="28711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Gerade Verbindung mit Pfeil 81">
                      <a:extLst>
                        <a:ext uri="{FF2B5EF4-FFF2-40B4-BE49-F238E27FC236}">
                          <a16:creationId xmlns:a16="http://schemas.microsoft.com/office/drawing/2014/main" id="{125B9B76-5BEB-4936-AB6B-6088D301DE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801455" y="3006129"/>
                      <a:ext cx="413397" cy="56680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" name="Gerade Verbindung mit Pfeil 87">
                    <a:extLst>
                      <a:ext uri="{FF2B5EF4-FFF2-40B4-BE49-F238E27FC236}">
                        <a16:creationId xmlns:a16="http://schemas.microsoft.com/office/drawing/2014/main" id="{D25BFC80-E073-482A-979E-53BD5FA87B84}"/>
                      </a:ext>
                    </a:extLst>
                  </p:cNvPr>
                  <p:cNvCxnSpPr/>
                  <p:nvPr/>
                </p:nvCxnSpPr>
                <p:spPr>
                  <a:xfrm>
                    <a:off x="4439983" y="-39009"/>
                    <a:ext cx="98241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Ellipse 88">
                    <a:extLst>
                      <a:ext uri="{FF2B5EF4-FFF2-40B4-BE49-F238E27FC236}">
                        <a16:creationId xmlns:a16="http://schemas.microsoft.com/office/drawing/2014/main" id="{050088D6-F18D-49D6-B2E9-490452B42D1C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703670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0" name="Ellipse 89">
                    <a:extLst>
                      <a:ext uri="{FF2B5EF4-FFF2-40B4-BE49-F238E27FC236}">
                        <a16:creationId xmlns:a16="http://schemas.microsoft.com/office/drawing/2014/main" id="{4BB22FDA-34A9-4EFD-948E-BF138BD24CF7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562563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1" name="Ellipse 90">
                    <a:extLst>
                      <a:ext uri="{FF2B5EF4-FFF2-40B4-BE49-F238E27FC236}">
                        <a16:creationId xmlns:a16="http://schemas.microsoft.com/office/drawing/2014/main" id="{8AB6C564-0B68-4F12-BAD8-ED8C2BEB6CA7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421457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2" name="Ellipse 91">
                    <a:extLst>
                      <a:ext uri="{FF2B5EF4-FFF2-40B4-BE49-F238E27FC236}">
                        <a16:creationId xmlns:a16="http://schemas.microsoft.com/office/drawing/2014/main" id="{794F090A-677E-4628-BB30-6181AF2C498B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720219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3" name="Ellipse 92">
                    <a:extLst>
                      <a:ext uri="{FF2B5EF4-FFF2-40B4-BE49-F238E27FC236}">
                        <a16:creationId xmlns:a16="http://schemas.microsoft.com/office/drawing/2014/main" id="{C624C75B-4264-4118-8DD4-C9A111874328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579112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4" name="Ellipse 93">
                    <a:extLst>
                      <a:ext uri="{FF2B5EF4-FFF2-40B4-BE49-F238E27FC236}">
                        <a16:creationId xmlns:a16="http://schemas.microsoft.com/office/drawing/2014/main" id="{26C44C9F-77BC-4426-81AA-447DA9BC8D1D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438006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4F1664C5-52CF-4AB2-BC0F-52A1B70C3466}"/>
                    </a:ext>
                  </a:extLst>
                </p:cNvPr>
                <p:cNvSpPr/>
                <p:nvPr/>
              </p:nvSpPr>
              <p:spPr>
                <a:xfrm>
                  <a:off x="3896216" y="1745307"/>
                  <a:ext cx="693129" cy="69312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3</a:t>
                  </a:r>
                  <a:endParaRPr lang="de-DE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4" name="Gerade Verbindung mit Pfeil 43">
                  <a:extLst>
                    <a:ext uri="{FF2B5EF4-FFF2-40B4-BE49-F238E27FC236}">
                      <a16:creationId xmlns:a16="http://schemas.microsoft.com/office/drawing/2014/main" id="{EEBC3AF8-9677-433E-AD49-3D0F9F183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1150" y="2457450"/>
                  <a:ext cx="0" cy="3367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Gerade Verbindung mit Pfeil 46">
                <a:extLst>
                  <a:ext uri="{FF2B5EF4-FFF2-40B4-BE49-F238E27FC236}">
                    <a16:creationId xmlns:a16="http://schemas.microsoft.com/office/drawing/2014/main" id="{8A4B8559-92D6-498A-B034-09A9391D55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6100" y="2457452"/>
                <a:ext cx="0" cy="3347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D24B422-2D3A-47B9-929A-F63E863A39E1}"/>
              </a:ext>
            </a:extLst>
          </p:cNvPr>
          <p:cNvCxnSpPr>
            <a:cxnSpLocks/>
          </p:cNvCxnSpPr>
          <p:nvPr/>
        </p:nvCxnSpPr>
        <p:spPr>
          <a:xfrm flipV="1">
            <a:off x="1993521" y="134025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06989F9-C62B-4C58-B632-F563BF71BB72}"/>
              </a:ext>
            </a:extLst>
          </p:cNvPr>
          <p:cNvCxnSpPr>
            <a:cxnSpLocks/>
          </p:cNvCxnSpPr>
          <p:nvPr/>
        </p:nvCxnSpPr>
        <p:spPr>
          <a:xfrm flipV="1">
            <a:off x="4134289" y="588443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0C7192B-3EF6-4F8F-AE06-36F96E9755B8}"/>
              </a:ext>
            </a:extLst>
          </p:cNvPr>
          <p:cNvCxnSpPr>
            <a:cxnSpLocks/>
          </p:cNvCxnSpPr>
          <p:nvPr/>
        </p:nvCxnSpPr>
        <p:spPr>
          <a:xfrm>
            <a:off x="3854071" y="5919084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2947CC4-9778-40A3-A232-867837AAB5B6}"/>
              </a:ext>
            </a:extLst>
          </p:cNvPr>
          <p:cNvSpPr txBox="1"/>
          <p:nvPr/>
        </p:nvSpPr>
        <p:spPr>
          <a:xfrm>
            <a:off x="3319304" y="2059479"/>
            <a:ext cx="408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Erstes Vorkommen der Knoten merken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E0E8A9-1075-4934-B039-049B2B914457}"/>
              </a:ext>
            </a:extLst>
          </p:cNvPr>
          <p:cNvSpPr txBox="1"/>
          <p:nvPr/>
        </p:nvSpPr>
        <p:spPr>
          <a:xfrm>
            <a:off x="3331827" y="2386158"/>
            <a:ext cx="501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Wieder LCA bestimmen um Weglänge zu berechnen</a:t>
            </a:r>
          </a:p>
        </p:txBody>
      </p:sp>
    </p:spTree>
    <p:extLst>
      <p:ext uri="{BB962C8B-B14F-4D97-AF65-F5344CB8AC3E}">
        <p14:creationId xmlns:p14="http://schemas.microsoft.com/office/powerpoint/2010/main" val="648356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AEB63D9-E7D4-4487-94B4-162C4D697650}"/>
              </a:ext>
            </a:extLst>
          </p:cNvPr>
          <p:cNvSpPr txBox="1"/>
          <p:nvPr/>
        </p:nvSpPr>
        <p:spPr>
          <a:xfrm>
            <a:off x="3330524" y="1742449"/>
            <a:ext cx="60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Eulertour-Array: [0,…, 3, 4,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7</a:t>
            </a:r>
            <a:r>
              <a:rPr lang="de-DE" dirty="0">
                <a:latin typeface="+mj-lt"/>
              </a:rPr>
              <a:t>,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4</a:t>
            </a:r>
            <a:r>
              <a:rPr lang="de-DE" dirty="0">
                <a:latin typeface="+mj-lt"/>
              </a:rPr>
              <a:t>,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6</a:t>
            </a:r>
            <a:r>
              <a:rPr lang="de-DE" dirty="0">
                <a:latin typeface="+mj-lt"/>
              </a:rPr>
              <a:t>,…, 6, 4, 5, 8,…, 8, 5, 4, 3,…, 0]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8BE6663A-3DB0-4E03-852C-783838E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3. Lösungsansatz – Eulertour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F6E9CF-EB0D-4667-8C93-2D38E0FDB94D}"/>
              </a:ext>
            </a:extLst>
          </p:cNvPr>
          <p:cNvGrpSpPr/>
          <p:nvPr/>
        </p:nvGrpSpPr>
        <p:grpSpPr>
          <a:xfrm>
            <a:off x="423575" y="1364795"/>
            <a:ext cx="3710714" cy="4829860"/>
            <a:chOff x="2728402" y="1393671"/>
            <a:chExt cx="3710714" cy="4829860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9F718E14-343E-429E-9C9C-6F95CFEE5997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185029" y="2457687"/>
              <a:ext cx="8019" cy="43052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F0D64D3-3E39-4F78-AB75-BC58B5C59247}"/>
                </a:ext>
              </a:extLst>
            </p:cNvPr>
            <p:cNvGrpSpPr/>
            <p:nvPr/>
          </p:nvGrpSpPr>
          <p:grpSpPr>
            <a:xfrm>
              <a:off x="2728402" y="1393671"/>
              <a:ext cx="3710714" cy="4829860"/>
              <a:chOff x="2786154" y="1374420"/>
              <a:chExt cx="3710714" cy="4829860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B33C811-D4AD-4362-887A-E64A3004E5FC}"/>
                  </a:ext>
                </a:extLst>
              </p:cNvPr>
              <p:cNvGrpSpPr/>
              <p:nvPr/>
            </p:nvGrpSpPr>
            <p:grpSpPr>
              <a:xfrm>
                <a:off x="2786154" y="1374420"/>
                <a:ext cx="3710714" cy="4829860"/>
                <a:chOff x="2786154" y="1374420"/>
                <a:chExt cx="3710714" cy="4829860"/>
              </a:xfrm>
            </p:grpSpPr>
            <p:grpSp>
              <p:nvGrpSpPr>
                <p:cNvPr id="95" name="Gruppieren 94">
                  <a:extLst>
                    <a:ext uri="{FF2B5EF4-FFF2-40B4-BE49-F238E27FC236}">
                      <a16:creationId xmlns:a16="http://schemas.microsoft.com/office/drawing/2014/main" id="{62412EDD-9A0C-420D-9EB4-5EF3FF934641}"/>
                    </a:ext>
                  </a:extLst>
                </p:cNvPr>
                <p:cNvGrpSpPr/>
                <p:nvPr/>
              </p:nvGrpSpPr>
              <p:grpSpPr>
                <a:xfrm>
                  <a:off x="2786154" y="1374420"/>
                  <a:ext cx="3710714" cy="4829860"/>
                  <a:chOff x="2229553" y="-682719"/>
                  <a:chExt cx="4204222" cy="5472209"/>
                </a:xfrm>
              </p:grpSpPr>
              <p:grpSp>
                <p:nvGrpSpPr>
                  <p:cNvPr id="85" name="Gruppieren 84">
                    <a:extLst>
                      <a:ext uri="{FF2B5EF4-FFF2-40B4-BE49-F238E27FC236}">
                        <a16:creationId xmlns:a16="http://schemas.microsoft.com/office/drawing/2014/main" id="{1CCBA18B-7B40-440E-A4B4-1D422FFE720C}"/>
                      </a:ext>
                    </a:extLst>
                  </p:cNvPr>
                  <p:cNvGrpSpPr/>
                  <p:nvPr/>
                </p:nvGrpSpPr>
                <p:grpSpPr>
                  <a:xfrm>
                    <a:off x="2229553" y="-682719"/>
                    <a:ext cx="4204222" cy="5103889"/>
                    <a:chOff x="3432711" y="1486939"/>
                    <a:chExt cx="2774871" cy="3368669"/>
                  </a:xfrm>
                </p:grpSpPr>
                <p:grpSp>
                  <p:nvGrpSpPr>
                    <p:cNvPr id="50" name="Gruppieren 49">
                      <a:extLst>
                        <a:ext uri="{FF2B5EF4-FFF2-40B4-BE49-F238E27FC236}">
                          <a16:creationId xmlns:a16="http://schemas.microsoft.com/office/drawing/2014/main" id="{1CF65B7A-90EE-45A6-AF3D-D232C31E18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32711" y="1486939"/>
                      <a:ext cx="2774871" cy="3368669"/>
                      <a:chOff x="3432711" y="1486939"/>
                      <a:chExt cx="2774871" cy="3368669"/>
                    </a:xfrm>
                  </p:grpSpPr>
                  <p:sp>
                    <p:nvSpPr>
                      <p:cNvPr id="17" name="Ellipse 16">
                        <a:extLst>
                          <a:ext uri="{FF2B5EF4-FFF2-40B4-BE49-F238E27FC236}">
                            <a16:creationId xmlns:a16="http://schemas.microsoft.com/office/drawing/2014/main" id="{4375F240-944E-43B7-AF37-C4540DDF34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8812" y="2604557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4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2" name="Ellipse 21">
                        <a:extLst>
                          <a:ext uri="{FF2B5EF4-FFF2-40B4-BE49-F238E27FC236}">
                            <a16:creationId xmlns:a16="http://schemas.microsoft.com/office/drawing/2014/main" id="{081DFEC4-FFE3-456F-8A30-98445C551636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673204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3" name="Ellipse 22">
                        <a:extLst>
                          <a:ext uri="{FF2B5EF4-FFF2-40B4-BE49-F238E27FC236}">
                            <a16:creationId xmlns:a16="http://schemas.microsoft.com/office/drawing/2014/main" id="{9E9F2299-2ED1-4986-BEE1-7EDCFDEA0B8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580072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4" name="Ellipse 23">
                        <a:extLst>
                          <a:ext uri="{FF2B5EF4-FFF2-40B4-BE49-F238E27FC236}">
                            <a16:creationId xmlns:a16="http://schemas.microsoft.com/office/drawing/2014/main" id="{72706BC0-4679-412F-9781-AA26671BD29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4482987" y="1486939"/>
                        <a:ext cx="45720" cy="457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5" name="Ellipse 24">
                        <a:extLst>
                          <a:ext uri="{FF2B5EF4-FFF2-40B4-BE49-F238E27FC236}">
                            <a16:creationId xmlns:a16="http://schemas.microsoft.com/office/drawing/2014/main" id="{6D3FC993-66EF-4730-8380-E9CCB2C5C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2711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7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6" name="Gerade Verbindung mit Pfeil 25">
                        <a:extLst>
                          <a:ext uri="{FF2B5EF4-FFF2-40B4-BE49-F238E27FC236}">
                            <a16:creationId xmlns:a16="http://schemas.microsoft.com/office/drawing/2014/main" id="{EBCB9D91-BC8E-49BE-82BC-4C66F110E267}"/>
                          </a:ext>
                        </a:extLst>
                      </p:cNvPr>
                      <p:cNvCxnSpPr>
                        <a:cxnSpLocks/>
                        <a:stCxn id="17" idx="3"/>
                        <a:endCxn id="25" idx="7"/>
                      </p:cNvCxnSpPr>
                      <p:nvPr/>
                    </p:nvCxnSpPr>
                    <p:spPr>
                      <a:xfrm flipH="1">
                        <a:off x="3875127" y="3046973"/>
                        <a:ext cx="469591" cy="6592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" name="Ellipse 26">
                        <a:extLst>
                          <a:ext uri="{FF2B5EF4-FFF2-40B4-BE49-F238E27FC236}">
                            <a16:creationId xmlns:a16="http://schemas.microsoft.com/office/drawing/2014/main" id="{2B5F8B33-7955-4BB0-8698-1269C1E2D2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919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8" name="Gerade Verbindung mit Pfeil 27">
                        <a:extLst>
                          <a:ext uri="{FF2B5EF4-FFF2-40B4-BE49-F238E27FC236}">
                            <a16:creationId xmlns:a16="http://schemas.microsoft.com/office/drawing/2014/main" id="{DC957F97-B111-4D94-9C23-7BC41961AD2D}"/>
                          </a:ext>
                        </a:extLst>
                      </p:cNvPr>
                      <p:cNvCxnSpPr>
                        <a:cxnSpLocks/>
                        <a:stCxn id="17" idx="5"/>
                        <a:endCxn id="27" idx="1"/>
                      </p:cNvCxnSpPr>
                      <p:nvPr/>
                    </p:nvCxnSpPr>
                    <p:spPr>
                      <a:xfrm>
                        <a:off x="4711228" y="3046973"/>
                        <a:ext cx="457597" cy="6592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Ellipse 28">
                        <a:extLst>
                          <a:ext uri="{FF2B5EF4-FFF2-40B4-BE49-F238E27FC236}">
                            <a16:creationId xmlns:a16="http://schemas.microsoft.com/office/drawing/2014/main" id="{E1CC0020-727C-4EF8-B9B1-856EDA1B49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62815" y="3630321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400" dirty="0">
                            <a:solidFill>
                              <a:schemeClr val="tx1"/>
                            </a:solidFill>
                          </a:rPr>
                          <a:t>6</a:t>
                        </a:r>
                        <a:endParaRPr lang="de-DE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36" name="Gerade Verbindung mit Pfeil 35">
                        <a:extLst>
                          <a:ext uri="{FF2B5EF4-FFF2-40B4-BE49-F238E27FC236}">
                            <a16:creationId xmlns:a16="http://schemas.microsoft.com/office/drawing/2014/main" id="{1BE8D24F-A03E-4A95-91DC-BD359ADA8DA0}"/>
                          </a:ext>
                        </a:extLst>
                      </p:cNvPr>
                      <p:cNvCxnSpPr>
                        <a:cxnSpLocks/>
                        <a:stCxn id="17" idx="4"/>
                        <a:endCxn id="29" idx="0"/>
                      </p:cNvCxnSpPr>
                      <p:nvPr/>
                    </p:nvCxnSpPr>
                    <p:spPr>
                      <a:xfrm flipH="1">
                        <a:off x="4521976" y="3122879"/>
                        <a:ext cx="5997" cy="50744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" name="Ellipse 41">
                        <a:extLst>
                          <a:ext uri="{FF2B5EF4-FFF2-40B4-BE49-F238E27FC236}">
                            <a16:creationId xmlns:a16="http://schemas.microsoft.com/office/drawing/2014/main" id="{E01615CB-9F1F-413B-AB27-4037BBBD6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89260" y="4337286"/>
                        <a:ext cx="518322" cy="51832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sz="1400" dirty="0">
                            <a:solidFill>
                              <a:schemeClr val="tx1"/>
                            </a:solidFill>
                          </a:rPr>
                          <a:t>8</a:t>
                        </a:r>
                      </a:p>
                    </p:txBody>
                  </p:sp>
                  <p:cxnSp>
                    <p:nvCxnSpPr>
                      <p:cNvPr id="43" name="Gerade Verbindung mit Pfeil 42">
                        <a:extLst>
                          <a:ext uri="{FF2B5EF4-FFF2-40B4-BE49-F238E27FC236}">
                            <a16:creationId xmlns:a16="http://schemas.microsoft.com/office/drawing/2014/main" id="{8A187414-3144-4D03-A877-8AF07F9142B9}"/>
                          </a:ext>
                        </a:extLst>
                      </p:cNvPr>
                      <p:cNvCxnSpPr>
                        <a:cxnSpLocks/>
                        <a:endCxn id="42" idx="1"/>
                      </p:cNvCxnSpPr>
                      <p:nvPr/>
                    </p:nvCxnSpPr>
                    <p:spPr>
                      <a:xfrm>
                        <a:off x="5532037" y="4068232"/>
                        <a:ext cx="233129" cy="34496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4" name="Gerade Verbindung mit Pfeil 53">
                      <a:extLst>
                        <a:ext uri="{FF2B5EF4-FFF2-40B4-BE49-F238E27FC236}">
                          <a16:creationId xmlns:a16="http://schemas.microsoft.com/office/drawing/2014/main" id="{9484F21B-D82B-47E5-BB69-D89D471E954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852333" y="3031067"/>
                      <a:ext cx="402167" cy="54186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Gerade Verbindung mit Pfeil 54">
                      <a:extLst>
                        <a:ext uri="{FF2B5EF4-FFF2-40B4-BE49-F238E27FC236}">
                          <a16:creationId xmlns:a16="http://schemas.microsoft.com/office/drawing/2014/main" id="{8C0F9048-694E-4F17-9F78-92057360FF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020077" y="3128433"/>
                      <a:ext cx="344490" cy="50189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Gerade Verbindung mit Pfeil 59">
                      <a:extLst>
                        <a:ext uri="{FF2B5EF4-FFF2-40B4-BE49-F238E27FC236}">
                          <a16:creationId xmlns:a16="http://schemas.microsoft.com/office/drawing/2014/main" id="{A40C3C9D-395B-4713-BC88-9821E9E6D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34944" y="3151573"/>
                      <a:ext cx="0" cy="45005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Gerade Verbindung mit Pfeil 68">
                      <a:extLst>
                        <a:ext uri="{FF2B5EF4-FFF2-40B4-BE49-F238E27FC236}">
                          <a16:creationId xmlns:a16="http://schemas.microsoft.com/office/drawing/2014/main" id="{8227DA6E-5A34-439A-BC8B-631A3CB4BC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606921" y="3141134"/>
                      <a:ext cx="0" cy="43179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Gerade Verbindung mit Pfeil 71">
                      <a:extLst>
                        <a:ext uri="{FF2B5EF4-FFF2-40B4-BE49-F238E27FC236}">
                          <a16:creationId xmlns:a16="http://schemas.microsoft.com/office/drawing/2014/main" id="{D9ECA461-2503-432E-A8B4-4C0585FDC0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0533" y="3141133"/>
                      <a:ext cx="389209" cy="57196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Gerade Verbindung mit Pfeil 75">
                      <a:extLst>
                        <a:ext uri="{FF2B5EF4-FFF2-40B4-BE49-F238E27FC236}">
                          <a16:creationId xmlns:a16="http://schemas.microsoft.com/office/drawing/2014/main" id="{FA16A00B-305E-4F5A-915A-3391853273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79966" y="4148643"/>
                      <a:ext cx="221401" cy="32625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Gerade Verbindung mit Pfeil 77">
                      <a:extLst>
                        <a:ext uri="{FF2B5EF4-FFF2-40B4-BE49-F238E27FC236}">
                          <a16:creationId xmlns:a16="http://schemas.microsoft.com/office/drawing/2014/main" id="{49626B3A-64BB-4805-9CF4-F28E70B2A6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611242" y="4024659"/>
                      <a:ext cx="205995" cy="28711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Gerade Verbindung mit Pfeil 81">
                      <a:extLst>
                        <a:ext uri="{FF2B5EF4-FFF2-40B4-BE49-F238E27FC236}">
                          <a16:creationId xmlns:a16="http://schemas.microsoft.com/office/drawing/2014/main" id="{125B9B76-5BEB-4936-AB6B-6088D301DE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801455" y="3006129"/>
                      <a:ext cx="413397" cy="56680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" name="Gerade Verbindung mit Pfeil 87">
                    <a:extLst>
                      <a:ext uri="{FF2B5EF4-FFF2-40B4-BE49-F238E27FC236}">
                        <a16:creationId xmlns:a16="http://schemas.microsoft.com/office/drawing/2014/main" id="{D25BFC80-E073-482A-979E-53BD5FA87B84}"/>
                      </a:ext>
                    </a:extLst>
                  </p:cNvPr>
                  <p:cNvCxnSpPr/>
                  <p:nvPr/>
                </p:nvCxnSpPr>
                <p:spPr>
                  <a:xfrm>
                    <a:off x="4439983" y="-39009"/>
                    <a:ext cx="98241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Ellipse 88">
                    <a:extLst>
                      <a:ext uri="{FF2B5EF4-FFF2-40B4-BE49-F238E27FC236}">
                        <a16:creationId xmlns:a16="http://schemas.microsoft.com/office/drawing/2014/main" id="{050088D6-F18D-49D6-B2E9-490452B42D1C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703670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0" name="Ellipse 89">
                    <a:extLst>
                      <a:ext uri="{FF2B5EF4-FFF2-40B4-BE49-F238E27FC236}">
                        <a16:creationId xmlns:a16="http://schemas.microsoft.com/office/drawing/2014/main" id="{4BB22FDA-34A9-4EFD-948E-BF138BD24CF7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562563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1" name="Ellipse 90">
                    <a:extLst>
                      <a:ext uri="{FF2B5EF4-FFF2-40B4-BE49-F238E27FC236}">
                        <a16:creationId xmlns:a16="http://schemas.microsoft.com/office/drawing/2014/main" id="{8AB6C564-0B68-4F12-BAD8-ED8C2BEB6CA7}"/>
                      </a:ext>
                    </a:extLst>
                  </p:cNvPr>
                  <p:cNvSpPr/>
                  <p:nvPr/>
                </p:nvSpPr>
                <p:spPr>
                  <a:xfrm flipV="1">
                    <a:off x="3845269" y="3421457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2" name="Ellipse 91">
                    <a:extLst>
                      <a:ext uri="{FF2B5EF4-FFF2-40B4-BE49-F238E27FC236}">
                        <a16:creationId xmlns:a16="http://schemas.microsoft.com/office/drawing/2014/main" id="{794F090A-677E-4628-BB30-6181AF2C498B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720219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3" name="Ellipse 92">
                    <a:extLst>
                      <a:ext uri="{FF2B5EF4-FFF2-40B4-BE49-F238E27FC236}">
                        <a16:creationId xmlns:a16="http://schemas.microsoft.com/office/drawing/2014/main" id="{C624C75B-4264-4118-8DD4-C9A111874328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579112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4" name="Ellipse 93">
                    <a:extLst>
                      <a:ext uri="{FF2B5EF4-FFF2-40B4-BE49-F238E27FC236}">
                        <a16:creationId xmlns:a16="http://schemas.microsoft.com/office/drawing/2014/main" id="{26C44C9F-77BC-4426-81AA-447DA9BC8D1D}"/>
                      </a:ext>
                    </a:extLst>
                  </p:cNvPr>
                  <p:cNvSpPr/>
                  <p:nvPr/>
                </p:nvSpPr>
                <p:spPr>
                  <a:xfrm flipV="1">
                    <a:off x="6248305" y="4438006"/>
                    <a:ext cx="69271" cy="692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4F1664C5-52CF-4AB2-BC0F-52A1B70C3466}"/>
                    </a:ext>
                  </a:extLst>
                </p:cNvPr>
                <p:cNvSpPr/>
                <p:nvPr/>
              </p:nvSpPr>
              <p:spPr>
                <a:xfrm>
                  <a:off x="3896216" y="1745307"/>
                  <a:ext cx="693129" cy="69312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3</a:t>
                  </a:r>
                  <a:endParaRPr lang="de-DE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4" name="Gerade Verbindung mit Pfeil 43">
                  <a:extLst>
                    <a:ext uri="{FF2B5EF4-FFF2-40B4-BE49-F238E27FC236}">
                      <a16:creationId xmlns:a16="http://schemas.microsoft.com/office/drawing/2014/main" id="{EEBC3AF8-9677-433E-AD49-3D0F9F183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1150" y="2457450"/>
                  <a:ext cx="0" cy="3367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Gerade Verbindung mit Pfeil 46">
                <a:extLst>
                  <a:ext uri="{FF2B5EF4-FFF2-40B4-BE49-F238E27FC236}">
                    <a16:creationId xmlns:a16="http://schemas.microsoft.com/office/drawing/2014/main" id="{8A4B8559-92D6-498A-B034-09A9391D55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6100" y="2457452"/>
                <a:ext cx="0" cy="3347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1306">
            <a:extLst>
              <a:ext uri="{FF2B5EF4-FFF2-40B4-BE49-F238E27FC236}">
                <a16:creationId xmlns:a16="http://schemas.microsoft.com/office/drawing/2014/main" id="{17747FA5-68E5-432E-A3FD-E1EA38516E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B3C7E5-B5F6-4DB7-AAEF-6D19118597FD}"/>
              </a:ext>
            </a:extLst>
          </p:cNvPr>
          <p:cNvGrpSpPr/>
          <p:nvPr/>
        </p:nvGrpSpPr>
        <p:grpSpPr>
          <a:xfrm>
            <a:off x="9591346" y="2396331"/>
            <a:ext cx="1678815" cy="1604963"/>
            <a:chOff x="7958397" y="4572000"/>
            <a:chExt cx="1678815" cy="1604963"/>
          </a:xfrm>
        </p:grpSpPr>
        <p:pic>
          <p:nvPicPr>
            <p:cNvPr id="106" name="Grafik 105" descr="Ein Bild, das Bildschirm, Licht, Uhr, sitzend enthält.&#10;&#10;Automatisch generierte Beschreibung">
              <a:extLst>
                <a:ext uri="{FF2B5EF4-FFF2-40B4-BE49-F238E27FC236}">
                  <a16:creationId xmlns:a16="http://schemas.microsoft.com/office/drawing/2014/main" id="{29D59507-9A7F-48BA-BBA3-CCA54FBAC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1692" r="2019"/>
            <a:stretch/>
          </p:blipFill>
          <p:spPr>
            <a:xfrm>
              <a:off x="7988300" y="4578581"/>
              <a:ext cx="1615361" cy="1598382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E0636992-B192-4BCE-A526-A635AA20A8DA}"/>
                </a:ext>
              </a:extLst>
            </p:cNvPr>
            <p:cNvSpPr txBox="1"/>
            <p:nvPr/>
          </p:nvSpPr>
          <p:spPr>
            <a:xfrm>
              <a:off x="8020050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C2D10F5D-8A87-49CD-B06D-8C27FBDBF5E5}"/>
                </a:ext>
              </a:extLst>
            </p:cNvPr>
            <p:cNvSpPr txBox="1"/>
            <p:nvPr/>
          </p:nvSpPr>
          <p:spPr>
            <a:xfrm>
              <a:off x="8321736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0932A3A-EB21-40A7-9B2E-36828AABCC45}"/>
                </a:ext>
              </a:extLst>
            </p:cNvPr>
            <p:cNvSpPr txBox="1"/>
            <p:nvPr/>
          </p:nvSpPr>
          <p:spPr>
            <a:xfrm>
              <a:off x="8628303" y="4572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FDD0EF42-ABDF-46A1-9A14-EF0594EC0373}"/>
                </a:ext>
              </a:extLst>
            </p:cNvPr>
            <p:cNvSpPr txBox="1"/>
            <p:nvPr/>
          </p:nvSpPr>
          <p:spPr>
            <a:xfrm>
              <a:off x="8647554" y="4868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200A4A1-2DD3-4366-B9B9-964E339F6B33}"/>
                </a:ext>
              </a:extLst>
            </p:cNvPr>
            <p:cNvSpPr txBox="1"/>
            <p:nvPr/>
          </p:nvSpPr>
          <p:spPr>
            <a:xfrm>
              <a:off x="8635341" y="5189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6D6FF5F0-0BA0-449A-8D6B-49E9F57CF48B}"/>
                </a:ext>
              </a:extLst>
            </p:cNvPr>
            <p:cNvSpPr txBox="1"/>
            <p:nvPr/>
          </p:nvSpPr>
          <p:spPr>
            <a:xfrm>
              <a:off x="8333655" y="51885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3AA12717-72FC-46E8-A978-1C10AD269433}"/>
                </a:ext>
              </a:extLst>
            </p:cNvPr>
            <p:cNvSpPr txBox="1"/>
            <p:nvPr/>
          </p:nvSpPr>
          <p:spPr>
            <a:xfrm>
              <a:off x="8948992" y="517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69E0D61-27B8-4A3C-84DB-814DB1DC7F8E}"/>
                </a:ext>
              </a:extLst>
            </p:cNvPr>
            <p:cNvSpPr txBox="1"/>
            <p:nvPr/>
          </p:nvSpPr>
          <p:spPr>
            <a:xfrm>
              <a:off x="8914472" y="457867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21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72AB4E-23A1-43F0-AF3E-96FF4777ABD5}"/>
                </a:ext>
              </a:extLst>
            </p:cNvPr>
            <p:cNvSpPr txBox="1"/>
            <p:nvPr/>
          </p:nvSpPr>
          <p:spPr>
            <a:xfrm>
              <a:off x="9200111" y="4578581"/>
              <a:ext cx="41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15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EDD99514-FA25-42E8-B8A7-22D8527D0467}"/>
                </a:ext>
              </a:extLst>
            </p:cNvPr>
            <p:cNvSpPr txBox="1"/>
            <p:nvPr/>
          </p:nvSpPr>
          <p:spPr>
            <a:xfrm>
              <a:off x="8955222" y="48801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8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4B8143F7-D926-4AF9-85CE-C9C1AB178349}"/>
                </a:ext>
              </a:extLst>
            </p:cNvPr>
            <p:cNvSpPr txBox="1"/>
            <p:nvPr/>
          </p:nvSpPr>
          <p:spPr>
            <a:xfrm>
              <a:off x="9211331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261BCFC-C3B3-4527-8B68-ECEDB1AD2C56}"/>
                </a:ext>
              </a:extLst>
            </p:cNvPr>
            <p:cNvSpPr txBox="1"/>
            <p:nvPr/>
          </p:nvSpPr>
          <p:spPr>
            <a:xfrm>
              <a:off x="8270569" y="4870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24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9B900457-24BC-40E7-8650-D49A182CCEB8}"/>
                </a:ext>
              </a:extLst>
            </p:cNvPr>
            <p:cNvSpPr txBox="1"/>
            <p:nvPr/>
          </p:nvSpPr>
          <p:spPr>
            <a:xfrm>
              <a:off x="7958397" y="48764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23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956C56F9-0116-4400-BD31-699A01CCF3B5}"/>
                </a:ext>
              </a:extLst>
            </p:cNvPr>
            <p:cNvSpPr txBox="1"/>
            <p:nvPr/>
          </p:nvSpPr>
          <p:spPr>
            <a:xfrm>
              <a:off x="7965360" y="51848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6A294375-B976-4EC4-A517-A85E54C1BE4A}"/>
                </a:ext>
              </a:extLst>
            </p:cNvPr>
            <p:cNvSpPr txBox="1"/>
            <p:nvPr/>
          </p:nvSpPr>
          <p:spPr>
            <a:xfrm>
              <a:off x="9209310" y="517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16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4ABE71B3-1C1D-423D-BD75-8B2B1E4FBA6C}"/>
                </a:ext>
              </a:extLst>
            </p:cNvPr>
            <p:cNvSpPr txBox="1"/>
            <p:nvPr/>
          </p:nvSpPr>
          <p:spPr>
            <a:xfrm>
              <a:off x="7963652" y="54801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14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74BFF70-CD7F-402C-B2BE-77A9B2053A83}"/>
                </a:ext>
              </a:extLst>
            </p:cNvPr>
            <p:cNvSpPr txBox="1"/>
            <p:nvPr/>
          </p:nvSpPr>
          <p:spPr>
            <a:xfrm>
              <a:off x="8283239" y="54867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A44164-205E-454D-B37F-E3C5603C5829}"/>
                </a:ext>
              </a:extLst>
            </p:cNvPr>
            <p:cNvSpPr txBox="1"/>
            <p:nvPr/>
          </p:nvSpPr>
          <p:spPr>
            <a:xfrm>
              <a:off x="8638107" y="54801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6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E8FC1B19-DC5A-450D-9E01-CC580A9FE05A}"/>
                </a:ext>
              </a:extLst>
            </p:cNvPr>
            <p:cNvSpPr txBox="1"/>
            <p:nvPr/>
          </p:nvSpPr>
          <p:spPr>
            <a:xfrm>
              <a:off x="8952107" y="54748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9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63B36DD-4D1E-4A25-BA81-CB550C3CF920}"/>
                </a:ext>
              </a:extLst>
            </p:cNvPr>
            <p:cNvSpPr txBox="1"/>
            <p:nvPr/>
          </p:nvSpPr>
          <p:spPr>
            <a:xfrm>
              <a:off x="9200111" y="54735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C5FDB4BD-B3A2-4D65-8D2E-3AC6BB90E490}"/>
                </a:ext>
              </a:extLst>
            </p:cNvPr>
            <p:cNvSpPr txBox="1"/>
            <p:nvPr/>
          </p:nvSpPr>
          <p:spPr>
            <a:xfrm>
              <a:off x="9218508" y="5766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17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120AA797-A286-4D35-883D-C51AC0956A5B}"/>
                </a:ext>
              </a:extLst>
            </p:cNvPr>
            <p:cNvSpPr txBox="1"/>
            <p:nvPr/>
          </p:nvSpPr>
          <p:spPr>
            <a:xfrm>
              <a:off x="8896904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22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3C0A8B29-132C-4303-802D-4DE301AD2B93}"/>
                </a:ext>
              </a:extLst>
            </p:cNvPr>
            <p:cNvSpPr txBox="1"/>
            <p:nvPr/>
          </p:nvSpPr>
          <p:spPr>
            <a:xfrm>
              <a:off x="7965360" y="57771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20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1B0F928E-C3B0-4542-BF51-543ACC719891}"/>
                </a:ext>
              </a:extLst>
            </p:cNvPr>
            <p:cNvSpPr txBox="1"/>
            <p:nvPr/>
          </p:nvSpPr>
          <p:spPr>
            <a:xfrm>
              <a:off x="8286005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930CAC18-1786-475E-959A-B28E4960E2A9}"/>
                </a:ext>
              </a:extLst>
            </p:cNvPr>
            <p:cNvSpPr txBox="1"/>
            <p:nvPr/>
          </p:nvSpPr>
          <p:spPr>
            <a:xfrm>
              <a:off x="8591934" y="577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18</a:t>
              </a:r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7A3BC24-113E-4BD2-9086-663F7E045CE1}"/>
              </a:ext>
            </a:extLst>
          </p:cNvPr>
          <p:cNvCxnSpPr>
            <a:cxnSpLocks/>
          </p:cNvCxnSpPr>
          <p:nvPr/>
        </p:nvCxnSpPr>
        <p:spPr>
          <a:xfrm>
            <a:off x="1758571" y="1353922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D24B422-2D3A-47B9-929A-F63E863A39E1}"/>
              </a:ext>
            </a:extLst>
          </p:cNvPr>
          <p:cNvCxnSpPr>
            <a:cxnSpLocks/>
          </p:cNvCxnSpPr>
          <p:nvPr/>
        </p:nvCxnSpPr>
        <p:spPr>
          <a:xfrm flipV="1">
            <a:off x="1993521" y="134025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8015B89-9366-4ECA-81FE-DBDD11B70720}"/>
              </a:ext>
            </a:extLst>
          </p:cNvPr>
          <p:cNvCxnSpPr>
            <a:cxnSpLocks/>
          </p:cNvCxnSpPr>
          <p:nvPr/>
        </p:nvCxnSpPr>
        <p:spPr>
          <a:xfrm>
            <a:off x="1758571" y="4987207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D8D869-0626-494E-A2AB-6B830486EA4C}"/>
              </a:ext>
            </a:extLst>
          </p:cNvPr>
          <p:cNvCxnSpPr>
            <a:cxnSpLocks/>
          </p:cNvCxnSpPr>
          <p:nvPr/>
        </p:nvCxnSpPr>
        <p:spPr>
          <a:xfrm flipV="1">
            <a:off x="2024892" y="4974936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06989F9-C62B-4C58-B632-F563BF71BB72}"/>
              </a:ext>
            </a:extLst>
          </p:cNvPr>
          <p:cNvCxnSpPr>
            <a:cxnSpLocks/>
          </p:cNvCxnSpPr>
          <p:nvPr/>
        </p:nvCxnSpPr>
        <p:spPr>
          <a:xfrm flipV="1">
            <a:off x="4134289" y="5884430"/>
            <a:ext cx="0" cy="33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0C7192B-3EF6-4F8F-AE06-36F96E9755B8}"/>
              </a:ext>
            </a:extLst>
          </p:cNvPr>
          <p:cNvCxnSpPr>
            <a:cxnSpLocks/>
          </p:cNvCxnSpPr>
          <p:nvPr/>
        </p:nvCxnSpPr>
        <p:spPr>
          <a:xfrm>
            <a:off x="3854071" y="5919084"/>
            <a:ext cx="0" cy="336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2947CC4-9778-40A3-A232-867837AAB5B6}"/>
              </a:ext>
            </a:extLst>
          </p:cNvPr>
          <p:cNvSpPr txBox="1"/>
          <p:nvPr/>
        </p:nvSpPr>
        <p:spPr>
          <a:xfrm>
            <a:off x="3319304" y="2059479"/>
            <a:ext cx="408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Erstes Vorkommen der Knoten merken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E0E8A9-1075-4934-B039-049B2B914457}"/>
              </a:ext>
            </a:extLst>
          </p:cNvPr>
          <p:cNvSpPr txBox="1"/>
          <p:nvPr/>
        </p:nvSpPr>
        <p:spPr>
          <a:xfrm>
            <a:off x="3331827" y="2386158"/>
            <a:ext cx="501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Wieder LCA bestimmen um Weglänge zu berechnen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A30EF9E-864B-491D-B12D-9432FE11A7FE}"/>
              </a:ext>
            </a:extLst>
          </p:cNvPr>
          <p:cNvSpPr txBox="1"/>
          <p:nvPr/>
        </p:nvSpPr>
        <p:spPr>
          <a:xfrm>
            <a:off x="3331827" y="2716497"/>
            <a:ext cx="545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LCA(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6</a:t>
            </a:r>
            <a:r>
              <a:rPr lang="de-DE" dirty="0">
                <a:latin typeface="+mj-lt"/>
              </a:rPr>
              <a:t>,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7</a:t>
            </a:r>
            <a:r>
              <a:rPr lang="de-DE" dirty="0">
                <a:latin typeface="+mj-lt"/>
              </a:rPr>
              <a:t>): Erste Vorkommen der Knoten betrachten 	und das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Minimum</a:t>
            </a:r>
            <a:r>
              <a:rPr lang="de-DE" dirty="0">
                <a:latin typeface="+mj-lt"/>
              </a:rPr>
              <a:t> des Intervalls bestimmen</a:t>
            </a:r>
          </a:p>
        </p:txBody>
      </p:sp>
    </p:spTree>
    <p:extLst>
      <p:ext uri="{BB962C8B-B14F-4D97-AF65-F5344CB8AC3E}">
        <p14:creationId xmlns:p14="http://schemas.microsoft.com/office/powerpoint/2010/main" val="1494656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Lösungsansatz – kürzeste Wege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8575178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e-DE" dirty="0">
                    <a:latin typeface="+mj-lt"/>
                  </a:rPr>
                  <a:t>Kürzeste Wege mit Hilfe einer Eulertour berechnen</a:t>
                </a:r>
              </a:p>
              <a:p>
                <a:pPr lvl="1"/>
                <a:r>
                  <a:rPr lang="de-DE" dirty="0">
                    <a:latin typeface="+mj-lt"/>
                  </a:rPr>
                  <a:t>Eulertour der Länge n bestimmen 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r>
                  <a:rPr lang="de-DE" dirty="0">
                    <a:latin typeface="+mj-lt"/>
                  </a:rPr>
                  <a:t>Für jeden Knoten wird der Zeitpunkt des ersten Besuchs </a:t>
                </a:r>
                <a:br>
                  <a:rPr lang="de-DE" dirty="0">
                    <a:latin typeface="+mj-lt"/>
                  </a:rPr>
                </a:br>
                <a:r>
                  <a:rPr lang="de-DE" dirty="0">
                    <a:latin typeface="+mj-lt"/>
                  </a:rPr>
                  <a:t>sowie seine Tiefe im Graphen abgespeichert</a:t>
                </a:r>
              </a:p>
              <a:p>
                <a:pPr lvl="1"/>
                <a:endParaRPr lang="de-DE" dirty="0">
                  <a:latin typeface="+mj-lt"/>
                </a:endParaRPr>
              </a:p>
              <a:p>
                <a:pPr lvl="1"/>
                <a:r>
                  <a:rPr lang="de-DE" dirty="0">
                    <a:latin typeface="+mj-lt"/>
                  </a:rPr>
                  <a:t>Der </a:t>
                </a:r>
                <a:r>
                  <a:rPr lang="de-DE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LCA</a:t>
                </a:r>
                <a:r>
                  <a:rPr lang="de-DE" dirty="0">
                    <a:latin typeface="+mj-lt"/>
                  </a:rPr>
                  <a:t> wird mithilfe einer </a:t>
                </a:r>
                <a:r>
                  <a:rPr lang="de-DE" dirty="0" err="1">
                    <a:latin typeface="+mj-lt"/>
                  </a:rPr>
                  <a:t>Sparse</a:t>
                </a:r>
                <a:r>
                  <a:rPr lang="de-DE" dirty="0">
                    <a:latin typeface="+mj-lt"/>
                  </a:rPr>
                  <a:t> Table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de-DE" dirty="0">
                    <a:latin typeface="+mj-lt"/>
                  </a:rPr>
                  <a:t> berechnet und die Weglänge ergibt sich aus den Tiefen: </a:t>
                </a:r>
              </a:p>
              <a:p>
                <a:pPr marL="457200" lvl="1" indent="0">
                  <a:buNone/>
                </a:pPr>
                <a:r>
                  <a:rPr lang="de-DE" dirty="0">
                    <a:latin typeface="+mj-lt"/>
                  </a:rPr>
                  <a:t>		Weglänge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>
                    <a:latin typeface="+mj-lt"/>
                  </a:rPr>
                  <a:t> Tiefe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de-DE" dirty="0">
                    <a:latin typeface="+mj-lt"/>
                  </a:rPr>
                  <a:t> Tiefe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−2∗</m:t>
                    </m:r>
                  </m:oMath>
                </a14:m>
                <a:r>
                  <a:rPr lang="de-DE" dirty="0">
                    <a:latin typeface="+mj-lt"/>
                  </a:rPr>
                  <a:t> Tiefe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r>
                  <a:rPr lang="de-DE" dirty="0">
                    <a:latin typeface="+mj-lt"/>
                  </a:rPr>
                  <a:t>			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=5+5−2∗4=2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sz="900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de-DE" sz="900" dirty="0">
                  <a:solidFill>
                    <a:schemeClr val="bg1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:endParaRPr lang="de-DE" sz="900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Laufzeit: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𝑛𝑙𝑜𝑔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latin typeface="+mj-lt"/>
                </a:endParaRP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C86EF4F-12E0-4804-80F1-35EC4919E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8575178" cy="4351338"/>
              </a:xfrm>
              <a:blipFill>
                <a:blip r:embed="rId2"/>
                <a:stretch>
                  <a:fillRect l="-1138" t="-2801" b="-2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6733505-4821-475A-A085-B251042B94BF}"/>
              </a:ext>
            </a:extLst>
          </p:cNvPr>
          <p:cNvGrpSpPr/>
          <p:nvPr/>
        </p:nvGrpSpPr>
        <p:grpSpPr>
          <a:xfrm>
            <a:off x="8971196" y="3372002"/>
            <a:ext cx="2597159" cy="3120873"/>
            <a:chOff x="2728399" y="1764558"/>
            <a:chExt cx="3710711" cy="4458972"/>
          </a:xfrm>
        </p:grpSpPr>
        <p:cxnSp>
          <p:nvCxnSpPr>
            <p:cNvPr id="161" name="Gerade Verbindung mit Pfeil 160">
              <a:extLst>
                <a:ext uri="{FF2B5EF4-FFF2-40B4-BE49-F238E27FC236}">
                  <a16:creationId xmlns:a16="http://schemas.microsoft.com/office/drawing/2014/main" id="{A295C2B7-1567-417A-BF59-B3F3F47B39AC}"/>
                </a:ext>
              </a:extLst>
            </p:cNvPr>
            <p:cNvCxnSpPr>
              <a:cxnSpLocks/>
              <a:endCxn id="172" idx="0"/>
            </p:cNvCxnSpPr>
            <p:nvPr/>
          </p:nvCxnSpPr>
          <p:spPr>
            <a:xfrm>
              <a:off x="4185029" y="2457687"/>
              <a:ext cx="8015" cy="43052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57942B18-0ED1-425F-BDF8-68E3143552B3}"/>
                </a:ext>
              </a:extLst>
            </p:cNvPr>
            <p:cNvGrpSpPr/>
            <p:nvPr/>
          </p:nvGrpSpPr>
          <p:grpSpPr>
            <a:xfrm>
              <a:off x="2728399" y="1764558"/>
              <a:ext cx="3710711" cy="4458972"/>
              <a:chOff x="2786151" y="1745307"/>
              <a:chExt cx="3710711" cy="4458972"/>
            </a:xfrm>
          </p:grpSpPr>
          <p:grpSp>
            <p:nvGrpSpPr>
              <p:cNvPr id="163" name="Gruppieren 162">
                <a:extLst>
                  <a:ext uri="{FF2B5EF4-FFF2-40B4-BE49-F238E27FC236}">
                    <a16:creationId xmlns:a16="http://schemas.microsoft.com/office/drawing/2014/main" id="{457B1638-D511-44CE-8D90-168949E0B762}"/>
                  </a:ext>
                </a:extLst>
              </p:cNvPr>
              <p:cNvGrpSpPr/>
              <p:nvPr/>
            </p:nvGrpSpPr>
            <p:grpSpPr>
              <a:xfrm>
                <a:off x="2786151" y="2868963"/>
                <a:ext cx="3710711" cy="3335316"/>
                <a:chOff x="2229549" y="1010592"/>
                <a:chExt cx="4204219" cy="3778898"/>
              </a:xfrm>
            </p:grpSpPr>
            <p:grpSp>
              <p:nvGrpSpPr>
                <p:cNvPr id="165" name="Gruppieren 164">
                  <a:extLst>
                    <a:ext uri="{FF2B5EF4-FFF2-40B4-BE49-F238E27FC236}">
                      <a16:creationId xmlns:a16="http://schemas.microsoft.com/office/drawing/2014/main" id="{13CCA80C-3FFD-48F6-B891-AB7E852D972B}"/>
                    </a:ext>
                  </a:extLst>
                </p:cNvPr>
                <p:cNvGrpSpPr/>
                <p:nvPr/>
              </p:nvGrpSpPr>
              <p:grpSpPr>
                <a:xfrm>
                  <a:off x="2229549" y="1010592"/>
                  <a:ext cx="4204219" cy="3410581"/>
                  <a:chOff x="3432711" y="2604557"/>
                  <a:chExt cx="2774871" cy="2251051"/>
                </a:xfrm>
              </p:grpSpPr>
              <p:sp>
                <p:nvSpPr>
                  <p:cNvPr id="172" name="Ellipse 171">
                    <a:extLst>
                      <a:ext uri="{FF2B5EF4-FFF2-40B4-BE49-F238E27FC236}">
                        <a16:creationId xmlns:a16="http://schemas.microsoft.com/office/drawing/2014/main" id="{8E30F4EF-A7AB-4E78-A0F4-36C03F59280E}"/>
                      </a:ext>
                    </a:extLst>
                  </p:cNvPr>
                  <p:cNvSpPr/>
                  <p:nvPr/>
                </p:nvSpPr>
                <p:spPr>
                  <a:xfrm>
                    <a:off x="4268812" y="2604557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4</a:t>
                    </a:r>
                    <a:endParaRPr lang="de-DE" sz="14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76" name="Ellipse 175">
                    <a:extLst>
                      <a:ext uri="{FF2B5EF4-FFF2-40B4-BE49-F238E27FC236}">
                        <a16:creationId xmlns:a16="http://schemas.microsoft.com/office/drawing/2014/main" id="{0B2D8418-A4D3-4BFB-B40E-A4504FA7CD62}"/>
                      </a:ext>
                    </a:extLst>
                  </p:cNvPr>
                  <p:cNvSpPr/>
                  <p:nvPr/>
                </p:nvSpPr>
                <p:spPr>
                  <a:xfrm>
                    <a:off x="3432711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7</a:t>
                    </a:r>
                    <a:endParaRPr lang="de-DE" sz="14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77" name="Gerade Verbindung mit Pfeil 176">
                    <a:extLst>
                      <a:ext uri="{FF2B5EF4-FFF2-40B4-BE49-F238E27FC236}">
                        <a16:creationId xmlns:a16="http://schemas.microsoft.com/office/drawing/2014/main" id="{45341B9E-0A63-4AE8-BFA7-9F9D5A420CB0}"/>
                      </a:ext>
                    </a:extLst>
                  </p:cNvPr>
                  <p:cNvCxnSpPr>
                    <a:cxnSpLocks/>
                    <a:stCxn id="172" idx="3"/>
                  </p:cNvCxnSpPr>
                  <p:nvPr/>
                </p:nvCxnSpPr>
                <p:spPr>
                  <a:xfrm flipH="1">
                    <a:off x="3875130" y="3046972"/>
                    <a:ext cx="469588" cy="65925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Ellipse 177">
                    <a:extLst>
                      <a:ext uri="{FF2B5EF4-FFF2-40B4-BE49-F238E27FC236}">
                        <a16:creationId xmlns:a16="http://schemas.microsoft.com/office/drawing/2014/main" id="{9BEF4096-E900-4D07-B34A-BACEB1A67F2E}"/>
                      </a:ext>
                    </a:extLst>
                  </p:cNvPr>
                  <p:cNvSpPr/>
                  <p:nvPr/>
                </p:nvSpPr>
                <p:spPr>
                  <a:xfrm>
                    <a:off x="5092919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5</a:t>
                    </a:r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9" name="Gerade Verbindung mit Pfeil 178">
                    <a:extLst>
                      <a:ext uri="{FF2B5EF4-FFF2-40B4-BE49-F238E27FC236}">
                        <a16:creationId xmlns:a16="http://schemas.microsoft.com/office/drawing/2014/main" id="{1DE6EB27-A51A-43D9-858B-175E85FA7522}"/>
                      </a:ext>
                    </a:extLst>
                  </p:cNvPr>
                  <p:cNvCxnSpPr>
                    <a:cxnSpLocks/>
                    <a:stCxn id="17" idx="5"/>
                    <a:endCxn id="27" idx="1"/>
                  </p:cNvCxnSpPr>
                  <p:nvPr/>
                </p:nvCxnSpPr>
                <p:spPr>
                  <a:xfrm>
                    <a:off x="4711228" y="3046973"/>
                    <a:ext cx="457597" cy="65925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0" name="Ellipse 179">
                    <a:extLst>
                      <a:ext uri="{FF2B5EF4-FFF2-40B4-BE49-F238E27FC236}">
                        <a16:creationId xmlns:a16="http://schemas.microsoft.com/office/drawing/2014/main" id="{1E96720B-2E11-4849-A544-FF79C005DB7E}"/>
                      </a:ext>
                    </a:extLst>
                  </p:cNvPr>
                  <p:cNvSpPr/>
                  <p:nvPr/>
                </p:nvSpPr>
                <p:spPr>
                  <a:xfrm>
                    <a:off x="4262815" y="3630321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6</a:t>
                    </a:r>
                    <a:endParaRPr lang="de-DE" sz="14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81" name="Gerade Verbindung mit Pfeil 180">
                    <a:extLst>
                      <a:ext uri="{FF2B5EF4-FFF2-40B4-BE49-F238E27FC236}">
                        <a16:creationId xmlns:a16="http://schemas.microsoft.com/office/drawing/2014/main" id="{D34563E9-AFDE-4D44-A1E2-8FDCB7C0B589}"/>
                      </a:ext>
                    </a:extLst>
                  </p:cNvPr>
                  <p:cNvCxnSpPr>
                    <a:cxnSpLocks/>
                    <a:stCxn id="17" idx="4"/>
                    <a:endCxn id="180" idx="0"/>
                  </p:cNvCxnSpPr>
                  <p:nvPr/>
                </p:nvCxnSpPr>
                <p:spPr>
                  <a:xfrm flipH="1">
                    <a:off x="4521976" y="3122879"/>
                    <a:ext cx="5998" cy="50744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2" name="Ellipse 181">
                    <a:extLst>
                      <a:ext uri="{FF2B5EF4-FFF2-40B4-BE49-F238E27FC236}">
                        <a16:creationId xmlns:a16="http://schemas.microsoft.com/office/drawing/2014/main" id="{7B74C64F-FB8C-479B-A22C-FD9C7D94FA0B}"/>
                      </a:ext>
                    </a:extLst>
                  </p:cNvPr>
                  <p:cNvSpPr/>
                  <p:nvPr/>
                </p:nvSpPr>
                <p:spPr>
                  <a:xfrm>
                    <a:off x="5689260" y="4337286"/>
                    <a:ext cx="518322" cy="51832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cxnSp>
                <p:nvCxnSpPr>
                  <p:cNvPr id="183" name="Gerade Verbindung mit Pfeil 182">
                    <a:extLst>
                      <a:ext uri="{FF2B5EF4-FFF2-40B4-BE49-F238E27FC236}">
                        <a16:creationId xmlns:a16="http://schemas.microsoft.com/office/drawing/2014/main" id="{DB18AD28-F6D2-415E-B7B3-E9ABA6A1BA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32037" y="4068232"/>
                    <a:ext cx="233129" cy="34496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6" name="Ellipse 165">
                  <a:extLst>
                    <a:ext uri="{FF2B5EF4-FFF2-40B4-BE49-F238E27FC236}">
                      <a16:creationId xmlns:a16="http://schemas.microsoft.com/office/drawing/2014/main" id="{68B74403-62D0-4ABE-9688-1AE91B95E1A5}"/>
                    </a:ext>
                  </a:extLst>
                </p:cNvPr>
                <p:cNvSpPr/>
                <p:nvPr/>
              </p:nvSpPr>
              <p:spPr>
                <a:xfrm flipV="1">
                  <a:off x="3845269" y="3703670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>
                  <a:extLst>
                    <a:ext uri="{FF2B5EF4-FFF2-40B4-BE49-F238E27FC236}">
                      <a16:creationId xmlns:a16="http://schemas.microsoft.com/office/drawing/2014/main" id="{AF9F366F-86C9-4567-8343-DBB731F8ED65}"/>
                    </a:ext>
                  </a:extLst>
                </p:cNvPr>
                <p:cNvSpPr/>
                <p:nvPr/>
              </p:nvSpPr>
              <p:spPr>
                <a:xfrm flipV="1">
                  <a:off x="3845269" y="3562563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Ellipse 167">
                  <a:extLst>
                    <a:ext uri="{FF2B5EF4-FFF2-40B4-BE49-F238E27FC236}">
                      <a16:creationId xmlns:a16="http://schemas.microsoft.com/office/drawing/2014/main" id="{C5AED25C-2C46-44D1-8963-894A4EAA80D4}"/>
                    </a:ext>
                  </a:extLst>
                </p:cNvPr>
                <p:cNvSpPr/>
                <p:nvPr/>
              </p:nvSpPr>
              <p:spPr>
                <a:xfrm flipV="1">
                  <a:off x="3845269" y="3421457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>
                  <a:extLst>
                    <a:ext uri="{FF2B5EF4-FFF2-40B4-BE49-F238E27FC236}">
                      <a16:creationId xmlns:a16="http://schemas.microsoft.com/office/drawing/2014/main" id="{07A991AA-7C45-4EC9-8611-4BAE5E59487E}"/>
                    </a:ext>
                  </a:extLst>
                </p:cNvPr>
                <p:cNvSpPr/>
                <p:nvPr/>
              </p:nvSpPr>
              <p:spPr>
                <a:xfrm flipV="1">
                  <a:off x="6248305" y="4720219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Ellipse 169">
                  <a:extLst>
                    <a:ext uri="{FF2B5EF4-FFF2-40B4-BE49-F238E27FC236}">
                      <a16:creationId xmlns:a16="http://schemas.microsoft.com/office/drawing/2014/main" id="{32F8A34D-9065-4C7A-BC64-27ED9E7D6648}"/>
                    </a:ext>
                  </a:extLst>
                </p:cNvPr>
                <p:cNvSpPr/>
                <p:nvPr/>
              </p:nvSpPr>
              <p:spPr>
                <a:xfrm flipV="1">
                  <a:off x="6248305" y="4579112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>
                  <a:extLst>
                    <a:ext uri="{FF2B5EF4-FFF2-40B4-BE49-F238E27FC236}">
                      <a16:creationId xmlns:a16="http://schemas.microsoft.com/office/drawing/2014/main" id="{A88F906F-7D2F-45CE-A2A3-29991D439B88}"/>
                    </a:ext>
                  </a:extLst>
                </p:cNvPr>
                <p:cNvSpPr/>
                <p:nvPr/>
              </p:nvSpPr>
              <p:spPr>
                <a:xfrm flipV="1">
                  <a:off x="6248305" y="4438006"/>
                  <a:ext cx="69271" cy="692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64" name="Ellipse 163">
                <a:extLst>
                  <a:ext uri="{FF2B5EF4-FFF2-40B4-BE49-F238E27FC236}">
                    <a16:creationId xmlns:a16="http://schemas.microsoft.com/office/drawing/2014/main" id="{5FC338AD-3A23-4BAF-B0CF-38554871C4D0}"/>
                  </a:ext>
                </a:extLst>
              </p:cNvPr>
              <p:cNvSpPr/>
              <p:nvPr/>
            </p:nvSpPr>
            <p:spPr>
              <a:xfrm>
                <a:off x="3896216" y="1745307"/>
                <a:ext cx="693129" cy="69312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3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3759DA36-E6B9-4370-84CB-86D13A776590}"/>
              </a:ext>
            </a:extLst>
          </p:cNvPr>
          <p:cNvSpPr/>
          <p:nvPr/>
        </p:nvSpPr>
        <p:spPr>
          <a:xfrm>
            <a:off x="9738323" y="2582543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2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7684EF8-E171-490F-B83F-AF2A27464F88}"/>
              </a:ext>
            </a:extLst>
          </p:cNvPr>
          <p:cNvCxnSpPr>
            <a:cxnSpLocks/>
          </p:cNvCxnSpPr>
          <p:nvPr/>
        </p:nvCxnSpPr>
        <p:spPr>
          <a:xfrm>
            <a:off x="9980887" y="3067670"/>
            <a:ext cx="5613" cy="30132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D9F473C-F8FB-4A7B-BB72-9C77752776C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9980886" y="2282825"/>
            <a:ext cx="1" cy="29971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9C4A23A1-EF1A-46AE-BBA5-5BC52C9E530E}"/>
              </a:ext>
            </a:extLst>
          </p:cNvPr>
          <p:cNvSpPr/>
          <p:nvPr/>
        </p:nvSpPr>
        <p:spPr>
          <a:xfrm>
            <a:off x="9738322" y="179312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20A8DE9-2D10-4A6E-8727-D383DAE4188A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980885" y="1493403"/>
            <a:ext cx="1" cy="29971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C2D651AF-50D7-482F-B7D6-14BA17A9F5E3}"/>
              </a:ext>
            </a:extLst>
          </p:cNvPr>
          <p:cNvSpPr/>
          <p:nvPr/>
        </p:nvSpPr>
        <p:spPr>
          <a:xfrm>
            <a:off x="9738322" y="1006642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C6D735-A74C-4DCA-86E4-75F73F96669F}"/>
              </a:ext>
            </a:extLst>
          </p:cNvPr>
          <p:cNvSpPr txBox="1"/>
          <p:nvPr/>
        </p:nvSpPr>
        <p:spPr>
          <a:xfrm>
            <a:off x="11453785" y="522515"/>
            <a:ext cx="767087" cy="37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Tiefe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DA9895-67D2-4F05-9CA2-C608DB39E86D}"/>
              </a:ext>
            </a:extLst>
          </p:cNvPr>
          <p:cNvSpPr txBox="1"/>
          <p:nvPr/>
        </p:nvSpPr>
        <p:spPr>
          <a:xfrm>
            <a:off x="11694453" y="106453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F8926E-671C-4F02-89DF-77B669074ED0}"/>
              </a:ext>
            </a:extLst>
          </p:cNvPr>
          <p:cNvSpPr txBox="1"/>
          <p:nvPr/>
        </p:nvSpPr>
        <p:spPr>
          <a:xfrm>
            <a:off x="11694453" y="1852692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D483D5-DE5C-46F9-99AA-35402BBCADF4}"/>
              </a:ext>
            </a:extLst>
          </p:cNvPr>
          <p:cNvSpPr txBox="1"/>
          <p:nvPr/>
        </p:nvSpPr>
        <p:spPr>
          <a:xfrm>
            <a:off x="11694453" y="2614293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E272882-E4D4-40EE-8297-D4207A52548A}"/>
              </a:ext>
            </a:extLst>
          </p:cNvPr>
          <p:cNvSpPr txBox="1"/>
          <p:nvPr/>
        </p:nvSpPr>
        <p:spPr>
          <a:xfrm>
            <a:off x="11694453" y="343884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AA780FD-4590-452E-BBAA-85EFC4053AAF}"/>
              </a:ext>
            </a:extLst>
          </p:cNvPr>
          <p:cNvSpPr txBox="1"/>
          <p:nvPr/>
        </p:nvSpPr>
        <p:spPr>
          <a:xfrm>
            <a:off x="11707414" y="427191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D70B78A-7CCF-488F-8124-E019F0825322}"/>
              </a:ext>
            </a:extLst>
          </p:cNvPr>
          <p:cNvSpPr txBox="1"/>
          <p:nvPr/>
        </p:nvSpPr>
        <p:spPr>
          <a:xfrm>
            <a:off x="11714208" y="5176427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5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AC86DC2-7ECB-4E60-9C68-3661CD278B22}"/>
              </a:ext>
            </a:extLst>
          </p:cNvPr>
          <p:cNvSpPr txBox="1"/>
          <p:nvPr/>
        </p:nvSpPr>
        <p:spPr>
          <a:xfrm>
            <a:off x="11714208" y="5887598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6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9552DED-41C2-4772-A67B-8BF93D84ADFD}"/>
              </a:ext>
            </a:extLst>
          </p:cNvPr>
          <p:cNvCxnSpPr>
            <a:cxnSpLocks/>
          </p:cNvCxnSpPr>
          <p:nvPr/>
        </p:nvCxnSpPr>
        <p:spPr>
          <a:xfrm>
            <a:off x="9738322" y="1643262"/>
            <a:ext cx="245367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C29867EF-EFBB-454F-BBBD-CD2497CC2611}"/>
              </a:ext>
            </a:extLst>
          </p:cNvPr>
          <p:cNvCxnSpPr>
            <a:cxnSpLocks/>
          </p:cNvCxnSpPr>
          <p:nvPr/>
        </p:nvCxnSpPr>
        <p:spPr>
          <a:xfrm>
            <a:off x="9738306" y="905056"/>
            <a:ext cx="245367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3A4456E2-D512-43E8-A883-494DB0E01892}"/>
              </a:ext>
            </a:extLst>
          </p:cNvPr>
          <p:cNvCxnSpPr>
            <a:cxnSpLocks/>
          </p:cNvCxnSpPr>
          <p:nvPr/>
        </p:nvCxnSpPr>
        <p:spPr>
          <a:xfrm>
            <a:off x="9738318" y="2424318"/>
            <a:ext cx="245367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07A120BE-C15C-48C6-ADCC-0B38F916912C}"/>
              </a:ext>
            </a:extLst>
          </p:cNvPr>
          <p:cNvCxnSpPr>
            <a:cxnSpLocks/>
          </p:cNvCxnSpPr>
          <p:nvPr/>
        </p:nvCxnSpPr>
        <p:spPr>
          <a:xfrm>
            <a:off x="9738324" y="3219677"/>
            <a:ext cx="245367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89771C2E-0FFF-4BF8-A90C-9EF9F050D63A}"/>
              </a:ext>
            </a:extLst>
          </p:cNvPr>
          <p:cNvCxnSpPr>
            <a:cxnSpLocks/>
          </p:cNvCxnSpPr>
          <p:nvPr/>
        </p:nvCxnSpPr>
        <p:spPr>
          <a:xfrm>
            <a:off x="9738320" y="4029279"/>
            <a:ext cx="245367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89A5BFCE-E342-419F-A21A-7793119ABB57}"/>
              </a:ext>
            </a:extLst>
          </p:cNvPr>
          <p:cNvCxnSpPr>
            <a:cxnSpLocks/>
          </p:cNvCxnSpPr>
          <p:nvPr/>
        </p:nvCxnSpPr>
        <p:spPr>
          <a:xfrm>
            <a:off x="8942003" y="4857977"/>
            <a:ext cx="324326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97D1B8E9-CCC4-4774-BDB9-64DF96620A7A}"/>
              </a:ext>
            </a:extLst>
          </p:cNvPr>
          <p:cNvCxnSpPr>
            <a:cxnSpLocks/>
          </p:cNvCxnSpPr>
          <p:nvPr/>
        </p:nvCxnSpPr>
        <p:spPr>
          <a:xfrm>
            <a:off x="8941617" y="5721035"/>
            <a:ext cx="324326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13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B6859-3885-418E-81FE-D08BD568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61F7BAD8-22EA-4518-A1AE-A79EBA8BD2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>
                    <a:latin typeface="+mj-lt"/>
                  </a:rPr>
                  <a:t>Vorbereitung zur Berechnung des LCA mit Hilfe des Eulertour-Arrays (der Länge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>
                    <a:latin typeface="+mj-lt"/>
                  </a:rPr>
                  <a:t>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+mj-lt"/>
                  </a:rPr>
                  <a:t>Erstellt ein 2D-Integer-Array der Größe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× </m:t>
                    </m:r>
                    <m:d>
                      <m:dPr>
                        <m:begChr m:val="⌈"/>
                        <m:endChr m:val="⌉"/>
                        <m:ctrlP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de-DE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+mj-lt"/>
                  </a:rPr>
                  <a:t>Nach einmaligem Erstellen kann jeder beliebige LCA in O(1) bestimmt werden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+mj-lt"/>
                  </a:rPr>
                  <a:t>→ Sehr effizientes Bestimmen der einzelnen Pfadlängen möglich</a:t>
                </a:r>
              </a:p>
            </p:txBody>
          </p:sp>
        </mc:Choice>
        <mc:Fallback xmlns="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61F7BAD8-22EA-4518-A1AE-A79EBA8BD2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5197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737CEE8-8E4A-4BF9-A82A-D30BCAFF8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7460128C-ECC0-4235-9197-257BF8A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732190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1497807" y="3449637"/>
            <a:ext cx="85790" cy="296049"/>
            <a:chOff x="2274888" y="3416300"/>
            <a:chExt cx="85790" cy="296049"/>
          </a:xfrm>
        </p:grpSpPr>
        <p:sp>
          <p:nvSpPr>
            <p:cNvPr id="210" name="Rectangle 197">
              <a:extLst>
                <a:ext uri="{FF2B5EF4-FFF2-40B4-BE49-F238E27FC236}">
                  <a16:creationId xmlns:a16="http://schemas.microsoft.com/office/drawing/2014/main" id="{3C083E56-1CDF-4BC2-912A-0F2B3F2F9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3416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55" name="Grafik 5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B14FCB-646E-4190-9CB3-C3D899D35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B85DC849-B18A-4E76-8F53-2CE6CC687A06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FAE43DA7-8D79-46D9-80EA-3FF8B797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795679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1497807" y="4211637"/>
            <a:ext cx="77852" cy="281762"/>
            <a:chOff x="2274888" y="4178300"/>
            <a:chExt cx="77852" cy="281762"/>
          </a:xfrm>
        </p:grpSpPr>
        <p:sp>
          <p:nvSpPr>
            <p:cNvPr id="233" name="Rectangle 220">
              <a:extLst>
                <a:ext uri="{FF2B5EF4-FFF2-40B4-BE49-F238E27FC236}">
                  <a16:creationId xmlns:a16="http://schemas.microsoft.com/office/drawing/2014/main" id="{E7348D2C-5B98-49E8-B0B2-58F2BC728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4183063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68" name="Grafik 6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29B07C-1162-4122-ADC7-4694EAB9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71" name="Textfeld 70">
            <a:extLst>
              <a:ext uri="{FF2B5EF4-FFF2-40B4-BE49-F238E27FC236}">
                <a16:creationId xmlns:a16="http://schemas.microsoft.com/office/drawing/2014/main" id="{EE016CD0-1557-4497-91C1-4B4239FC4966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AB73679F-BA5D-43F2-94B0-DFEB7FA7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4171398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71" name="Grafik 7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CA38E74-00BE-4AC4-9ADB-D6C304CB7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974D9255-1C87-404E-BC6E-0C724DB9AABE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75" name="Titel 1">
            <a:extLst>
              <a:ext uri="{FF2B5EF4-FFF2-40B4-BE49-F238E27FC236}">
                <a16:creationId xmlns:a16="http://schemas.microsoft.com/office/drawing/2014/main" id="{80490F5B-6E90-456E-8CF9-0BB2721A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18880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58632-8788-4C7A-AA38-1755E8A1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Problemstellung - Aufgabe</a:t>
            </a:r>
          </a:p>
        </p:txBody>
      </p:sp>
      <p:pic>
        <p:nvPicPr>
          <p:cNvPr id="4" name="Picture 1306">
            <a:extLst>
              <a:ext uri="{FF2B5EF4-FFF2-40B4-BE49-F238E27FC236}">
                <a16:creationId xmlns:a16="http://schemas.microsoft.com/office/drawing/2014/main" id="{4A41C601-17DF-4A17-A761-A9F858EFBA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pic>
        <p:nvPicPr>
          <p:cNvPr id="6" name="Picture 1306">
            <a:extLst>
              <a:ext uri="{FF2B5EF4-FFF2-40B4-BE49-F238E27FC236}">
                <a16:creationId xmlns:a16="http://schemas.microsoft.com/office/drawing/2014/main" id="{9C6DB01C-958F-443D-8727-F04C91EFC73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92E8DFA-253B-4D37-8C76-C697F37A7302}"/>
              </a:ext>
            </a:extLst>
          </p:cNvPr>
          <p:cNvCxnSpPr>
            <a:cxnSpLocks/>
          </p:cNvCxnSpPr>
          <p:nvPr/>
        </p:nvCxnSpPr>
        <p:spPr>
          <a:xfrm>
            <a:off x="10441192" y="1673711"/>
            <a:ext cx="244443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11A81353-1E16-405E-B15D-6DDB02EAF93C}"/>
              </a:ext>
            </a:extLst>
          </p:cNvPr>
          <p:cNvCxnSpPr>
            <a:cxnSpLocks/>
          </p:cNvCxnSpPr>
          <p:nvPr/>
        </p:nvCxnSpPr>
        <p:spPr>
          <a:xfrm flipV="1">
            <a:off x="10776583" y="1055057"/>
            <a:ext cx="310067" cy="1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E6D1E3B-8C87-42F9-979C-8C0CEB483F21}"/>
              </a:ext>
            </a:extLst>
          </p:cNvPr>
          <p:cNvCxnSpPr>
            <a:cxnSpLocks/>
          </p:cNvCxnSpPr>
          <p:nvPr/>
        </p:nvCxnSpPr>
        <p:spPr>
          <a:xfrm>
            <a:off x="10441192" y="1364384"/>
            <a:ext cx="335391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45CA8C6-3B17-4275-B03D-60878E6C705C}"/>
              </a:ext>
            </a:extLst>
          </p:cNvPr>
          <p:cNvCxnSpPr>
            <a:cxnSpLocks/>
          </p:cNvCxnSpPr>
          <p:nvPr/>
        </p:nvCxnSpPr>
        <p:spPr>
          <a:xfrm>
            <a:off x="10441192" y="1364384"/>
            <a:ext cx="0" cy="309327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B41920C4-DD94-4B78-8B3F-4E1B4BEEC78C}"/>
              </a:ext>
            </a:extLst>
          </p:cNvPr>
          <p:cNvCxnSpPr>
            <a:cxnSpLocks/>
          </p:cNvCxnSpPr>
          <p:nvPr/>
        </p:nvCxnSpPr>
        <p:spPr>
          <a:xfrm>
            <a:off x="10776583" y="1055057"/>
            <a:ext cx="0" cy="309327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C8F753E-AB88-4BD8-84A3-A0164FA38571}"/>
              </a:ext>
            </a:extLst>
          </p:cNvPr>
          <p:cNvCxnSpPr>
            <a:cxnSpLocks/>
          </p:cNvCxnSpPr>
          <p:nvPr/>
        </p:nvCxnSpPr>
        <p:spPr>
          <a:xfrm>
            <a:off x="11086650" y="762266"/>
            <a:ext cx="0" cy="292791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D91822EB-77FC-46D4-BA40-DFEE08912899}"/>
              </a:ext>
            </a:extLst>
          </p:cNvPr>
          <p:cNvCxnSpPr>
            <a:cxnSpLocks/>
          </p:cNvCxnSpPr>
          <p:nvPr/>
        </p:nvCxnSpPr>
        <p:spPr>
          <a:xfrm flipH="1">
            <a:off x="10769037" y="762266"/>
            <a:ext cx="317613" cy="0"/>
          </a:xfrm>
          <a:prstGeom prst="straightConnector1">
            <a:avLst/>
          </a:prstGeom>
          <a:ln w="95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78893-FEB1-47D9-896E-E3E66E28B0A3}"/>
              </a:ext>
            </a:extLst>
          </p:cNvPr>
          <p:cNvSpPr txBox="1">
            <a:spLocks/>
          </p:cNvSpPr>
          <p:nvPr/>
        </p:nvSpPr>
        <p:spPr>
          <a:xfrm>
            <a:off x="838200" y="2316513"/>
            <a:ext cx="10515600" cy="313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j-lt"/>
              </a:rPr>
              <a:t>Es ist ein Labyrinth gegeben. In diesem kann jeder Punkt erreicht werden und es gibt </a:t>
            </a:r>
            <a:r>
              <a:rPr lang="de-DE" b="1" dirty="0">
                <a:latin typeface="+mj-lt"/>
              </a:rPr>
              <a:t>keine Kreise!</a:t>
            </a: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In diesem ist ein Weg markiert (oben 1 – 7).</a:t>
            </a:r>
          </a:p>
          <a:p>
            <a:r>
              <a:rPr lang="de-DE" dirty="0">
                <a:latin typeface="+mj-lt"/>
              </a:rPr>
              <a:t>Der Output soll die Anzahl an Felder sein, die man mindestens durchlaufen muss, um die Markierungen der vorgegebenen Reihe nach abzulaufen.</a:t>
            </a:r>
          </a:p>
        </p:txBody>
      </p:sp>
    </p:spTree>
    <p:extLst>
      <p:ext uri="{BB962C8B-B14F-4D97-AF65-F5344CB8AC3E}">
        <p14:creationId xmlns:p14="http://schemas.microsoft.com/office/powerpoint/2010/main" val="18995296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26E8083-F56B-4620-84C5-6D95F4943C80}"/>
              </a:ext>
            </a:extLst>
          </p:cNvPr>
          <p:cNvCxnSpPr/>
          <p:nvPr/>
        </p:nvCxnSpPr>
        <p:spPr>
          <a:xfrm flipH="1">
            <a:off x="1397000" y="2561957"/>
            <a:ext cx="463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73" name="Grafik 7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C1640E8-BAA1-48CA-953B-A656ABDE8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76" name="Textfeld 75">
            <a:extLst>
              <a:ext uri="{FF2B5EF4-FFF2-40B4-BE49-F238E27FC236}">
                <a16:creationId xmlns:a16="http://schemas.microsoft.com/office/drawing/2014/main" id="{8DEFDE37-C02F-472D-BB13-5B8F112E86BC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77" name="Titel 1">
            <a:extLst>
              <a:ext uri="{FF2B5EF4-FFF2-40B4-BE49-F238E27FC236}">
                <a16:creationId xmlns:a16="http://schemas.microsoft.com/office/drawing/2014/main" id="{A17EDF5B-F02A-46E1-98FB-5DB33833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778647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7039707-3C44-4FB4-AD08-87CEDD80E80C}"/>
              </a:ext>
            </a:extLst>
          </p:cNvPr>
          <p:cNvCxnSpPr/>
          <p:nvPr/>
        </p:nvCxnSpPr>
        <p:spPr>
          <a:xfrm flipH="1">
            <a:off x="1730207" y="2561957"/>
            <a:ext cx="463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76" name="Grafik 7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40DCA84-1B84-40ED-B400-8E4CAF13A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20AECEAA-61C3-4E51-8876-D7BC77358676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78" name="Titel 1">
            <a:extLst>
              <a:ext uri="{FF2B5EF4-FFF2-40B4-BE49-F238E27FC236}">
                <a16:creationId xmlns:a16="http://schemas.microsoft.com/office/drawing/2014/main" id="{A076B0B4-9257-473E-903A-A088E156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3511325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0718EF0-9AD7-468B-854F-4EB95850ED0C}"/>
              </a:ext>
            </a:extLst>
          </p:cNvPr>
          <p:cNvCxnSpPr/>
          <p:nvPr/>
        </p:nvCxnSpPr>
        <p:spPr>
          <a:xfrm flipH="1">
            <a:off x="2095500" y="2561957"/>
            <a:ext cx="463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1497807" y="4211637"/>
            <a:ext cx="77852" cy="281762"/>
            <a:chOff x="2274888" y="4178300"/>
            <a:chExt cx="77852" cy="281762"/>
          </a:xfrm>
        </p:grpSpPr>
        <p:sp>
          <p:nvSpPr>
            <p:cNvPr id="233" name="Rectangle 220">
              <a:extLst>
                <a:ext uri="{FF2B5EF4-FFF2-40B4-BE49-F238E27FC236}">
                  <a16:creationId xmlns:a16="http://schemas.microsoft.com/office/drawing/2014/main" id="{E7348D2C-5B98-49E8-B0B2-58F2BC728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4183063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105" name="Grafik 10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89743DA-9F4F-4692-A0EA-B35A11289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106" name="Textfeld 105">
            <a:extLst>
              <a:ext uri="{FF2B5EF4-FFF2-40B4-BE49-F238E27FC236}">
                <a16:creationId xmlns:a16="http://schemas.microsoft.com/office/drawing/2014/main" id="{27A6E573-5FA9-4113-8DB8-BB1169FF0672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81" name="Titel 1">
            <a:extLst>
              <a:ext uri="{FF2B5EF4-FFF2-40B4-BE49-F238E27FC236}">
                <a16:creationId xmlns:a16="http://schemas.microsoft.com/office/drawing/2014/main" id="{4632C6E9-D14E-4EB6-977F-2D417940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772500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8" name="Gerader Verbinder 257">
            <a:extLst>
              <a:ext uri="{FF2B5EF4-FFF2-40B4-BE49-F238E27FC236}">
                <a16:creationId xmlns:a16="http://schemas.microsoft.com/office/drawing/2014/main" id="{D489F226-BAD0-4A53-A74F-F24C06B93BBE}"/>
              </a:ext>
            </a:extLst>
          </p:cNvPr>
          <p:cNvCxnSpPr/>
          <p:nvPr/>
        </p:nvCxnSpPr>
        <p:spPr>
          <a:xfrm flipH="1">
            <a:off x="2457450" y="2561957"/>
            <a:ext cx="463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9E12F642-170A-48CD-9F7D-1558C9CCADB3}"/>
              </a:ext>
            </a:extLst>
          </p:cNvPr>
          <p:cNvCxnSpPr>
            <a:cxnSpLocks/>
          </p:cNvCxnSpPr>
          <p:nvPr/>
        </p:nvCxnSpPr>
        <p:spPr>
          <a:xfrm>
            <a:off x="2971800" y="2153670"/>
            <a:ext cx="612440" cy="17221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77" name="Grafik 7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F684FBA-6DAA-4397-8AD7-241A339F5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80" name="Textfeld 79">
            <a:extLst>
              <a:ext uri="{FF2B5EF4-FFF2-40B4-BE49-F238E27FC236}">
                <a16:creationId xmlns:a16="http://schemas.microsoft.com/office/drawing/2014/main" id="{90A53C1C-43B9-497E-85EC-1219DA4CECC4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81" name="Titel 1">
            <a:extLst>
              <a:ext uri="{FF2B5EF4-FFF2-40B4-BE49-F238E27FC236}">
                <a16:creationId xmlns:a16="http://schemas.microsoft.com/office/drawing/2014/main" id="{43AE18B2-BA68-4901-945E-B1E0D6E1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8049769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84" name="Grafik 8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C0F19BA-AF75-4783-9557-1CC3EACE8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87" name="Textfeld 86">
            <a:extLst>
              <a:ext uri="{FF2B5EF4-FFF2-40B4-BE49-F238E27FC236}">
                <a16:creationId xmlns:a16="http://schemas.microsoft.com/office/drawing/2014/main" id="{BCD5C144-4EAD-40BC-92A2-BB2CDCA615B4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88" name="Titel 1">
            <a:extLst>
              <a:ext uri="{FF2B5EF4-FFF2-40B4-BE49-F238E27FC236}">
                <a16:creationId xmlns:a16="http://schemas.microsoft.com/office/drawing/2014/main" id="{59E8EAE8-0214-4BA7-8291-38657311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16286127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26E8083-F56B-4620-84C5-6D95F4943C80}"/>
              </a:ext>
            </a:extLst>
          </p:cNvPr>
          <p:cNvCxnSpPr/>
          <p:nvPr/>
        </p:nvCxnSpPr>
        <p:spPr>
          <a:xfrm flipH="1">
            <a:off x="1397000" y="2561957"/>
            <a:ext cx="463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7039707-3C44-4FB4-AD08-87CEDD80E80C}"/>
              </a:ext>
            </a:extLst>
          </p:cNvPr>
          <p:cNvCxnSpPr/>
          <p:nvPr/>
        </p:nvCxnSpPr>
        <p:spPr>
          <a:xfrm flipH="1">
            <a:off x="1730207" y="2561957"/>
            <a:ext cx="463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0718EF0-9AD7-468B-854F-4EB95850ED0C}"/>
              </a:ext>
            </a:extLst>
          </p:cNvPr>
          <p:cNvCxnSpPr/>
          <p:nvPr/>
        </p:nvCxnSpPr>
        <p:spPr>
          <a:xfrm flipH="1">
            <a:off x="2095500" y="2561957"/>
            <a:ext cx="463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6" name="Gerader Verbinder 255">
            <a:extLst>
              <a:ext uri="{FF2B5EF4-FFF2-40B4-BE49-F238E27FC236}">
                <a16:creationId xmlns:a16="http://schemas.microsoft.com/office/drawing/2014/main" id="{0090CD7B-F098-480A-B272-DCD46B88BD36}"/>
              </a:ext>
            </a:extLst>
          </p:cNvPr>
          <p:cNvCxnSpPr>
            <a:cxnSpLocks/>
          </p:cNvCxnSpPr>
          <p:nvPr/>
        </p:nvCxnSpPr>
        <p:spPr>
          <a:xfrm flipH="1">
            <a:off x="1385888" y="2561957"/>
            <a:ext cx="120967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89" name="Grafik 8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1728F6-47E9-40C1-AB32-B9DB7A44E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2" name="Textfeld 91">
            <a:extLst>
              <a:ext uri="{FF2B5EF4-FFF2-40B4-BE49-F238E27FC236}">
                <a16:creationId xmlns:a16="http://schemas.microsoft.com/office/drawing/2014/main" id="{D2B5D974-EF6F-4D1E-9F12-AE1E0E0760AF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3" name="Titel 1">
            <a:extLst>
              <a:ext uri="{FF2B5EF4-FFF2-40B4-BE49-F238E27FC236}">
                <a16:creationId xmlns:a16="http://schemas.microsoft.com/office/drawing/2014/main" id="{7EB298B2-E33B-44B5-B98C-70861F28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930122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7039707-3C44-4FB4-AD08-87CEDD80E80C}"/>
              </a:ext>
            </a:extLst>
          </p:cNvPr>
          <p:cNvCxnSpPr/>
          <p:nvPr/>
        </p:nvCxnSpPr>
        <p:spPr>
          <a:xfrm flipH="1">
            <a:off x="1730207" y="2561957"/>
            <a:ext cx="463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0718EF0-9AD7-468B-854F-4EB95850ED0C}"/>
              </a:ext>
            </a:extLst>
          </p:cNvPr>
          <p:cNvCxnSpPr/>
          <p:nvPr/>
        </p:nvCxnSpPr>
        <p:spPr>
          <a:xfrm flipH="1">
            <a:off x="2095500" y="2561957"/>
            <a:ext cx="463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8" name="Gerader Verbinder 257">
            <a:extLst>
              <a:ext uri="{FF2B5EF4-FFF2-40B4-BE49-F238E27FC236}">
                <a16:creationId xmlns:a16="http://schemas.microsoft.com/office/drawing/2014/main" id="{D489F226-BAD0-4A53-A74F-F24C06B93BBE}"/>
              </a:ext>
            </a:extLst>
          </p:cNvPr>
          <p:cNvCxnSpPr/>
          <p:nvPr/>
        </p:nvCxnSpPr>
        <p:spPr>
          <a:xfrm flipH="1">
            <a:off x="2457450" y="2561957"/>
            <a:ext cx="463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0" name="Gerader Verbinder 259">
            <a:extLst>
              <a:ext uri="{FF2B5EF4-FFF2-40B4-BE49-F238E27FC236}">
                <a16:creationId xmlns:a16="http://schemas.microsoft.com/office/drawing/2014/main" id="{AAB84FA4-2039-45B1-BFFC-FD2E90503919}"/>
              </a:ext>
            </a:extLst>
          </p:cNvPr>
          <p:cNvCxnSpPr>
            <a:cxnSpLocks/>
          </p:cNvCxnSpPr>
          <p:nvPr/>
        </p:nvCxnSpPr>
        <p:spPr>
          <a:xfrm flipH="1">
            <a:off x="1711325" y="2561957"/>
            <a:ext cx="120967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0" name="Grafik 89" descr="Ein Bild, das Text enthält.&#10;&#10;Automatisch generierte Beschreibung">
            <a:extLst>
              <a:ext uri="{FF2B5EF4-FFF2-40B4-BE49-F238E27FC236}">
                <a16:creationId xmlns:a16="http://schemas.microsoft.com/office/drawing/2014/main" id="{74C1B17A-4E50-4815-A2D4-0E54F6240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3EA0E1A9-4B36-4076-986D-1C529E59FB69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4" name="Titel 1">
            <a:extLst>
              <a:ext uri="{FF2B5EF4-FFF2-40B4-BE49-F238E27FC236}">
                <a16:creationId xmlns:a16="http://schemas.microsoft.com/office/drawing/2014/main" id="{6E72236E-CF0F-4749-8AF4-559545AC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10107012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2" name="Grafik 91" descr="Ein Bild, das Text enthält.&#10;&#10;Automatisch generierte Beschreibung">
            <a:extLst>
              <a:ext uri="{FF2B5EF4-FFF2-40B4-BE49-F238E27FC236}">
                <a16:creationId xmlns:a16="http://schemas.microsoft.com/office/drawing/2014/main" id="{4272FD57-7128-458F-819C-78BD5D5BB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5" name="Textfeld 94">
            <a:extLst>
              <a:ext uri="{FF2B5EF4-FFF2-40B4-BE49-F238E27FC236}">
                <a16:creationId xmlns:a16="http://schemas.microsoft.com/office/drawing/2014/main" id="{259E8F99-545B-4E6B-8752-8176725E8B29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6" name="Titel 1">
            <a:extLst>
              <a:ext uri="{FF2B5EF4-FFF2-40B4-BE49-F238E27FC236}">
                <a16:creationId xmlns:a16="http://schemas.microsoft.com/office/drawing/2014/main" id="{5E09ECB4-14FE-4E3F-8214-885BBACD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259787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/>
              <p:nvPr/>
            </p:nvSpPr>
            <p:spPr>
              <a:xfrm>
                <a:off x="6284119" y="1416040"/>
                <a:ext cx="547545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+mj-lt"/>
                  </a:rPr>
                  <a:t>LCA</a:t>
                </a:r>
                <a:r>
                  <a:rPr lang="de-DE" sz="1600" dirty="0">
                    <a:latin typeface="+mj-lt"/>
                  </a:rPr>
                  <a:t> ist minimaler Wert eines Bereichs im Eulerarray</a:t>
                </a:r>
              </a:p>
              <a:p>
                <a:r>
                  <a:rPr lang="de-DE" sz="1600" dirty="0">
                    <a:latin typeface="+mj-lt"/>
                  </a:rPr>
                  <a:t>Mit der </a:t>
                </a:r>
                <a:r>
                  <a:rPr lang="de-DE" sz="1600" dirty="0" err="1">
                    <a:latin typeface="+mj-lt"/>
                  </a:rPr>
                  <a:t>Sparse</a:t>
                </a:r>
                <a:r>
                  <a:rPr lang="de-DE" sz="1600" dirty="0">
                    <a:latin typeface="+mj-lt"/>
                  </a:rPr>
                  <a:t> Table kann dieser nun in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de-DE" sz="1600" dirty="0">
                    <a:latin typeface="+mj-lt"/>
                  </a:rPr>
                  <a:t>bestimmt werden</a:t>
                </a:r>
              </a:p>
              <a:p>
                <a:endParaRPr lang="de-DE" sz="1600" b="0" i="1" dirty="0"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19" y="1416040"/>
                <a:ext cx="5475455" cy="1107996"/>
              </a:xfrm>
              <a:prstGeom prst="rect">
                <a:avLst/>
              </a:prstGeom>
              <a:blipFill>
                <a:blip r:embed="rId3"/>
                <a:stretch>
                  <a:fillRect l="-668" t="-16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3" name="Grafik 9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8973953-3707-4FC9-95FC-83642A20B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6" name="Textfeld 95">
            <a:extLst>
              <a:ext uri="{FF2B5EF4-FFF2-40B4-BE49-F238E27FC236}">
                <a16:creationId xmlns:a16="http://schemas.microsoft.com/office/drawing/2014/main" id="{408008C7-F8E3-43B6-A1E2-7DA2D68FCA47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7" name="Titel 1">
            <a:extLst>
              <a:ext uri="{FF2B5EF4-FFF2-40B4-BE49-F238E27FC236}">
                <a16:creationId xmlns:a16="http://schemas.microsoft.com/office/drawing/2014/main" id="{A0B657FA-F8CF-49CE-A98A-FD9AC264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212961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651927"/>
              </p:ext>
            </p:extLst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/>
              <p:nvPr/>
            </p:nvSpPr>
            <p:spPr>
              <a:xfrm>
                <a:off x="6284119" y="1416040"/>
                <a:ext cx="547545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+mj-lt"/>
                  </a:rPr>
                  <a:t>LCA</a:t>
                </a:r>
                <a:r>
                  <a:rPr lang="de-DE" sz="1600" dirty="0">
                    <a:latin typeface="+mj-lt"/>
                  </a:rPr>
                  <a:t> ist minimaler Wert eines Bereichs im Eulerarray</a:t>
                </a:r>
              </a:p>
              <a:p>
                <a:r>
                  <a:rPr lang="de-DE" sz="1600" dirty="0">
                    <a:latin typeface="+mj-lt"/>
                  </a:rPr>
                  <a:t>Mit der </a:t>
                </a:r>
                <a:r>
                  <a:rPr lang="de-DE" sz="1600" dirty="0" err="1">
                    <a:latin typeface="+mj-lt"/>
                  </a:rPr>
                  <a:t>Sparse</a:t>
                </a:r>
                <a:r>
                  <a:rPr lang="de-DE" sz="1600" dirty="0">
                    <a:latin typeface="+mj-lt"/>
                  </a:rPr>
                  <a:t> Table kann dieser nun in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de-DE" sz="1600" dirty="0">
                    <a:latin typeface="+mj-lt"/>
                  </a:rPr>
                  <a:t>bestimmt werden</a:t>
                </a:r>
              </a:p>
              <a:p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de-DE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de-DE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𝐷𝑖𝑠𝑡𝑎𝑛𝑧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𝐸𝑛𝑑𝑖𝑛𝑑𝑒𝑥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+1=5 −0+1=6</m:t>
                      </m:r>
                    </m:oMath>
                  </m:oMathPara>
                </a14:m>
                <a:endParaRPr lang="de-DE" sz="1600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𝑇𝑖𝑒𝑓𝑒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19" y="1416040"/>
                <a:ext cx="5475455" cy="1815882"/>
              </a:xfrm>
              <a:prstGeom prst="rect">
                <a:avLst/>
              </a:prstGeom>
              <a:blipFill>
                <a:blip r:embed="rId3"/>
                <a:stretch>
                  <a:fillRect l="-668" t="-1007" b="-10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3" name="Grafik 9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86469AD-DD96-48FC-98CA-CB490FF16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5" name="Textfeld 94">
            <a:extLst>
              <a:ext uri="{FF2B5EF4-FFF2-40B4-BE49-F238E27FC236}">
                <a16:creationId xmlns:a16="http://schemas.microsoft.com/office/drawing/2014/main" id="{CD77110D-7A39-4EF6-9DEF-E313DE641B46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780490-CF88-41FE-A6BD-159A2ACC5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4" y="1382662"/>
            <a:ext cx="2286319" cy="457264"/>
          </a:xfrm>
          <a:prstGeom prst="rect">
            <a:avLst/>
          </a:prstGeom>
        </p:spPr>
      </p:pic>
      <p:sp>
        <p:nvSpPr>
          <p:cNvPr id="97" name="Titel 1">
            <a:extLst>
              <a:ext uri="{FF2B5EF4-FFF2-40B4-BE49-F238E27FC236}">
                <a16:creationId xmlns:a16="http://schemas.microsoft.com/office/drawing/2014/main" id="{2553ED07-5EA0-4142-A035-3102C5CA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16206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58632-8788-4C7A-AA38-1755E8A1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Problemstellung - Aufgabe</a:t>
            </a:r>
          </a:p>
        </p:txBody>
      </p:sp>
      <p:pic>
        <p:nvPicPr>
          <p:cNvPr id="4" name="Picture 1306">
            <a:extLst>
              <a:ext uri="{FF2B5EF4-FFF2-40B4-BE49-F238E27FC236}">
                <a16:creationId xmlns:a16="http://schemas.microsoft.com/office/drawing/2014/main" id="{4A41C601-17DF-4A17-A761-A9F858EFBA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pic>
        <p:nvPicPr>
          <p:cNvPr id="6" name="Picture 1306">
            <a:extLst>
              <a:ext uri="{FF2B5EF4-FFF2-40B4-BE49-F238E27FC236}">
                <a16:creationId xmlns:a16="http://schemas.microsoft.com/office/drawing/2014/main" id="{9C6DB01C-958F-443D-8727-F04C91EFC73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92E8DFA-253B-4D37-8C76-C697F37A7302}"/>
              </a:ext>
            </a:extLst>
          </p:cNvPr>
          <p:cNvCxnSpPr>
            <a:cxnSpLocks/>
          </p:cNvCxnSpPr>
          <p:nvPr/>
        </p:nvCxnSpPr>
        <p:spPr>
          <a:xfrm>
            <a:off x="9791698" y="1673711"/>
            <a:ext cx="649494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11A81353-1E16-405E-B15D-6DDB02EAF93C}"/>
              </a:ext>
            </a:extLst>
          </p:cNvPr>
          <p:cNvCxnSpPr>
            <a:cxnSpLocks/>
          </p:cNvCxnSpPr>
          <p:nvPr/>
        </p:nvCxnSpPr>
        <p:spPr>
          <a:xfrm flipV="1">
            <a:off x="10776583" y="1055057"/>
            <a:ext cx="310067" cy="1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E6D1E3B-8C87-42F9-979C-8C0CEB483F21}"/>
              </a:ext>
            </a:extLst>
          </p:cNvPr>
          <p:cNvCxnSpPr>
            <a:cxnSpLocks/>
          </p:cNvCxnSpPr>
          <p:nvPr/>
        </p:nvCxnSpPr>
        <p:spPr>
          <a:xfrm>
            <a:off x="10441192" y="1364384"/>
            <a:ext cx="335391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45CA8C6-3B17-4275-B03D-60878E6C705C}"/>
              </a:ext>
            </a:extLst>
          </p:cNvPr>
          <p:cNvCxnSpPr>
            <a:cxnSpLocks/>
          </p:cNvCxnSpPr>
          <p:nvPr/>
        </p:nvCxnSpPr>
        <p:spPr>
          <a:xfrm>
            <a:off x="10441192" y="1364384"/>
            <a:ext cx="0" cy="309327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B41920C4-DD94-4B78-8B3F-4E1B4BEEC78C}"/>
              </a:ext>
            </a:extLst>
          </p:cNvPr>
          <p:cNvCxnSpPr>
            <a:cxnSpLocks/>
          </p:cNvCxnSpPr>
          <p:nvPr/>
        </p:nvCxnSpPr>
        <p:spPr>
          <a:xfrm>
            <a:off x="10776583" y="1055057"/>
            <a:ext cx="0" cy="309327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C8F753E-AB88-4BD8-84A3-A0164FA38571}"/>
              </a:ext>
            </a:extLst>
          </p:cNvPr>
          <p:cNvCxnSpPr>
            <a:cxnSpLocks/>
          </p:cNvCxnSpPr>
          <p:nvPr/>
        </p:nvCxnSpPr>
        <p:spPr>
          <a:xfrm>
            <a:off x="11086650" y="762266"/>
            <a:ext cx="0" cy="292791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D91822EB-77FC-46D4-BA40-DFEE08912899}"/>
              </a:ext>
            </a:extLst>
          </p:cNvPr>
          <p:cNvCxnSpPr>
            <a:cxnSpLocks/>
          </p:cNvCxnSpPr>
          <p:nvPr/>
        </p:nvCxnSpPr>
        <p:spPr>
          <a:xfrm flipV="1">
            <a:off x="9791698" y="1438843"/>
            <a:ext cx="0" cy="234868"/>
          </a:xfrm>
          <a:prstGeom prst="straightConnector1">
            <a:avLst/>
          </a:prstGeom>
          <a:ln w="95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CC20967-1CEE-4788-9F6A-460AC66C812D}"/>
              </a:ext>
            </a:extLst>
          </p:cNvPr>
          <p:cNvCxnSpPr>
            <a:cxnSpLocks/>
          </p:cNvCxnSpPr>
          <p:nvPr/>
        </p:nvCxnSpPr>
        <p:spPr>
          <a:xfrm>
            <a:off x="10769038" y="762266"/>
            <a:ext cx="31761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F5213-C75F-471D-8F07-1377B4BD7E76}"/>
              </a:ext>
            </a:extLst>
          </p:cNvPr>
          <p:cNvSpPr txBox="1">
            <a:spLocks/>
          </p:cNvSpPr>
          <p:nvPr/>
        </p:nvSpPr>
        <p:spPr>
          <a:xfrm>
            <a:off x="838200" y="2316513"/>
            <a:ext cx="10515600" cy="313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j-lt"/>
              </a:rPr>
              <a:t>Es ist ein Labyrinth gegeben. In diesem kann jeder Punkt erreicht werden und es gibt </a:t>
            </a:r>
            <a:r>
              <a:rPr lang="de-DE" b="1" dirty="0">
                <a:latin typeface="+mj-lt"/>
              </a:rPr>
              <a:t>keine Kreise!</a:t>
            </a: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In diesem ist ein Weg markiert (oben 1 – 7).</a:t>
            </a:r>
          </a:p>
          <a:p>
            <a:r>
              <a:rPr lang="de-DE" dirty="0">
                <a:latin typeface="+mj-lt"/>
              </a:rPr>
              <a:t>Der Output soll die Anzahl an Felder sein, die man mindestens durchlaufen muss, um die Markierungen der vorgegebenen Reihe nach abzulaufen.</a:t>
            </a:r>
          </a:p>
        </p:txBody>
      </p:sp>
    </p:spTree>
    <p:extLst>
      <p:ext uri="{BB962C8B-B14F-4D97-AF65-F5344CB8AC3E}">
        <p14:creationId xmlns:p14="http://schemas.microsoft.com/office/powerpoint/2010/main" val="1033638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/>
              <p:nvPr/>
            </p:nvSpPr>
            <p:spPr>
              <a:xfrm>
                <a:off x="6284119" y="1416040"/>
                <a:ext cx="5475455" cy="2863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de-DE" sz="1600" b="1" dirty="0">
                    <a:latin typeface="+mj-lt"/>
                  </a:rPr>
                  <a:t>LCA</a:t>
                </a:r>
                <a:r>
                  <a:rPr lang="de-DE" sz="1600" dirty="0">
                    <a:latin typeface="+mj-lt"/>
                  </a:rPr>
                  <a:t> ist minimaler Wert eines Bereichs im Eulerarray</a:t>
                </a:r>
              </a:p>
              <a:p>
                <a:pPr algn="just"/>
                <a:r>
                  <a:rPr lang="de-DE" sz="1600" dirty="0">
                    <a:latin typeface="+mj-lt"/>
                  </a:rPr>
                  <a:t>Mit der </a:t>
                </a:r>
                <a:r>
                  <a:rPr lang="de-DE" sz="1600" dirty="0" err="1">
                    <a:latin typeface="+mj-lt"/>
                  </a:rPr>
                  <a:t>Sparse</a:t>
                </a:r>
                <a:r>
                  <a:rPr lang="de-DE" sz="1600" dirty="0">
                    <a:latin typeface="+mj-lt"/>
                  </a:rPr>
                  <a:t> Table kann dieser nun in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de-DE" sz="1600" dirty="0">
                    <a:latin typeface="+mj-lt"/>
                  </a:rPr>
                  <a:t>bestimmt werden</a:t>
                </a:r>
              </a:p>
              <a:p>
                <a:pPr algn="just"/>
                <a:endParaRPr lang="de-DE" sz="1600" b="0" i="1" dirty="0"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 :5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𝐷𝑖𝑠𝑡𝑎𝑛𝑧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𝐸𝑛𝑑𝑖𝑛𝑑𝑒𝑥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+1=5 −0+1=6</m:t>
                      </m:r>
                    </m:oMath>
                  </m:oMathPara>
                </a14:m>
                <a:endParaRPr lang="de-DE" sz="16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𝑇𝑖𝑒𝑓𝑒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pPr algn="just"/>
                <a:endParaRPr lang="de-DE" sz="1600" dirty="0">
                  <a:latin typeface="+mj-lt"/>
                </a:endParaRPr>
              </a:p>
              <a:p>
                <a:pPr algn="just"/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sz="16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:(</m:t>
                    </m:r>
                    <m:sSup>
                      <m:sSupPr>
                        <m:ctrlPr>
                          <a:rPr lang="de-DE" sz="16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de-DE" sz="16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de-DE" sz="16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6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16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de-DE" sz="16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de-DE" sz="1600" dirty="0">
                    <a:latin typeface="+mj-lt"/>
                  </a:rPr>
                  <a:t>mit: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19" y="1416040"/>
                <a:ext cx="5475455" cy="2863284"/>
              </a:xfrm>
              <a:prstGeom prst="rect">
                <a:avLst/>
              </a:prstGeom>
              <a:blipFill>
                <a:blip r:embed="rId3"/>
                <a:stretch>
                  <a:fillRect l="-668" t="-6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>
                <a:solidFill>
                  <a:schemeClr val="accent2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0" name="Grafik 89" descr="Ein Bild, das Text enthält.&#10;&#10;Automatisch generierte Beschreibung">
            <a:extLst>
              <a:ext uri="{FF2B5EF4-FFF2-40B4-BE49-F238E27FC236}">
                <a16:creationId xmlns:a16="http://schemas.microsoft.com/office/drawing/2014/main" id="{215E506C-1C7F-4E45-9D74-A46CD1077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2" name="Textfeld 91">
            <a:extLst>
              <a:ext uri="{FF2B5EF4-FFF2-40B4-BE49-F238E27FC236}">
                <a16:creationId xmlns:a16="http://schemas.microsoft.com/office/drawing/2014/main" id="{E9241134-EC1F-448B-B3EE-ED78A262B06F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3" name="Titel 1">
            <a:extLst>
              <a:ext uri="{FF2B5EF4-FFF2-40B4-BE49-F238E27FC236}">
                <a16:creationId xmlns:a16="http://schemas.microsoft.com/office/drawing/2014/main" id="{7D51E3B1-970F-45A1-AE27-EAA99439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4258025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/>
              <p:nvPr/>
            </p:nvSpPr>
            <p:spPr>
              <a:xfrm>
                <a:off x="6284119" y="1416040"/>
                <a:ext cx="5475455" cy="2863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de-DE" sz="1600" b="1" dirty="0">
                    <a:latin typeface="+mj-lt"/>
                  </a:rPr>
                  <a:t>LCA</a:t>
                </a:r>
                <a:r>
                  <a:rPr lang="de-DE" sz="1600" dirty="0">
                    <a:latin typeface="+mj-lt"/>
                  </a:rPr>
                  <a:t> ist minimaler Wert eines Bereichs im Eulerarray</a:t>
                </a:r>
              </a:p>
              <a:p>
                <a:pPr algn="just"/>
                <a:r>
                  <a:rPr lang="de-DE" sz="1600" dirty="0">
                    <a:latin typeface="+mj-lt"/>
                  </a:rPr>
                  <a:t>Mit der </a:t>
                </a:r>
                <a:r>
                  <a:rPr lang="de-DE" sz="1600" dirty="0" err="1">
                    <a:latin typeface="+mj-lt"/>
                  </a:rPr>
                  <a:t>Sparse</a:t>
                </a:r>
                <a:r>
                  <a:rPr lang="de-DE" sz="1600" dirty="0">
                    <a:latin typeface="+mj-lt"/>
                  </a:rPr>
                  <a:t> Table kann dieser nun in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de-DE" sz="1600" dirty="0">
                    <a:latin typeface="+mj-lt"/>
                  </a:rPr>
                  <a:t>bestimmt werden</a:t>
                </a:r>
              </a:p>
              <a:p>
                <a:pPr algn="just"/>
                <a:endParaRPr lang="de-DE" sz="1600" b="0" i="1" dirty="0"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 :5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𝐷𝑖𝑠𝑡𝑎𝑛𝑧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𝐸𝑛𝑑𝑖𝑛𝑑𝑒𝑥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+1=5 −0+1=6</m:t>
                      </m:r>
                    </m:oMath>
                  </m:oMathPara>
                </a14:m>
                <a:endParaRPr lang="de-DE" sz="16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𝑇𝑖𝑒𝑓𝑒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pPr algn="just"/>
                <a:endParaRPr lang="de-DE" sz="1600" dirty="0">
                  <a:latin typeface="+mj-lt"/>
                </a:endParaRPr>
              </a:p>
              <a:p>
                <a:pPr algn="just"/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pPr algn="just"/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19" y="1416040"/>
                <a:ext cx="5475455" cy="2863284"/>
              </a:xfrm>
              <a:prstGeom prst="rect">
                <a:avLst/>
              </a:prstGeom>
              <a:blipFill>
                <a:blip r:embed="rId3"/>
                <a:stretch>
                  <a:fillRect l="-668" t="-6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Gerade Verbindung mit Pfeil 262">
            <a:extLst>
              <a:ext uri="{FF2B5EF4-FFF2-40B4-BE49-F238E27FC236}">
                <a16:creationId xmlns:a16="http://schemas.microsoft.com/office/drawing/2014/main" id="{9C5548B2-2901-44E9-88A0-5F7405040EB8}"/>
              </a:ext>
            </a:extLst>
          </p:cNvPr>
          <p:cNvCxnSpPr>
            <a:cxnSpLocks/>
          </p:cNvCxnSpPr>
          <p:nvPr/>
        </p:nvCxnSpPr>
        <p:spPr>
          <a:xfrm flipH="1">
            <a:off x="2175669" y="3931413"/>
            <a:ext cx="7099299" cy="3541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1" name="Grafik 90" descr="Ein Bild, das Text enthält.&#10;&#10;Automatisch generierte Beschreibung">
            <a:extLst>
              <a:ext uri="{FF2B5EF4-FFF2-40B4-BE49-F238E27FC236}">
                <a16:creationId xmlns:a16="http://schemas.microsoft.com/office/drawing/2014/main" id="{359C59A1-DCF4-4CA9-B2D2-ABB0B9695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08218387-8C03-4E36-8362-863601C27FF5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4" name="Titel 1">
            <a:extLst>
              <a:ext uri="{FF2B5EF4-FFF2-40B4-BE49-F238E27FC236}">
                <a16:creationId xmlns:a16="http://schemas.microsoft.com/office/drawing/2014/main" id="{C5D26E83-FF3B-4E8B-BFDC-433F1964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7054497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393389"/>
              </p:ext>
            </p:extLst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/>
              <p:nvPr/>
            </p:nvSpPr>
            <p:spPr>
              <a:xfrm>
                <a:off x="6284119" y="1416040"/>
                <a:ext cx="5475455" cy="2586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+mj-lt"/>
                  </a:rPr>
                  <a:t>LCA</a:t>
                </a:r>
                <a:r>
                  <a:rPr lang="de-DE" sz="1600" dirty="0">
                    <a:latin typeface="+mj-lt"/>
                  </a:rPr>
                  <a:t> ist minimaler Wert eines Bereichs im Eulerarray</a:t>
                </a:r>
              </a:p>
              <a:p>
                <a:r>
                  <a:rPr lang="de-DE" sz="1600" dirty="0">
                    <a:latin typeface="+mj-lt"/>
                  </a:rPr>
                  <a:t>Mit der </a:t>
                </a:r>
                <a:r>
                  <a:rPr lang="de-DE" sz="1600" dirty="0" err="1">
                    <a:latin typeface="+mj-lt"/>
                  </a:rPr>
                  <a:t>Sparse</a:t>
                </a:r>
                <a:r>
                  <a:rPr lang="de-DE" sz="1600" dirty="0">
                    <a:latin typeface="+mj-lt"/>
                  </a:rPr>
                  <a:t> Table kann dieser nun in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de-DE" sz="1600" dirty="0">
                    <a:latin typeface="+mj-lt"/>
                  </a:rPr>
                  <a:t> bestimmt werden</a:t>
                </a:r>
              </a:p>
              <a:p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 :5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𝐷𝑖𝑠𝑡𝑎𝑛𝑧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𝐸𝑛𝑑𝑖𝑛𝑑𝑒𝑥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+1=5 −0+1=6</m:t>
                      </m:r>
                    </m:oMath>
                  </m:oMathPara>
                </a14:m>
                <a:endParaRPr lang="de-D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𝑇𝑖𝑒𝑓𝑒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19" y="1416040"/>
                <a:ext cx="5475455" cy="2586285"/>
              </a:xfrm>
              <a:prstGeom prst="rect">
                <a:avLst/>
              </a:prstGeom>
              <a:blipFill>
                <a:blip r:embed="rId3"/>
                <a:stretch>
                  <a:fillRect l="-668" t="-7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9" name="Gerade Verbindung mit Pfeil 268">
            <a:extLst>
              <a:ext uri="{FF2B5EF4-FFF2-40B4-BE49-F238E27FC236}">
                <a16:creationId xmlns:a16="http://schemas.microsoft.com/office/drawing/2014/main" id="{57C6AD7C-ABF9-4E2D-9E76-7BF3EE5EF6A2}"/>
              </a:ext>
            </a:extLst>
          </p:cNvPr>
          <p:cNvCxnSpPr>
            <a:cxnSpLocks/>
          </p:cNvCxnSpPr>
          <p:nvPr/>
        </p:nvCxnSpPr>
        <p:spPr>
          <a:xfrm flipH="1" flipV="1">
            <a:off x="1563687" y="2388620"/>
            <a:ext cx="9437687" cy="15332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1" name="Grafik 9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599BB30-72B4-4B8A-80B8-49B7A1B71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4" name="Textfeld 93">
            <a:extLst>
              <a:ext uri="{FF2B5EF4-FFF2-40B4-BE49-F238E27FC236}">
                <a16:creationId xmlns:a16="http://schemas.microsoft.com/office/drawing/2014/main" id="{F2C1CC44-0C1F-4D71-9CA9-D0ECDE0427FA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5" name="Titel 1">
            <a:extLst>
              <a:ext uri="{FF2B5EF4-FFF2-40B4-BE49-F238E27FC236}">
                <a16:creationId xmlns:a16="http://schemas.microsoft.com/office/drawing/2014/main" id="{53971D8C-DAD5-4D42-A091-B59549D8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5439410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/>
              <p:nvPr/>
            </p:nvSpPr>
            <p:spPr>
              <a:xfrm>
                <a:off x="6284119" y="1416040"/>
                <a:ext cx="5475455" cy="307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+mj-lt"/>
                  </a:rPr>
                  <a:t>LCA</a:t>
                </a:r>
                <a:r>
                  <a:rPr lang="de-DE" sz="1600" dirty="0">
                    <a:latin typeface="+mj-lt"/>
                  </a:rPr>
                  <a:t> ist minimaler Wert eines Bereichs im Eulerarray</a:t>
                </a:r>
              </a:p>
              <a:p>
                <a:r>
                  <a:rPr lang="de-DE" sz="1600" dirty="0">
                    <a:latin typeface="+mj-lt"/>
                  </a:rPr>
                  <a:t>Mit der </a:t>
                </a:r>
                <a:r>
                  <a:rPr lang="de-DE" sz="1600" dirty="0" err="1">
                    <a:latin typeface="+mj-lt"/>
                  </a:rPr>
                  <a:t>Sparse</a:t>
                </a:r>
                <a:r>
                  <a:rPr lang="de-DE" sz="1600" dirty="0">
                    <a:latin typeface="+mj-lt"/>
                  </a:rPr>
                  <a:t> Table kann dieser nun in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de-DE" sz="1600" dirty="0">
                    <a:latin typeface="+mj-lt"/>
                  </a:rPr>
                  <a:t>bestimmt werden</a:t>
                </a:r>
              </a:p>
              <a:p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 :5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𝐷𝑖𝑠𝑡𝑎𝑛𝑧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𝐸𝑛𝑑𝑖𝑛𝑑𝑒𝑥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+1=5 −0+1=6</m:t>
                      </m:r>
                    </m:oMath>
                  </m:oMathPara>
                </a14:m>
                <a:endParaRPr lang="de-D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𝑇𝑖𝑒𝑓𝑒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=0+6 −4=2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19" y="1416040"/>
                <a:ext cx="5475455" cy="3078728"/>
              </a:xfrm>
              <a:prstGeom prst="rect">
                <a:avLst/>
              </a:prstGeom>
              <a:blipFill>
                <a:blip r:embed="rId3"/>
                <a:stretch>
                  <a:fillRect l="-668" t="-5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3" name="Grafik 9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C9AFCE7-067F-4300-A160-7F05590F0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6" name="Textfeld 95">
            <a:extLst>
              <a:ext uri="{FF2B5EF4-FFF2-40B4-BE49-F238E27FC236}">
                <a16:creationId xmlns:a16="http://schemas.microsoft.com/office/drawing/2014/main" id="{2DAA56D2-36E9-491F-8C47-DC91D345591B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7" name="Titel 1">
            <a:extLst>
              <a:ext uri="{FF2B5EF4-FFF2-40B4-BE49-F238E27FC236}">
                <a16:creationId xmlns:a16="http://schemas.microsoft.com/office/drawing/2014/main" id="{49594718-029F-4FDD-A2CF-6688B675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1127612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/>
              <p:nvPr/>
            </p:nvSpPr>
            <p:spPr>
              <a:xfrm>
                <a:off x="6284119" y="1416040"/>
                <a:ext cx="5475455" cy="3849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+mj-lt"/>
                  </a:rPr>
                  <a:t>LCA</a:t>
                </a:r>
                <a:r>
                  <a:rPr lang="de-DE" sz="1600" dirty="0">
                    <a:latin typeface="+mj-lt"/>
                  </a:rPr>
                  <a:t> ist minimaler Wert eines Bereichs im Eulerarray</a:t>
                </a:r>
              </a:p>
              <a:p>
                <a:r>
                  <a:rPr lang="de-DE" sz="1600" dirty="0">
                    <a:latin typeface="+mj-lt"/>
                  </a:rPr>
                  <a:t>Mit der </a:t>
                </a:r>
                <a:r>
                  <a:rPr lang="de-DE" sz="1600" dirty="0" err="1">
                    <a:latin typeface="+mj-lt"/>
                  </a:rPr>
                  <a:t>Sparse</a:t>
                </a:r>
                <a:r>
                  <a:rPr lang="de-DE" sz="1600" dirty="0">
                    <a:latin typeface="+mj-lt"/>
                  </a:rPr>
                  <a:t> Table kann dieser nun in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de-DE" sz="1600" dirty="0">
                    <a:latin typeface="+mj-lt"/>
                  </a:rPr>
                  <a:t>bestimmt werden</a:t>
                </a:r>
              </a:p>
              <a:p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 :5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𝐷𝑖𝑠𝑡𝑎𝑛𝑧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𝐸𝑛𝑑𝑖𝑛𝑑𝑒𝑥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+1=5 −0+1=6</m:t>
                      </m:r>
                    </m:oMath>
                  </m:oMathPara>
                </a14:m>
                <a:endParaRPr lang="de-D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𝑇𝑖𝑒𝑓𝑒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=0+6 −4=2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de-DE" sz="1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𝐸𝑛𝑑𝑖𝑛𝑑𝑒𝑥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19" y="1416040"/>
                <a:ext cx="5475455" cy="3849131"/>
              </a:xfrm>
              <a:prstGeom prst="rect">
                <a:avLst/>
              </a:prstGeom>
              <a:blipFill>
                <a:blip r:embed="rId3"/>
                <a:stretch>
                  <a:fillRect l="-668" t="-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298616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>
                <a:solidFill>
                  <a:schemeClr val="accent2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2" name="Grafik 91" descr="Ein Bild, das Text enthält.&#10;&#10;Automatisch generierte Beschreibung">
            <a:extLst>
              <a:ext uri="{FF2B5EF4-FFF2-40B4-BE49-F238E27FC236}">
                <a16:creationId xmlns:a16="http://schemas.microsoft.com/office/drawing/2014/main" id="{25FFA284-A869-47E9-8C1F-A93081E2D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5" name="Textfeld 94">
            <a:extLst>
              <a:ext uri="{FF2B5EF4-FFF2-40B4-BE49-F238E27FC236}">
                <a16:creationId xmlns:a16="http://schemas.microsoft.com/office/drawing/2014/main" id="{C9BF06A4-058C-4795-8FA5-74ACD8586CA3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8" name="Titel 1">
            <a:extLst>
              <a:ext uri="{FF2B5EF4-FFF2-40B4-BE49-F238E27FC236}">
                <a16:creationId xmlns:a16="http://schemas.microsoft.com/office/drawing/2014/main" id="{0073084F-789A-4704-A709-DE433F25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1330074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/>
              <p:nvPr/>
            </p:nvSpPr>
            <p:spPr>
              <a:xfrm>
                <a:off x="6284119" y="1416040"/>
                <a:ext cx="5475455" cy="3849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+mj-lt"/>
                  </a:rPr>
                  <a:t>LCA</a:t>
                </a:r>
                <a:r>
                  <a:rPr lang="de-DE" sz="1600" dirty="0">
                    <a:latin typeface="+mj-lt"/>
                  </a:rPr>
                  <a:t> ist minimaler Wert eines Bereichs im Eulerarray</a:t>
                </a:r>
              </a:p>
              <a:p>
                <a:r>
                  <a:rPr lang="de-DE" sz="1600" dirty="0">
                    <a:latin typeface="+mj-lt"/>
                  </a:rPr>
                  <a:t>Mit der </a:t>
                </a:r>
                <a:r>
                  <a:rPr lang="de-DE" sz="1600" dirty="0" err="1">
                    <a:latin typeface="+mj-lt"/>
                  </a:rPr>
                  <a:t>Sparse</a:t>
                </a:r>
                <a:r>
                  <a:rPr lang="de-DE" sz="1600" dirty="0">
                    <a:latin typeface="+mj-lt"/>
                  </a:rPr>
                  <a:t> Table kann dieser nun in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de-DE" sz="1600" dirty="0">
                    <a:latin typeface="+mj-lt"/>
                  </a:rPr>
                  <a:t>bestimmt werden</a:t>
                </a:r>
              </a:p>
              <a:p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 :5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𝐷𝑖𝑠𝑡𝑎𝑛𝑧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𝐸𝑛𝑑𝑖𝑛𝑑𝑒𝑥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+1=5 −0+1=6</m:t>
                      </m:r>
                    </m:oMath>
                  </m:oMathPara>
                </a14:m>
                <a:endParaRPr lang="de-D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𝑇𝑖𝑒𝑓𝑒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=0+6 −4=2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𝐸𝑛𝑑𝑖𝑛𝑑𝑒𝑥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19" y="1416040"/>
                <a:ext cx="5475455" cy="3849131"/>
              </a:xfrm>
              <a:prstGeom prst="rect">
                <a:avLst/>
              </a:prstGeom>
              <a:blipFill>
                <a:blip r:embed="rId3"/>
                <a:stretch>
                  <a:fillRect l="-668" t="-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1" name="Gerade Verbindung mit Pfeil 270">
            <a:extLst>
              <a:ext uri="{FF2B5EF4-FFF2-40B4-BE49-F238E27FC236}">
                <a16:creationId xmlns:a16="http://schemas.microsoft.com/office/drawing/2014/main" id="{AB55093F-9BCC-4441-901E-6DF888E15B4F}"/>
              </a:ext>
            </a:extLst>
          </p:cNvPr>
          <p:cNvCxnSpPr>
            <a:cxnSpLocks/>
            <a:endCxn id="237" idx="3"/>
          </p:cNvCxnSpPr>
          <p:nvPr/>
        </p:nvCxnSpPr>
        <p:spPr>
          <a:xfrm flipH="1" flipV="1">
            <a:off x="3126127" y="4350137"/>
            <a:ext cx="6187736" cy="6044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298608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3" name="Grafik 92" descr="Ein Bild, das Text enthält.&#10;&#10;Automatisch generierte Beschreibung">
            <a:extLst>
              <a:ext uri="{FF2B5EF4-FFF2-40B4-BE49-F238E27FC236}">
                <a16:creationId xmlns:a16="http://schemas.microsoft.com/office/drawing/2014/main" id="{9596CC09-03A1-4E38-9555-D55529A19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6" name="Textfeld 95">
            <a:extLst>
              <a:ext uri="{FF2B5EF4-FFF2-40B4-BE49-F238E27FC236}">
                <a16:creationId xmlns:a16="http://schemas.microsoft.com/office/drawing/2014/main" id="{52F7D359-4ACF-4964-9B95-10B3334EF29A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7" name="Titel 1">
            <a:extLst>
              <a:ext uri="{FF2B5EF4-FFF2-40B4-BE49-F238E27FC236}">
                <a16:creationId xmlns:a16="http://schemas.microsoft.com/office/drawing/2014/main" id="{41AC780D-3288-4EF1-921E-45666D86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726660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056973"/>
              </p:ext>
            </p:extLst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/>
              <p:nvPr/>
            </p:nvSpPr>
            <p:spPr>
              <a:xfrm>
                <a:off x="6284119" y="1416040"/>
                <a:ext cx="5475455" cy="3879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+mj-lt"/>
                  </a:rPr>
                  <a:t>LCA</a:t>
                </a:r>
                <a:r>
                  <a:rPr lang="de-DE" sz="1600" dirty="0">
                    <a:latin typeface="+mj-lt"/>
                  </a:rPr>
                  <a:t> ist minimaler Wert eines Bereichs im Eulerarray</a:t>
                </a:r>
              </a:p>
              <a:p>
                <a:r>
                  <a:rPr lang="de-DE" sz="1600" dirty="0">
                    <a:latin typeface="+mj-lt"/>
                  </a:rPr>
                  <a:t>Mit der </a:t>
                </a:r>
                <a:r>
                  <a:rPr lang="de-DE" sz="1600" dirty="0" err="1">
                    <a:latin typeface="+mj-lt"/>
                  </a:rPr>
                  <a:t>Sparse</a:t>
                </a:r>
                <a:r>
                  <a:rPr lang="de-DE" sz="1600" dirty="0">
                    <a:latin typeface="+mj-lt"/>
                  </a:rPr>
                  <a:t> Table kann dieser nun in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de-DE" sz="1600" dirty="0">
                    <a:latin typeface="+mj-lt"/>
                  </a:rPr>
                  <a:t>bestimmt werden</a:t>
                </a:r>
              </a:p>
              <a:p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 :5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𝐷𝑖𝑠𝑡𝑎𝑛𝑧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𝐸𝑛𝑑𝑖𝑛𝑑𝑒𝑥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+1=5 −0+1=6</m:t>
                      </m:r>
                    </m:oMath>
                  </m:oMathPara>
                </a14:m>
                <a:endParaRPr lang="de-D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𝑇𝑖𝑒𝑓𝑒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=0+6 −4=2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𝐸𝑛𝑑𝑖𝑛𝑑𝑒𝑥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19" y="1416040"/>
                <a:ext cx="5475455" cy="3879908"/>
              </a:xfrm>
              <a:prstGeom prst="rect">
                <a:avLst/>
              </a:prstGeom>
              <a:blipFill>
                <a:blip r:embed="rId3"/>
                <a:stretch>
                  <a:fillRect l="-668" t="-4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3" name="Gerade Verbindung mit Pfeil 272">
            <a:extLst>
              <a:ext uri="{FF2B5EF4-FFF2-40B4-BE49-F238E27FC236}">
                <a16:creationId xmlns:a16="http://schemas.microsoft.com/office/drawing/2014/main" id="{7A40914C-43E5-4168-8BDF-C0E96170C241}"/>
              </a:ext>
            </a:extLst>
          </p:cNvPr>
          <p:cNvCxnSpPr>
            <a:cxnSpLocks/>
          </p:cNvCxnSpPr>
          <p:nvPr/>
        </p:nvCxnSpPr>
        <p:spPr>
          <a:xfrm flipH="1" flipV="1">
            <a:off x="3356768" y="2432248"/>
            <a:ext cx="7644606" cy="2522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3" name="Grafik 9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63AFE08-F5A9-40DE-8507-6128F3900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sp>
        <p:nvSpPr>
          <p:cNvPr id="96" name="Textfeld 95">
            <a:extLst>
              <a:ext uri="{FF2B5EF4-FFF2-40B4-BE49-F238E27FC236}">
                <a16:creationId xmlns:a16="http://schemas.microsoft.com/office/drawing/2014/main" id="{70FB2177-FFE7-4335-A912-331E702CC24D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7" name="Titel 1">
            <a:extLst>
              <a:ext uri="{FF2B5EF4-FFF2-40B4-BE49-F238E27FC236}">
                <a16:creationId xmlns:a16="http://schemas.microsoft.com/office/drawing/2014/main" id="{EE2AF25C-493F-403A-B53E-D84E1068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14CE2F6-3C32-49E1-882D-C15239EE88FB}"/>
              </a:ext>
            </a:extLst>
          </p:cNvPr>
          <p:cNvSpPr txBox="1"/>
          <p:nvPr/>
        </p:nvSpPr>
        <p:spPr>
          <a:xfrm rot="16200000">
            <a:off x="2298608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440510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83DF378-F527-4679-B9D1-E80F7A9CF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507809"/>
              </p:ext>
            </p:extLst>
          </p:nvPr>
        </p:nvGraphicFramePr>
        <p:xfrm>
          <a:off x="533400" y="1852111"/>
          <a:ext cx="3320715" cy="7592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50770">
                  <a:extLst>
                    <a:ext uri="{9D8B030D-6E8A-4147-A177-3AD203B41FA5}">
                      <a16:colId xmlns:a16="http://schemas.microsoft.com/office/drawing/2014/main" val="1101999723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97268289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102462970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1486934958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4036273852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97874474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2465315111"/>
                    </a:ext>
                  </a:extLst>
                </a:gridCol>
                <a:gridCol w="367135">
                  <a:extLst>
                    <a:ext uri="{9D8B030D-6E8A-4147-A177-3AD203B41FA5}">
                      <a16:colId xmlns:a16="http://schemas.microsoft.com/office/drawing/2014/main" val="3718603055"/>
                    </a:ext>
                  </a:extLst>
                </a:gridCol>
              </a:tblGrid>
              <a:tr h="388453">
                <a:tc>
                  <a:txBody>
                    <a:bodyPr/>
                    <a:lstStyle/>
                    <a:p>
                      <a:r>
                        <a:rPr lang="de-DE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30350"/>
                  </a:ext>
                </a:extLst>
              </a:tr>
            </a:tbl>
          </a:graphicData>
        </a:graphic>
      </p:graphicFrame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DAE9E40-3AAD-40C0-A390-FE1D9973A0BC}"/>
              </a:ext>
            </a:extLst>
          </p:cNvPr>
          <p:cNvGrpSpPr/>
          <p:nvPr/>
        </p:nvGrpSpPr>
        <p:grpSpPr>
          <a:xfrm>
            <a:off x="531019" y="3429000"/>
            <a:ext cx="5186363" cy="1112837"/>
            <a:chOff x="1308100" y="3395663"/>
            <a:chExt cx="5186363" cy="1112837"/>
          </a:xfrm>
        </p:grpSpPr>
        <p:sp>
          <p:nvSpPr>
            <p:cNvPr id="171" name="Rectangle 158">
              <a:extLst>
                <a:ext uri="{FF2B5EF4-FFF2-40B4-BE49-F238E27FC236}">
                  <a16:creationId xmlns:a16="http://schemas.microsoft.com/office/drawing/2014/main" id="{68A98B6E-D611-4037-AFD1-D85012BB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95663"/>
              <a:ext cx="1263649" cy="36988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Rectangle 166">
              <a:extLst>
                <a:ext uri="{FF2B5EF4-FFF2-40B4-BE49-F238E27FC236}">
                  <a16:creationId xmlns:a16="http://schemas.microsoft.com/office/drawing/2014/main" id="{E5CCD7A8-9FED-4A46-8F8F-5D710CC1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3765550"/>
              <a:ext cx="1265238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Rectangle 174">
              <a:extLst>
                <a:ext uri="{FF2B5EF4-FFF2-40B4-BE49-F238E27FC236}">
                  <a16:creationId xmlns:a16="http://schemas.microsoft.com/office/drawing/2014/main" id="{82D0750D-1F9C-423D-B751-96DCF9DB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4137025"/>
              <a:ext cx="1265237" cy="3714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4" name="Gruppieren 243">
              <a:extLst>
                <a:ext uri="{FF2B5EF4-FFF2-40B4-BE49-F238E27FC236}">
                  <a16:creationId xmlns:a16="http://schemas.microsoft.com/office/drawing/2014/main" id="{5AE030F4-D1FF-40B3-9231-6DF51AB9DE65}"/>
                </a:ext>
              </a:extLst>
            </p:cNvPr>
            <p:cNvGrpSpPr/>
            <p:nvPr/>
          </p:nvGrpSpPr>
          <p:grpSpPr>
            <a:xfrm>
              <a:off x="2573338" y="3395663"/>
              <a:ext cx="3921125" cy="1112837"/>
              <a:chOff x="2573338" y="3395663"/>
              <a:chExt cx="3921125" cy="1112837"/>
            </a:xfrm>
          </p:grpSpPr>
          <p:sp>
            <p:nvSpPr>
              <p:cNvPr id="178" name="Rectangle 165">
                <a:extLst>
                  <a:ext uri="{FF2B5EF4-FFF2-40B4-BE49-F238E27FC236}">
                    <a16:creationId xmlns:a16="http://schemas.microsoft.com/office/drawing/2014/main" id="{B036540D-2728-4A77-A7E2-0B918DAC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395663"/>
                <a:ext cx="560388" cy="369887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Rectangle 173">
                <a:extLst>
                  <a:ext uri="{FF2B5EF4-FFF2-40B4-BE49-F238E27FC236}">
                    <a16:creationId xmlns:a16="http://schemas.microsoft.com/office/drawing/2014/main" id="{71A1B29F-F219-4102-94B6-6874F726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3765550"/>
                <a:ext cx="560388" cy="371475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43" name="Gruppieren 242">
                <a:extLst>
                  <a:ext uri="{FF2B5EF4-FFF2-40B4-BE49-F238E27FC236}">
                    <a16:creationId xmlns:a16="http://schemas.microsoft.com/office/drawing/2014/main" id="{2D6B8C6E-5F81-4512-808D-0345E04524B2}"/>
                  </a:ext>
                </a:extLst>
              </p:cNvPr>
              <p:cNvGrpSpPr/>
              <p:nvPr/>
            </p:nvGrpSpPr>
            <p:grpSpPr>
              <a:xfrm>
                <a:off x="2573338" y="3395663"/>
                <a:ext cx="3360738" cy="1112837"/>
                <a:chOff x="2573338" y="3395663"/>
                <a:chExt cx="3360738" cy="1112837"/>
              </a:xfrm>
            </p:grpSpPr>
            <p:sp>
              <p:nvSpPr>
                <p:cNvPr id="172" name="Rectangle 159">
                  <a:extLst>
                    <a:ext uri="{FF2B5EF4-FFF2-40B4-BE49-F238E27FC236}">
                      <a16:creationId xmlns:a16="http://schemas.microsoft.com/office/drawing/2014/main" id="{CD40D1A1-C1DA-4381-B22D-5B65F6D65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Rectangle 160">
                  <a:extLst>
                    <a:ext uri="{FF2B5EF4-FFF2-40B4-BE49-F238E27FC236}">
                      <a16:creationId xmlns:a16="http://schemas.microsoft.com/office/drawing/2014/main" id="{38BD89CA-5C97-480F-9449-A52E05F18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Rectangle 162">
                  <a:extLst>
                    <a:ext uri="{FF2B5EF4-FFF2-40B4-BE49-F238E27FC236}">
                      <a16:creationId xmlns:a16="http://schemas.microsoft.com/office/drawing/2014/main" id="{E872363E-0B4B-4D8B-BF28-EC9568DFA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Rectangle 163">
                  <a:extLst>
                    <a:ext uri="{FF2B5EF4-FFF2-40B4-BE49-F238E27FC236}">
                      <a16:creationId xmlns:a16="http://schemas.microsoft.com/office/drawing/2014/main" id="{5965006C-C1EE-4F14-AD6B-DB9E24C3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395663"/>
                  <a:ext cx="558800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Rectangle 164">
                  <a:extLst>
                    <a:ext uri="{FF2B5EF4-FFF2-40B4-BE49-F238E27FC236}">
                      <a16:creationId xmlns:a16="http://schemas.microsoft.com/office/drawing/2014/main" id="{9793FB73-252A-4DD7-9D21-C8A0E7D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395663"/>
                  <a:ext cx="560388" cy="369887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Rectangle 167">
                  <a:extLst>
                    <a:ext uri="{FF2B5EF4-FFF2-40B4-BE49-F238E27FC236}">
                      <a16:creationId xmlns:a16="http://schemas.microsoft.com/office/drawing/2014/main" id="{1BDD165A-7EB9-47F8-AE1A-DEE948200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Rectangle 168">
                  <a:extLst>
                    <a:ext uri="{FF2B5EF4-FFF2-40B4-BE49-F238E27FC236}">
                      <a16:creationId xmlns:a16="http://schemas.microsoft.com/office/drawing/2014/main" id="{C96130D4-F9AF-4988-9EBC-DAA7D97B0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Rectangle 170">
                  <a:extLst>
                    <a:ext uri="{FF2B5EF4-FFF2-40B4-BE49-F238E27FC236}">
                      <a16:creationId xmlns:a16="http://schemas.microsoft.com/office/drawing/2014/main" id="{11567F2D-EDBD-474A-9730-4D507194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Rectangle 171">
                  <a:extLst>
                    <a:ext uri="{FF2B5EF4-FFF2-40B4-BE49-F238E27FC236}">
                      <a16:creationId xmlns:a16="http://schemas.microsoft.com/office/drawing/2014/main" id="{9A5C88EE-9A52-4ACE-94B4-B856DD3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3765550"/>
                  <a:ext cx="558800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36E5CE45-4D98-472C-A34A-0D6D74A8A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3765550"/>
                  <a:ext cx="560388" cy="371475"/>
                </a:xfrm>
                <a:prstGeom prst="rect">
                  <a:avLst/>
                </a:prstGeom>
                <a:solidFill>
                  <a:srgbClr val="E9EB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Rectangle 175">
                  <a:extLst>
                    <a:ext uri="{FF2B5EF4-FFF2-40B4-BE49-F238E27FC236}">
                      <a16:creationId xmlns:a16="http://schemas.microsoft.com/office/drawing/2014/main" id="{843FF9B2-AB79-415A-9671-EAED50E4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33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Rectangle 176">
                  <a:extLst>
                    <a:ext uri="{FF2B5EF4-FFF2-40B4-BE49-F238E27FC236}">
                      <a16:creationId xmlns:a16="http://schemas.microsoft.com/office/drawing/2014/main" id="{CA403D03-20B0-4E3E-91D1-4F213B4B4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725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242" name="Gruppieren 241">
                  <a:extLst>
                    <a:ext uri="{FF2B5EF4-FFF2-40B4-BE49-F238E27FC236}">
                      <a16:creationId xmlns:a16="http://schemas.microsoft.com/office/drawing/2014/main" id="{21D5E59C-15D0-4C06-A4FB-7A57B0A63137}"/>
                    </a:ext>
                  </a:extLst>
                </p:cNvPr>
                <p:cNvGrpSpPr/>
                <p:nvPr/>
              </p:nvGrpSpPr>
              <p:grpSpPr>
                <a:xfrm>
                  <a:off x="3694113" y="3395663"/>
                  <a:ext cx="560388" cy="1112837"/>
                  <a:chOff x="3694113" y="3395663"/>
                  <a:chExt cx="560388" cy="1112837"/>
                </a:xfrm>
              </p:grpSpPr>
              <p:sp>
                <p:nvSpPr>
                  <p:cNvPr id="174" name="Rectangle 161">
                    <a:extLst>
                      <a:ext uri="{FF2B5EF4-FFF2-40B4-BE49-F238E27FC236}">
                        <a16:creationId xmlns:a16="http://schemas.microsoft.com/office/drawing/2014/main" id="{CB3CE32B-2B49-4248-BE7E-9C2A8AB3C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395663"/>
                    <a:ext cx="560388" cy="369887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169">
                    <a:extLst>
                      <a:ext uri="{FF2B5EF4-FFF2-40B4-BE49-F238E27FC236}">
                        <a16:creationId xmlns:a16="http://schemas.microsoft.com/office/drawing/2014/main" id="{CBC92F34-7465-48C8-8BC5-D4AE8DB30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3765550"/>
                    <a:ext cx="560388" cy="371475"/>
                  </a:xfrm>
                  <a:prstGeom prst="rect">
                    <a:avLst/>
                  </a:prstGeom>
                  <a:solidFill>
                    <a:srgbClr val="E9E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177">
                    <a:extLst>
                      <a:ext uri="{FF2B5EF4-FFF2-40B4-BE49-F238E27FC236}">
                        <a16:creationId xmlns:a16="http://schemas.microsoft.com/office/drawing/2014/main" id="{51293857-4384-40C9-BD56-037AA442E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4113" y="4137025"/>
                    <a:ext cx="560388" cy="371475"/>
                  </a:xfrm>
                  <a:prstGeom prst="rect">
                    <a:avLst/>
                  </a:prstGeom>
                  <a:solidFill>
                    <a:srgbClr val="CF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Rectangle 178">
                  <a:extLst>
                    <a:ext uri="{FF2B5EF4-FFF2-40B4-BE49-F238E27FC236}">
                      <a16:creationId xmlns:a16="http://schemas.microsoft.com/office/drawing/2014/main" id="{569E1339-F852-404A-961F-43A8C7A2F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Rectangle 179">
                  <a:extLst>
                    <a:ext uri="{FF2B5EF4-FFF2-40B4-BE49-F238E27FC236}">
                      <a16:creationId xmlns:a16="http://schemas.microsoft.com/office/drawing/2014/main" id="{52F78789-74F4-4E05-AD60-34DDF22D2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137025"/>
                  <a:ext cx="558800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Rectangle 180">
                  <a:extLst>
                    <a:ext uri="{FF2B5EF4-FFF2-40B4-BE49-F238E27FC236}">
                      <a16:creationId xmlns:a16="http://schemas.microsoft.com/office/drawing/2014/main" id="{E25B42EF-2B4E-4FBB-B172-3FD6D1514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137025"/>
                  <a:ext cx="560388" cy="371475"/>
                </a:xfrm>
                <a:prstGeom prst="rect">
                  <a:avLst/>
                </a:prstGeom>
                <a:solidFill>
                  <a:srgbClr val="CFD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94" name="Rectangle 181">
                <a:extLst>
                  <a:ext uri="{FF2B5EF4-FFF2-40B4-BE49-F238E27FC236}">
                    <a16:creationId xmlns:a16="http://schemas.microsoft.com/office/drawing/2014/main" id="{F1DE691C-993A-46BD-9DE5-1C7C29C3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075" y="4137025"/>
                <a:ext cx="560388" cy="371475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95" name="Line 182">
            <a:extLst>
              <a:ext uri="{FF2B5EF4-FFF2-40B4-BE49-F238E27FC236}">
                <a16:creationId xmlns:a16="http://schemas.microsoft.com/office/drawing/2014/main" id="{A4B7D6B5-DBE9-47AF-BC9C-E28F0E1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Line 183">
            <a:extLst>
              <a:ext uri="{FF2B5EF4-FFF2-40B4-BE49-F238E27FC236}">
                <a16:creationId xmlns:a16="http://schemas.microsoft.com/office/drawing/2014/main" id="{07BC8451-8750-4A96-8756-A01DABE0C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64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7" name="Line 184">
            <a:extLst>
              <a:ext uri="{FF2B5EF4-FFF2-40B4-BE49-F238E27FC236}">
                <a16:creationId xmlns:a16="http://schemas.microsoft.com/office/drawing/2014/main" id="{B3A98C71-726F-4966-92B7-01E9BB20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03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8" name="Line 185">
            <a:extLst>
              <a:ext uri="{FF2B5EF4-FFF2-40B4-BE49-F238E27FC236}">
                <a16:creationId xmlns:a16="http://schemas.microsoft.com/office/drawing/2014/main" id="{C235DC50-6408-4992-8C61-3151BBB55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4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9" name="Line 186">
            <a:extLst>
              <a:ext uri="{FF2B5EF4-FFF2-40B4-BE49-F238E27FC236}">
                <a16:creationId xmlns:a16="http://schemas.microsoft.com/office/drawing/2014/main" id="{0D284C9E-2D9C-4110-B771-65F0AD025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0" name="Line 187">
            <a:extLst>
              <a:ext uri="{FF2B5EF4-FFF2-40B4-BE49-F238E27FC236}">
                <a16:creationId xmlns:a16="http://schemas.microsoft.com/office/drawing/2014/main" id="{9FFD7F93-C38F-44FE-8797-C4EF0957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607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1" name="Line 188">
            <a:extLst>
              <a:ext uri="{FF2B5EF4-FFF2-40B4-BE49-F238E27FC236}">
                <a16:creationId xmlns:a16="http://schemas.microsoft.com/office/drawing/2014/main" id="{26A9E7B9-30F6-4F58-B268-5DB2D972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994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2" name="Line 189">
            <a:extLst>
              <a:ext uri="{FF2B5EF4-FFF2-40B4-BE49-F238E27FC236}">
                <a16:creationId xmlns:a16="http://schemas.microsoft.com/office/drawing/2014/main" id="{AE5A0DF1-194E-4092-9A45-06C683F1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79888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3" name="Line 190">
            <a:extLst>
              <a:ext uri="{FF2B5EF4-FFF2-40B4-BE49-F238E27FC236}">
                <a16:creationId xmlns:a16="http://schemas.microsoft.com/office/drawing/2014/main" id="{FCB8CD9D-A2D3-4455-A65C-2E8D60D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170362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" name="Line 191">
            <a:extLst>
              <a:ext uri="{FF2B5EF4-FFF2-40B4-BE49-F238E27FC236}">
                <a16:creationId xmlns:a16="http://schemas.microsoft.com/office/drawing/2014/main" id="{266E336F-A1E3-4106-84CB-F4F7FEC12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9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" name="Line 192">
            <a:extLst>
              <a:ext uri="{FF2B5EF4-FFF2-40B4-BE49-F238E27FC236}">
                <a16:creationId xmlns:a16="http://schemas.microsoft.com/office/drawing/2014/main" id="{7CD7CB1C-DB85-4AF8-B0CD-5DF53226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382" y="3422650"/>
            <a:ext cx="0" cy="11255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" name="Line 193">
            <a:extLst>
              <a:ext uri="{FF2B5EF4-FFF2-40B4-BE49-F238E27FC236}">
                <a16:creationId xmlns:a16="http://schemas.microsoft.com/office/drawing/2014/main" id="{B70D3F8E-D15D-4A7D-BBB7-B5537FBB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3429000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7" name="Line 194">
            <a:extLst>
              <a:ext uri="{FF2B5EF4-FFF2-40B4-BE49-F238E27FC236}">
                <a16:creationId xmlns:a16="http://schemas.microsoft.com/office/drawing/2014/main" id="{AE0C8BC3-4207-4FA1-90C5-0046B837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7" y="4541837"/>
            <a:ext cx="566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5E43D4-24EB-4997-A88A-AAF217ABEAD3}"/>
              </a:ext>
            </a:extLst>
          </p:cNvPr>
          <p:cNvGrpSpPr/>
          <p:nvPr/>
        </p:nvGrpSpPr>
        <p:grpSpPr>
          <a:xfrm>
            <a:off x="688182" y="3449637"/>
            <a:ext cx="1041400" cy="377825"/>
            <a:chOff x="1465263" y="3416300"/>
            <a:chExt cx="1041400" cy="377825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4EE109E4-9A44-410F-A9FF-0B10A0C54680}"/>
                </a:ext>
              </a:extLst>
            </p:cNvPr>
            <p:cNvGrpSpPr/>
            <p:nvPr/>
          </p:nvGrpSpPr>
          <p:grpSpPr>
            <a:xfrm>
              <a:off x="1465263" y="3416300"/>
              <a:ext cx="1041400" cy="377825"/>
              <a:chOff x="1465263" y="3416300"/>
              <a:chExt cx="1041400" cy="377825"/>
            </a:xfrm>
          </p:grpSpPr>
          <p:sp>
            <p:nvSpPr>
              <p:cNvPr id="208" name="Rectangle 195">
                <a:extLst>
                  <a:ext uri="{FF2B5EF4-FFF2-40B4-BE49-F238E27FC236}">
                    <a16:creationId xmlns:a16="http://schemas.microsoft.com/office/drawing/2014/main" id="{7EDB0949-09F7-4A0F-B120-EB01B4884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3435350"/>
                <a:ext cx="104140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97">
                <a:extLst>
                  <a:ext uri="{FF2B5EF4-FFF2-40B4-BE49-F238E27FC236}">
                    <a16:creationId xmlns:a16="http://schemas.microsoft.com/office/drawing/2014/main" id="{3C083E56-1CDF-4BC2-912A-0F2B3F2F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41630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" name="Rectangle 198">
              <a:extLst>
                <a:ext uri="{FF2B5EF4-FFF2-40B4-BE49-F238E27FC236}">
                  <a16:creationId xmlns:a16="http://schemas.microsoft.com/office/drawing/2014/main" id="{AA6807C5-4456-494D-9CE7-956DFA51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3535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F2133F77-BACD-44C8-ADFC-23A0D7CEAC92}"/>
              </a:ext>
            </a:extLst>
          </p:cNvPr>
          <p:cNvGrpSpPr/>
          <p:nvPr/>
        </p:nvGrpSpPr>
        <p:grpSpPr>
          <a:xfrm>
            <a:off x="1888332" y="3468687"/>
            <a:ext cx="3477757" cy="358775"/>
            <a:chOff x="2665413" y="3435350"/>
            <a:chExt cx="3477757" cy="358775"/>
          </a:xfrm>
        </p:grpSpPr>
        <p:sp>
          <p:nvSpPr>
            <p:cNvPr id="212" name="Rectangle 199">
              <a:extLst>
                <a:ext uri="{FF2B5EF4-FFF2-40B4-BE49-F238E27FC236}">
                  <a16:creationId xmlns:a16="http://schemas.microsoft.com/office/drawing/2014/main" id="{8969F272-FA42-494D-AB82-EA9643F4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200">
              <a:extLst>
                <a:ext uri="{FF2B5EF4-FFF2-40B4-BE49-F238E27FC236}">
                  <a16:creationId xmlns:a16="http://schemas.microsoft.com/office/drawing/2014/main" id="{20537ECA-6E50-4CB1-ABAC-872F7E43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00" y="3435350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201">
              <a:extLst>
                <a:ext uri="{FF2B5EF4-FFF2-40B4-BE49-F238E27FC236}">
                  <a16:creationId xmlns:a16="http://schemas.microsoft.com/office/drawing/2014/main" id="{8A861AA7-144A-477D-BB18-D18F5B77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202">
              <a:extLst>
                <a:ext uri="{FF2B5EF4-FFF2-40B4-BE49-F238E27FC236}">
                  <a16:creationId xmlns:a16="http://schemas.microsoft.com/office/drawing/2014/main" id="{408A2500-8B9A-4816-B083-E1BFD1D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3435350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02CB0F61-5EC7-46F7-B76C-A1FFE6F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4</a:t>
              </a:r>
            </a:p>
          </p:txBody>
        </p:sp>
        <p:sp>
          <p:nvSpPr>
            <p:cNvPr id="217" name="Rectangle 204">
              <a:extLst>
                <a:ext uri="{FF2B5EF4-FFF2-40B4-BE49-F238E27FC236}">
                  <a16:creationId xmlns:a16="http://schemas.microsoft.com/office/drawing/2014/main" id="{91F25E71-CE00-4A48-9B7F-B293933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218" name="Rectangle 205">
              <a:extLst>
                <a:ext uri="{FF2B5EF4-FFF2-40B4-BE49-F238E27FC236}">
                  <a16:creationId xmlns:a16="http://schemas.microsoft.com/office/drawing/2014/main" id="{7279B75B-09AF-4088-8A1F-84F1C7925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435350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6</a:t>
              </a:r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CA25854-71EB-48B1-84D6-131933FAF67D}"/>
              </a:ext>
            </a:extLst>
          </p:cNvPr>
          <p:cNvGrpSpPr/>
          <p:nvPr/>
        </p:nvGrpSpPr>
        <p:grpSpPr>
          <a:xfrm>
            <a:off x="678657" y="3840162"/>
            <a:ext cx="990600" cy="376230"/>
            <a:chOff x="1455738" y="3806825"/>
            <a:chExt cx="990600" cy="376230"/>
          </a:xfrm>
        </p:grpSpPr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40EC32B-3A9F-4C9E-82EF-924816FC9A49}"/>
                </a:ext>
              </a:extLst>
            </p:cNvPr>
            <p:cNvGrpSpPr/>
            <p:nvPr/>
          </p:nvGrpSpPr>
          <p:grpSpPr>
            <a:xfrm>
              <a:off x="1455738" y="3811588"/>
              <a:ext cx="990600" cy="371467"/>
              <a:chOff x="1455738" y="3811588"/>
              <a:chExt cx="990600" cy="371467"/>
            </a:xfrm>
          </p:grpSpPr>
          <p:sp>
            <p:nvSpPr>
              <p:cNvPr id="219" name="Rectangle 206">
                <a:extLst>
                  <a:ext uri="{FF2B5EF4-FFF2-40B4-BE49-F238E27FC236}">
                    <a16:creationId xmlns:a16="http://schemas.microsoft.com/office/drawing/2014/main" id="{15019B74-CDB6-4064-9E08-E5023439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738" y="3824279"/>
                <a:ext cx="369888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1.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07">
                <a:extLst>
                  <a:ext uri="{FF2B5EF4-FFF2-40B4-BE49-F238E27FC236}">
                    <a16:creationId xmlns:a16="http://schemas.microsoft.com/office/drawing/2014/main" id="{BCDE8595-0902-4185-B791-962AA92E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824280"/>
                <a:ext cx="746125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Ebene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09">
                <a:extLst>
                  <a:ext uri="{FF2B5EF4-FFF2-40B4-BE49-F238E27FC236}">
                    <a16:creationId xmlns:a16="http://schemas.microsoft.com/office/drawing/2014/main" id="{CAA43E88-C2A2-4B58-AB5E-CDE1B1C0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38115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3" name="Rectangle 210">
              <a:extLst>
                <a:ext uri="{FF2B5EF4-FFF2-40B4-BE49-F238E27FC236}">
                  <a16:creationId xmlns:a16="http://schemas.microsoft.com/office/drawing/2014/main" id="{D8D9A059-8381-4397-B3AC-DD4E8822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38068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4" name="Rectangle 211">
            <a:extLst>
              <a:ext uri="{FF2B5EF4-FFF2-40B4-BE49-F238E27FC236}">
                <a16:creationId xmlns:a16="http://schemas.microsoft.com/office/drawing/2014/main" id="{F94BA78A-F832-40C6-A36E-E3B121CB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2">
            <a:extLst>
              <a:ext uri="{FF2B5EF4-FFF2-40B4-BE49-F238E27FC236}">
                <a16:creationId xmlns:a16="http://schemas.microsoft.com/office/drawing/2014/main" id="{78D621A7-B2F9-4F80-A5CF-ABB4F0B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3840162"/>
            <a:ext cx="247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3">
            <a:extLst>
              <a:ext uri="{FF2B5EF4-FFF2-40B4-BE49-F238E27FC236}">
                <a16:creationId xmlns:a16="http://schemas.microsoft.com/office/drawing/2014/main" id="{FE6A2A1D-BDC6-4ADF-84F6-89C71AF1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07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14">
            <a:extLst>
              <a:ext uri="{FF2B5EF4-FFF2-40B4-BE49-F238E27FC236}">
                <a16:creationId xmlns:a16="http://schemas.microsoft.com/office/drawing/2014/main" id="{5E736CCC-3B1A-48FA-8479-BA5A6CC0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3840162"/>
            <a:ext cx="246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A47DC43-35DA-4EAC-8A4B-9D3F62DC4C6D}"/>
              </a:ext>
            </a:extLst>
          </p:cNvPr>
          <p:cNvGrpSpPr/>
          <p:nvPr/>
        </p:nvGrpSpPr>
        <p:grpSpPr>
          <a:xfrm>
            <a:off x="4129882" y="3840162"/>
            <a:ext cx="1317625" cy="358775"/>
            <a:chOff x="4906963" y="3806825"/>
            <a:chExt cx="1317625" cy="358775"/>
          </a:xfrm>
        </p:grpSpPr>
        <p:sp>
          <p:nvSpPr>
            <p:cNvPr id="228" name="Rectangle 215">
              <a:extLst>
                <a:ext uri="{FF2B5EF4-FFF2-40B4-BE49-F238E27FC236}">
                  <a16:creationId xmlns:a16="http://schemas.microsoft.com/office/drawing/2014/main" id="{FEECEC17-FDFB-404F-9FF9-C5BEBCF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3806825"/>
              <a:ext cx="2460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16">
              <a:extLst>
                <a:ext uri="{FF2B5EF4-FFF2-40B4-BE49-F238E27FC236}">
                  <a16:creationId xmlns:a16="http://schemas.microsoft.com/office/drawing/2014/main" id="{A35F397C-648B-4E56-950B-D4D064D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806825"/>
              <a:ext cx="2476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17">
              <a:extLst>
                <a:ext uri="{FF2B5EF4-FFF2-40B4-BE49-F238E27FC236}">
                  <a16:creationId xmlns:a16="http://schemas.microsoft.com/office/drawing/2014/main" id="{382549EE-3DA5-4DCE-8209-D4654D7C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806825"/>
              <a:ext cx="1984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F817DD59-9149-47D3-9996-671495FCBB92}"/>
              </a:ext>
            </a:extLst>
          </p:cNvPr>
          <p:cNvGrpSpPr/>
          <p:nvPr/>
        </p:nvGrpSpPr>
        <p:grpSpPr>
          <a:xfrm>
            <a:off x="685642" y="4211637"/>
            <a:ext cx="990600" cy="346090"/>
            <a:chOff x="1462723" y="4178300"/>
            <a:chExt cx="990600" cy="346090"/>
          </a:xfrm>
        </p:grpSpPr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7778666A-2CCE-4E48-A27A-A9E8EAA7B442}"/>
                </a:ext>
              </a:extLst>
            </p:cNvPr>
            <p:cNvGrpSpPr/>
            <p:nvPr/>
          </p:nvGrpSpPr>
          <p:grpSpPr>
            <a:xfrm>
              <a:off x="1462723" y="4183063"/>
              <a:ext cx="990600" cy="341327"/>
              <a:chOff x="1462723" y="4183063"/>
              <a:chExt cx="990600" cy="341327"/>
            </a:xfrm>
          </p:grpSpPr>
          <p:sp>
            <p:nvSpPr>
              <p:cNvPr id="231" name="Rectangle 218">
                <a:extLst>
                  <a:ext uri="{FF2B5EF4-FFF2-40B4-BE49-F238E27FC236}">
                    <a16:creationId xmlns:a16="http://schemas.microsoft.com/office/drawing/2014/main" id="{B7CAB48E-F4D7-4909-84D7-6A3629442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23" y="4183078"/>
                <a:ext cx="990600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8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2. Ebene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20">
                <a:extLst>
                  <a:ext uri="{FF2B5EF4-FFF2-40B4-BE49-F238E27FC236}">
                    <a16:creationId xmlns:a16="http://schemas.microsoft.com/office/drawing/2014/main" id="{E7348D2C-5B98-49E8-B0B2-58F2BC72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4183063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91D90F23-25AC-4954-8D1F-F576728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1783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Rectangle 222">
            <a:extLst>
              <a:ext uri="{FF2B5EF4-FFF2-40B4-BE49-F238E27FC236}">
                <a16:creationId xmlns:a16="http://schemas.microsoft.com/office/drawing/2014/main" id="{A628FC4B-EA0E-414E-8508-1091BEB3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32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3">
            <a:extLst>
              <a:ext uri="{FF2B5EF4-FFF2-40B4-BE49-F238E27FC236}">
                <a16:creationId xmlns:a16="http://schemas.microsoft.com/office/drawing/2014/main" id="{7090C67F-BAA4-43D0-9C4E-EB42786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19" y="4211637"/>
            <a:ext cx="234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EFE0CF-F45C-4BB8-8E1C-E8199E2B87C2}"/>
              </a:ext>
            </a:extLst>
          </p:cNvPr>
          <p:cNvGrpSpPr/>
          <p:nvPr/>
        </p:nvGrpSpPr>
        <p:grpSpPr>
          <a:xfrm>
            <a:off x="3009107" y="4211637"/>
            <a:ext cx="2428875" cy="341312"/>
            <a:chOff x="3786188" y="4178300"/>
            <a:chExt cx="2428875" cy="341312"/>
          </a:xfrm>
        </p:grpSpPr>
        <p:sp>
          <p:nvSpPr>
            <p:cNvPr id="237" name="Rectangle 224">
              <a:extLst>
                <a:ext uri="{FF2B5EF4-FFF2-40B4-BE49-F238E27FC236}">
                  <a16:creationId xmlns:a16="http://schemas.microsoft.com/office/drawing/2014/main" id="{A0574197-393B-4684-A503-50396FF3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25">
              <a:extLst>
                <a:ext uri="{FF2B5EF4-FFF2-40B4-BE49-F238E27FC236}">
                  <a16:creationId xmlns:a16="http://schemas.microsoft.com/office/drawing/2014/main" id="{A5ECA6A6-262C-4213-A508-F1DA73BC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4178300"/>
              <a:ext cx="234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226">
              <a:extLst>
                <a:ext uri="{FF2B5EF4-FFF2-40B4-BE49-F238E27FC236}">
                  <a16:creationId xmlns:a16="http://schemas.microsoft.com/office/drawing/2014/main" id="{86CA511E-54BF-4510-9B5E-446705468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227">
              <a:extLst>
                <a:ext uri="{FF2B5EF4-FFF2-40B4-BE49-F238E27FC236}">
                  <a16:creationId xmlns:a16="http://schemas.microsoft.com/office/drawing/2014/main" id="{58245061-E68A-4E64-A695-7029D9DC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28">
              <a:extLst>
                <a:ext uri="{FF2B5EF4-FFF2-40B4-BE49-F238E27FC236}">
                  <a16:creationId xmlns:a16="http://schemas.microsoft.com/office/drawing/2014/main" id="{EC01FE39-1A0A-4AF3-AEAA-CE84BF33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4178300"/>
              <a:ext cx="18891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/>
              <p:nvPr/>
            </p:nvSpPr>
            <p:spPr>
              <a:xfrm>
                <a:off x="6284119" y="1416040"/>
                <a:ext cx="5475455" cy="438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+mj-lt"/>
                  </a:rPr>
                  <a:t>LCA</a:t>
                </a:r>
                <a:r>
                  <a:rPr lang="de-DE" sz="1600" dirty="0">
                    <a:latin typeface="+mj-lt"/>
                  </a:rPr>
                  <a:t> ist minimaler Wert eines Bereichs im Eulerarray</a:t>
                </a:r>
              </a:p>
              <a:p>
                <a:r>
                  <a:rPr lang="de-DE" sz="1600" dirty="0">
                    <a:latin typeface="+mj-lt"/>
                  </a:rPr>
                  <a:t>Mit der </a:t>
                </a:r>
                <a:r>
                  <a:rPr lang="de-DE" sz="1600" dirty="0" err="1">
                    <a:latin typeface="+mj-lt"/>
                  </a:rPr>
                  <a:t>Sparse</a:t>
                </a:r>
                <a:r>
                  <a:rPr lang="de-DE" sz="1600" dirty="0">
                    <a:latin typeface="+mj-lt"/>
                  </a:rPr>
                  <a:t> Table kann dieser nun in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de-DE" sz="1600" dirty="0">
                    <a:latin typeface="+mj-lt"/>
                  </a:rPr>
                  <a:t>bestimmt werden</a:t>
                </a:r>
              </a:p>
              <a:p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 :5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de-DE" sz="16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𝐷𝑖𝑠𝑡𝑎𝑛𝑧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𝐸𝑛𝑑𝑖𝑛𝑑𝑒𝑥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𝑆𝑡𝑎𝑟𝑡𝑖𝑛𝑑𝑒𝑥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+1=5 −0+1=6</m:t>
                      </m:r>
                    </m:oMath>
                  </m:oMathPara>
                </a14:m>
                <a:endParaRPr lang="de-D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𝑇𝑖𝑒𝑓𝑒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⌋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=0+6 −4=2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r>
                  <a:rPr lang="de-DE" sz="1600" dirty="0">
                    <a:latin typeface="+mj-lt"/>
                  </a:rPr>
                  <a:t>Bestimme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600" dirty="0">
                    <a:latin typeface="+mj-lt"/>
                  </a:rPr>
                  <a:t> als Minimum aus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𝐸𝑛𝑑𝑖𝑛𝑑𝑒𝑥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600" dirty="0">
                    <a:latin typeface="+mj-lt"/>
                  </a:rPr>
                  <a:t> 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𝑆𝑝𝑎𝑟𝑠𝑒𝑡𝑎𝑏𝑙𝑒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𝐸𝑢𝑙𝑒𝑟𝑎𝑟𝑟𝑎𝑦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1600" dirty="0">
                  <a:latin typeface="+mj-lt"/>
                </a:endParaRPr>
              </a:p>
              <a:p>
                <a:endParaRPr lang="de-DE" sz="16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𝑳𝑪𝑨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𝑀𝑖𝑛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𝑀𝑖𝑛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DE" sz="1600" b="1" dirty="0"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</p:txBody>
          </p:sp>
        </mc:Choice>
        <mc:Fallback xmlns=""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BC32EDB2-C137-415E-8539-183F1133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19" y="1416040"/>
                <a:ext cx="5475455" cy="4381520"/>
              </a:xfrm>
              <a:prstGeom prst="rect">
                <a:avLst/>
              </a:prstGeom>
              <a:blipFill>
                <a:blip r:embed="rId3"/>
                <a:stretch>
                  <a:fillRect l="-668" t="-4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feld 279">
            <a:extLst>
              <a:ext uri="{FF2B5EF4-FFF2-40B4-BE49-F238E27FC236}">
                <a16:creationId xmlns:a16="http://schemas.microsoft.com/office/drawing/2014/main" id="{14E13462-7BC4-43A2-8BFF-2E72AE78FEC2}"/>
              </a:ext>
            </a:extLst>
          </p:cNvPr>
          <p:cNvSpPr txBox="1"/>
          <p:nvPr/>
        </p:nvSpPr>
        <p:spPr>
          <a:xfrm rot="16200000">
            <a:off x="1540593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2" name="Rechteck 281">
            <a:extLst>
              <a:ext uri="{FF2B5EF4-FFF2-40B4-BE49-F238E27FC236}">
                <a16:creationId xmlns:a16="http://schemas.microsoft.com/office/drawing/2014/main" id="{5FC98C32-DE33-4AED-824A-B40652CE2C5B}"/>
              </a:ext>
            </a:extLst>
          </p:cNvPr>
          <p:cNvSpPr/>
          <p:nvPr/>
        </p:nvSpPr>
        <p:spPr>
          <a:xfrm>
            <a:off x="1251284" y="1318661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49F44F2-59F7-4A8E-A366-538B466A9CEF}"/>
              </a:ext>
            </a:extLst>
          </p:cNvPr>
          <p:cNvSpPr txBox="1"/>
          <p:nvPr/>
        </p:nvSpPr>
        <p:spPr>
          <a:xfrm rot="16200000">
            <a:off x="2681167" y="664524"/>
            <a:ext cx="7146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/>
              <a:t>]</a:t>
            </a:r>
          </a:p>
        </p:txBody>
      </p:sp>
      <p:sp>
        <p:nvSpPr>
          <p:cNvPr id="283" name="Rechteck 282">
            <a:extLst>
              <a:ext uri="{FF2B5EF4-FFF2-40B4-BE49-F238E27FC236}">
                <a16:creationId xmlns:a16="http://schemas.microsoft.com/office/drawing/2014/main" id="{7863008E-9D6F-4742-B00F-C527F4FE7B8B}"/>
              </a:ext>
            </a:extLst>
          </p:cNvPr>
          <p:cNvSpPr/>
          <p:nvPr/>
        </p:nvSpPr>
        <p:spPr>
          <a:xfrm>
            <a:off x="2411397" y="1325698"/>
            <a:ext cx="1356979" cy="48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1" name="Textfeld 290">
            <a:extLst>
              <a:ext uri="{FF2B5EF4-FFF2-40B4-BE49-F238E27FC236}">
                <a16:creationId xmlns:a16="http://schemas.microsoft.com/office/drawing/2014/main" id="{3B30A28E-9170-4108-B728-218F552CF50C}"/>
              </a:ext>
            </a:extLst>
          </p:cNvPr>
          <p:cNvSpPr txBox="1"/>
          <p:nvPr/>
        </p:nvSpPr>
        <p:spPr>
          <a:xfrm>
            <a:off x="123826" y="1467320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Eulerarray:</a:t>
            </a:r>
          </a:p>
        </p:txBody>
      </p:sp>
      <p:sp>
        <p:nvSpPr>
          <p:cNvPr id="292" name="Textfeld 291">
            <a:extLst>
              <a:ext uri="{FF2B5EF4-FFF2-40B4-BE49-F238E27FC236}">
                <a16:creationId xmlns:a16="http://schemas.microsoft.com/office/drawing/2014/main" id="{A67D5D51-F0D6-4F01-B906-F109A10547FD}"/>
              </a:ext>
            </a:extLst>
          </p:cNvPr>
          <p:cNvSpPr txBox="1"/>
          <p:nvPr/>
        </p:nvSpPr>
        <p:spPr>
          <a:xfrm>
            <a:off x="133748" y="3034253"/>
            <a:ext cx="14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Sparse</a:t>
            </a:r>
            <a:r>
              <a:rPr lang="de-DE" dirty="0"/>
              <a:t> Table:</a:t>
            </a:r>
          </a:p>
        </p:txBody>
      </p:sp>
      <p:pic>
        <p:nvPicPr>
          <p:cNvPr id="93" name="Grafik 9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297A932-7FFF-4D0D-ADF7-6DB2AF6DC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1" y="1903098"/>
            <a:ext cx="676369" cy="65731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F9767D6-69ED-47DA-A883-9FEEE6BDC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109" y="1390074"/>
            <a:ext cx="2284576" cy="462457"/>
          </a:xfrm>
          <a:prstGeom prst="rect">
            <a:avLst/>
          </a:prstGeom>
        </p:spPr>
      </p:pic>
      <p:sp>
        <p:nvSpPr>
          <p:cNvPr id="97" name="Textfeld 96">
            <a:extLst>
              <a:ext uri="{FF2B5EF4-FFF2-40B4-BE49-F238E27FC236}">
                <a16:creationId xmlns:a16="http://schemas.microsoft.com/office/drawing/2014/main" id="{02C00EDD-1C80-4AE4-8F30-02A38E8A1B1A}"/>
              </a:ext>
            </a:extLst>
          </p:cNvPr>
          <p:cNvSpPr txBox="1"/>
          <p:nvPr/>
        </p:nvSpPr>
        <p:spPr>
          <a:xfrm>
            <a:off x="1339254" y="4867259"/>
            <a:ext cx="37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+mj-lt"/>
              </a:rPr>
              <a:t>In der n-ten Ebene wird immer der Index des minimalen Werts von 2</a:t>
            </a:r>
            <a:r>
              <a:rPr lang="de-DE" baseline="30000" dirty="0">
                <a:latin typeface="+mj-lt"/>
              </a:rPr>
              <a:t>n</a:t>
            </a:r>
            <a:r>
              <a:rPr lang="de-DE" dirty="0">
                <a:latin typeface="+mj-lt"/>
              </a:rPr>
              <a:t> Elementen abgespeichert</a:t>
            </a:r>
          </a:p>
        </p:txBody>
      </p:sp>
      <p:sp>
        <p:nvSpPr>
          <p:cNvPr id="98" name="Titel 1">
            <a:extLst>
              <a:ext uri="{FF2B5EF4-FFF2-40B4-BE49-F238E27FC236}">
                <a16:creationId xmlns:a16="http://schemas.microsoft.com/office/drawing/2014/main" id="{93EDAB6E-B615-4AD2-A9A4-205C33FC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Table - Beispiel</a:t>
            </a:r>
          </a:p>
        </p:txBody>
      </p:sp>
    </p:spTree>
    <p:extLst>
      <p:ext uri="{BB962C8B-B14F-4D97-AF65-F5344CB8AC3E}">
        <p14:creationId xmlns:p14="http://schemas.microsoft.com/office/powerpoint/2010/main" val="28137638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DEDAE-AEB1-4CAA-BCCD-39404ABD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Laufzeiten</a:t>
            </a:r>
          </a:p>
        </p:txBody>
      </p:sp>
      <p:pic>
        <p:nvPicPr>
          <p:cNvPr id="5" name="Inhaltsplatzhalter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BCEFDAB-BF56-4520-8153-81B9EB141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1774087"/>
            <a:ext cx="6140012" cy="4286250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C3ED53-D424-48A1-8D9B-5F5BAC9FC4C1}"/>
              </a:ext>
            </a:extLst>
          </p:cNvPr>
          <p:cNvSpPr/>
          <p:nvPr/>
        </p:nvSpPr>
        <p:spPr>
          <a:xfrm>
            <a:off x="5393267" y="2573867"/>
            <a:ext cx="389466" cy="855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AF4B8E-838C-461C-B338-D6D2D6EEB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74" y="2571750"/>
            <a:ext cx="1085850" cy="6477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14E34ED-D8AD-4671-8C55-AAD2D77B004B}"/>
              </a:ext>
            </a:extLst>
          </p:cNvPr>
          <p:cNvSpPr/>
          <p:nvPr/>
        </p:nvSpPr>
        <p:spPr>
          <a:xfrm>
            <a:off x="531255" y="1774087"/>
            <a:ext cx="4252412" cy="855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EB8D00-C2E7-4061-AB73-78A442CBAA5D}"/>
              </a:ext>
            </a:extLst>
          </p:cNvPr>
          <p:cNvSpPr txBox="1"/>
          <p:nvPr/>
        </p:nvSpPr>
        <p:spPr>
          <a:xfrm>
            <a:off x="1007493" y="1986973"/>
            <a:ext cx="401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Benötigte Zeit bei wachsender Größe und       m </a:t>
            </a:r>
            <a:r>
              <a:rPr lang="en-GB" sz="1600" dirty="0">
                <a:latin typeface="+mj-lt"/>
              </a:rPr>
              <a:t>= 10.000</a:t>
            </a: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6622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DEDAE-AEB1-4CAA-BCCD-39404ABD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Laufzeiten</a:t>
            </a:r>
          </a:p>
        </p:txBody>
      </p:sp>
      <p:pic>
        <p:nvPicPr>
          <p:cNvPr id="5" name="Inhaltsplatzhalter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BCEFDAB-BF56-4520-8153-81B9EB141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1774087"/>
            <a:ext cx="6140012" cy="4286250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C3ED53-D424-48A1-8D9B-5F5BAC9FC4C1}"/>
              </a:ext>
            </a:extLst>
          </p:cNvPr>
          <p:cNvSpPr/>
          <p:nvPr/>
        </p:nvSpPr>
        <p:spPr>
          <a:xfrm>
            <a:off x="5393267" y="2573867"/>
            <a:ext cx="389466" cy="855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AF4B8E-838C-461C-B338-D6D2D6EEB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74" y="2571750"/>
            <a:ext cx="1085850" cy="6477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14E34ED-D8AD-4671-8C55-AAD2D77B004B}"/>
              </a:ext>
            </a:extLst>
          </p:cNvPr>
          <p:cNvSpPr/>
          <p:nvPr/>
        </p:nvSpPr>
        <p:spPr>
          <a:xfrm>
            <a:off x="531255" y="1774087"/>
            <a:ext cx="4252412" cy="855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C157F40-010A-4DF2-BF59-83273080880E}"/>
              </a:ext>
            </a:extLst>
          </p:cNvPr>
          <p:cNvSpPr txBox="1"/>
          <p:nvPr/>
        </p:nvSpPr>
        <p:spPr>
          <a:xfrm>
            <a:off x="1007493" y="1986973"/>
            <a:ext cx="401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Benötigte Zeit bei wachsender Größe und       m </a:t>
            </a:r>
            <a:r>
              <a:rPr lang="en-GB" sz="1600" dirty="0">
                <a:latin typeface="+mj-lt"/>
              </a:rPr>
              <a:t>= 10.000</a:t>
            </a:r>
            <a:endParaRPr lang="de-DE" sz="1600" dirty="0">
              <a:latin typeface="+mj-lt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24C249-7E2C-4AB3-9A82-F33DC6C665BB}"/>
              </a:ext>
            </a:extLst>
          </p:cNvPr>
          <p:cNvSpPr/>
          <p:nvPr/>
        </p:nvSpPr>
        <p:spPr>
          <a:xfrm>
            <a:off x="6513611" y="1779219"/>
            <a:ext cx="4252412" cy="855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D7BEE2-1F43-4036-9A3D-D1DBC6088C8A}"/>
              </a:ext>
            </a:extLst>
          </p:cNvPr>
          <p:cNvSpPr txBox="1"/>
          <p:nvPr/>
        </p:nvSpPr>
        <p:spPr>
          <a:xfrm>
            <a:off x="7052731" y="1984279"/>
            <a:ext cx="510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Benötigte Zeit bei wachsender Pfadlänge in einer Schlange</a:t>
            </a:r>
          </a:p>
          <a:p>
            <a:r>
              <a:rPr lang="de-DE" sz="1600" dirty="0">
                <a:latin typeface="+mj-lt"/>
              </a:rPr>
              <a:t>mit maximalen Weglängen und w </a:t>
            </a:r>
            <a:r>
              <a:rPr lang="en-GB" sz="1600" dirty="0">
                <a:latin typeface="+mj-lt"/>
              </a:rPr>
              <a:t>= h = 1000</a:t>
            </a:r>
            <a:endParaRPr lang="de-DE" sz="1600" dirty="0">
              <a:latin typeface="+mj-lt"/>
            </a:endParaRPr>
          </a:p>
        </p:txBody>
      </p:sp>
      <p:pic>
        <p:nvPicPr>
          <p:cNvPr id="16" name="Grafik 15" descr="Ein Bild, das Bildschirm, weiß, Uhr, Raum enthält.&#10;&#10;Automatisch generierte Beschreibung">
            <a:extLst>
              <a:ext uri="{FF2B5EF4-FFF2-40B4-BE49-F238E27FC236}">
                <a16:creationId xmlns:a16="http://schemas.microsoft.com/office/drawing/2014/main" id="{090F5BF6-CAA4-43A3-A1F7-FCDF58BB1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00" y="143458"/>
            <a:ext cx="1858126" cy="18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5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58632-8788-4C7A-AA38-1755E8A1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Problemstellung - Aufgabe</a:t>
            </a:r>
          </a:p>
        </p:txBody>
      </p:sp>
      <p:pic>
        <p:nvPicPr>
          <p:cNvPr id="4" name="Picture 1306">
            <a:extLst>
              <a:ext uri="{FF2B5EF4-FFF2-40B4-BE49-F238E27FC236}">
                <a16:creationId xmlns:a16="http://schemas.microsoft.com/office/drawing/2014/main" id="{4A41C601-17DF-4A17-A761-A9F858EFBA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pic>
        <p:nvPicPr>
          <p:cNvPr id="6" name="Picture 1306">
            <a:extLst>
              <a:ext uri="{FF2B5EF4-FFF2-40B4-BE49-F238E27FC236}">
                <a16:creationId xmlns:a16="http://schemas.microsoft.com/office/drawing/2014/main" id="{9C6DB01C-958F-443D-8727-F04C91EFC73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63" y="365125"/>
            <a:ext cx="1860698" cy="1807535"/>
          </a:xfrm>
          <a:prstGeom prst="rect">
            <a:avLst/>
          </a:prstGeom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92E8DFA-253B-4D37-8C76-C697F37A7302}"/>
              </a:ext>
            </a:extLst>
          </p:cNvPr>
          <p:cNvCxnSpPr>
            <a:cxnSpLocks/>
          </p:cNvCxnSpPr>
          <p:nvPr/>
        </p:nvCxnSpPr>
        <p:spPr>
          <a:xfrm>
            <a:off x="9791698" y="1673711"/>
            <a:ext cx="1033465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C8F753E-AB88-4BD8-84A3-A0164FA38571}"/>
              </a:ext>
            </a:extLst>
          </p:cNvPr>
          <p:cNvCxnSpPr>
            <a:cxnSpLocks/>
          </p:cNvCxnSpPr>
          <p:nvPr/>
        </p:nvCxnSpPr>
        <p:spPr>
          <a:xfrm>
            <a:off x="9791698" y="1438843"/>
            <a:ext cx="0" cy="23486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D91822EB-77FC-46D4-BA40-DFEE08912899}"/>
              </a:ext>
            </a:extLst>
          </p:cNvPr>
          <p:cNvCxnSpPr>
            <a:cxnSpLocks/>
          </p:cNvCxnSpPr>
          <p:nvPr/>
        </p:nvCxnSpPr>
        <p:spPr>
          <a:xfrm>
            <a:off x="10825163" y="1673711"/>
            <a:ext cx="173831" cy="0"/>
          </a:xfrm>
          <a:prstGeom prst="straightConnector1">
            <a:avLst/>
          </a:prstGeom>
          <a:ln w="95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3AB6D0-2D26-4FB0-9B23-380E7E2A8A7D}"/>
              </a:ext>
            </a:extLst>
          </p:cNvPr>
          <p:cNvSpPr txBox="1">
            <a:spLocks/>
          </p:cNvSpPr>
          <p:nvPr/>
        </p:nvSpPr>
        <p:spPr>
          <a:xfrm>
            <a:off x="838200" y="2316513"/>
            <a:ext cx="10515600" cy="313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j-lt"/>
              </a:rPr>
              <a:t>Es ist ein Labyrinth gegeben. In diesem kann jeder Punkt erreicht werden und es gibt </a:t>
            </a:r>
            <a:r>
              <a:rPr lang="de-DE" b="1" dirty="0">
                <a:latin typeface="+mj-lt"/>
              </a:rPr>
              <a:t>keine Kreise!</a:t>
            </a: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In diesem ist ein Weg markiert (oben 1 – 7).</a:t>
            </a:r>
          </a:p>
          <a:p>
            <a:r>
              <a:rPr lang="de-DE" dirty="0">
                <a:latin typeface="+mj-lt"/>
              </a:rPr>
              <a:t>Der Output soll die Anzahl an Felder sein, die man mindestens durchlaufen muss, um die Markierungen der vorgegebenen Reihe nach abzulaufen.</a:t>
            </a:r>
          </a:p>
        </p:txBody>
      </p:sp>
    </p:spTree>
    <p:extLst>
      <p:ext uri="{BB962C8B-B14F-4D97-AF65-F5344CB8AC3E}">
        <p14:creationId xmlns:p14="http://schemas.microsoft.com/office/powerpoint/2010/main" val="37151605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DEDAE-AEB1-4CAA-BCCD-39404ABD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Laufzeiten</a:t>
            </a:r>
          </a:p>
        </p:txBody>
      </p:sp>
      <p:pic>
        <p:nvPicPr>
          <p:cNvPr id="5" name="Inhaltsplatzhalter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BCEFDAB-BF56-4520-8153-81B9EB141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1774087"/>
            <a:ext cx="6140012" cy="4286250"/>
          </a:xfrm>
        </p:spPr>
      </p:pic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C9009328-1596-4857-A053-7E124693D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7"/>
          <a:stretch/>
        </p:blipFill>
        <p:spPr>
          <a:xfrm>
            <a:off x="6316717" y="1774087"/>
            <a:ext cx="5540922" cy="428625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C3ED53-D424-48A1-8D9B-5F5BAC9FC4C1}"/>
              </a:ext>
            </a:extLst>
          </p:cNvPr>
          <p:cNvSpPr/>
          <p:nvPr/>
        </p:nvSpPr>
        <p:spPr>
          <a:xfrm>
            <a:off x="5393267" y="2573867"/>
            <a:ext cx="389466" cy="855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AF4B8E-838C-461C-B338-D6D2D6EEB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074" y="2571750"/>
            <a:ext cx="1085850" cy="6477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14E34ED-D8AD-4671-8C55-AAD2D77B004B}"/>
              </a:ext>
            </a:extLst>
          </p:cNvPr>
          <p:cNvSpPr/>
          <p:nvPr/>
        </p:nvSpPr>
        <p:spPr>
          <a:xfrm>
            <a:off x="531255" y="1774087"/>
            <a:ext cx="4252412" cy="855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24C249-7E2C-4AB3-9A82-F33DC6C665BB}"/>
              </a:ext>
            </a:extLst>
          </p:cNvPr>
          <p:cNvSpPr/>
          <p:nvPr/>
        </p:nvSpPr>
        <p:spPr>
          <a:xfrm>
            <a:off x="6513611" y="1779219"/>
            <a:ext cx="4252412" cy="855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Ein Bild, das Bildschirm, weiß, Uhr, Raum enthält.&#10;&#10;Automatisch generierte Beschreibung">
            <a:extLst>
              <a:ext uri="{FF2B5EF4-FFF2-40B4-BE49-F238E27FC236}">
                <a16:creationId xmlns:a16="http://schemas.microsoft.com/office/drawing/2014/main" id="{090F5BF6-CAA4-43A3-A1F7-FCDF58BB1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00" y="143458"/>
            <a:ext cx="1858126" cy="181048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3F08C7C-06A7-4F3A-8B1F-C769A4AC1F5A}"/>
              </a:ext>
            </a:extLst>
          </p:cNvPr>
          <p:cNvSpPr txBox="1"/>
          <p:nvPr/>
        </p:nvSpPr>
        <p:spPr>
          <a:xfrm>
            <a:off x="7052731" y="1984279"/>
            <a:ext cx="510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Benötigte Zeit bei wachsender Pfadlänge in einer Schlange</a:t>
            </a:r>
          </a:p>
          <a:p>
            <a:r>
              <a:rPr lang="de-DE" sz="1600" dirty="0">
                <a:latin typeface="+mj-lt"/>
              </a:rPr>
              <a:t>mit maximalen Weglängen und w </a:t>
            </a:r>
            <a:r>
              <a:rPr lang="en-GB" sz="1600" dirty="0">
                <a:latin typeface="+mj-lt"/>
              </a:rPr>
              <a:t>= h = 1000</a:t>
            </a:r>
            <a:endParaRPr lang="de-DE" sz="1600" dirty="0">
              <a:latin typeface="+mj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0A801BA-386C-4E8C-9ED2-7A7238C25DE3}"/>
              </a:ext>
            </a:extLst>
          </p:cNvPr>
          <p:cNvSpPr txBox="1"/>
          <p:nvPr/>
        </p:nvSpPr>
        <p:spPr>
          <a:xfrm>
            <a:off x="1007493" y="1986973"/>
            <a:ext cx="401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Benötigte Zeit bei wachsender Größe und       m </a:t>
            </a:r>
            <a:r>
              <a:rPr lang="en-GB" sz="1600" dirty="0">
                <a:latin typeface="+mj-lt"/>
              </a:rPr>
              <a:t>= 10.000</a:t>
            </a: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7095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E1107-8C9D-4CE7-910D-A9EE5EC1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Viel Erfolg beim Implementieren!</a:t>
            </a:r>
          </a:p>
        </p:txBody>
      </p:sp>
    </p:spTree>
    <p:extLst>
      <p:ext uri="{BB962C8B-B14F-4D97-AF65-F5344CB8AC3E}">
        <p14:creationId xmlns:p14="http://schemas.microsoft.com/office/powerpoint/2010/main" val="39214546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BC44087-E099-4650-AB96-D226ECBF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Bonusmaterial!!!</a:t>
            </a:r>
          </a:p>
        </p:txBody>
      </p:sp>
    </p:spTree>
    <p:extLst>
      <p:ext uri="{BB962C8B-B14F-4D97-AF65-F5344CB8AC3E}">
        <p14:creationId xmlns:p14="http://schemas.microsoft.com/office/powerpoint/2010/main" val="15429426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Lösungsansatz – </a:t>
            </a:r>
            <a:r>
              <a:rPr lang="de-DE" dirty="0" err="1"/>
              <a:t>Eulertourlänge</a:t>
            </a:r>
            <a:endParaRPr lang="de-DE" dirty="0"/>
          </a:p>
        </p:txBody>
      </p: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457B1638-D511-44CE-8D90-168949E0B762}"/>
              </a:ext>
            </a:extLst>
          </p:cNvPr>
          <p:cNvGrpSpPr/>
          <p:nvPr/>
        </p:nvGrpSpPr>
        <p:grpSpPr>
          <a:xfrm>
            <a:off x="1059367" y="2870532"/>
            <a:ext cx="42793" cy="217129"/>
            <a:chOff x="-506700" y="1856446"/>
            <a:chExt cx="69273" cy="351484"/>
          </a:xfrm>
        </p:grpSpPr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68B74403-62D0-4ABE-9688-1AE91B95E1A5}"/>
                </a:ext>
              </a:extLst>
            </p:cNvPr>
            <p:cNvSpPr/>
            <p:nvPr/>
          </p:nvSpPr>
          <p:spPr>
            <a:xfrm flipV="1">
              <a:off x="-506698" y="2138659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AF9F366F-86C9-4567-8343-DBB731F8ED65}"/>
                </a:ext>
              </a:extLst>
            </p:cNvPr>
            <p:cNvSpPr/>
            <p:nvPr/>
          </p:nvSpPr>
          <p:spPr>
            <a:xfrm flipV="1">
              <a:off x="-506700" y="1997552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C5AED25C-2C46-44D1-8963-894A4EAA80D4}"/>
                </a:ext>
              </a:extLst>
            </p:cNvPr>
            <p:cNvSpPr/>
            <p:nvPr/>
          </p:nvSpPr>
          <p:spPr>
            <a:xfrm flipV="1">
              <a:off x="-506698" y="1856446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9C4A23A1-EF1A-46AE-BBA5-5BC52C9E530E}"/>
              </a:ext>
            </a:extLst>
          </p:cNvPr>
          <p:cNvSpPr/>
          <p:nvPr/>
        </p:nvSpPr>
        <p:spPr>
          <a:xfrm>
            <a:off x="838201" y="2298955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20A8DE9-2D10-4A6E-8727-D383DAE4188A}"/>
              </a:ext>
            </a:extLst>
          </p:cNvPr>
          <p:cNvCxnSpPr>
            <a:cxnSpLocks/>
            <a:stCxn id="4" idx="4"/>
            <a:endCxn id="15" idx="0"/>
          </p:cNvCxnSpPr>
          <p:nvPr/>
        </p:nvCxnSpPr>
        <p:spPr>
          <a:xfrm>
            <a:off x="1080765" y="2175815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C2D651AF-50D7-482F-B7D6-14BA17A9F5E3}"/>
              </a:ext>
            </a:extLst>
          </p:cNvPr>
          <p:cNvSpPr/>
          <p:nvPr/>
        </p:nvSpPr>
        <p:spPr>
          <a:xfrm>
            <a:off x="838201" y="1690688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1DF5EA5-DA6F-4DE2-B2C0-3B5390F12C56}"/>
              </a:ext>
            </a:extLst>
          </p:cNvPr>
          <p:cNvSpPr/>
          <p:nvPr/>
        </p:nvSpPr>
        <p:spPr>
          <a:xfrm>
            <a:off x="838200" y="3757498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44AE08F-980F-4303-9248-7D6C34AE91A2}"/>
              </a:ext>
            </a:extLst>
          </p:cNvPr>
          <p:cNvCxnSpPr>
            <a:cxnSpLocks/>
            <a:stCxn id="24" idx="4"/>
            <a:endCxn id="22" idx="0"/>
          </p:cNvCxnSpPr>
          <p:nvPr/>
        </p:nvCxnSpPr>
        <p:spPr>
          <a:xfrm>
            <a:off x="1080764" y="3634358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1AB6DA14-A267-4C08-9033-390353CBF755}"/>
              </a:ext>
            </a:extLst>
          </p:cNvPr>
          <p:cNvSpPr/>
          <p:nvPr/>
        </p:nvSpPr>
        <p:spPr>
          <a:xfrm>
            <a:off x="838200" y="314923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73E508-EEC6-485C-8605-3E0417E05D30}"/>
              </a:ext>
            </a:extLst>
          </p:cNvPr>
          <p:cNvSpPr txBox="1"/>
          <p:nvPr/>
        </p:nvSpPr>
        <p:spPr>
          <a:xfrm>
            <a:off x="870384" y="3237905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n-3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32D1D4C-5756-439A-B610-CF427FD993F3}"/>
              </a:ext>
            </a:extLst>
          </p:cNvPr>
          <p:cNvSpPr txBox="1"/>
          <p:nvPr/>
        </p:nvSpPr>
        <p:spPr>
          <a:xfrm>
            <a:off x="870384" y="3845616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18AB002-A8EB-4AC1-A8D6-347CC911AF5E}"/>
              </a:ext>
            </a:extLst>
          </p:cNvPr>
          <p:cNvSpPr/>
          <p:nvPr/>
        </p:nvSpPr>
        <p:spPr>
          <a:xfrm>
            <a:off x="838200" y="436465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16EDD20D-1E1F-4649-BBC8-A7DAE822E3A8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80764" y="4241511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5992760-7CD2-4F26-BF4C-D571E045B19D}"/>
              </a:ext>
            </a:extLst>
          </p:cNvPr>
          <p:cNvSpPr txBox="1"/>
          <p:nvPr/>
        </p:nvSpPr>
        <p:spPr>
          <a:xfrm>
            <a:off x="870384" y="4452769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n-1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6CDCBD9-0112-4938-BF25-507180D4CC6B}"/>
              </a:ext>
            </a:extLst>
          </p:cNvPr>
          <p:cNvSpPr/>
          <p:nvPr/>
        </p:nvSpPr>
        <p:spPr>
          <a:xfrm>
            <a:off x="840040" y="497040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84C1CEE-6C8B-4BAB-A66B-C84F9A41FFD7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1082604" y="4847261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B5F56164-C3DD-4190-BC27-661D01CAE947}"/>
                  </a:ext>
                </a:extLst>
              </p:cNvPr>
              <p:cNvSpPr txBox="1"/>
              <p:nvPr/>
            </p:nvSpPr>
            <p:spPr>
              <a:xfrm>
                <a:off x="2031208" y="1690688"/>
                <a:ext cx="693680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+mj-lt"/>
                  </a:rPr>
                  <a:t>Betrachte Eulertour s einer Schlange.</a:t>
                </a:r>
              </a:p>
              <a:p>
                <a:r>
                  <a:rPr lang="de-DE" dirty="0">
                    <a:latin typeface="+mj-lt"/>
                  </a:rPr>
                  <a:t>Eulertour s = [0,1,…,n-1,n,n-1,…,1,0]</a:t>
                </a:r>
              </a:p>
              <a:p>
                <a:r>
                  <a:rPr lang="de-DE" dirty="0">
                    <a:latin typeface="+mj-lt"/>
                  </a:rPr>
                  <a:t>Knoten von 0 bis n-1 werden genau zweimal besucht und Knoten n nur einmal.</a:t>
                </a:r>
              </a:p>
              <a:p>
                <a:r>
                  <a:rPr lang="de-DE" dirty="0">
                    <a:latin typeface="+mj-lt"/>
                  </a:rPr>
                  <a:t>Länge von s ist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B5F56164-C3DD-4190-BC27-661D01CAE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208" y="1690688"/>
                <a:ext cx="6936803" cy="1477328"/>
              </a:xfrm>
              <a:prstGeom prst="rect">
                <a:avLst/>
              </a:prstGeom>
              <a:blipFill>
                <a:blip r:embed="rId2"/>
                <a:stretch>
                  <a:fillRect l="-703" t="-2058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5254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Lösungsansatz – </a:t>
            </a:r>
            <a:r>
              <a:rPr lang="de-DE" dirty="0" err="1"/>
              <a:t>Eulertourlänge</a:t>
            </a:r>
            <a:endParaRPr lang="de-DE" dirty="0"/>
          </a:p>
        </p:txBody>
      </p: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457B1638-D511-44CE-8D90-168949E0B762}"/>
              </a:ext>
            </a:extLst>
          </p:cNvPr>
          <p:cNvGrpSpPr/>
          <p:nvPr/>
        </p:nvGrpSpPr>
        <p:grpSpPr>
          <a:xfrm>
            <a:off x="1059367" y="2870532"/>
            <a:ext cx="42793" cy="217129"/>
            <a:chOff x="-506700" y="1856446"/>
            <a:chExt cx="69273" cy="351484"/>
          </a:xfrm>
        </p:grpSpPr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68B74403-62D0-4ABE-9688-1AE91B95E1A5}"/>
                </a:ext>
              </a:extLst>
            </p:cNvPr>
            <p:cNvSpPr/>
            <p:nvPr/>
          </p:nvSpPr>
          <p:spPr>
            <a:xfrm flipV="1">
              <a:off x="-506698" y="2138659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AF9F366F-86C9-4567-8343-DBB731F8ED65}"/>
                </a:ext>
              </a:extLst>
            </p:cNvPr>
            <p:cNvSpPr/>
            <p:nvPr/>
          </p:nvSpPr>
          <p:spPr>
            <a:xfrm flipV="1">
              <a:off x="-506700" y="1997552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C5AED25C-2C46-44D1-8963-894A4EAA80D4}"/>
                </a:ext>
              </a:extLst>
            </p:cNvPr>
            <p:cNvSpPr/>
            <p:nvPr/>
          </p:nvSpPr>
          <p:spPr>
            <a:xfrm flipV="1">
              <a:off x="-506698" y="1856446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9C4A23A1-EF1A-46AE-BBA5-5BC52C9E530E}"/>
              </a:ext>
            </a:extLst>
          </p:cNvPr>
          <p:cNvSpPr/>
          <p:nvPr/>
        </p:nvSpPr>
        <p:spPr>
          <a:xfrm>
            <a:off x="838201" y="2298955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20A8DE9-2D10-4A6E-8727-D383DAE4188A}"/>
              </a:ext>
            </a:extLst>
          </p:cNvPr>
          <p:cNvCxnSpPr>
            <a:cxnSpLocks/>
            <a:stCxn id="4" idx="4"/>
            <a:endCxn id="15" idx="0"/>
          </p:cNvCxnSpPr>
          <p:nvPr/>
        </p:nvCxnSpPr>
        <p:spPr>
          <a:xfrm>
            <a:off x="1080765" y="2175815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C2D651AF-50D7-482F-B7D6-14BA17A9F5E3}"/>
              </a:ext>
            </a:extLst>
          </p:cNvPr>
          <p:cNvSpPr/>
          <p:nvPr/>
        </p:nvSpPr>
        <p:spPr>
          <a:xfrm>
            <a:off x="838201" y="1690688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1DF5EA5-DA6F-4DE2-B2C0-3B5390F12C56}"/>
              </a:ext>
            </a:extLst>
          </p:cNvPr>
          <p:cNvSpPr/>
          <p:nvPr/>
        </p:nvSpPr>
        <p:spPr>
          <a:xfrm>
            <a:off x="838200" y="3757498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44AE08F-980F-4303-9248-7D6C34AE91A2}"/>
              </a:ext>
            </a:extLst>
          </p:cNvPr>
          <p:cNvCxnSpPr>
            <a:cxnSpLocks/>
            <a:stCxn id="24" idx="4"/>
            <a:endCxn id="22" idx="0"/>
          </p:cNvCxnSpPr>
          <p:nvPr/>
        </p:nvCxnSpPr>
        <p:spPr>
          <a:xfrm>
            <a:off x="1080764" y="3634358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1AB6DA14-A267-4C08-9033-390353CBF755}"/>
              </a:ext>
            </a:extLst>
          </p:cNvPr>
          <p:cNvSpPr/>
          <p:nvPr/>
        </p:nvSpPr>
        <p:spPr>
          <a:xfrm>
            <a:off x="838200" y="314923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73E508-EEC6-485C-8605-3E0417E05D30}"/>
              </a:ext>
            </a:extLst>
          </p:cNvPr>
          <p:cNvSpPr txBox="1"/>
          <p:nvPr/>
        </p:nvSpPr>
        <p:spPr>
          <a:xfrm>
            <a:off x="870384" y="3237905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n-3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32D1D4C-5756-439A-B610-CF427FD993F3}"/>
              </a:ext>
            </a:extLst>
          </p:cNvPr>
          <p:cNvSpPr txBox="1"/>
          <p:nvPr/>
        </p:nvSpPr>
        <p:spPr>
          <a:xfrm>
            <a:off x="870384" y="3845616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18AB002-A8EB-4AC1-A8D6-347CC911AF5E}"/>
              </a:ext>
            </a:extLst>
          </p:cNvPr>
          <p:cNvSpPr/>
          <p:nvPr/>
        </p:nvSpPr>
        <p:spPr>
          <a:xfrm>
            <a:off x="838200" y="436465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16EDD20D-1E1F-4649-BBC8-A7DAE822E3A8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80764" y="4241511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5992760-7CD2-4F26-BF4C-D571E045B19D}"/>
              </a:ext>
            </a:extLst>
          </p:cNvPr>
          <p:cNvSpPr txBox="1"/>
          <p:nvPr/>
        </p:nvSpPr>
        <p:spPr>
          <a:xfrm>
            <a:off x="870384" y="4452769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n-1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6CDCBD9-0112-4938-BF25-507180D4CC6B}"/>
              </a:ext>
            </a:extLst>
          </p:cNvPr>
          <p:cNvSpPr/>
          <p:nvPr/>
        </p:nvSpPr>
        <p:spPr>
          <a:xfrm>
            <a:off x="1387440" y="436465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84C1CEE-6C8B-4BAB-A66B-C84F9A41FFD7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1271588" y="4153393"/>
            <a:ext cx="358416" cy="21125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0D48EBDE-6F22-4619-AB82-193B05A88BCD}"/>
                  </a:ext>
                </a:extLst>
              </p:cNvPr>
              <p:cNvSpPr txBox="1"/>
              <p:nvPr/>
            </p:nvSpPr>
            <p:spPr>
              <a:xfrm>
                <a:off x="2031208" y="1690688"/>
                <a:ext cx="693680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+mj-lt"/>
                  </a:rPr>
                  <a:t>Betrachte Eulertour s einer Schlange.</a:t>
                </a:r>
              </a:p>
              <a:p>
                <a:r>
                  <a:rPr lang="de-DE" dirty="0">
                    <a:latin typeface="+mj-lt"/>
                  </a:rPr>
                  <a:t>Eulertour s = [0,1,…,n-1,n,n-1,…,1,0]</a:t>
                </a:r>
              </a:p>
              <a:p>
                <a:r>
                  <a:rPr lang="de-DE" dirty="0">
                    <a:latin typeface="+mj-lt"/>
                  </a:rPr>
                  <a:t>Knoten von 0 bis n-1 werden genau zweimal besucht und Knoten n nur einmal.</a:t>
                </a:r>
              </a:p>
              <a:p>
                <a:r>
                  <a:rPr lang="de-DE" dirty="0">
                    <a:latin typeface="+mj-lt"/>
                  </a:rPr>
                  <a:t>Länge von s ist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>
                    <a:latin typeface="+mj-lt"/>
                  </a:rPr>
                  <a:t>.</a:t>
                </a:r>
              </a:p>
              <a:p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Nun betrachten wir diesen Graphen.</a:t>
                </a:r>
              </a:p>
              <a:p>
                <a:r>
                  <a:rPr lang="de-DE" dirty="0">
                    <a:latin typeface="+mj-lt"/>
                  </a:rPr>
                  <a:t>Die Eulertour ist immer noch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>
                    <a:latin typeface="+mj-lt"/>
                  </a:rPr>
                  <a:t> lang, da Knoten n-1 einmal besucht wird statt zweimal, aber dafür Knoten n-2 dreimal besucht wird.</a:t>
                </a:r>
              </a:p>
            </p:txBody>
          </p:sp>
        </mc:Choice>
        <mc:Fallback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0D48EBDE-6F22-4619-AB82-193B05A88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208" y="1690688"/>
                <a:ext cx="6936803" cy="2585323"/>
              </a:xfrm>
              <a:prstGeom prst="rect">
                <a:avLst/>
              </a:prstGeom>
              <a:blipFill>
                <a:blip r:embed="rId2"/>
                <a:stretch>
                  <a:fillRect l="-703" t="-1179" b="-28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1382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Lösungsansatz – </a:t>
            </a:r>
            <a:r>
              <a:rPr lang="de-DE" dirty="0" err="1"/>
              <a:t>Eulertourlänge</a:t>
            </a:r>
            <a:endParaRPr lang="de-DE" dirty="0"/>
          </a:p>
        </p:txBody>
      </p: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457B1638-D511-44CE-8D90-168949E0B762}"/>
              </a:ext>
            </a:extLst>
          </p:cNvPr>
          <p:cNvGrpSpPr/>
          <p:nvPr/>
        </p:nvGrpSpPr>
        <p:grpSpPr>
          <a:xfrm>
            <a:off x="1059367" y="2870532"/>
            <a:ext cx="42793" cy="217129"/>
            <a:chOff x="-506700" y="1856446"/>
            <a:chExt cx="69273" cy="351484"/>
          </a:xfrm>
        </p:grpSpPr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68B74403-62D0-4ABE-9688-1AE91B95E1A5}"/>
                </a:ext>
              </a:extLst>
            </p:cNvPr>
            <p:cNvSpPr/>
            <p:nvPr/>
          </p:nvSpPr>
          <p:spPr>
            <a:xfrm flipV="1">
              <a:off x="-506698" y="2138659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AF9F366F-86C9-4567-8343-DBB731F8ED65}"/>
                </a:ext>
              </a:extLst>
            </p:cNvPr>
            <p:cNvSpPr/>
            <p:nvPr/>
          </p:nvSpPr>
          <p:spPr>
            <a:xfrm flipV="1">
              <a:off x="-506700" y="1997552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C5AED25C-2C46-44D1-8963-894A4EAA80D4}"/>
                </a:ext>
              </a:extLst>
            </p:cNvPr>
            <p:cNvSpPr/>
            <p:nvPr/>
          </p:nvSpPr>
          <p:spPr>
            <a:xfrm flipV="1">
              <a:off x="-506698" y="1856446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9C4A23A1-EF1A-46AE-BBA5-5BC52C9E530E}"/>
              </a:ext>
            </a:extLst>
          </p:cNvPr>
          <p:cNvSpPr/>
          <p:nvPr/>
        </p:nvSpPr>
        <p:spPr>
          <a:xfrm>
            <a:off x="838201" y="2298955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20A8DE9-2D10-4A6E-8727-D383DAE4188A}"/>
              </a:ext>
            </a:extLst>
          </p:cNvPr>
          <p:cNvCxnSpPr>
            <a:cxnSpLocks/>
            <a:stCxn id="4" idx="4"/>
            <a:endCxn id="15" idx="0"/>
          </p:cNvCxnSpPr>
          <p:nvPr/>
        </p:nvCxnSpPr>
        <p:spPr>
          <a:xfrm>
            <a:off x="1080765" y="2175815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C2D651AF-50D7-482F-B7D6-14BA17A9F5E3}"/>
              </a:ext>
            </a:extLst>
          </p:cNvPr>
          <p:cNvSpPr/>
          <p:nvPr/>
        </p:nvSpPr>
        <p:spPr>
          <a:xfrm>
            <a:off x="838201" y="1690688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1DF5EA5-DA6F-4DE2-B2C0-3B5390F12C56}"/>
              </a:ext>
            </a:extLst>
          </p:cNvPr>
          <p:cNvSpPr/>
          <p:nvPr/>
        </p:nvSpPr>
        <p:spPr>
          <a:xfrm>
            <a:off x="838200" y="3757498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44AE08F-980F-4303-9248-7D6C34AE91A2}"/>
              </a:ext>
            </a:extLst>
          </p:cNvPr>
          <p:cNvCxnSpPr>
            <a:cxnSpLocks/>
            <a:stCxn id="24" idx="4"/>
            <a:endCxn id="22" idx="0"/>
          </p:cNvCxnSpPr>
          <p:nvPr/>
        </p:nvCxnSpPr>
        <p:spPr>
          <a:xfrm>
            <a:off x="1080764" y="3634358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1AB6DA14-A267-4C08-9033-390353CBF755}"/>
              </a:ext>
            </a:extLst>
          </p:cNvPr>
          <p:cNvSpPr/>
          <p:nvPr/>
        </p:nvSpPr>
        <p:spPr>
          <a:xfrm>
            <a:off x="838200" y="314923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73E508-EEC6-485C-8605-3E0417E05D30}"/>
              </a:ext>
            </a:extLst>
          </p:cNvPr>
          <p:cNvSpPr txBox="1"/>
          <p:nvPr/>
        </p:nvSpPr>
        <p:spPr>
          <a:xfrm>
            <a:off x="870384" y="3237905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n-3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32D1D4C-5756-439A-B610-CF427FD993F3}"/>
              </a:ext>
            </a:extLst>
          </p:cNvPr>
          <p:cNvSpPr txBox="1"/>
          <p:nvPr/>
        </p:nvSpPr>
        <p:spPr>
          <a:xfrm>
            <a:off x="870384" y="3845616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18AB002-A8EB-4AC1-A8D6-347CC911AF5E}"/>
              </a:ext>
            </a:extLst>
          </p:cNvPr>
          <p:cNvSpPr/>
          <p:nvPr/>
        </p:nvSpPr>
        <p:spPr>
          <a:xfrm>
            <a:off x="838200" y="436465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16EDD20D-1E1F-4649-BBC8-A7DAE822E3A8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80764" y="4241511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5992760-7CD2-4F26-BF4C-D571E045B19D}"/>
              </a:ext>
            </a:extLst>
          </p:cNvPr>
          <p:cNvSpPr txBox="1"/>
          <p:nvPr/>
        </p:nvSpPr>
        <p:spPr>
          <a:xfrm>
            <a:off x="870384" y="4452769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n-1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6CDCBD9-0112-4938-BF25-507180D4CC6B}"/>
              </a:ext>
            </a:extLst>
          </p:cNvPr>
          <p:cNvSpPr/>
          <p:nvPr/>
        </p:nvSpPr>
        <p:spPr>
          <a:xfrm>
            <a:off x="1387440" y="436465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84C1CEE-6C8B-4BAB-A66B-C84F9A41FFD7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1271588" y="4153393"/>
            <a:ext cx="358416" cy="21125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0D48EBDE-6F22-4619-AB82-193B05A88BCD}"/>
                  </a:ext>
                </a:extLst>
              </p:cNvPr>
              <p:cNvSpPr txBox="1"/>
              <p:nvPr/>
            </p:nvSpPr>
            <p:spPr>
              <a:xfrm>
                <a:off x="2031208" y="1690688"/>
                <a:ext cx="693680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+mj-lt"/>
                  </a:rPr>
                  <a:t>Betrachte Eulertour s einer Schlange.</a:t>
                </a:r>
              </a:p>
              <a:p>
                <a:r>
                  <a:rPr lang="de-DE" dirty="0">
                    <a:latin typeface="+mj-lt"/>
                  </a:rPr>
                  <a:t>Eulertour s = [0,1,…,n-1,n,n-1,…,1,0]</a:t>
                </a:r>
              </a:p>
              <a:p>
                <a:r>
                  <a:rPr lang="de-DE" dirty="0">
                    <a:latin typeface="+mj-lt"/>
                  </a:rPr>
                  <a:t>Knoten von 0 bis n-1 werden genau zweimal besucht und Knoten n nur einmal.</a:t>
                </a:r>
              </a:p>
              <a:p>
                <a:r>
                  <a:rPr lang="de-DE" dirty="0">
                    <a:latin typeface="+mj-lt"/>
                  </a:rPr>
                  <a:t>Länge von s ist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>
                    <a:latin typeface="+mj-lt"/>
                  </a:rPr>
                  <a:t>.</a:t>
                </a:r>
              </a:p>
              <a:p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Nun betrachten wir diesen Graphen.</a:t>
                </a:r>
              </a:p>
              <a:p>
                <a:r>
                  <a:rPr lang="de-DE" dirty="0">
                    <a:latin typeface="+mj-lt"/>
                  </a:rPr>
                  <a:t>Die Eulertour ist immer noch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>
                    <a:latin typeface="+mj-lt"/>
                  </a:rPr>
                  <a:t> lang, da Knoten n-1 einmal besucht wird statt zweimal, aber dafür Knoten n-2 dreimal besucht wird.</a:t>
                </a:r>
              </a:p>
              <a:p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So kann also jeder Baum erzeugt werden und die </a:t>
                </a:r>
                <a:r>
                  <a:rPr lang="de-DE" dirty="0" err="1">
                    <a:latin typeface="+mj-lt"/>
                  </a:rPr>
                  <a:t>Eultertour</a:t>
                </a:r>
                <a:r>
                  <a:rPr lang="de-DE" dirty="0">
                    <a:latin typeface="+mj-lt"/>
                  </a:rPr>
                  <a:t> ist immer </a:t>
                </a:r>
                <a:endParaRPr lang="de-DE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>
                    <a:latin typeface="+mj-lt"/>
                  </a:rPr>
                  <a:t> lang.</a:t>
                </a:r>
              </a:p>
            </p:txBody>
          </p:sp>
        </mc:Choice>
        <mc:Fallback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0D48EBDE-6F22-4619-AB82-193B05A88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208" y="1690688"/>
                <a:ext cx="6936803" cy="3416320"/>
              </a:xfrm>
              <a:prstGeom prst="rect">
                <a:avLst/>
              </a:prstGeom>
              <a:blipFill>
                <a:blip r:embed="rId2"/>
                <a:stretch>
                  <a:fillRect l="-703" t="-891" b="-17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5883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B9EF1-9198-4771-8B5A-BA5E0CB8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Lösungsansatz – </a:t>
            </a:r>
            <a:r>
              <a:rPr lang="de-DE" dirty="0" err="1"/>
              <a:t>Eulertourlänge</a:t>
            </a:r>
            <a:endParaRPr lang="de-DE" dirty="0"/>
          </a:p>
        </p:txBody>
      </p: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457B1638-D511-44CE-8D90-168949E0B762}"/>
              </a:ext>
            </a:extLst>
          </p:cNvPr>
          <p:cNvGrpSpPr/>
          <p:nvPr/>
        </p:nvGrpSpPr>
        <p:grpSpPr>
          <a:xfrm>
            <a:off x="1059367" y="2870532"/>
            <a:ext cx="42793" cy="217129"/>
            <a:chOff x="-506700" y="1856446"/>
            <a:chExt cx="69273" cy="351484"/>
          </a:xfrm>
        </p:grpSpPr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68B74403-62D0-4ABE-9688-1AE91B95E1A5}"/>
                </a:ext>
              </a:extLst>
            </p:cNvPr>
            <p:cNvSpPr/>
            <p:nvPr/>
          </p:nvSpPr>
          <p:spPr>
            <a:xfrm flipV="1">
              <a:off x="-506698" y="2138659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AF9F366F-86C9-4567-8343-DBB731F8ED65}"/>
                </a:ext>
              </a:extLst>
            </p:cNvPr>
            <p:cNvSpPr/>
            <p:nvPr/>
          </p:nvSpPr>
          <p:spPr>
            <a:xfrm flipV="1">
              <a:off x="-506700" y="1997552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C5AED25C-2C46-44D1-8963-894A4EAA80D4}"/>
                </a:ext>
              </a:extLst>
            </p:cNvPr>
            <p:cNvSpPr/>
            <p:nvPr/>
          </p:nvSpPr>
          <p:spPr>
            <a:xfrm flipV="1">
              <a:off x="-506698" y="1856446"/>
              <a:ext cx="69271" cy="692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9C4A23A1-EF1A-46AE-BBA5-5BC52C9E530E}"/>
              </a:ext>
            </a:extLst>
          </p:cNvPr>
          <p:cNvSpPr/>
          <p:nvPr/>
        </p:nvSpPr>
        <p:spPr>
          <a:xfrm>
            <a:off x="838201" y="2298955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20A8DE9-2D10-4A6E-8727-D383DAE4188A}"/>
              </a:ext>
            </a:extLst>
          </p:cNvPr>
          <p:cNvCxnSpPr>
            <a:cxnSpLocks/>
            <a:stCxn id="4" idx="4"/>
            <a:endCxn id="15" idx="0"/>
          </p:cNvCxnSpPr>
          <p:nvPr/>
        </p:nvCxnSpPr>
        <p:spPr>
          <a:xfrm>
            <a:off x="1080765" y="2175815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C2D651AF-50D7-482F-B7D6-14BA17A9F5E3}"/>
              </a:ext>
            </a:extLst>
          </p:cNvPr>
          <p:cNvSpPr/>
          <p:nvPr/>
        </p:nvSpPr>
        <p:spPr>
          <a:xfrm>
            <a:off x="838201" y="1690688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1DF5EA5-DA6F-4DE2-B2C0-3B5390F12C56}"/>
              </a:ext>
            </a:extLst>
          </p:cNvPr>
          <p:cNvSpPr/>
          <p:nvPr/>
        </p:nvSpPr>
        <p:spPr>
          <a:xfrm>
            <a:off x="838200" y="3757498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44AE08F-980F-4303-9248-7D6C34AE91A2}"/>
              </a:ext>
            </a:extLst>
          </p:cNvPr>
          <p:cNvCxnSpPr>
            <a:cxnSpLocks/>
            <a:stCxn id="24" idx="4"/>
            <a:endCxn id="22" idx="0"/>
          </p:cNvCxnSpPr>
          <p:nvPr/>
        </p:nvCxnSpPr>
        <p:spPr>
          <a:xfrm>
            <a:off x="1080764" y="3634358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1AB6DA14-A267-4C08-9033-390353CBF755}"/>
              </a:ext>
            </a:extLst>
          </p:cNvPr>
          <p:cNvSpPr/>
          <p:nvPr/>
        </p:nvSpPr>
        <p:spPr>
          <a:xfrm>
            <a:off x="838200" y="314923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73E508-EEC6-485C-8605-3E0417E05D30}"/>
              </a:ext>
            </a:extLst>
          </p:cNvPr>
          <p:cNvSpPr txBox="1"/>
          <p:nvPr/>
        </p:nvSpPr>
        <p:spPr>
          <a:xfrm>
            <a:off x="870384" y="3237905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n-3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32D1D4C-5756-439A-B610-CF427FD993F3}"/>
              </a:ext>
            </a:extLst>
          </p:cNvPr>
          <p:cNvSpPr txBox="1"/>
          <p:nvPr/>
        </p:nvSpPr>
        <p:spPr>
          <a:xfrm>
            <a:off x="870384" y="3845616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18AB002-A8EB-4AC1-A8D6-347CC911AF5E}"/>
              </a:ext>
            </a:extLst>
          </p:cNvPr>
          <p:cNvSpPr/>
          <p:nvPr/>
        </p:nvSpPr>
        <p:spPr>
          <a:xfrm>
            <a:off x="838200" y="436465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16EDD20D-1E1F-4649-BBC8-A7DAE822E3A8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80764" y="4241511"/>
            <a:ext cx="0" cy="1231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5992760-7CD2-4F26-BF4C-D571E045B19D}"/>
              </a:ext>
            </a:extLst>
          </p:cNvPr>
          <p:cNvSpPr txBox="1"/>
          <p:nvPr/>
        </p:nvSpPr>
        <p:spPr>
          <a:xfrm>
            <a:off x="870384" y="4452769"/>
            <a:ext cx="50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n-1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6CDCBD9-0112-4938-BF25-507180D4CC6B}"/>
              </a:ext>
            </a:extLst>
          </p:cNvPr>
          <p:cNvSpPr/>
          <p:nvPr/>
        </p:nvSpPr>
        <p:spPr>
          <a:xfrm>
            <a:off x="1387440" y="4364651"/>
            <a:ext cx="485127" cy="48512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84C1CEE-6C8B-4BAB-A66B-C84F9A41FFD7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1271588" y="4153393"/>
            <a:ext cx="358416" cy="21125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0D48EBDE-6F22-4619-AB82-193B05A88BCD}"/>
                  </a:ext>
                </a:extLst>
              </p:cNvPr>
              <p:cNvSpPr txBox="1"/>
              <p:nvPr/>
            </p:nvSpPr>
            <p:spPr>
              <a:xfrm>
                <a:off x="2031208" y="1690688"/>
                <a:ext cx="693680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+mj-lt"/>
                  </a:rPr>
                  <a:t>Betrachte Eulertour s einer Schlange.</a:t>
                </a:r>
              </a:p>
              <a:p>
                <a:r>
                  <a:rPr lang="de-DE" dirty="0">
                    <a:latin typeface="+mj-lt"/>
                  </a:rPr>
                  <a:t>Eulertour s = [0,1,…,n-1,n,n-1,…,1,0]</a:t>
                </a:r>
              </a:p>
              <a:p>
                <a:r>
                  <a:rPr lang="de-DE" dirty="0">
                    <a:latin typeface="+mj-lt"/>
                  </a:rPr>
                  <a:t>Knoten von 0 bis n-1 werden genau zweimal besucht und Knoten n nur einmal.</a:t>
                </a:r>
              </a:p>
              <a:p>
                <a:r>
                  <a:rPr lang="de-DE" dirty="0">
                    <a:latin typeface="+mj-lt"/>
                  </a:rPr>
                  <a:t>Länge von s ist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>
                    <a:latin typeface="+mj-lt"/>
                  </a:rPr>
                  <a:t>.</a:t>
                </a:r>
              </a:p>
              <a:p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Nun betrachten wir diesen Graphen.</a:t>
                </a:r>
              </a:p>
              <a:p>
                <a:r>
                  <a:rPr lang="de-DE" dirty="0">
                    <a:latin typeface="+mj-lt"/>
                  </a:rPr>
                  <a:t>Die Eulertour ist immer noch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>
                    <a:latin typeface="+mj-lt"/>
                  </a:rPr>
                  <a:t> lang, da Knoten n-1 einmal besucht wird statt zweimal, aber dafür Knoten n-2 dreimal besucht wird.</a:t>
                </a:r>
              </a:p>
              <a:p>
                <a:endParaRPr lang="de-DE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So kann also jeder Baum erzeugt werden und die </a:t>
                </a:r>
                <a:r>
                  <a:rPr lang="de-DE" dirty="0" err="1">
                    <a:latin typeface="+mj-lt"/>
                  </a:rPr>
                  <a:t>Eultertour</a:t>
                </a:r>
                <a:r>
                  <a:rPr lang="de-DE" dirty="0">
                    <a:latin typeface="+mj-lt"/>
                  </a:rPr>
                  <a:t> ist immer </a:t>
                </a:r>
                <a:endParaRPr lang="de-DE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>
                    <a:latin typeface="+mj-lt"/>
                  </a:rPr>
                  <a:t> lang.</a:t>
                </a:r>
              </a:p>
              <a:p>
                <a:endParaRPr lang="de-DE" dirty="0">
                  <a:latin typeface="+mj-lt"/>
                </a:endParaRP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de-DE" dirty="0">
                    <a:latin typeface="+mj-lt"/>
                  </a:rPr>
                  <a:t>Lösungsansatz 3 läuft in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latin typeface="+mj-lt"/>
                </a:endParaRPr>
              </a:p>
            </p:txBody>
          </p:sp>
        </mc:Choice>
        <mc:Fallback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0D48EBDE-6F22-4619-AB82-193B05A88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208" y="1690688"/>
                <a:ext cx="6936803" cy="3970318"/>
              </a:xfrm>
              <a:prstGeom prst="rect">
                <a:avLst/>
              </a:prstGeom>
              <a:blipFill>
                <a:blip r:embed="rId2"/>
                <a:stretch>
                  <a:fillRect l="-703" t="-767" b="-13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6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7A74B-3A69-4DEA-9C5A-DFEED39B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Problemstellung - Input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CB18F4-B5CC-43F7-B53C-3AC70C5E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86103"/>
            <a:ext cx="1380214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5 5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 _ _ _ _ _ 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|_ _  |_  |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|  _| |  _|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| |_   _| |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|    _ _  |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|_|_ _ _|_|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7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4 4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1 4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3 1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4 5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1 2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2 2</a:t>
            </a:r>
          </a:p>
          <a:p>
            <a:pPr marL="0" indent="0">
              <a:buNone/>
            </a:pPr>
            <a:r>
              <a:rPr lang="de-DE" dirty="0">
                <a:latin typeface="Consolas" panose="020B0609020204030204" pitchFamily="49" charset="0"/>
              </a:rPr>
              <a:t>5 4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36025D9-7BBC-4FE3-BF83-82360C440F75}"/>
              </a:ext>
            </a:extLst>
          </p:cNvPr>
          <p:cNvSpPr txBox="1">
            <a:spLocks/>
          </p:cNvSpPr>
          <p:nvPr/>
        </p:nvSpPr>
        <p:spPr>
          <a:xfrm>
            <a:off x="2218415" y="1786103"/>
            <a:ext cx="913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093CE4F8-C714-4D93-AF27-AF68AD9CD5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3883" y="1786103"/>
                <a:ext cx="882130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>
                    <a:latin typeface="+mj-lt"/>
                  </a:rPr>
                  <a:t>Erste Zeile gibt die </a:t>
                </a:r>
                <a:r>
                  <a:rPr lang="de-DE" b="1" dirty="0">
                    <a:latin typeface="+mj-lt"/>
                  </a:rPr>
                  <a:t>Höhe</a:t>
                </a:r>
                <a:r>
                  <a:rPr lang="de-DE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dirty="0">
                    <a:latin typeface="+mj-lt"/>
                  </a:rPr>
                  <a:t> und </a:t>
                </a:r>
                <a:r>
                  <a:rPr lang="de-DE" b="1" dirty="0">
                    <a:latin typeface="+mj-lt"/>
                  </a:rPr>
                  <a:t>Breite</a:t>
                </a:r>
                <a:r>
                  <a:rPr lang="de-DE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>
                    <a:latin typeface="+mj-lt"/>
                  </a:rPr>
                  <a:t> des Labyrinths an.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>
                    <a:latin typeface="+mj-lt"/>
                  </a:rPr>
                  <a:t>Die folgenden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2400" dirty="0">
                    <a:latin typeface="+mj-lt"/>
                  </a:rPr>
                  <a:t> </a:t>
                </a:r>
                <a:r>
                  <a:rPr lang="de-DE" b="1" dirty="0">
                    <a:latin typeface="+mj-lt"/>
                  </a:rPr>
                  <a:t>Zeilen</a:t>
                </a:r>
                <a:r>
                  <a:rPr lang="de-DE" dirty="0">
                    <a:latin typeface="+mj-lt"/>
                  </a:rPr>
                  <a:t> sind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2∗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de-DE" b="1" dirty="0">
                    <a:latin typeface="+mj-lt"/>
                  </a:rPr>
                  <a:t>lang</a:t>
                </a:r>
                <a:r>
                  <a:rPr lang="de-DE" dirty="0">
                    <a:latin typeface="+mj-lt"/>
                  </a:rPr>
                  <a:t> und geben das Labyrinth an.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de-DE" dirty="0">
                    <a:latin typeface="+mj-lt"/>
                  </a:rPr>
                  <a:t>-te Zeile gibt die </a:t>
                </a:r>
                <a:r>
                  <a:rPr lang="de-DE" b="1" dirty="0">
                    <a:latin typeface="+mj-lt"/>
                  </a:rPr>
                  <a:t>Anzahl</a:t>
                </a:r>
                <a:r>
                  <a:rPr lang="de-DE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>
                    <a:latin typeface="+mj-lt"/>
                  </a:rPr>
                  <a:t> an </a:t>
                </a:r>
                <a:r>
                  <a:rPr lang="de-DE" b="1" dirty="0">
                    <a:latin typeface="+mj-lt"/>
                  </a:rPr>
                  <a:t>Besuchspunkten</a:t>
                </a:r>
                <a:r>
                  <a:rPr lang="de-DE" dirty="0">
                    <a:latin typeface="+mj-lt"/>
                  </a:rPr>
                  <a:t> an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>
                    <a:latin typeface="+mj-lt"/>
                  </a:rPr>
                  <a:t>Die nächsten m Zeilen geben die </a:t>
                </a:r>
                <a:r>
                  <a:rPr lang="de-DE" b="1" dirty="0">
                    <a:latin typeface="+mj-lt"/>
                  </a:rPr>
                  <a:t>Koordinaten</a:t>
                </a:r>
                <a:r>
                  <a:rPr lang="de-DE" dirty="0">
                    <a:latin typeface="+mj-lt"/>
                  </a:rPr>
                  <a:t> der Punkte an mit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>
                    <a:latin typeface="+mj-lt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≤1.000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𝑢𝑛𝑑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=10.000</m:t>
                      </m:r>
                    </m:oMath>
                  </m:oMathPara>
                </a14:m>
                <a:endParaRPr lang="de-DE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093CE4F8-C714-4D93-AF27-AF68AD9CD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83" y="1786103"/>
                <a:ext cx="8821309" cy="4351338"/>
              </a:xfrm>
              <a:prstGeom prst="rect">
                <a:avLst/>
              </a:prstGeom>
              <a:blipFill>
                <a:blip r:embed="rId2"/>
                <a:stretch>
                  <a:fillRect l="-1451" t="-2381" r="-17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69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DDCE8F-11D9-4E8D-963A-6101B99AC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Input </a:t>
            </a:r>
            <a:r>
              <a:rPr lang="de-DE" dirty="0" err="1">
                <a:latin typeface="+mj-lt"/>
              </a:rPr>
              <a:t>Translate</a:t>
            </a: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Kürzeste Wege bestimmen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37A74B-3A69-4DEA-9C5A-DFEED39B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Problemstellung - Herangehensweise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36025D9-7BBC-4FE3-BF83-82360C440F75}"/>
              </a:ext>
            </a:extLst>
          </p:cNvPr>
          <p:cNvSpPr txBox="1">
            <a:spLocks/>
          </p:cNvSpPr>
          <p:nvPr/>
        </p:nvSpPr>
        <p:spPr>
          <a:xfrm>
            <a:off x="2218415" y="1786103"/>
            <a:ext cx="913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812703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5731</Words>
  <Application>Microsoft Office PowerPoint</Application>
  <PresentationFormat>Breitbild</PresentationFormat>
  <Paragraphs>2380</Paragraphs>
  <Slides>76</Slides>
  <Notes>34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Calibri Light</vt:lpstr>
      <vt:lpstr>Cambria Math</vt:lpstr>
      <vt:lpstr>Consolas</vt:lpstr>
      <vt:lpstr>Symbol</vt:lpstr>
      <vt:lpstr>Office</vt:lpstr>
      <vt:lpstr>Problem C: Intergalactic</vt:lpstr>
      <vt:lpstr>Übersicht</vt:lpstr>
      <vt:lpstr>Problemstellung - Aufgabe</vt:lpstr>
      <vt:lpstr>Problemstellung - Aufgabe</vt:lpstr>
      <vt:lpstr>Problemstellung - Aufgabe</vt:lpstr>
      <vt:lpstr>Problemstellung - Aufgabe</vt:lpstr>
      <vt:lpstr>Problemstellung - Aufgabe</vt:lpstr>
      <vt:lpstr>Problemstellung - Input</vt:lpstr>
      <vt:lpstr>Problemstellung - Herangehensweise</vt:lpstr>
      <vt:lpstr>1. Lösungsansatz – Input Translator</vt:lpstr>
      <vt:lpstr>1. Lösungsansatz – kürzeste Wege</vt:lpstr>
      <vt:lpstr>2. Lösungsansatz – Input Translator</vt:lpstr>
      <vt:lpstr>2. Lösungsansatz – kürzeste Wege</vt:lpstr>
      <vt:lpstr>2. Lösungsansatz – kürzeste Wege</vt:lpstr>
      <vt:lpstr>2. Lösungsansatz – kürzeste Wege</vt:lpstr>
      <vt:lpstr>2. Lösungsansatz – kürzeste Wege</vt:lpstr>
      <vt:lpstr>2. Lösungsansatz – kürzeste Wege</vt:lpstr>
      <vt:lpstr>2. Lösungsansatz – kürzeste Wege</vt:lpstr>
      <vt:lpstr>2. Lösungsansatz – kürzeste Wege</vt:lpstr>
      <vt:lpstr>2. Lösungsansatz – kürzeste Wege</vt:lpstr>
      <vt:lpstr>2. Lösungsansatz – kürzeste Wege</vt:lpstr>
      <vt:lpstr>3. Lösungsansatz – Input Translator</vt:lpstr>
      <vt:lpstr>3. Lösungsansatz – kürzeste Wege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Eulertour</vt:lpstr>
      <vt:lpstr>3. Lösungsansatz – kürzeste Wege</vt:lpstr>
      <vt:lpstr>Sparse Table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Sparse Table - Beispiel</vt:lpstr>
      <vt:lpstr>Laufzeiten</vt:lpstr>
      <vt:lpstr>Laufzeiten</vt:lpstr>
      <vt:lpstr>Laufzeiten</vt:lpstr>
      <vt:lpstr>Viel Erfolg beim Implementieren!</vt:lpstr>
      <vt:lpstr>Bonusmaterial!!!</vt:lpstr>
      <vt:lpstr>3. Lösungsansatz – Eulertourlänge</vt:lpstr>
      <vt:lpstr>3. Lösungsansatz – Eulertourlänge</vt:lpstr>
      <vt:lpstr>3. Lösungsansatz – Eulertourlänge</vt:lpstr>
      <vt:lpstr>3. Lösungsansatz – Eulertourlänge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C: Intergalactic</dc:title>
  <dc:creator>Benedikt</dc:creator>
  <cp:lastModifiedBy>Benedikt</cp:lastModifiedBy>
  <cp:revision>82</cp:revision>
  <dcterms:created xsi:type="dcterms:W3CDTF">2020-05-08T13:03:21Z</dcterms:created>
  <dcterms:modified xsi:type="dcterms:W3CDTF">2020-05-13T09:43:35Z</dcterms:modified>
</cp:coreProperties>
</file>