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8" r:id="rId5"/>
    <p:sldId id="271" r:id="rId6"/>
    <p:sldId id="272" r:id="rId7"/>
    <p:sldId id="259" r:id="rId8"/>
    <p:sldId id="260" r:id="rId9"/>
    <p:sldId id="261" r:id="rId10"/>
    <p:sldId id="262" r:id="rId11"/>
    <p:sldId id="263" r:id="rId12"/>
    <p:sldId id="265" r:id="rId13"/>
    <p:sldId id="266" r:id="rId14"/>
    <p:sldId id="267" r:id="rId15"/>
    <p:sldId id="269" r:id="rId16"/>
    <p:sldId id="270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4277"/>
    <a:srgbClr val="FF3939"/>
    <a:srgbClr val="37FF37"/>
    <a:srgbClr val="0070C0"/>
    <a:srgbClr val="E9E8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34" autoAdjust="0"/>
    <p:restoredTop sz="94660"/>
  </p:normalViewPr>
  <p:slideViewPr>
    <p:cSldViewPr snapToGrid="0">
      <p:cViewPr>
        <p:scale>
          <a:sx n="66" d="100"/>
          <a:sy n="66" d="100"/>
        </p:scale>
        <p:origin x="936" y="41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ctrTitle" hasCustomPrompt="1"/>
          </p:nvPr>
        </p:nvSpPr>
        <p:spPr>
          <a:xfrm>
            <a:off x="1524000" y="2019981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aseline="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9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524000" y="4407581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Unterüberschrift einfügen</a:t>
            </a:r>
          </a:p>
        </p:txBody>
      </p:sp>
      <p:sp>
        <p:nvSpPr>
          <p:cNvPr id="5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92000" y="674902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  <p:sp>
        <p:nvSpPr>
          <p:cNvPr id="6" name="Datumsplatzhalter 4">
            <a:extLst>
              <a:ext uri="{FF2B5EF4-FFF2-40B4-BE49-F238E27FC236}">
                <a16:creationId xmlns:a16="http://schemas.microsoft.com/office/drawing/2014/main" id="{B779B563-35BA-4EED-8948-7AD09BCA5B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r>
              <a:rPr lang="de-DE" dirty="0"/>
              <a:t>Frederik Pilz</a:t>
            </a:r>
          </a:p>
        </p:txBody>
      </p:sp>
      <p:sp>
        <p:nvSpPr>
          <p:cNvPr id="7" name="Fußzeilenplatzhalter 5">
            <a:extLst>
              <a:ext uri="{FF2B5EF4-FFF2-40B4-BE49-F238E27FC236}">
                <a16:creationId xmlns:a16="http://schemas.microsoft.com/office/drawing/2014/main" id="{5D9715AC-E55D-4BCC-A096-618EBB9D28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339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r>
              <a:rPr lang="en-US" dirty="0"/>
              <a:t>Robust Railway Network Design based on Strategic Timetables</a:t>
            </a:r>
            <a:endParaRPr lang="de-DE" dirty="0"/>
          </a:p>
        </p:txBody>
      </p:sp>
      <p:sp>
        <p:nvSpPr>
          <p:cNvPr id="10" name="Foliennummernplatzhalter 11">
            <a:extLst>
              <a:ext uri="{FF2B5EF4-FFF2-40B4-BE49-F238E27FC236}">
                <a16:creationId xmlns:a16="http://schemas.microsoft.com/office/drawing/2014/main" id="{3EABD032-553A-40F6-9127-FDAC24D086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059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D0D4D83A-7754-49D7-A076-CBFF474FEF1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86608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1665514" y="1850571"/>
            <a:ext cx="9612086" cy="1049478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9" name="Inhaltsplatzhalter 2"/>
          <p:cNvSpPr>
            <a:spLocks noGrp="1"/>
          </p:cNvSpPr>
          <p:nvPr>
            <p:ph idx="1" hasCustomPrompt="1"/>
          </p:nvPr>
        </p:nvSpPr>
        <p:spPr>
          <a:xfrm>
            <a:off x="1665514" y="2982686"/>
            <a:ext cx="9612086" cy="3200412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2pPr>
            <a:lvl3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3pPr>
            <a:lvl4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4pPr>
            <a:lvl5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5pPr>
          </a:lstStyle>
          <a:p>
            <a:pPr lvl="0"/>
            <a:r>
              <a:rPr lang="de-DE" dirty="0"/>
              <a:t>Aufzählungspunkte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Datumsplatzhalter 4">
            <a:extLst>
              <a:ext uri="{FF2B5EF4-FFF2-40B4-BE49-F238E27FC236}">
                <a16:creationId xmlns:a16="http://schemas.microsoft.com/office/drawing/2014/main" id="{BB4EEB0F-0E12-450B-B2E6-0B6BBB8510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D229AF35-BA5C-49D7-BC69-2BFCB7A94978}" type="datetimeFigureOut">
              <a:rPr lang="de-DE" smtClean="0"/>
              <a:pPr/>
              <a:t>15.06.2024</a:t>
            </a:fld>
            <a:endParaRPr lang="de-DE" dirty="0"/>
          </a:p>
        </p:txBody>
      </p:sp>
      <p:sp>
        <p:nvSpPr>
          <p:cNvPr id="7" name="Fußzeilenplatzhalter 5">
            <a:extLst>
              <a:ext uri="{FF2B5EF4-FFF2-40B4-BE49-F238E27FC236}">
                <a16:creationId xmlns:a16="http://schemas.microsoft.com/office/drawing/2014/main" id="{3898D079-9BF4-43AF-BD83-7DBCF24D59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339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endParaRPr lang="de-DE" dirty="0"/>
          </a:p>
        </p:txBody>
      </p:sp>
      <p:sp>
        <p:nvSpPr>
          <p:cNvPr id="10" name="Foliennummernplatzhalter 11">
            <a:extLst>
              <a:ext uri="{FF2B5EF4-FFF2-40B4-BE49-F238E27FC236}">
                <a16:creationId xmlns:a16="http://schemas.microsoft.com/office/drawing/2014/main" id="{C17DE00F-F76F-4448-8F18-1E8FBCFCB5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059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D0D4D83A-7754-49D7-A076-CBFF474FEF1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49622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1665514" y="1850571"/>
            <a:ext cx="9612086" cy="1049478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" hasCustomPrompt="1"/>
          </p:nvPr>
        </p:nvSpPr>
        <p:spPr>
          <a:xfrm>
            <a:off x="1665514" y="2982686"/>
            <a:ext cx="4680857" cy="3208564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2pPr>
            <a:lvl3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3pPr>
            <a:lvl4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4pPr>
            <a:lvl5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5pPr>
          </a:lstStyle>
          <a:p>
            <a:pPr lvl="0"/>
            <a:r>
              <a:rPr lang="de-DE" dirty="0"/>
              <a:t>Erste Ebene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Inhaltsplatzhalter 2"/>
          <p:cNvSpPr>
            <a:spLocks noGrp="1"/>
          </p:cNvSpPr>
          <p:nvPr>
            <p:ph idx="14" hasCustomPrompt="1"/>
          </p:nvPr>
        </p:nvSpPr>
        <p:spPr>
          <a:xfrm>
            <a:off x="6553201" y="2982686"/>
            <a:ext cx="4724400" cy="3208564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2pPr>
            <a:lvl3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3pPr>
            <a:lvl4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4pPr>
            <a:lvl5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5pPr>
          </a:lstStyle>
          <a:p>
            <a:pPr lvl="0"/>
            <a:r>
              <a:rPr lang="de-DE" dirty="0"/>
              <a:t>Erste Ebene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92000" y="674902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  <p:sp>
        <p:nvSpPr>
          <p:cNvPr id="7" name="Datumsplatzhalter 4">
            <a:extLst>
              <a:ext uri="{FF2B5EF4-FFF2-40B4-BE49-F238E27FC236}">
                <a16:creationId xmlns:a16="http://schemas.microsoft.com/office/drawing/2014/main" id="{89BB8175-CAF8-44EE-ABA7-89DCE276A4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D229AF35-BA5C-49D7-BC69-2BFCB7A94978}" type="datetimeFigureOut">
              <a:rPr lang="de-DE" smtClean="0"/>
              <a:pPr/>
              <a:t>15.06.2024</a:t>
            </a:fld>
            <a:endParaRPr lang="de-DE" dirty="0"/>
          </a:p>
        </p:txBody>
      </p:sp>
      <p:sp>
        <p:nvSpPr>
          <p:cNvPr id="8" name="Fußzeilenplatzhalter 5">
            <a:extLst>
              <a:ext uri="{FF2B5EF4-FFF2-40B4-BE49-F238E27FC236}">
                <a16:creationId xmlns:a16="http://schemas.microsoft.com/office/drawing/2014/main" id="{7DD0D61B-1DDB-48F4-8449-4D04D600A1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339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endParaRPr lang="de-DE" dirty="0"/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BBE44432-F93D-40BE-9742-D6D9315768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059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D0D4D83A-7754-49D7-A076-CBFF474FEF1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7440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1306285" y="3064782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4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92000" y="674902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255D644-F580-4ACC-93C6-7FE4E083BE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D229AF35-BA5C-49D7-BC69-2BFCB7A94978}" type="datetimeFigureOut">
              <a:rPr lang="de-DE" smtClean="0"/>
              <a:pPr/>
              <a:t>15.06.2024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E8DBA80-2A83-4149-97A9-A6D36F78B8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339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endParaRPr lang="de-DE" dirty="0"/>
          </a:p>
        </p:txBody>
      </p:sp>
      <p:sp>
        <p:nvSpPr>
          <p:cNvPr id="8" name="Foliennummernplatzhalter 11">
            <a:extLst>
              <a:ext uri="{FF2B5EF4-FFF2-40B4-BE49-F238E27FC236}">
                <a16:creationId xmlns:a16="http://schemas.microsoft.com/office/drawing/2014/main" id="{6455A00A-AE1E-4281-AD40-AE014ED90A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059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D0D4D83A-7754-49D7-A076-CBFF474FEF1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90081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92000" y="674902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  <p:sp>
        <p:nvSpPr>
          <p:cNvPr id="3" name="Datumsplatzhalter 4">
            <a:extLst>
              <a:ext uri="{FF2B5EF4-FFF2-40B4-BE49-F238E27FC236}">
                <a16:creationId xmlns:a16="http://schemas.microsoft.com/office/drawing/2014/main" id="{4E716E30-9F02-4BDF-8D93-8A3853B9E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D229AF35-BA5C-49D7-BC69-2BFCB7A94978}" type="datetimeFigureOut">
              <a:rPr lang="de-DE" smtClean="0"/>
              <a:pPr/>
              <a:t>15.06.2024</a:t>
            </a:fld>
            <a:endParaRPr lang="de-DE" dirty="0"/>
          </a:p>
        </p:txBody>
      </p:sp>
      <p:sp>
        <p:nvSpPr>
          <p:cNvPr id="4" name="Fußzeilenplatzhalter 5">
            <a:extLst>
              <a:ext uri="{FF2B5EF4-FFF2-40B4-BE49-F238E27FC236}">
                <a16:creationId xmlns:a16="http://schemas.microsoft.com/office/drawing/2014/main" id="{B72462E3-59A2-4D37-9EFF-8746AC69F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339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11">
            <a:extLst>
              <a:ext uri="{FF2B5EF4-FFF2-40B4-BE49-F238E27FC236}">
                <a16:creationId xmlns:a16="http://schemas.microsoft.com/office/drawing/2014/main" id="{6A6A21C2-86A1-44FE-B724-55DE8CDFD5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059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D0D4D83A-7754-49D7-A076-CBFF474FEF1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43473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1382486" y="2062415"/>
            <a:ext cx="4467226" cy="1207886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10" name="Bildplatzhalter 2"/>
          <p:cNvSpPr>
            <a:spLocks noGrp="1"/>
          </p:cNvSpPr>
          <p:nvPr>
            <p:ph type="pic" idx="1" hasCustomPrompt="1"/>
          </p:nvPr>
        </p:nvSpPr>
        <p:spPr>
          <a:xfrm>
            <a:off x="6291941" y="2062415"/>
            <a:ext cx="5455331" cy="36090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aseline="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einfügen</a:t>
            </a:r>
          </a:p>
        </p:txBody>
      </p:sp>
      <p:sp>
        <p:nvSpPr>
          <p:cNvPr id="11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382486" y="3382535"/>
            <a:ext cx="4467226" cy="281010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lang="de-DE" sz="1800" dirty="0" smtClean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Cat ipsum dolor sit </a:t>
            </a:r>
            <a:r>
              <a:rPr lang="en-US" dirty="0" err="1"/>
              <a:t>amet</a:t>
            </a:r>
            <a:r>
              <a:rPr lang="en-US" dirty="0"/>
              <a:t>, sniff catnip and act crazy. Purr paw your face to wake you up in the morning </a:t>
            </a:r>
            <a:r>
              <a:rPr lang="en-US" dirty="0" err="1"/>
              <a:t>furball</a:t>
            </a:r>
            <a:r>
              <a:rPr lang="en-US" dirty="0"/>
              <a:t> roll </a:t>
            </a:r>
            <a:r>
              <a:rPr lang="en-US" dirty="0" err="1"/>
              <a:t>roll</a:t>
            </a:r>
            <a:r>
              <a:rPr lang="en-US" dirty="0"/>
              <a:t> </a:t>
            </a:r>
            <a:r>
              <a:rPr lang="en-US" dirty="0" err="1"/>
              <a:t>roll</a:t>
            </a:r>
            <a:r>
              <a:rPr lang="en-US" dirty="0"/>
              <a:t>. Howl on top of tall thing. What a cat-ass-trophy! immediately regret falling into bathtub yet is good you understand your place in my world eat fish on floor. Cat playing a fiddle in hey diddle </a:t>
            </a:r>
            <a:r>
              <a:rPr lang="en-US" dirty="0" err="1"/>
              <a:t>diddle</a:t>
            </a:r>
            <a:r>
              <a:rPr lang="en-US" dirty="0"/>
              <a:t>? </a:t>
            </a:r>
            <a:endParaRPr lang="de-DE" dirty="0"/>
          </a:p>
        </p:txBody>
      </p:sp>
      <p:sp>
        <p:nvSpPr>
          <p:cNvPr id="7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92000" y="674902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6291940" y="5671457"/>
            <a:ext cx="5455331" cy="52118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lang="de-DE" sz="1400" dirty="0" smtClean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Bildnachweis</a:t>
            </a:r>
            <a:endParaRPr lang="de-DE" dirty="0"/>
          </a:p>
        </p:txBody>
      </p:sp>
      <p:sp>
        <p:nvSpPr>
          <p:cNvPr id="8" name="Datumsplatzhalter 4">
            <a:extLst>
              <a:ext uri="{FF2B5EF4-FFF2-40B4-BE49-F238E27FC236}">
                <a16:creationId xmlns:a16="http://schemas.microsoft.com/office/drawing/2014/main" id="{FB4F2E29-E7DE-480A-9545-5D8F6480817C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3335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D229AF35-BA5C-49D7-BC69-2BFCB7A94978}" type="datetimeFigureOut">
              <a:rPr lang="de-DE" smtClean="0"/>
              <a:pPr/>
              <a:t>15.06.2024</a:t>
            </a:fld>
            <a:endParaRPr lang="de-DE" dirty="0"/>
          </a:p>
        </p:txBody>
      </p:sp>
      <p:sp>
        <p:nvSpPr>
          <p:cNvPr id="12" name="Fußzeilenplatzhalter 5">
            <a:extLst>
              <a:ext uri="{FF2B5EF4-FFF2-40B4-BE49-F238E27FC236}">
                <a16:creationId xmlns:a16="http://schemas.microsoft.com/office/drawing/2014/main" id="{39C69A80-1A4F-423A-BDEB-71F517A541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339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endParaRPr lang="de-DE" dirty="0"/>
          </a:p>
        </p:txBody>
      </p:sp>
      <p:sp>
        <p:nvSpPr>
          <p:cNvPr id="13" name="Foliennummernplatzhalter 11">
            <a:extLst>
              <a:ext uri="{FF2B5EF4-FFF2-40B4-BE49-F238E27FC236}">
                <a16:creationId xmlns:a16="http://schemas.microsoft.com/office/drawing/2014/main" id="{49E91C93-2214-4878-A971-2034AF1D39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059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D0D4D83A-7754-49D7-A076-CBFF474FEF1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81846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944880" y="0"/>
            <a:ext cx="11247120" cy="6858000"/>
          </a:xfrm>
          <a:prstGeom prst="rect">
            <a:avLst/>
          </a:prstGeom>
          <a:solidFill>
            <a:srgbClr val="E9E8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005"/>
            <a:ext cx="12192000" cy="956995"/>
          </a:xfrm>
          <a:prstGeom prst="rect">
            <a:avLst/>
          </a:prstGeom>
        </p:spPr>
      </p:pic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8C98D55-248F-419E-9525-F28E99330D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r>
              <a:rPr lang="de-DE" dirty="0"/>
              <a:t>Frederik Pilz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4DDFE80-69AC-4A8B-92F0-A8B1FE7B2C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339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r>
              <a:rPr lang="en-US" dirty="0"/>
              <a:t>Robust Railway Network Design based on Strategic Timetables</a:t>
            </a:r>
            <a:endParaRPr lang="de-DE" dirty="0"/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48044212-28D0-47BE-B838-24A255FF04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059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D0D4D83A-7754-49D7-A076-CBFF474FEF1D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40030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7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An adaptive stochastic knapsack problem</a:t>
            </a:r>
            <a:br>
              <a:rPr lang="en-US" sz="4800" dirty="0"/>
            </a:br>
            <a:r>
              <a:rPr lang="en-US" sz="2800" dirty="0"/>
              <a:t>Kai Chen, Sheldon M. Ross</a:t>
            </a:r>
            <a:endParaRPr lang="de-DE" sz="48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5619403"/>
            <a:ext cx="9144000" cy="443939"/>
          </a:xfrm>
        </p:spPr>
        <p:txBody>
          <a:bodyPr/>
          <a:lstStyle/>
          <a:p>
            <a:r>
              <a:rPr lang="de-DE" dirty="0">
                <a:solidFill>
                  <a:schemeClr val="bg2">
                    <a:lumMod val="50000"/>
                  </a:schemeClr>
                </a:solidFill>
              </a:rPr>
              <a:t>Frederik Pilz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1040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61C41F16-4809-C735-0A34-9BFCF5807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9" name="Inhaltsplatzhalter 8">
            <a:extLst>
              <a:ext uri="{FF2B5EF4-FFF2-40B4-BE49-F238E27FC236}">
                <a16:creationId xmlns:a16="http://schemas.microsoft.com/office/drawing/2014/main" id="{AE2E109E-0251-7F38-F3D4-5A4E59BCBD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35918"/>
          <a:stretch/>
        </p:blipFill>
        <p:spPr>
          <a:xfrm>
            <a:off x="984000" y="1736003"/>
            <a:ext cx="5112000" cy="4631546"/>
          </a:xfr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5E8A0843-CEB4-3A07-52B6-34DD3308C6B7}"/>
              </a:ext>
            </a:extLst>
          </p:cNvPr>
          <p:cNvSpPr txBox="1"/>
          <p:nvPr/>
        </p:nvSpPr>
        <p:spPr>
          <a:xfrm>
            <a:off x="1097280" y="1665905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v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627160C2-5135-929B-AA11-341040721082}"/>
              </a:ext>
            </a:extLst>
          </p:cNvPr>
          <p:cNvSpPr txBox="1"/>
          <p:nvPr/>
        </p:nvSpPr>
        <p:spPr>
          <a:xfrm>
            <a:off x="5831184" y="5852161"/>
            <a:ext cx="264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feld 11">
                <a:extLst>
                  <a:ext uri="{FF2B5EF4-FFF2-40B4-BE49-F238E27FC236}">
                    <a16:creationId xmlns:a16="http://schemas.microsoft.com/office/drawing/2014/main" id="{792A6B58-AA56-20BF-297B-7F18C63F2032}"/>
                  </a:ext>
                </a:extLst>
              </p:cNvPr>
              <p:cNvSpPr txBox="1"/>
              <p:nvPr/>
            </p:nvSpPr>
            <p:spPr>
              <a:xfrm>
                <a:off x="6262542" y="5555835"/>
                <a:ext cx="4301577" cy="9530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de-DE" sz="200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de-DE" sz="200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0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2000" i="1"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000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2000" i="1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f>
                          <m:fPr>
                            <m:ctrlPr>
                              <a:rPr lang="de-DE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sz="20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num>
                          <m:den>
                            <m:sSub>
                              <m:sSubPr>
                                <m:ctrlPr>
                                  <a:rPr lang="de-DE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sz="2000" i="1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de-DE" sz="20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sup>
                    </m:sSup>
                    <m:r>
                      <a:rPr lang="de-DE" sz="2000" i="1">
                        <a:latin typeface="Cambria Math" panose="02040503050406030204" pitchFamily="18" charset="0"/>
                      </a:rPr>
                      <m:t>−1−</m:t>
                    </m:r>
                    <m:f>
                      <m:fPr>
                        <m:ctrlPr>
                          <a:rPr lang="de-DE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sz="2000" i="1">
                            <a:latin typeface="Cambria Math" panose="02040503050406030204" pitchFamily="18" charset="0"/>
                          </a:rPr>
                          <m:t>𝑟</m:t>
                        </m:r>
                      </m:num>
                      <m:den>
                        <m:sSub>
                          <m:sSubPr>
                            <m:ctrlPr>
                              <a:rPr lang="de-DE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sz="2000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de-DE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de-DE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sz="2000" dirty="0"/>
                  <a:t> </a:t>
                </a:r>
              </a:p>
              <a:p>
                <a:r>
                  <a:rPr lang="de-DE" sz="2000" b="0" dirty="0"/>
                  <a:t>Für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20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de-DE" sz="2000" dirty="0"/>
                  <a:t> und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de-DE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sz="2000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endParaRPr lang="de-DE" sz="2000" dirty="0"/>
              </a:p>
            </p:txBody>
          </p:sp>
        </mc:Choice>
        <mc:Fallback>
          <p:sp>
            <p:nvSpPr>
              <p:cNvPr id="12" name="Textfeld 11">
                <a:extLst>
                  <a:ext uri="{FF2B5EF4-FFF2-40B4-BE49-F238E27FC236}">
                    <a16:creationId xmlns:a16="http://schemas.microsoft.com/office/drawing/2014/main" id="{792A6B58-AA56-20BF-297B-7F18C63F20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2542" y="5555835"/>
                <a:ext cx="4301577" cy="953018"/>
              </a:xfrm>
              <a:prstGeom prst="rect">
                <a:avLst/>
              </a:prstGeom>
              <a:blipFill>
                <a:blip r:embed="rId3"/>
                <a:stretch>
                  <a:fillRect l="-1416" b="-1019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Ellipse 13">
            <a:extLst>
              <a:ext uri="{FF2B5EF4-FFF2-40B4-BE49-F238E27FC236}">
                <a16:creationId xmlns:a16="http://schemas.microsoft.com/office/drawing/2014/main" id="{00084023-99C4-407E-2A7B-38EF33A332EB}"/>
              </a:ext>
            </a:extLst>
          </p:cNvPr>
          <p:cNvSpPr/>
          <p:nvPr/>
        </p:nvSpPr>
        <p:spPr>
          <a:xfrm>
            <a:off x="2549259" y="5192640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EC50B5CC-A79B-896B-34F3-64DD65820025}"/>
              </a:ext>
            </a:extLst>
          </p:cNvPr>
          <p:cNvSpPr txBox="1"/>
          <p:nvPr/>
        </p:nvSpPr>
        <p:spPr>
          <a:xfrm>
            <a:off x="1529542" y="4859308"/>
            <a:ext cx="1201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(</a:t>
            </a:r>
            <a:r>
              <a:rPr lang="de-DE" dirty="0" err="1"/>
              <a:t>r,v</a:t>
            </a:r>
            <a:r>
              <a:rPr lang="de-DE" dirty="0"/>
              <a:t>) = (3,2)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D523C8C8-2A11-77F5-7BDB-F6DDF4BBA930}"/>
              </a:ext>
            </a:extLst>
          </p:cNvPr>
          <p:cNvSpPr/>
          <p:nvPr/>
        </p:nvSpPr>
        <p:spPr>
          <a:xfrm>
            <a:off x="5452119" y="5668138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079DA43-8231-5344-EEF7-57F3F6D8B244}"/>
              </a:ext>
            </a:extLst>
          </p:cNvPr>
          <p:cNvSpPr txBox="1"/>
          <p:nvPr/>
        </p:nvSpPr>
        <p:spPr>
          <a:xfrm>
            <a:off x="5439546" y="5228640"/>
            <a:ext cx="1201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(</a:t>
            </a:r>
            <a:r>
              <a:rPr lang="de-DE" dirty="0" err="1"/>
              <a:t>r,v</a:t>
            </a:r>
            <a:r>
              <a:rPr lang="de-DE" dirty="0"/>
              <a:t>) = (9,1)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feld 17">
                <a:extLst>
                  <a:ext uri="{FF2B5EF4-FFF2-40B4-BE49-F238E27FC236}">
                    <a16:creationId xmlns:a16="http://schemas.microsoft.com/office/drawing/2014/main" id="{6F10ED05-D701-B939-6A87-F730AEFCD143}"/>
                  </a:ext>
                </a:extLst>
              </p:cNvPr>
              <p:cNvSpPr txBox="1"/>
              <p:nvPr/>
            </p:nvSpPr>
            <p:spPr>
              <a:xfrm>
                <a:off x="4487276" y="1920240"/>
                <a:ext cx="7680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de-DE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de-DE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</m:oMath>
                  </m:oMathPara>
                </a14:m>
                <a:endParaRPr lang="de-DE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8" name="Textfeld 17">
                <a:extLst>
                  <a:ext uri="{FF2B5EF4-FFF2-40B4-BE49-F238E27FC236}">
                    <a16:creationId xmlns:a16="http://schemas.microsoft.com/office/drawing/2014/main" id="{6F10ED05-D701-B939-6A87-F730AEFCD1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7276" y="1920240"/>
                <a:ext cx="768031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D0904570-625C-4CE7-28E9-38C2E0411164}"/>
              </a:ext>
            </a:extLst>
          </p:cNvPr>
          <p:cNvCxnSpPr>
            <a:cxnSpLocks/>
            <a:stCxn id="16" idx="1"/>
          </p:cNvCxnSpPr>
          <p:nvPr/>
        </p:nvCxnSpPr>
        <p:spPr>
          <a:xfrm flipH="1" flipV="1">
            <a:off x="3055620" y="3280410"/>
            <a:ext cx="2407043" cy="2398272"/>
          </a:xfrm>
          <a:prstGeom prst="straightConnector1">
            <a:avLst/>
          </a:prstGeom>
          <a:ln w="381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D29AA6C6-540C-26DA-7E3F-BA3DFF52E8DB}"/>
              </a:ext>
            </a:extLst>
          </p:cNvPr>
          <p:cNvCxnSpPr>
            <a:cxnSpLocks/>
          </p:cNvCxnSpPr>
          <p:nvPr/>
        </p:nvCxnSpPr>
        <p:spPr>
          <a:xfrm flipH="1" flipV="1">
            <a:off x="159498" y="2820711"/>
            <a:ext cx="2407043" cy="2398272"/>
          </a:xfrm>
          <a:prstGeom prst="straightConnector1">
            <a:avLst/>
          </a:prstGeom>
          <a:ln w="381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FDF2AEC8-B404-6D12-AE7B-BFAC45E98CBE}"/>
              </a:ext>
            </a:extLst>
          </p:cNvPr>
          <p:cNvCxnSpPr>
            <a:cxnSpLocks/>
          </p:cNvCxnSpPr>
          <p:nvPr/>
        </p:nvCxnSpPr>
        <p:spPr>
          <a:xfrm flipH="1" flipV="1">
            <a:off x="4791075" y="5013960"/>
            <a:ext cx="671588" cy="664722"/>
          </a:xfrm>
          <a:prstGeom prst="straightConnector1">
            <a:avLst/>
          </a:prstGeom>
          <a:ln w="38100">
            <a:solidFill>
              <a:srgbClr val="00B05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mit Pfeil 22">
            <a:extLst>
              <a:ext uri="{FF2B5EF4-FFF2-40B4-BE49-F238E27FC236}">
                <a16:creationId xmlns:a16="http://schemas.microsoft.com/office/drawing/2014/main" id="{D2B37B6F-2912-CE4B-F3CD-BD6EDB0BF64D}"/>
              </a:ext>
            </a:extLst>
          </p:cNvPr>
          <p:cNvCxnSpPr>
            <a:cxnSpLocks/>
          </p:cNvCxnSpPr>
          <p:nvPr/>
        </p:nvCxnSpPr>
        <p:spPr>
          <a:xfrm flipH="1" flipV="1">
            <a:off x="2786380" y="3013875"/>
            <a:ext cx="2016778" cy="2007301"/>
          </a:xfrm>
          <a:prstGeom prst="straightConnector1">
            <a:avLst/>
          </a:prstGeom>
          <a:ln w="38100">
            <a:solidFill>
              <a:srgbClr val="00B05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feld 24">
                <a:extLst>
                  <a:ext uri="{FF2B5EF4-FFF2-40B4-BE49-F238E27FC236}">
                    <a16:creationId xmlns:a16="http://schemas.microsoft.com/office/drawing/2014/main" id="{4CC5AAD3-236A-8C0A-74D8-5E865B27D211}"/>
                  </a:ext>
                </a:extLst>
              </p:cNvPr>
              <p:cNvSpPr txBox="1"/>
              <p:nvPr/>
            </p:nvSpPr>
            <p:spPr>
              <a:xfrm>
                <a:off x="6096000" y="1736003"/>
                <a:ext cx="5931159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800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de-DE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de-DE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sz="2800" b="0" i="1" smtClean="0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de-DE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de-D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</m:t>
                          </m:r>
                          <m:r>
                            <a:rPr lang="de-D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de-D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de-D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e>
                          <m:sSub>
                            <m:sSubPr>
                              <m:ctrlPr>
                                <a:rPr lang="de-D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de-DE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de-D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</m:t>
                          </m:r>
                          <m:r>
                            <a:rPr lang="de-D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de-D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de-D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de-D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de-D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de-D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de-D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de-D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de-D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de-DE" sz="2800" dirty="0"/>
              </a:p>
              <a:p>
                <a:r>
                  <a:rPr lang="de-DE" sz="2800" dirty="0"/>
                  <a:t>Mit </a:t>
                </a:r>
                <a14:m>
                  <m:oMath xmlns:m="http://schemas.openxmlformats.org/officeDocument/2006/math">
                    <m:r>
                      <a:rPr lang="de-DE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de-DE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sz="28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de-DE" sz="28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de-DE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sz="28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de-DE" sz="28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</m:sSub>
                  </m:oMath>
                </a14:m>
                <a:r>
                  <a:rPr lang="de-DE" sz="2800" dirty="0"/>
                  <a:t> </a:t>
                </a:r>
              </a:p>
            </p:txBody>
          </p:sp>
        </mc:Choice>
        <mc:Fallback>
          <p:sp>
            <p:nvSpPr>
              <p:cNvPr id="25" name="Textfeld 24">
                <a:extLst>
                  <a:ext uri="{FF2B5EF4-FFF2-40B4-BE49-F238E27FC236}">
                    <a16:creationId xmlns:a16="http://schemas.microsoft.com/office/drawing/2014/main" id="{4CC5AAD3-236A-8C0A-74D8-5E865B27D2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1736003"/>
                <a:ext cx="5931159" cy="954107"/>
              </a:xfrm>
              <a:prstGeom prst="rect">
                <a:avLst/>
              </a:prstGeom>
              <a:blipFill>
                <a:blip r:embed="rId5"/>
                <a:stretch>
                  <a:fillRect l="-2055" b="-17949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Gerader Verbinder 26">
            <a:extLst>
              <a:ext uri="{FF2B5EF4-FFF2-40B4-BE49-F238E27FC236}">
                <a16:creationId xmlns:a16="http://schemas.microsoft.com/office/drawing/2014/main" id="{EAA39A12-5549-378B-1B87-A450F760EF11}"/>
              </a:ext>
            </a:extLst>
          </p:cNvPr>
          <p:cNvCxnSpPr>
            <a:cxnSpLocks/>
          </p:cNvCxnSpPr>
          <p:nvPr/>
        </p:nvCxnSpPr>
        <p:spPr>
          <a:xfrm>
            <a:off x="3778898" y="3993502"/>
            <a:ext cx="0" cy="219012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Ellipse 28">
            <a:extLst>
              <a:ext uri="{FF2B5EF4-FFF2-40B4-BE49-F238E27FC236}">
                <a16:creationId xmlns:a16="http://schemas.microsoft.com/office/drawing/2014/main" id="{83DC1835-7C57-1BE3-6489-2BE95291EEBB}"/>
              </a:ext>
            </a:extLst>
          </p:cNvPr>
          <p:cNvSpPr/>
          <p:nvPr/>
        </p:nvSpPr>
        <p:spPr>
          <a:xfrm>
            <a:off x="3742898" y="6149493"/>
            <a:ext cx="72000" cy="72000"/>
          </a:xfrm>
          <a:prstGeom prst="ellipse">
            <a:avLst/>
          </a:prstGeom>
          <a:solidFill>
            <a:srgbClr val="2B427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feld 29">
                <a:extLst>
                  <a:ext uri="{FF2B5EF4-FFF2-40B4-BE49-F238E27FC236}">
                    <a16:creationId xmlns:a16="http://schemas.microsoft.com/office/drawing/2014/main" id="{0BF63087-32E9-2901-396B-936EEF9CCAA7}"/>
                  </a:ext>
                </a:extLst>
              </p:cNvPr>
              <p:cNvSpPr txBox="1"/>
              <p:nvPr/>
            </p:nvSpPr>
            <p:spPr>
              <a:xfrm>
                <a:off x="3504336" y="6149493"/>
                <a:ext cx="58086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sub>
                      </m:sSub>
                    </m:oMath>
                  </m:oMathPara>
                </a14:m>
                <a:endParaRPr lang="de-DE" dirty="0"/>
              </a:p>
            </p:txBody>
          </p:sp>
        </mc:Choice>
        <mc:Fallback>
          <p:sp>
            <p:nvSpPr>
              <p:cNvPr id="30" name="Textfeld 29">
                <a:extLst>
                  <a:ext uri="{FF2B5EF4-FFF2-40B4-BE49-F238E27FC236}">
                    <a16:creationId xmlns:a16="http://schemas.microsoft.com/office/drawing/2014/main" id="{0BF63087-32E9-2901-396B-936EEF9CCA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4336" y="6149493"/>
                <a:ext cx="58086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4137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6" grpId="0" animBg="1"/>
      <p:bldP spid="17" grpId="0"/>
      <p:bldP spid="25" grpId="0"/>
      <p:bldP spid="29" grpId="0" animBg="1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3" name="Inhaltsplatzhalter 2">
                <a:extLst>
                  <a:ext uri="{FF2B5EF4-FFF2-40B4-BE49-F238E27FC236}">
                    <a16:creationId xmlns:a16="http://schemas.microsoft.com/office/drawing/2014/main" id="{D5407DF2-6BC8-220A-382C-86B8879606F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665514" y="2982686"/>
                <a:ext cx="9612086" cy="3200412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 baseline="0">
                    <a:solidFill>
                      <a:schemeClr val="tx1"/>
                    </a:solidFill>
                    <a:latin typeface="MetaNormal-Roman" panose="02000503000000000000" pitchFamily="2" charset="0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MetaNormal-Roman" panose="02000503000000000000" pitchFamily="2" charset="0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MetaNormal-Roman" panose="02000503000000000000" pitchFamily="2" charset="0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MetaNormal-Roman" panose="02000503000000000000" pitchFamily="2" charset="0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MetaNormal-Roman" panose="02000503000000000000" pitchFamily="2" charset="0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de-DE" dirty="0"/>
                  <a:t>Deterministischer </a:t>
                </a:r>
                <a:r>
                  <a:rPr lang="de-DE" dirty="0" err="1"/>
                  <a:t>Unbounded</a:t>
                </a:r>
                <a:r>
                  <a:rPr lang="de-DE" dirty="0"/>
                  <a:t> Knapsack</a:t>
                </a:r>
              </a:p>
              <a:p>
                <a:endParaRPr lang="de-DE" dirty="0"/>
              </a:p>
              <a:p>
                <a:endParaRPr lang="de-DE" dirty="0"/>
              </a:p>
              <a:p>
                <a:endParaRPr lang="de-DE" dirty="0"/>
              </a:p>
              <a:p>
                <a:r>
                  <a:rPr lang="de-DE" dirty="0"/>
                  <a:t>In welchem Fall würde man      nehmen?</a:t>
                </a:r>
              </a:p>
              <a:p>
                <a:r>
                  <a:rPr lang="de-DE" dirty="0"/>
                  <a:t>Gilt auch im nicht-deterministischen Fall</a:t>
                </a:r>
              </a:p>
              <a:p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⇒</m:t>
                    </m:r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b="0" i="1" smtClean="0">
                        <a:latin typeface="Cambria Math" panose="02040503050406030204" pitchFamily="18" charset="0"/>
                      </a:rPr>
                      <m:t>&lt;…&lt;</m:t>
                    </m:r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de-DE" b="0" i="1" smtClean="0">
                        <a:latin typeface="Cambria Math" panose="02040503050406030204" pitchFamily="18" charset="0"/>
                      </a:rPr>
                      <m:t>,  </m:t>
                    </m:r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b="0" i="1" smtClean="0">
                        <a:latin typeface="Cambria Math" panose="02040503050406030204" pitchFamily="18" charset="0"/>
                      </a:rPr>
                      <m:t>&lt;…&lt;</m:t>
                    </m:r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de-DE" dirty="0"/>
              </a:p>
            </p:txBody>
          </p:sp>
        </mc:Choice>
        <mc:Fallback xmlns="">
          <p:sp>
            <p:nvSpPr>
              <p:cNvPr id="23" name="Inhaltsplatzhalter 2">
                <a:extLst>
                  <a:ext uri="{FF2B5EF4-FFF2-40B4-BE49-F238E27FC236}">
                    <a16:creationId xmlns:a16="http://schemas.microsoft.com/office/drawing/2014/main" id="{D5407DF2-6BC8-220A-382C-86B8879606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5514" y="2982686"/>
                <a:ext cx="9612086" cy="3200412"/>
              </a:xfrm>
              <a:prstGeom prst="rect">
                <a:avLst/>
              </a:prstGeom>
              <a:blipFill>
                <a:blip r:embed="rId2"/>
                <a:stretch>
                  <a:fillRect l="-1141" t="-3048" b="-895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el 1">
                <a:extLst>
                  <a:ext uri="{FF2B5EF4-FFF2-40B4-BE49-F238E27FC236}">
                    <a16:creationId xmlns:a16="http://schemas.microsoft.com/office/drawing/2014/main" id="{98674A59-284C-AC82-4D84-35D20D52FB9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de-DE" b="0" i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de-DE" dirty="0"/>
                  <a:t> </a:t>
                </a:r>
              </a:p>
            </p:txBody>
          </p:sp>
        </mc:Choice>
        <mc:Fallback xmlns="">
          <p:sp>
            <p:nvSpPr>
              <p:cNvPr id="2" name="Titel 1">
                <a:extLst>
                  <a:ext uri="{FF2B5EF4-FFF2-40B4-BE49-F238E27FC236}">
                    <a16:creationId xmlns:a16="http://schemas.microsoft.com/office/drawing/2014/main" id="{98674A59-284C-AC82-4D84-35D20D52FB9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Inhaltsplatzhalter 6">
                <a:extLst>
                  <a:ext uri="{FF2B5EF4-FFF2-40B4-BE49-F238E27FC236}">
                    <a16:creationId xmlns:a16="http://schemas.microsoft.com/office/drawing/2014/main" id="{98B5E53B-FB79-E818-E207-4C6A24BDA341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344599455"/>
                  </p:ext>
                </p:extLst>
              </p:nvPr>
            </p:nvGraphicFramePr>
            <p:xfrm>
              <a:off x="3264061" y="3506264"/>
              <a:ext cx="5602147" cy="14833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944653">
                      <a:extLst>
                        <a:ext uri="{9D8B030D-6E8A-4147-A177-3AD203B41FA5}">
                          <a16:colId xmlns:a16="http://schemas.microsoft.com/office/drawing/2014/main" val="3913202890"/>
                        </a:ext>
                      </a:extLst>
                    </a:gridCol>
                    <a:gridCol w="1030280">
                      <a:extLst>
                        <a:ext uri="{9D8B030D-6E8A-4147-A177-3AD203B41FA5}">
                          <a16:colId xmlns:a16="http://schemas.microsoft.com/office/drawing/2014/main" val="2516978002"/>
                        </a:ext>
                      </a:extLst>
                    </a:gridCol>
                    <a:gridCol w="1481027">
                      <a:extLst>
                        <a:ext uri="{9D8B030D-6E8A-4147-A177-3AD203B41FA5}">
                          <a16:colId xmlns:a16="http://schemas.microsoft.com/office/drawing/2014/main" val="1714569294"/>
                        </a:ext>
                      </a:extLst>
                    </a:gridCol>
                    <a:gridCol w="1146187">
                      <a:extLst>
                        <a:ext uri="{9D8B030D-6E8A-4147-A177-3AD203B41FA5}">
                          <a16:colId xmlns:a16="http://schemas.microsoft.com/office/drawing/2014/main" val="178137651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de-DE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de-DE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de-DE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015493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de-DE" b="0" dirty="0"/>
                            <a:t>Gewicht</a:t>
                          </a:r>
                          <a:r>
                            <a:rPr lang="de-DE" b="0" baseline="0" dirty="0"/>
                            <a:t> (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de-DE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de-DE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de-DE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oMath>
                          </a14:m>
                          <a:r>
                            <a:rPr lang="de-DE" dirty="0"/>
                            <a:t>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8447154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de-DE" dirty="0"/>
                            <a:t>Wert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6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3629132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de-DE" dirty="0"/>
                            <a:t>Wert/Gewicht (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de-DE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de-DE" b="0" i="1" smtClean="0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de-DE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oMath>
                          </a14:m>
                          <a:r>
                            <a:rPr lang="de-DE" dirty="0"/>
                            <a:t>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0,6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1,14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1,5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4240773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7" name="Inhaltsplatzhalter 6">
                <a:extLst>
                  <a:ext uri="{FF2B5EF4-FFF2-40B4-BE49-F238E27FC236}">
                    <a16:creationId xmlns:a16="http://schemas.microsoft.com/office/drawing/2014/main" id="{98B5E53B-FB79-E818-E207-4C6A24BDA341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344599455"/>
                  </p:ext>
                </p:extLst>
              </p:nvPr>
            </p:nvGraphicFramePr>
            <p:xfrm>
              <a:off x="3264061" y="3506264"/>
              <a:ext cx="5602147" cy="14833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944653">
                      <a:extLst>
                        <a:ext uri="{9D8B030D-6E8A-4147-A177-3AD203B41FA5}">
                          <a16:colId xmlns:a16="http://schemas.microsoft.com/office/drawing/2014/main" val="3913202890"/>
                        </a:ext>
                      </a:extLst>
                    </a:gridCol>
                    <a:gridCol w="1030280">
                      <a:extLst>
                        <a:ext uri="{9D8B030D-6E8A-4147-A177-3AD203B41FA5}">
                          <a16:colId xmlns:a16="http://schemas.microsoft.com/office/drawing/2014/main" val="2516978002"/>
                        </a:ext>
                      </a:extLst>
                    </a:gridCol>
                    <a:gridCol w="1481027">
                      <a:extLst>
                        <a:ext uri="{9D8B030D-6E8A-4147-A177-3AD203B41FA5}">
                          <a16:colId xmlns:a16="http://schemas.microsoft.com/office/drawing/2014/main" val="1714569294"/>
                        </a:ext>
                      </a:extLst>
                    </a:gridCol>
                    <a:gridCol w="1146187">
                      <a:extLst>
                        <a:ext uri="{9D8B030D-6E8A-4147-A177-3AD203B41FA5}">
                          <a16:colId xmlns:a16="http://schemas.microsoft.com/office/drawing/2014/main" val="178137651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de-DE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de-DE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de-DE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015493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blipFill>
                          <a:blip r:embed="rId4"/>
                          <a:stretch>
                            <a:fillRect l="-313" t="-101639" r="-189028" b="-2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7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8447154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:r>
                            <a:rPr lang="de-DE" dirty="0"/>
                            <a:t>Wert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6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3629132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de-DE"/>
                        </a:p>
                      </a:txBody>
                      <a:tcPr>
                        <a:blipFill>
                          <a:blip r:embed="rId4"/>
                          <a:stretch>
                            <a:fillRect l="-313" t="-301639" r="-189028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0,6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1,14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de-DE" dirty="0"/>
                            <a:t>1,5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4240773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0" name="Gleichschenkliges Dreieck 19">
            <a:extLst>
              <a:ext uri="{FF2B5EF4-FFF2-40B4-BE49-F238E27FC236}">
                <a16:creationId xmlns:a16="http://schemas.microsoft.com/office/drawing/2014/main" id="{2CCFB99F-EC94-66B9-02F1-BE8E8ABAA2E6}"/>
              </a:ext>
            </a:extLst>
          </p:cNvPr>
          <p:cNvSpPr/>
          <p:nvPr/>
        </p:nvSpPr>
        <p:spPr>
          <a:xfrm>
            <a:off x="5608541" y="3636404"/>
            <a:ext cx="216000" cy="1800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E25A4785-1BA9-7625-622B-8F7999731371}"/>
              </a:ext>
            </a:extLst>
          </p:cNvPr>
          <p:cNvSpPr/>
          <p:nvPr/>
        </p:nvSpPr>
        <p:spPr>
          <a:xfrm>
            <a:off x="6850237" y="3636404"/>
            <a:ext cx="180000" cy="18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5A46B8FD-8CB9-4D12-BF81-4F9BA94658D5}"/>
              </a:ext>
            </a:extLst>
          </p:cNvPr>
          <p:cNvSpPr/>
          <p:nvPr/>
        </p:nvSpPr>
        <p:spPr>
          <a:xfrm>
            <a:off x="8169021" y="3636404"/>
            <a:ext cx="180000" cy="18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Gleichschenkliges Dreieck 23">
            <a:extLst>
              <a:ext uri="{FF2B5EF4-FFF2-40B4-BE49-F238E27FC236}">
                <a16:creationId xmlns:a16="http://schemas.microsoft.com/office/drawing/2014/main" id="{6E3B565F-4553-3170-55E9-F9358A75754B}"/>
              </a:ext>
            </a:extLst>
          </p:cNvPr>
          <p:cNvSpPr/>
          <p:nvPr/>
        </p:nvSpPr>
        <p:spPr>
          <a:xfrm>
            <a:off x="6073833" y="5194686"/>
            <a:ext cx="216000" cy="1800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1523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nhaltsplatzhalter 12" descr="Ein Bild, das Farbigkeit, Reihe enthält.&#10;&#10;Automatisch generierte Beschreibung">
            <a:extLst>
              <a:ext uri="{FF2B5EF4-FFF2-40B4-BE49-F238E27FC236}">
                <a16:creationId xmlns:a16="http://schemas.microsoft.com/office/drawing/2014/main" id="{73DF4159-E3F3-2A97-E36B-4D99642E9E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7614" y="502654"/>
            <a:ext cx="4143965" cy="6305293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el 1">
                <a:extLst>
                  <a:ext uri="{FF2B5EF4-FFF2-40B4-BE49-F238E27FC236}">
                    <a16:creationId xmlns:a16="http://schemas.microsoft.com/office/drawing/2014/main" id="{703FE8CC-31B6-AC87-5B22-84ED0487123C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de-DE" dirty="0"/>
                  <a:t> </a:t>
                </a:r>
              </a:p>
            </p:txBody>
          </p:sp>
        </mc:Choice>
        <mc:Fallback xmlns="">
          <p:sp>
            <p:nvSpPr>
              <p:cNvPr id="2" name="Titel 1">
                <a:extLst>
                  <a:ext uri="{FF2B5EF4-FFF2-40B4-BE49-F238E27FC236}">
                    <a16:creationId xmlns:a16="http://schemas.microsoft.com/office/drawing/2014/main" id="{703FE8CC-31B6-AC87-5B22-84ED0487123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Ellipse 5">
            <a:extLst>
              <a:ext uri="{FF2B5EF4-FFF2-40B4-BE49-F238E27FC236}">
                <a16:creationId xmlns:a16="http://schemas.microsoft.com/office/drawing/2014/main" id="{35CB2D1A-9E44-FC3A-AC5E-614781B51E61}"/>
              </a:ext>
            </a:extLst>
          </p:cNvPr>
          <p:cNvSpPr/>
          <p:nvPr/>
        </p:nvSpPr>
        <p:spPr>
          <a:xfrm>
            <a:off x="6791521" y="3655301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7912366-DDAB-A0A6-8A31-35119757E55E}"/>
              </a:ext>
            </a:extLst>
          </p:cNvPr>
          <p:cNvSpPr txBox="1"/>
          <p:nvPr/>
        </p:nvSpPr>
        <p:spPr>
          <a:xfrm>
            <a:off x="6652954" y="3351064"/>
            <a:ext cx="608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Stop</a:t>
            </a:r>
            <a:endParaRPr lang="de-DE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CF4474B6-3E15-6073-E5E8-07528A358CEC}"/>
              </a:ext>
            </a:extLst>
          </p:cNvPr>
          <p:cNvSpPr/>
          <p:nvPr/>
        </p:nvSpPr>
        <p:spPr>
          <a:xfrm>
            <a:off x="9441878" y="1731934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7A32AE0-B2D0-9A8E-105C-40DC4B72361C}"/>
              </a:ext>
            </a:extLst>
          </p:cNvPr>
          <p:cNvSpPr txBox="1"/>
          <p:nvPr/>
        </p:nvSpPr>
        <p:spPr>
          <a:xfrm>
            <a:off x="9441878" y="1692865"/>
            <a:ext cx="786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Item 1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D83BD558-496C-4256-16DF-4CFFA368BBC6}"/>
              </a:ext>
            </a:extLst>
          </p:cNvPr>
          <p:cNvSpPr/>
          <p:nvPr/>
        </p:nvSpPr>
        <p:spPr>
          <a:xfrm>
            <a:off x="8263722" y="5470869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Inhaltsplatzhalter 2">
                <a:extLst>
                  <a:ext uri="{FF2B5EF4-FFF2-40B4-BE49-F238E27FC236}">
                    <a16:creationId xmlns:a16="http://schemas.microsoft.com/office/drawing/2014/main" id="{A7065D6A-8EAD-4B76-4952-E7F50789452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72095" y="2982686"/>
                <a:ext cx="10105505" cy="3200412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 baseline="0">
                    <a:solidFill>
                      <a:schemeClr val="tx1"/>
                    </a:solidFill>
                    <a:latin typeface="MetaNormal-Roman" panose="02000503000000000000" pitchFamily="2" charset="0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MetaNormal-Roman" panose="02000503000000000000" pitchFamily="2" charset="0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MetaNormal-Roman" panose="02000503000000000000" pitchFamily="2" charset="0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MetaNormal-Roman" panose="02000503000000000000" pitchFamily="2" charset="0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MetaNormal-Roman" panose="02000503000000000000" pitchFamily="2" charset="0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m:rPr>
                        <m:sty m:val="p"/>
                      </m:rPr>
                      <a:rPr lang="de-DE" b="0" i="0" smtClean="0">
                        <a:latin typeface="Cambria Math" panose="02040503050406030204" pitchFamily="18" charset="0"/>
                      </a:rPr>
                      <m:t>max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⁡{</m:t>
                    </m:r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  <m:r>
                      <a:rPr lang="de-DE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  <m:r>
                      <a:rPr lang="de-DE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de-DE" dirty="0"/>
                  <a:t>: Stop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  <m:r>
                      <a:rPr lang="de-DE" b="0" i="1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dirty="0"/>
                  <a:t>: Item 1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  <m:r>
                      <a:rPr lang="de-DE" i="1">
                        <a:latin typeface="Cambria Math" panose="02040503050406030204" pitchFamily="18" charset="0"/>
                      </a:rPr>
                      <m:t>≤</m:t>
                    </m:r>
                    <m:r>
                      <a:rPr lang="de-DE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de-DE" i="1"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de-DE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de-DE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dirty="0"/>
                  <a:t>: Item 2</a:t>
                </a:r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>
          <p:sp>
            <p:nvSpPr>
              <p:cNvPr id="11" name="Inhaltsplatzhalter 2">
                <a:extLst>
                  <a:ext uri="{FF2B5EF4-FFF2-40B4-BE49-F238E27FC236}">
                    <a16:creationId xmlns:a16="http://schemas.microsoft.com/office/drawing/2014/main" id="{A7065D6A-8EAD-4B76-4952-E7F5078945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2095" y="2982686"/>
                <a:ext cx="10105505" cy="3200412"/>
              </a:xfrm>
              <a:prstGeom prst="rect">
                <a:avLst/>
              </a:prstGeom>
              <a:blipFill>
                <a:blip r:embed="rId4"/>
                <a:stretch>
                  <a:fillRect t="-304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feld 13">
            <a:extLst>
              <a:ext uri="{FF2B5EF4-FFF2-40B4-BE49-F238E27FC236}">
                <a16:creationId xmlns:a16="http://schemas.microsoft.com/office/drawing/2014/main" id="{C995F619-9655-C51C-61CF-059533650AAE}"/>
              </a:ext>
            </a:extLst>
          </p:cNvPr>
          <p:cNvSpPr txBox="1"/>
          <p:nvPr/>
        </p:nvSpPr>
        <p:spPr>
          <a:xfrm>
            <a:off x="8211266" y="5485961"/>
            <a:ext cx="786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Item 2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feld 14">
                <a:extLst>
                  <a:ext uri="{FF2B5EF4-FFF2-40B4-BE49-F238E27FC236}">
                    <a16:creationId xmlns:a16="http://schemas.microsoft.com/office/drawing/2014/main" id="{3AE00AEB-FC3B-5155-7F94-0E5C26BBCDC1}"/>
                  </a:ext>
                </a:extLst>
              </p:cNvPr>
              <p:cNvSpPr txBox="1"/>
              <p:nvPr/>
            </p:nvSpPr>
            <p:spPr>
              <a:xfrm>
                <a:off x="8756082" y="545962"/>
                <a:ext cx="7688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b="0" i="1" smtClean="0">
                              <a:solidFill>
                                <a:srgbClr val="FF393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solidFill>
                                <a:srgbClr val="FF3939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de-DE" b="0" i="1" smtClean="0">
                              <a:solidFill>
                                <a:srgbClr val="FF3939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de-DE" b="0" i="1" smtClean="0">
                          <a:solidFill>
                            <a:srgbClr val="FF3939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de-DE" b="0" i="1" smtClean="0">
                          <a:solidFill>
                            <a:srgbClr val="FF3939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de-DE" b="0" i="1" smtClean="0">
                          <a:solidFill>
                            <a:srgbClr val="FF3939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de-DE" dirty="0">
                  <a:solidFill>
                    <a:srgbClr val="FF3939"/>
                  </a:solidFill>
                </a:endParaRPr>
              </a:p>
            </p:txBody>
          </p:sp>
        </mc:Choice>
        <mc:Fallback>
          <p:sp>
            <p:nvSpPr>
              <p:cNvPr id="15" name="Textfeld 14">
                <a:extLst>
                  <a:ext uri="{FF2B5EF4-FFF2-40B4-BE49-F238E27FC236}">
                    <a16:creationId xmlns:a16="http://schemas.microsoft.com/office/drawing/2014/main" id="{3AE00AEB-FC3B-5155-7F94-0E5C26BBCD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6082" y="545962"/>
                <a:ext cx="768800" cy="369332"/>
              </a:xfrm>
              <a:prstGeom prst="rect">
                <a:avLst/>
              </a:prstGeom>
              <a:blipFill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feld 15">
                <a:extLst>
                  <a:ext uri="{FF2B5EF4-FFF2-40B4-BE49-F238E27FC236}">
                    <a16:creationId xmlns:a16="http://schemas.microsoft.com/office/drawing/2014/main" id="{B4B8009D-D32D-C4D8-E6C9-8DC7AF143D82}"/>
                  </a:ext>
                </a:extLst>
              </p:cNvPr>
              <p:cNvSpPr txBox="1"/>
              <p:nvPr/>
            </p:nvSpPr>
            <p:spPr>
              <a:xfrm>
                <a:off x="9730356" y="757588"/>
                <a:ext cx="7741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b="0" i="1" smtClean="0">
                              <a:solidFill>
                                <a:srgbClr val="37FF3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solidFill>
                                <a:srgbClr val="37FF37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de-DE" b="0" i="1" smtClean="0">
                              <a:solidFill>
                                <a:srgbClr val="37FF37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de-DE" b="0" i="1" smtClean="0">
                          <a:solidFill>
                            <a:srgbClr val="37FF37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de-DE" b="0" i="1" smtClean="0">
                          <a:solidFill>
                            <a:srgbClr val="37FF37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de-DE" b="0" i="1" smtClean="0">
                          <a:solidFill>
                            <a:srgbClr val="37FF37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>
          <p:sp>
            <p:nvSpPr>
              <p:cNvPr id="16" name="Textfeld 15">
                <a:extLst>
                  <a:ext uri="{FF2B5EF4-FFF2-40B4-BE49-F238E27FC236}">
                    <a16:creationId xmlns:a16="http://schemas.microsoft.com/office/drawing/2014/main" id="{B4B8009D-D32D-C4D8-E6C9-8DC7AF143D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0356" y="757588"/>
                <a:ext cx="774123" cy="369332"/>
              </a:xfrm>
              <a:prstGeom prst="rect">
                <a:avLst/>
              </a:prstGeom>
              <a:blipFill>
                <a:blip r:embed="rId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Ellipse 16">
            <a:extLst>
              <a:ext uri="{FF2B5EF4-FFF2-40B4-BE49-F238E27FC236}">
                <a16:creationId xmlns:a16="http://schemas.microsoft.com/office/drawing/2014/main" id="{B49F0CF3-6AB6-5A17-86D2-FB469ED1937C}"/>
              </a:ext>
            </a:extLst>
          </p:cNvPr>
          <p:cNvSpPr/>
          <p:nvPr/>
        </p:nvSpPr>
        <p:spPr>
          <a:xfrm>
            <a:off x="9524882" y="4800309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339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7" grpId="0" animBg="1"/>
      <p:bldP spid="9" grpId="0"/>
      <p:bldP spid="10" grpId="0" animBg="1"/>
      <p:bldP spid="14" grpId="0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47D586-8FA4-7401-7EA9-7062EBEA0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Inhaltsplatzhalter 4" descr="Ein Bild, das Farbigkeit, Reihe enthält.&#10;&#10;Automatisch generierte Beschreibung">
            <a:extLst>
              <a:ext uri="{FF2B5EF4-FFF2-40B4-BE49-F238E27FC236}">
                <a16:creationId xmlns:a16="http://schemas.microsoft.com/office/drawing/2014/main" id="{2F0FA8BF-B5F7-D539-3AE3-46F3A5A5DC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8453" y="356097"/>
            <a:ext cx="4039147" cy="6145806"/>
          </a:xfrm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EF4D7B04-A4AB-5C8F-EF25-8D7C537235CA}"/>
              </a:ext>
            </a:extLst>
          </p:cNvPr>
          <p:cNvSpPr/>
          <p:nvPr/>
        </p:nvSpPr>
        <p:spPr>
          <a:xfrm>
            <a:off x="10671257" y="3005461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feld 6">
                <a:extLst>
                  <a:ext uri="{FF2B5EF4-FFF2-40B4-BE49-F238E27FC236}">
                    <a16:creationId xmlns:a16="http://schemas.microsoft.com/office/drawing/2014/main" id="{377E8D7E-FAA1-8F3C-04A1-CE667914A380}"/>
                  </a:ext>
                </a:extLst>
              </p:cNvPr>
              <p:cNvSpPr txBox="1"/>
              <p:nvPr/>
            </p:nvSpPr>
            <p:spPr>
              <a:xfrm>
                <a:off x="9404264" y="356097"/>
                <a:ext cx="7688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b="0" i="1" smtClean="0">
                              <a:solidFill>
                                <a:srgbClr val="FF393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solidFill>
                                <a:srgbClr val="FF3939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de-DE" b="0" i="1" smtClean="0">
                              <a:solidFill>
                                <a:srgbClr val="FF3939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de-DE" b="0" i="1" smtClean="0">
                          <a:solidFill>
                            <a:srgbClr val="FF3939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de-DE" b="0" i="1" smtClean="0">
                          <a:solidFill>
                            <a:srgbClr val="FF3939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de-DE" b="0" i="1" smtClean="0">
                          <a:solidFill>
                            <a:srgbClr val="FF3939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de-DE" dirty="0">
                  <a:solidFill>
                    <a:srgbClr val="FF3939"/>
                  </a:solidFill>
                </a:endParaRPr>
              </a:p>
            </p:txBody>
          </p:sp>
        </mc:Choice>
        <mc:Fallback>
          <p:sp>
            <p:nvSpPr>
              <p:cNvPr id="7" name="Textfeld 6">
                <a:extLst>
                  <a:ext uri="{FF2B5EF4-FFF2-40B4-BE49-F238E27FC236}">
                    <a16:creationId xmlns:a16="http://schemas.microsoft.com/office/drawing/2014/main" id="{377E8D7E-FAA1-8F3C-04A1-CE667914A3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4264" y="356097"/>
                <a:ext cx="768800" cy="369332"/>
              </a:xfrm>
              <a:prstGeom prst="rect">
                <a:avLst/>
              </a:prstGeom>
              <a:blipFill>
                <a:blip r:embed="rId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feld 7">
                <a:extLst>
                  <a:ext uri="{FF2B5EF4-FFF2-40B4-BE49-F238E27FC236}">
                    <a16:creationId xmlns:a16="http://schemas.microsoft.com/office/drawing/2014/main" id="{6D0DE69D-96D5-71F9-4938-9F07E99DB757}"/>
                  </a:ext>
                </a:extLst>
              </p:cNvPr>
              <p:cNvSpPr txBox="1"/>
              <p:nvPr/>
            </p:nvSpPr>
            <p:spPr>
              <a:xfrm>
                <a:off x="10378538" y="567723"/>
                <a:ext cx="7741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b="0" i="1" smtClean="0">
                              <a:solidFill>
                                <a:srgbClr val="37FF3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solidFill>
                                <a:srgbClr val="37FF37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de-DE" b="0" i="1" smtClean="0">
                              <a:solidFill>
                                <a:srgbClr val="37FF37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de-DE" b="0" i="1" smtClean="0">
                          <a:solidFill>
                            <a:srgbClr val="37FF37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de-DE" b="0" i="1" smtClean="0">
                          <a:solidFill>
                            <a:srgbClr val="37FF37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de-DE" b="0" i="1" smtClean="0">
                          <a:solidFill>
                            <a:srgbClr val="37FF37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>
          <p:sp>
            <p:nvSpPr>
              <p:cNvPr id="8" name="Textfeld 7">
                <a:extLst>
                  <a:ext uri="{FF2B5EF4-FFF2-40B4-BE49-F238E27FC236}">
                    <a16:creationId xmlns:a16="http://schemas.microsoft.com/office/drawing/2014/main" id="{6D0DE69D-96D5-71F9-4938-9F07E99DB7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8538" y="567723"/>
                <a:ext cx="774123" cy="369332"/>
              </a:xfrm>
              <a:prstGeom prst="rect">
                <a:avLst/>
              </a:prstGeom>
              <a:blipFill>
                <a:blip r:embed="rId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CA00D7F9-04E0-7E8B-E662-B3A77486FE3A}"/>
              </a:ext>
            </a:extLst>
          </p:cNvPr>
          <p:cNvCxnSpPr>
            <a:cxnSpLocks/>
          </p:cNvCxnSpPr>
          <p:nvPr/>
        </p:nvCxnSpPr>
        <p:spPr>
          <a:xfrm>
            <a:off x="8461094" y="356097"/>
            <a:ext cx="2282163" cy="604470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BF697EB0-DAA9-C0DC-D177-11D24D4B3923}"/>
              </a:ext>
            </a:extLst>
          </p:cNvPr>
          <p:cNvCxnSpPr>
            <a:cxnSpLocks/>
          </p:cNvCxnSpPr>
          <p:nvPr/>
        </p:nvCxnSpPr>
        <p:spPr>
          <a:xfrm flipH="1" flipV="1">
            <a:off x="10201275" y="1706880"/>
            <a:ext cx="489585" cy="129858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637E910A-BDAA-9C06-7637-785DFA8A95F3}"/>
              </a:ext>
            </a:extLst>
          </p:cNvPr>
          <p:cNvCxnSpPr>
            <a:cxnSpLocks/>
          </p:cNvCxnSpPr>
          <p:nvPr/>
        </p:nvCxnSpPr>
        <p:spPr>
          <a:xfrm flipH="1" flipV="1">
            <a:off x="9951720" y="1605777"/>
            <a:ext cx="249555" cy="10110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>
            <a:extLst>
              <a:ext uri="{FF2B5EF4-FFF2-40B4-BE49-F238E27FC236}">
                <a16:creationId xmlns:a16="http://schemas.microsoft.com/office/drawing/2014/main" id="{83989ECA-CE01-E747-E837-7825EC5DAB7D}"/>
              </a:ext>
            </a:extLst>
          </p:cNvPr>
          <p:cNvSpPr txBox="1"/>
          <p:nvPr/>
        </p:nvSpPr>
        <p:spPr>
          <a:xfrm>
            <a:off x="10511790" y="2356170"/>
            <a:ext cx="786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Item 2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8BCC3866-4411-C8E6-F842-5D24CAF64080}"/>
              </a:ext>
            </a:extLst>
          </p:cNvPr>
          <p:cNvSpPr txBox="1"/>
          <p:nvPr/>
        </p:nvSpPr>
        <p:spPr>
          <a:xfrm>
            <a:off x="9942195" y="1265548"/>
            <a:ext cx="786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Item 1</a:t>
            </a:r>
          </a:p>
        </p:txBody>
      </p:sp>
      <p:cxnSp>
        <p:nvCxnSpPr>
          <p:cNvPr id="24" name="Gerade Verbindung mit Pfeil 23">
            <a:extLst>
              <a:ext uri="{FF2B5EF4-FFF2-40B4-BE49-F238E27FC236}">
                <a16:creationId xmlns:a16="http://schemas.microsoft.com/office/drawing/2014/main" id="{15AFFB46-7B5E-0DA9-0B4A-0D561E93FF77}"/>
              </a:ext>
            </a:extLst>
          </p:cNvPr>
          <p:cNvCxnSpPr>
            <a:cxnSpLocks/>
          </p:cNvCxnSpPr>
          <p:nvPr/>
        </p:nvCxnSpPr>
        <p:spPr>
          <a:xfrm flipH="1" flipV="1">
            <a:off x="9709677" y="408299"/>
            <a:ext cx="489585" cy="1298581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Inhaltsplatzhalter 2">
                <a:extLst>
                  <a:ext uri="{FF2B5EF4-FFF2-40B4-BE49-F238E27FC236}">
                    <a16:creationId xmlns:a16="http://schemas.microsoft.com/office/drawing/2014/main" id="{F7B7E23F-F532-E6FA-9BC1-C1439ABA89E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665514" y="2982686"/>
                <a:ext cx="5552252" cy="3200412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 baseline="0">
                    <a:solidFill>
                      <a:schemeClr val="tx1"/>
                    </a:solidFill>
                    <a:latin typeface="MetaNormal-Roman" panose="02000503000000000000" pitchFamily="2" charset="0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MetaNormal-Roman" panose="02000503000000000000" pitchFamily="2" charset="0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MetaNormal-Roman" panose="02000503000000000000" pitchFamily="2" charset="0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MetaNormal-Roman" panose="02000503000000000000" pitchFamily="2" charset="0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MetaNormal-Roman" panose="02000503000000000000" pitchFamily="2" charset="0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de-DE" dirty="0"/>
                  <a:t>Wir werden über das Ziel hinausschießen</a:t>
                </a:r>
              </a:p>
              <a:p>
                <a:r>
                  <a:rPr lang="de-DE" dirty="0"/>
                  <a:t>Unterhalb der blauen Linie ist das äquivalent zur Policy von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de-DE" dirty="0"/>
                  <a:t> </a:t>
                </a:r>
              </a:p>
            </p:txBody>
          </p:sp>
        </mc:Choice>
        <mc:Fallback>
          <p:sp>
            <p:nvSpPr>
              <p:cNvPr id="25" name="Inhaltsplatzhalter 2">
                <a:extLst>
                  <a:ext uri="{FF2B5EF4-FFF2-40B4-BE49-F238E27FC236}">
                    <a16:creationId xmlns:a16="http://schemas.microsoft.com/office/drawing/2014/main" id="{F7B7E23F-F532-E6FA-9BC1-C1439ABA89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5514" y="2982686"/>
                <a:ext cx="5552252" cy="3200412"/>
              </a:xfrm>
              <a:prstGeom prst="rect">
                <a:avLst/>
              </a:prstGeom>
              <a:blipFill>
                <a:blip r:embed="rId5"/>
                <a:stretch>
                  <a:fillRect l="-1976" t="-304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feld 25">
                <a:extLst>
                  <a:ext uri="{FF2B5EF4-FFF2-40B4-BE49-F238E27FC236}">
                    <a16:creationId xmlns:a16="http://schemas.microsoft.com/office/drawing/2014/main" id="{866B95EA-7AEB-5547-7AA2-4986E0C0B102}"/>
                  </a:ext>
                </a:extLst>
              </p:cNvPr>
              <p:cNvSpPr txBox="1"/>
              <p:nvPr/>
            </p:nvSpPr>
            <p:spPr>
              <a:xfrm>
                <a:off x="7323084" y="988804"/>
                <a:ext cx="15135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dirty="0">
                    <a:solidFill>
                      <a:srgbClr val="0070C0"/>
                    </a:solidFill>
                  </a:rPr>
                  <a:t>Steigung: </a:t>
                </a:r>
                <a14:m>
                  <m:oMath xmlns:m="http://schemas.openxmlformats.org/officeDocument/2006/math">
                    <m:r>
                      <a:rPr lang="de-DE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de-DE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e-DE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de-DE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26" name="Textfeld 25">
                <a:extLst>
                  <a:ext uri="{FF2B5EF4-FFF2-40B4-BE49-F238E27FC236}">
                    <a16:creationId xmlns:a16="http://schemas.microsoft.com/office/drawing/2014/main" id="{866B95EA-7AEB-5547-7AA2-4986E0C0B1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3084" y="988804"/>
                <a:ext cx="1513556" cy="369332"/>
              </a:xfrm>
              <a:prstGeom prst="rect">
                <a:avLst/>
              </a:prstGeom>
              <a:blipFill>
                <a:blip r:embed="rId6"/>
                <a:stretch>
                  <a:fillRect l="-3213" t="-8197" b="-2459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556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2" grpId="0"/>
      <p:bldP spid="23" grpId="0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99415C-2052-8A67-6AED-1F4F5A3F5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ED70D9BE-B7E4-0189-A549-D6BB071BCDC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665514" y="2982686"/>
                <a:ext cx="5934166" cy="3200412"/>
              </a:xfrm>
            </p:spPr>
            <p:txBody>
              <a:bodyPr/>
              <a:lstStyle/>
              <a:p>
                <a:r>
                  <a:rPr lang="de-DE" dirty="0"/>
                  <a:t>Was ist größer: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𝑃𝑜𝑙𝑖𝑐𝑦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 1</m:t>
                        </m:r>
                      </m:e>
                    </m:d>
                  </m:oMath>
                </a14:m>
                <a:r>
                  <a:rPr lang="de-DE" dirty="0"/>
                  <a:t> ?</a:t>
                </a:r>
              </a:p>
              <a:p>
                <a:pPr lvl="1"/>
                <a:r>
                  <a:rPr lang="de-DE" dirty="0"/>
                  <a:t>oder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𝐼𝑡𝑒𝑚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 2, 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𝑑𝑎𝑛𝑛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𝑃𝑜𝑙𝑖𝑐𝑦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 1]</m:t>
                    </m:r>
                  </m:oMath>
                </a14:m>
                <a:r>
                  <a:rPr lang="de-DE" dirty="0"/>
                  <a:t> ?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𝑙𝑒𝑡𝑧𝑡𝑒𝑠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𝐼𝑡𝑒𝑚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 2</m:t>
                        </m:r>
                      </m:e>
                    </m:d>
                    <m:r>
                      <a:rPr lang="de-DE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de-DE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</m:sSub>
                    <m:r>
                      <a:rPr lang="de-DE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de-DE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  <m:d>
                      <m:dPr>
                        <m:begChr m:val="["/>
                        <m:endChr m:val="]"/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𝑙𝑒𝑡𝑧𝑡𝑒𝑠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𝐼𝑡𝑒𝑚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 2</m:t>
                        </m:r>
                      </m:e>
                    </m:d>
                    <m:r>
                      <a:rPr lang="de-DE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</m:sSub>
                  </m:oMath>
                </a14:m>
                <a:endParaRPr lang="de-DE" dirty="0"/>
              </a:p>
              <a:p>
                <a:r>
                  <a:rPr lang="de-DE" dirty="0"/>
                  <a:t>=&gt; Wir möchten statt dem letzten Item 2 schon Item 1 nehmen</a:t>
                </a:r>
              </a:p>
            </p:txBody>
          </p:sp>
        </mc:Choice>
        <mc:Fallback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ED70D9BE-B7E4-0189-A549-D6BB071BCD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65514" y="2982686"/>
                <a:ext cx="5934166" cy="3200412"/>
              </a:xfrm>
              <a:blipFill>
                <a:blip r:embed="rId2"/>
                <a:stretch>
                  <a:fillRect l="-1848" t="-3048" b="-476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nhaltsplatzhalter 4" descr="Ein Bild, das Farbigkeit, Reihe enthält.&#10;&#10;Automatisch generierte Beschreibung">
            <a:extLst>
              <a:ext uri="{FF2B5EF4-FFF2-40B4-BE49-F238E27FC236}">
                <a16:creationId xmlns:a16="http://schemas.microsoft.com/office/drawing/2014/main" id="{10F017E1-4F15-632F-C2C9-48561B95577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25" t="1" r="15498" b="47344"/>
          <a:stretch/>
        </p:blipFill>
        <p:spPr>
          <a:xfrm>
            <a:off x="7599680" y="356096"/>
            <a:ext cx="3881120" cy="5827001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F9DDC182-688A-4D41-0637-65D5D5885DA2}"/>
              </a:ext>
            </a:extLst>
          </p:cNvPr>
          <p:cNvSpPr/>
          <p:nvPr/>
        </p:nvSpPr>
        <p:spPr>
          <a:xfrm>
            <a:off x="9929577" y="3808101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1C64C28C-2272-18D8-2CAC-AFA9C5DA5248}"/>
              </a:ext>
            </a:extLst>
          </p:cNvPr>
          <p:cNvCxnSpPr>
            <a:cxnSpLocks/>
            <a:stCxn id="5" idx="1"/>
          </p:cNvCxnSpPr>
          <p:nvPr/>
        </p:nvCxnSpPr>
        <p:spPr>
          <a:xfrm flipH="1" flipV="1">
            <a:off x="8924081" y="1261641"/>
            <a:ext cx="1016040" cy="2557004"/>
          </a:xfrm>
          <a:prstGeom prst="straightConnector1">
            <a:avLst/>
          </a:prstGeom>
          <a:ln w="38100">
            <a:solidFill>
              <a:srgbClr val="37FF3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lipse 10">
            <a:extLst>
              <a:ext uri="{FF2B5EF4-FFF2-40B4-BE49-F238E27FC236}">
                <a16:creationId xmlns:a16="http://schemas.microsoft.com/office/drawing/2014/main" id="{2D582E1B-42CD-78DD-257E-92752E0383DB}"/>
              </a:ext>
            </a:extLst>
          </p:cNvPr>
          <p:cNvSpPr/>
          <p:nvPr/>
        </p:nvSpPr>
        <p:spPr>
          <a:xfrm>
            <a:off x="9586677" y="2946686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feld 11">
                <a:extLst>
                  <a:ext uri="{FF2B5EF4-FFF2-40B4-BE49-F238E27FC236}">
                    <a16:creationId xmlns:a16="http://schemas.microsoft.com/office/drawing/2014/main" id="{8D2EB79E-351D-816C-9F2C-798C46EFE214}"/>
                  </a:ext>
                </a:extLst>
              </p:cNvPr>
              <p:cNvSpPr txBox="1"/>
              <p:nvPr/>
            </p:nvSpPr>
            <p:spPr>
              <a:xfrm>
                <a:off x="9622677" y="2798020"/>
                <a:ext cx="15370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de-DE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22</m:t>
                              </m:r>
                            </m:sub>
                          </m:sSub>
                        </m:e>
                      </m:d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de-DE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sub>
                      </m:sSub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de-DE" dirty="0"/>
              </a:p>
            </p:txBody>
          </p:sp>
        </mc:Choice>
        <mc:Fallback>
          <p:sp>
            <p:nvSpPr>
              <p:cNvPr id="12" name="Textfeld 11">
                <a:extLst>
                  <a:ext uri="{FF2B5EF4-FFF2-40B4-BE49-F238E27FC236}">
                    <a16:creationId xmlns:a16="http://schemas.microsoft.com/office/drawing/2014/main" id="{8D2EB79E-351D-816C-9F2C-798C46EFE2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22677" y="2798020"/>
                <a:ext cx="1537087" cy="369332"/>
              </a:xfrm>
              <a:prstGeom prst="rect">
                <a:avLst/>
              </a:prstGeom>
              <a:blipFill>
                <a:blip r:embed="rId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Freihandform: Form 25">
            <a:extLst>
              <a:ext uri="{FF2B5EF4-FFF2-40B4-BE49-F238E27FC236}">
                <a16:creationId xmlns:a16="http://schemas.microsoft.com/office/drawing/2014/main" id="{1C176185-9723-F0AD-C494-D139E1BA6A5F}"/>
              </a:ext>
            </a:extLst>
          </p:cNvPr>
          <p:cNvSpPr/>
          <p:nvPr/>
        </p:nvSpPr>
        <p:spPr>
          <a:xfrm>
            <a:off x="7604567" y="2743200"/>
            <a:ext cx="3865944" cy="3183038"/>
          </a:xfrm>
          <a:custGeom>
            <a:avLst/>
            <a:gdLst>
              <a:gd name="connsiteX0" fmla="*/ 0 w 3865944"/>
              <a:gd name="connsiteY0" fmla="*/ 3183038 h 3183038"/>
              <a:gd name="connsiteX1" fmla="*/ 138896 w 3865944"/>
              <a:gd name="connsiteY1" fmla="*/ 3171463 h 3183038"/>
              <a:gd name="connsiteX2" fmla="*/ 567160 w 3865944"/>
              <a:gd name="connsiteY2" fmla="*/ 2986268 h 3183038"/>
              <a:gd name="connsiteX3" fmla="*/ 1076446 w 3865944"/>
              <a:gd name="connsiteY3" fmla="*/ 2615878 h 3183038"/>
              <a:gd name="connsiteX4" fmla="*/ 1527858 w 3865944"/>
              <a:gd name="connsiteY4" fmla="*/ 2280213 h 3183038"/>
              <a:gd name="connsiteX5" fmla="*/ 1886674 w 3865944"/>
              <a:gd name="connsiteY5" fmla="*/ 1979271 h 3183038"/>
              <a:gd name="connsiteX6" fmla="*/ 2025570 w 3865944"/>
              <a:gd name="connsiteY6" fmla="*/ 1898248 h 3183038"/>
              <a:gd name="connsiteX7" fmla="*/ 2176041 w 3865944"/>
              <a:gd name="connsiteY7" fmla="*/ 1782501 h 3183038"/>
              <a:gd name="connsiteX8" fmla="*/ 2592729 w 3865944"/>
              <a:gd name="connsiteY8" fmla="*/ 1354238 h 3183038"/>
              <a:gd name="connsiteX9" fmla="*/ 2870522 w 3865944"/>
              <a:gd name="connsiteY9" fmla="*/ 1099595 h 3183038"/>
              <a:gd name="connsiteX10" fmla="*/ 2997843 w 3865944"/>
              <a:gd name="connsiteY10" fmla="*/ 949124 h 3183038"/>
              <a:gd name="connsiteX11" fmla="*/ 3044142 w 3865944"/>
              <a:gd name="connsiteY11" fmla="*/ 902825 h 3183038"/>
              <a:gd name="connsiteX12" fmla="*/ 3217762 w 3865944"/>
              <a:gd name="connsiteY12" fmla="*/ 775504 h 3183038"/>
              <a:gd name="connsiteX13" fmla="*/ 3333509 w 3865944"/>
              <a:gd name="connsiteY13" fmla="*/ 659757 h 3183038"/>
              <a:gd name="connsiteX14" fmla="*/ 3379808 w 3865944"/>
              <a:gd name="connsiteY14" fmla="*/ 601884 h 3183038"/>
              <a:gd name="connsiteX15" fmla="*/ 3576577 w 3865944"/>
              <a:gd name="connsiteY15" fmla="*/ 381965 h 3183038"/>
              <a:gd name="connsiteX16" fmla="*/ 3622876 w 3865944"/>
              <a:gd name="connsiteY16" fmla="*/ 324091 h 3183038"/>
              <a:gd name="connsiteX17" fmla="*/ 3692324 w 3865944"/>
              <a:gd name="connsiteY17" fmla="*/ 219919 h 3183038"/>
              <a:gd name="connsiteX18" fmla="*/ 3750198 w 3865944"/>
              <a:gd name="connsiteY18" fmla="*/ 150471 h 3183038"/>
              <a:gd name="connsiteX19" fmla="*/ 3819646 w 3865944"/>
              <a:gd name="connsiteY19" fmla="*/ 46299 h 3183038"/>
              <a:gd name="connsiteX20" fmla="*/ 3865944 w 3865944"/>
              <a:gd name="connsiteY20" fmla="*/ 0 h 318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865944" h="3183038">
                <a:moveTo>
                  <a:pt x="0" y="3183038"/>
                </a:moveTo>
                <a:cubicBezTo>
                  <a:pt x="46299" y="3179180"/>
                  <a:pt x="93652" y="3182020"/>
                  <a:pt x="138896" y="3171463"/>
                </a:cubicBezTo>
                <a:cubicBezTo>
                  <a:pt x="278130" y="3138975"/>
                  <a:pt x="449600" y="3064642"/>
                  <a:pt x="567160" y="2986268"/>
                </a:cubicBezTo>
                <a:cubicBezTo>
                  <a:pt x="741816" y="2869831"/>
                  <a:pt x="906566" y="2739178"/>
                  <a:pt x="1076446" y="2615878"/>
                </a:cubicBezTo>
                <a:cubicBezTo>
                  <a:pt x="1198563" y="2527245"/>
                  <a:pt x="1417360" y="2372888"/>
                  <a:pt x="1527858" y="2280213"/>
                </a:cubicBezTo>
                <a:cubicBezTo>
                  <a:pt x="1647463" y="2179899"/>
                  <a:pt x="1762836" y="2074310"/>
                  <a:pt x="1886674" y="1979271"/>
                </a:cubicBezTo>
                <a:cubicBezTo>
                  <a:pt x="1929196" y="1946638"/>
                  <a:pt x="1981247" y="1928388"/>
                  <a:pt x="2025570" y="1898248"/>
                </a:cubicBezTo>
                <a:cubicBezTo>
                  <a:pt x="2077898" y="1862665"/>
                  <a:pt x="2127428" y="1823012"/>
                  <a:pt x="2176041" y="1782501"/>
                </a:cubicBezTo>
                <a:cubicBezTo>
                  <a:pt x="2366456" y="1623822"/>
                  <a:pt x="2368242" y="1578724"/>
                  <a:pt x="2592729" y="1354238"/>
                </a:cubicBezTo>
                <a:cubicBezTo>
                  <a:pt x="2681552" y="1265415"/>
                  <a:pt x="2789382" y="1195488"/>
                  <a:pt x="2870522" y="1099595"/>
                </a:cubicBezTo>
                <a:cubicBezTo>
                  <a:pt x="2912962" y="1049438"/>
                  <a:pt x="2951384" y="995583"/>
                  <a:pt x="2997843" y="949124"/>
                </a:cubicBezTo>
                <a:cubicBezTo>
                  <a:pt x="3013276" y="933691"/>
                  <a:pt x="3026491" y="915662"/>
                  <a:pt x="3044142" y="902825"/>
                </a:cubicBezTo>
                <a:cubicBezTo>
                  <a:pt x="3216338" y="777592"/>
                  <a:pt x="3028494" y="954257"/>
                  <a:pt x="3217762" y="775504"/>
                </a:cubicBezTo>
                <a:cubicBezTo>
                  <a:pt x="3257430" y="738039"/>
                  <a:pt x="3299423" y="702364"/>
                  <a:pt x="3333509" y="659757"/>
                </a:cubicBezTo>
                <a:cubicBezTo>
                  <a:pt x="3348942" y="640466"/>
                  <a:pt x="3362339" y="619353"/>
                  <a:pt x="3379808" y="601884"/>
                </a:cubicBezTo>
                <a:cubicBezTo>
                  <a:pt x="3593820" y="387872"/>
                  <a:pt x="3408394" y="611307"/>
                  <a:pt x="3576577" y="381965"/>
                </a:cubicBezTo>
                <a:cubicBezTo>
                  <a:pt x="3591187" y="362043"/>
                  <a:pt x="3608709" y="344330"/>
                  <a:pt x="3622876" y="324091"/>
                </a:cubicBezTo>
                <a:cubicBezTo>
                  <a:pt x="3700807" y="212761"/>
                  <a:pt x="3615563" y="315870"/>
                  <a:pt x="3692324" y="219919"/>
                </a:cubicBezTo>
                <a:cubicBezTo>
                  <a:pt x="3711148" y="196388"/>
                  <a:pt x="3732474" y="174841"/>
                  <a:pt x="3750198" y="150471"/>
                </a:cubicBezTo>
                <a:cubicBezTo>
                  <a:pt x="3804811" y="75378"/>
                  <a:pt x="3762879" y="111175"/>
                  <a:pt x="3819646" y="46299"/>
                </a:cubicBezTo>
                <a:cubicBezTo>
                  <a:pt x="3834018" y="29874"/>
                  <a:pt x="3865944" y="0"/>
                  <a:pt x="3865944" y="0"/>
                </a:cubicBezTo>
              </a:path>
            </a:pathLst>
          </a:custGeom>
          <a:noFill/>
          <a:ln w="38100">
            <a:solidFill>
              <a:srgbClr val="2B427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239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2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el 1">
                <a:extLst>
                  <a:ext uri="{FF2B5EF4-FFF2-40B4-BE49-F238E27FC236}">
                    <a16:creationId xmlns:a16="http://schemas.microsoft.com/office/drawing/2014/main" id="{0767704D-7F43-AE03-C95D-CDF8CCE1B0E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&gt;2</m:t>
                    </m:r>
                  </m:oMath>
                </a14:m>
                <a:r>
                  <a:rPr lang="de-DE" dirty="0"/>
                  <a:t>?</a:t>
                </a:r>
              </a:p>
            </p:txBody>
          </p:sp>
        </mc:Choice>
        <mc:Fallback>
          <p:sp>
            <p:nvSpPr>
              <p:cNvPr id="2" name="Titel 1">
                <a:extLst>
                  <a:ext uri="{FF2B5EF4-FFF2-40B4-BE49-F238E27FC236}">
                    <a16:creationId xmlns:a16="http://schemas.microsoft.com/office/drawing/2014/main" id="{0767704D-7F43-AE03-C95D-CDF8CCE1B0E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1453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8AAB4AB5-FD13-920A-E051-B5D3526F341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de-DE" dirty="0"/>
                  <a:t>Policy k :</a:t>
                </a:r>
              </a:p>
              <a:p>
                <a:pPr lvl="1"/>
                <a:r>
                  <a:rPr lang="de-DE" dirty="0"/>
                  <a:t>Vergleiche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𝑃𝑜𝑙𝑖𝑐𝑦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r>
                  <a:rPr lang="de-DE" dirty="0"/>
                  <a:t> und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𝐼𝑡𝑒𝑚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𝑑𝑎𝑛𝑛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𝑃𝑜𝑙𝑖𝑐𝑦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endParaRPr lang="de-DE" b="0" dirty="0"/>
              </a:p>
              <a:p>
                <a:pPr lvl="1"/>
                <a:r>
                  <a:rPr lang="de-DE" dirty="0"/>
                  <a:t>Wähle die bessere Vorgehensweise und wiederhole</a:t>
                </a:r>
                <a:endParaRPr lang="de-DE" b="0" dirty="0"/>
              </a:p>
              <a:p>
                <a:pPr lvl="1"/>
                <a:r>
                  <a:rPr lang="de-DE" dirty="0"/>
                  <a:t>Mit Policy 1 und Policy 2 als Fälle von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de-DE" b="0" dirty="0"/>
                  <a:t> und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 lang="de-DE" b="0" dirty="0"/>
              </a:p>
              <a:p>
                <a:r>
                  <a:rPr lang="de-DE" dirty="0"/>
                  <a:t>Problem: keine analytische Form von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𝑃𝑜𝑙𝑖𝑐𝑦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de-DE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ü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&gt;1</m:t>
                    </m:r>
                  </m:oMath>
                </a14:m>
                <a:endParaRPr lang="de-DE" dirty="0"/>
              </a:p>
              <a:p>
                <a:pPr lvl="1"/>
                <a:r>
                  <a:rPr lang="de-DE" dirty="0"/>
                  <a:t>Wir müssen simulieren</a:t>
                </a:r>
              </a:p>
              <a:p>
                <a:pPr lvl="1"/>
                <a:r>
                  <a:rPr lang="de-DE" dirty="0"/>
                  <a:t>Nicht mehr optimal und hoher Overhead</a:t>
                </a:r>
              </a:p>
            </p:txBody>
          </p:sp>
        </mc:Choice>
        <mc:Fallback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8AAB4AB5-FD13-920A-E051-B5D3526F341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141" t="-304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9070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el 1">
                <a:extLst>
                  <a:ext uri="{FF2B5EF4-FFF2-40B4-BE49-F238E27FC236}">
                    <a16:creationId xmlns:a16="http://schemas.microsoft.com/office/drawing/2014/main" id="{ACE74CAC-59D5-FF8E-0DD5-00B5C9FC999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&gt;2</m:t>
                    </m:r>
                  </m:oMath>
                </a14:m>
                <a:r>
                  <a:rPr lang="de-DE" dirty="0"/>
                  <a:t>?</a:t>
                </a:r>
              </a:p>
            </p:txBody>
          </p:sp>
        </mc:Choice>
        <mc:Fallback>
          <p:sp>
            <p:nvSpPr>
              <p:cNvPr id="2" name="Titel 1">
                <a:extLst>
                  <a:ext uri="{FF2B5EF4-FFF2-40B4-BE49-F238E27FC236}">
                    <a16:creationId xmlns:a16="http://schemas.microsoft.com/office/drawing/2014/main" id="{ACE74CAC-59D5-FF8E-0DD5-00B5C9FC999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1453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C8B29D72-B0CD-8992-E0DB-FC706795909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de-DE" dirty="0"/>
                  <a:t>Heuristik: Immer das Item mit dem größten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de-DE" dirty="0"/>
                  <a:t>, für das gilt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</m:oMath>
                </a14:m>
                <a:endParaRPr lang="de-DE" dirty="0"/>
              </a:p>
              <a:p>
                <a:r>
                  <a:rPr lang="de-DE" dirty="0"/>
                  <a:t>In Simulationen für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de-DE" dirty="0"/>
                  <a:t> besser als Policy 3</a:t>
                </a:r>
              </a:p>
            </p:txBody>
          </p:sp>
        </mc:Choice>
        <mc:Fallback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C8B29D72-B0CD-8992-E0DB-FC706795909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141" t="-304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4559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26E8DE-B1E3-B18D-4E7D-C2D0CDB78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für ein Knapsack?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Inhaltsplatzhalter 4">
                <a:extLst>
                  <a:ext uri="{FF2B5EF4-FFF2-40B4-BE49-F238E27FC236}">
                    <a16:creationId xmlns:a16="http://schemas.microsoft.com/office/drawing/2014/main" id="{43064E61-0563-C7A5-DAD2-C82E7F17AB6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de-DE" dirty="0"/>
                  <a:t>Deterministische Kapazität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endParaRPr lang="de-DE" dirty="0"/>
              </a:p>
              <a:p>
                <a:r>
                  <a:rPr lang="de-DE" dirty="0" err="1"/>
                  <a:t>Unbounded</a:t>
                </a:r>
                <a:r>
                  <a:rPr lang="de-DE" dirty="0"/>
                  <a:t> -&gt;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de-DE" dirty="0"/>
                  <a:t> </a:t>
                </a:r>
                <a:r>
                  <a:rPr lang="de-DE" i="1" dirty="0"/>
                  <a:t>Arten von </a:t>
                </a:r>
                <a:r>
                  <a:rPr lang="de-DE" dirty="0"/>
                  <a:t>Items mit</a:t>
                </a:r>
              </a:p>
              <a:p>
                <a:pPr lvl="1"/>
                <a:r>
                  <a:rPr lang="de-DE" dirty="0"/>
                  <a:t>Gewicht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de-DE" b="0" i="1" smtClean="0">
                        <a:latin typeface="Cambria Math" panose="02040503050406030204" pitchFamily="18" charset="0"/>
                      </a:rPr>
                      <m:t> ~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𝐸𝑋𝑃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de-D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den>
                    </m:f>
                    <m:r>
                      <a:rPr lang="de-DE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dirty="0"/>
                  <a:t>, parametrisiert durch Mittelwert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de-DE" dirty="0"/>
              </a:p>
              <a:p>
                <a:pPr lvl="1"/>
                <a:r>
                  <a:rPr lang="de-DE" dirty="0"/>
                  <a:t>Deterministischem Wertparameter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de-DE" dirty="0"/>
              </a:p>
              <a:p>
                <a:pPr lvl="1"/>
                <a:r>
                  <a:rPr lang="de-DE" dirty="0"/>
                  <a:t>=&gt; Gesamtwert von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de-DE" b="0" i="1" smtClean="0"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de-DE" dirty="0"/>
              </a:p>
              <a:p>
                <a:r>
                  <a:rPr lang="de-DE" dirty="0"/>
                  <a:t>Wir erfahren das Gewicht, sobald wir das Item gewählt haben</a:t>
                </a:r>
              </a:p>
              <a:p>
                <a:r>
                  <a:rPr lang="de-DE" dirty="0"/>
                  <a:t>Wenn die Kapazität überstiegen wird, hat der Knapsack Wert 0</a:t>
                </a:r>
              </a:p>
              <a:p>
                <a:endParaRPr lang="de-DE" dirty="0"/>
              </a:p>
            </p:txBody>
          </p:sp>
        </mc:Choice>
        <mc:Fallback xmlns="">
          <p:sp>
            <p:nvSpPr>
              <p:cNvPr id="5" name="Inhaltsplatzhalter 4">
                <a:extLst>
                  <a:ext uri="{FF2B5EF4-FFF2-40B4-BE49-F238E27FC236}">
                    <a16:creationId xmlns:a16="http://schemas.microsoft.com/office/drawing/2014/main" id="{43064E61-0563-C7A5-DAD2-C82E7F17AB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41" t="-4190" b="-152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4837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82EF18-7DD5-9AC7-FA97-0558851F2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wollen wir?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19CB03-1A35-2B45-0B50-5F7449B3B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Robuste Optimierung ist nicht möglich</a:t>
            </a:r>
          </a:p>
          <a:p>
            <a:r>
              <a:rPr lang="de-DE" dirty="0"/>
              <a:t>Mit jedem gewählten Item bekommen wir mehr Informationen</a:t>
            </a:r>
          </a:p>
          <a:p>
            <a:endParaRPr lang="de-DE" dirty="0"/>
          </a:p>
          <a:p>
            <a:r>
              <a:rPr lang="de-DE" dirty="0"/>
              <a:t>Wir wollen eine </a:t>
            </a:r>
            <a:r>
              <a:rPr lang="de-DE" u="sng" dirty="0"/>
              <a:t>Policy</a:t>
            </a:r>
            <a:r>
              <a:rPr lang="de-DE" dirty="0"/>
              <a:t>, die in jedem Schritt entscheidet, welches das beste Item ist, um den </a:t>
            </a:r>
            <a:r>
              <a:rPr lang="de-DE" u="sng" dirty="0"/>
              <a:t>erwarteten Wert</a:t>
            </a:r>
            <a:r>
              <a:rPr lang="de-DE" dirty="0"/>
              <a:t> zu maximieren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46545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2F21B0E5-77F6-32C4-2972-BAC0164367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de-DE" dirty="0"/>
                  <a:t>Wahrscheinlichkeitsdichte: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b="0" i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de-DE" b="0" i="0" smtClean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b>
                        <m:sSub>
                          <m:sSubPr>
                            <m:ctrlPr>
                              <a:rPr lang="de-DE" b="0" i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de-DE" b="0" i="0" smtClean="0">
                                <a:latin typeface="Cambria Math" panose="02040503050406030204" pitchFamily="18" charset="0"/>
                              </a:rPr>
                              <m:t>w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de-DE" b="0" i="0" smtClean="0"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</m:sub>
                    </m:sSub>
                    <m:d>
                      <m:dPr>
                        <m:ctrlPr>
                          <a:rPr lang="de-DE" b="0" i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de-DE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d>
                    <m:r>
                      <a:rPr lang="de-DE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de-D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den>
                    </m:f>
                    <m:sSup>
                      <m:sSup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de-DE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den>
                        </m:f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de-DE" dirty="0"/>
              </a:p>
            </p:txBody>
          </p:sp>
        </mc:Choice>
        <mc:Fallback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2F21B0E5-77F6-32C4-2972-BAC0164367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4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el 1">
            <a:extLst>
              <a:ext uri="{FF2B5EF4-FFF2-40B4-BE49-F238E27FC236}">
                <a16:creationId xmlns:a16="http://schemas.microsoft.com/office/drawing/2014/main" id="{32FBCE93-8A9A-E396-C655-EA66603D5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war nochmal eine Exponentialverteilung?</a:t>
            </a:r>
          </a:p>
        </p:txBody>
      </p:sp>
    </p:spTree>
    <p:extLst>
      <p:ext uri="{BB962C8B-B14F-4D97-AF65-F5344CB8AC3E}">
        <p14:creationId xmlns:p14="http://schemas.microsoft.com/office/powerpoint/2010/main" val="365615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 descr="Ein Bild, das Screenshot, Text, Reihe, Diagramm enthält.&#10;&#10;Automatisch generierte Beschreibung">
            <a:extLst>
              <a:ext uri="{FF2B5EF4-FFF2-40B4-BE49-F238E27FC236}">
                <a16:creationId xmlns:a16="http://schemas.microsoft.com/office/drawing/2014/main" id="{F1A00134-84DE-09EA-CF5A-16491CBF3A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261" y="2297635"/>
            <a:ext cx="5216296" cy="417201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32FBCE93-8A9A-E396-C655-EA66603D5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war nochmal eine Exponentialverteilung?</a:t>
            </a:r>
          </a:p>
        </p:txBody>
      </p:sp>
      <p:pic>
        <p:nvPicPr>
          <p:cNvPr id="5" name="Grafik 4" descr="Ein Bild, das Screenshot, Farbigkeit, Reihe, Diagramm enthält.&#10;&#10;Automatisch generierte Beschreibung">
            <a:extLst>
              <a:ext uri="{FF2B5EF4-FFF2-40B4-BE49-F238E27FC236}">
                <a16:creationId xmlns:a16="http://schemas.microsoft.com/office/drawing/2014/main" id="{A4B6B893-5385-11AF-A529-496F797240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1304" y="2297636"/>
            <a:ext cx="5216296" cy="4172019"/>
          </a:xfrm>
          <a:prstGeom prst="rect">
            <a:avLst/>
          </a:prstGeom>
        </p:spPr>
      </p:pic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BF7399E-8808-F7F6-C938-A7334D515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424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2F21B0E5-77F6-32C4-2972-BAC0164367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de-DE" dirty="0"/>
                  <a:t>Wahrscheinlichkeitsdichte: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b="0" i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de-DE" b="0" i="0" smtClean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b>
                        <m:sSub>
                          <m:sSubPr>
                            <m:ctrlPr>
                              <a:rPr lang="de-DE" b="0" i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de-DE" b="0" i="0" smtClean="0">
                                <a:latin typeface="Cambria Math" panose="02040503050406030204" pitchFamily="18" charset="0"/>
                              </a:rPr>
                              <m:t>w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de-DE" b="0" i="0" smtClean="0"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</m:sub>
                    </m:sSub>
                    <m:d>
                      <m:dPr>
                        <m:ctrlPr>
                          <a:rPr lang="de-DE" b="0" i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de-DE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d>
                    <m:r>
                      <a:rPr lang="de-DE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de-D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den>
                    </m:f>
                    <m:sSup>
                      <m:sSup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de-DE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den>
                        </m:f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de-DE" dirty="0"/>
              </a:p>
              <a:p>
                <a:r>
                  <a:rPr lang="de-DE" dirty="0"/>
                  <a:t>Gedächtnislos: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endChr m:val="|"/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de-D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≥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</m:d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de-DE" dirty="0"/>
              </a:p>
            </p:txBody>
          </p:sp>
        </mc:Choice>
        <mc:Fallback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2F21B0E5-77F6-32C4-2972-BAC0164367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4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el 1">
            <a:extLst>
              <a:ext uri="{FF2B5EF4-FFF2-40B4-BE49-F238E27FC236}">
                <a16:creationId xmlns:a16="http://schemas.microsoft.com/office/drawing/2014/main" id="{32FBCE93-8A9A-E396-C655-EA66603D5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war nochmal eine Exponentialverteilung?</a:t>
            </a:r>
          </a:p>
        </p:txBody>
      </p:sp>
    </p:spTree>
    <p:extLst>
      <p:ext uri="{BB962C8B-B14F-4D97-AF65-F5344CB8AC3E}">
        <p14:creationId xmlns:p14="http://schemas.microsoft.com/office/powerpoint/2010/main" val="1702342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EB961D23-BFC6-539A-5A74-0E5FDEC8110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de-DE" b="0" dirty="0"/>
                  <a:t>Wir müssen entscheiden, ob wir ein weiteres Item nehmen, oder stoppen</a:t>
                </a:r>
              </a:p>
              <a:p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𝐺𝑒𝑤𝑖𝑛𝑛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𝑑𝑢𝑟𝑐h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𝐼𝑡𝑒𝑚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 1=</m:t>
                    </m:r>
                    <m:d>
                      <m:dPr>
                        <m:begChr m:val="{"/>
                        <m:endChr m:val=""/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de-DE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⋅</m:t>
                            </m:r>
                            <m:sSub>
                              <m:sSubPr>
                                <m:ctrlP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e>
                              <m:sub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       ,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𝑓𝑎𝑙𝑙𝑠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𝑊</m:t>
                                </m:r>
                              </m:e>
                              <m:sub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        , 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𝑠𝑜𝑛𝑠𝑡</m:t>
                            </m:r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        </m:t>
                            </m:r>
                          </m:e>
                        </m:eqArr>
                      </m:e>
                    </m:d>
                  </m:oMath>
                </a14:m>
                <a:endParaRPr lang="de-DE" b="0" dirty="0"/>
              </a:p>
              <a:p>
                <a:endParaRPr lang="de-DE" b="0" dirty="0"/>
              </a:p>
            </p:txBody>
          </p:sp>
        </mc:Choice>
        <mc:Fallback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EB961D23-BFC6-539A-5A74-0E5FDEC8110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41" t="-304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el 1">
                <a:extLst>
                  <a:ext uri="{FF2B5EF4-FFF2-40B4-BE49-F238E27FC236}">
                    <a16:creationId xmlns:a16="http://schemas.microsoft.com/office/drawing/2014/main" id="{5E17F0F1-3815-1BA6-B2BC-7C30E4B8ECA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de-DE" dirty="0"/>
                  <a:t> </a:t>
                </a:r>
              </a:p>
            </p:txBody>
          </p:sp>
        </mc:Choice>
        <mc:Fallback xmlns="">
          <p:sp>
            <p:nvSpPr>
              <p:cNvPr id="2" name="Titel 1">
                <a:extLst>
                  <a:ext uri="{FF2B5EF4-FFF2-40B4-BE49-F238E27FC236}">
                    <a16:creationId xmlns:a16="http://schemas.microsoft.com/office/drawing/2014/main" id="{5E17F0F1-3815-1BA6-B2BC-7C30E4B8ECA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feld 3">
            <a:extLst>
              <a:ext uri="{FF2B5EF4-FFF2-40B4-BE49-F238E27FC236}">
                <a16:creationId xmlns:a16="http://schemas.microsoft.com/office/drawing/2014/main" id="{6CF739B4-0E2A-2C6D-0765-7B27A11C6A96}"/>
              </a:ext>
            </a:extLst>
          </p:cNvPr>
          <p:cNvSpPr txBox="1"/>
          <p:nvPr/>
        </p:nvSpPr>
        <p:spPr>
          <a:xfrm>
            <a:off x="9897916" y="4358214"/>
            <a:ext cx="18486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Restkapazität</a:t>
            </a:r>
            <a:endParaRPr lang="de-DE" dirty="0"/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B0A5E195-1AE3-31F9-B920-73EB9BCCCC44}"/>
              </a:ext>
            </a:extLst>
          </p:cNvPr>
          <p:cNvCxnSpPr>
            <a:cxnSpLocks/>
            <a:stCxn id="4" idx="1"/>
          </p:cNvCxnSpPr>
          <p:nvPr/>
        </p:nvCxnSpPr>
        <p:spPr>
          <a:xfrm flipH="1" flipV="1">
            <a:off x="9621277" y="4275577"/>
            <a:ext cx="276639" cy="313470"/>
          </a:xfrm>
          <a:prstGeom prst="straightConnector1">
            <a:avLst/>
          </a:prstGeom>
          <a:ln w="38100">
            <a:solidFill>
              <a:srgbClr val="2B427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>
            <a:extLst>
              <a:ext uri="{FF2B5EF4-FFF2-40B4-BE49-F238E27FC236}">
                <a16:creationId xmlns:a16="http://schemas.microsoft.com/office/drawing/2014/main" id="{BD9D4500-8992-3461-8F2C-7C000BFD99B1}"/>
              </a:ext>
            </a:extLst>
          </p:cNvPr>
          <p:cNvSpPr txBox="1"/>
          <p:nvPr/>
        </p:nvSpPr>
        <p:spPr>
          <a:xfrm>
            <a:off x="6229684" y="5043668"/>
            <a:ext cx="3058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Bereits erreichter Wert</a:t>
            </a:r>
          </a:p>
        </p:txBody>
      </p:sp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C35F38F4-BC2C-EFF0-E7A4-736823EFE672}"/>
              </a:ext>
            </a:extLst>
          </p:cNvPr>
          <p:cNvCxnSpPr/>
          <p:nvPr/>
        </p:nvCxnSpPr>
        <p:spPr>
          <a:xfrm flipH="1" flipV="1">
            <a:off x="6828200" y="4744410"/>
            <a:ext cx="191193" cy="340821"/>
          </a:xfrm>
          <a:prstGeom prst="straightConnector1">
            <a:avLst/>
          </a:prstGeom>
          <a:ln w="38100">
            <a:solidFill>
              <a:srgbClr val="2B4277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hteck 15">
            <a:extLst>
              <a:ext uri="{FF2B5EF4-FFF2-40B4-BE49-F238E27FC236}">
                <a16:creationId xmlns:a16="http://schemas.microsoft.com/office/drawing/2014/main" id="{2B2D1636-520C-04AD-3B92-5BD57FCAE430}"/>
              </a:ext>
            </a:extLst>
          </p:cNvPr>
          <p:cNvSpPr/>
          <p:nvPr/>
        </p:nvSpPr>
        <p:spPr>
          <a:xfrm>
            <a:off x="6037359" y="3979639"/>
            <a:ext cx="1238596" cy="461665"/>
          </a:xfrm>
          <a:prstGeom prst="rect">
            <a:avLst/>
          </a:prstGeom>
          <a:solidFill>
            <a:srgbClr val="E9E8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D5F015E0-8706-B5B6-CC0C-F58F57B996F4}"/>
              </a:ext>
            </a:extLst>
          </p:cNvPr>
          <p:cNvSpPr/>
          <p:nvPr/>
        </p:nvSpPr>
        <p:spPr>
          <a:xfrm>
            <a:off x="7552594" y="3966837"/>
            <a:ext cx="2400059" cy="422785"/>
          </a:xfrm>
          <a:prstGeom prst="rect">
            <a:avLst/>
          </a:prstGeom>
          <a:solidFill>
            <a:srgbClr val="E9E8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5C09A1E2-5272-488F-E55D-3878CB28BF24}"/>
              </a:ext>
            </a:extLst>
          </p:cNvPr>
          <p:cNvSpPr/>
          <p:nvPr/>
        </p:nvSpPr>
        <p:spPr>
          <a:xfrm>
            <a:off x="6242406" y="4389623"/>
            <a:ext cx="2673476" cy="544302"/>
          </a:xfrm>
          <a:prstGeom prst="rect">
            <a:avLst/>
          </a:prstGeom>
          <a:solidFill>
            <a:srgbClr val="E9E8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1826A5BB-5EBF-8DE3-D1BA-975000E7E1A1}"/>
              </a:ext>
            </a:extLst>
          </p:cNvPr>
          <p:cNvSpPr/>
          <p:nvPr/>
        </p:nvSpPr>
        <p:spPr>
          <a:xfrm>
            <a:off x="5760720" y="3896511"/>
            <a:ext cx="276639" cy="923368"/>
          </a:xfrm>
          <a:prstGeom prst="rect">
            <a:avLst/>
          </a:prstGeom>
          <a:solidFill>
            <a:srgbClr val="E9E8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9304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6" grpId="0" animBg="1"/>
      <p:bldP spid="17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el 1">
                <a:extLst>
                  <a:ext uri="{FF2B5EF4-FFF2-40B4-BE49-F238E27FC236}">
                    <a16:creationId xmlns:a16="http://schemas.microsoft.com/office/drawing/2014/main" id="{B3D08EAC-918B-708E-4736-2D74C704AC4C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de-DE" b="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de-DE" b="0" i="1" dirty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de-DE" dirty="0">
                    <a:latin typeface="Rubik" panose="02000604000000020004" pitchFamily="2" charset="-79"/>
                    <a:cs typeface="Rubik" panose="02000604000000020004" pitchFamily="2" charset="-79"/>
                  </a:rPr>
                  <a:t>: </a:t>
                </a:r>
                <a:r>
                  <a:rPr lang="de-DE" dirty="0"/>
                  <a:t>Erwartungswert</a:t>
                </a:r>
              </a:p>
            </p:txBody>
          </p:sp>
        </mc:Choice>
        <mc:Fallback xmlns="">
          <p:sp>
            <p:nvSpPr>
              <p:cNvPr id="2" name="Titel 1">
                <a:extLst>
                  <a:ext uri="{FF2B5EF4-FFF2-40B4-BE49-F238E27FC236}">
                    <a16:creationId xmlns:a16="http://schemas.microsoft.com/office/drawing/2014/main" id="{B3D08EAC-918B-708E-4736-2D74C704AC4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15116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126DE499-4D60-B0A5-4041-96598986465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665513" y="2982686"/>
                <a:ext cx="10175387" cy="3200412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lang="de-DE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𝐼𝑡𝑒𝑚</m:t>
                          </m:r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 1</m:t>
                          </m:r>
                        </m:e>
                      </m:d>
                      <m:r>
                        <a:rPr lang="de-DE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de-DE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de-DE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sup>
                        <m:e>
                          <m:f>
                            <m:f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de-DE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de-DE" b="0" i="1" smtClean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de-DE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sSup>
                            <m:sSup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de-DE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de-DE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de-DE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de-DE" b="0" i="1" smtClean="0">
                                          <a:latin typeface="Cambria Math" panose="02040503050406030204" pitchFamily="18" charset="0"/>
                                        </a:rPr>
                                        <m:t>𝑤</m:t>
                                      </m:r>
                                    </m:e>
                                    <m:sub>
                                      <m:r>
                                        <a:rPr lang="de-DE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</m:sSup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sSub>
                            <m:sSub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de-DE" b="0" i="1" smtClean="0">
                              <a:latin typeface="Cambria Math" panose="02040503050406030204" pitchFamily="18" charset="0"/>
                            </a:rPr>
                            <m:t>⋅ </m:t>
                          </m:r>
                          <m:nary>
                            <m:naryPr>
                              <m:ctrlP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  <m:sup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∞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de-DE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de-DE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  <m:t>𝑤</m:t>
                                      </m:r>
                                    </m:e>
                                    <m:sub>
                                      <m:r>
                                        <a:rPr lang="de-DE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  <m:sSup>
                                <m:sSupPr>
                                  <m:ctrlPr>
                                    <a:rPr lang="de-DE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de-DE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de-DE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de-DE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de-DE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de-DE" b="0" i="1" smtClean="0">
                                              <a:latin typeface="Cambria Math" panose="02040503050406030204" pitchFamily="18" charset="0"/>
                                            </a:rPr>
                                            <m:t>𝑤</m:t>
                                          </m:r>
                                        </m:e>
                                        <m:sub>
                                          <m:r>
                                            <a:rPr lang="de-DE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den>
                                  </m:f>
                                  <m:r>
                                    <a:rPr lang="de-DE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de-DE" b="0" i="1" smtClean="0"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de-DE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groupChr>
                      <m:groupChrPr>
                        <m:chr m:val="⇔"/>
                        <m:vertJc m:val="bot"/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groupChrPr>
                      <m:e/>
                    </m:groupChr>
                    <m:r>
                      <a:rPr lang="de-DE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𝐼𝑡𝑒𝑚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 1</m:t>
                        </m:r>
                      </m:e>
                    </m:d>
                    <m:r>
                      <a:rPr lang="de-DE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de-DE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de-DE" i="1">
                            <a:latin typeface="Cambria Math" panose="02040503050406030204" pitchFamily="18" charset="0"/>
                          </a:rPr>
                          <m:t>𝑟</m:t>
                        </m:r>
                      </m:sup>
                      <m:e>
                        <m:f>
                          <m:f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de-DE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i="1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de-DE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den>
                        </m:f>
                        <m:sSup>
                          <m:sSup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de-DE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de-DE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de-DE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DE" i="1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</m:sSup>
                        <m:r>
                          <a:rPr lang="de-DE" i="1"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de-DE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𝑑𝑡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+</m:t>
                        </m:r>
                      </m:e>
                    </m:nary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⋅</m:t>
                    </m:r>
                    <m:nary>
                      <m:nary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p>
                      <m:e>
                        <m:f>
                          <m:f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de-DE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i="1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sSup>
                          <m:sSup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de-DE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de-DE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de-DE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DE" i="1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</m:sSup>
                        <m:r>
                          <a:rPr lang="de-DE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𝑑𝑡</m:t>
                        </m:r>
                      </m:e>
                    </m:nary>
                  </m:oMath>
                </a14:m>
                <a:endParaRPr lang="de-DE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groupChr>
                      <m:groupChrPr>
                        <m:chr m:val="⇔"/>
                        <m:vertJc m:val="bot"/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groupChrPr>
                      <m:e/>
                    </m:groupChr>
                    <m:r>
                      <a:rPr lang="de-DE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de-DE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de-DE" i="1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𝑡𝑒𝑚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 1</m:t>
                        </m:r>
                      </m:e>
                    </m:d>
                    <m:r>
                      <a:rPr lang="de-DE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de-DE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de-DE" i="1">
                            <a:latin typeface="Cambria Math" panose="02040503050406030204" pitchFamily="18" charset="0"/>
                          </a:rPr>
                          <m:t>𝑟</m:t>
                        </m:r>
                      </m:sup>
                      <m:e>
                        <m:f>
                          <m:f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de-DE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i="1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sSup>
                          <m:sSup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de-DE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de-DE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de-DE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DE" i="1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</m:sSup>
                        <m:r>
                          <a:rPr lang="de-DE" i="1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de-DE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𝑑𝑡</m:t>
                        </m:r>
                      </m:e>
                    </m:nary>
                  </m:oMath>
                </a14:m>
                <a:r>
                  <a:rPr lang="de-DE" dirty="0"/>
                  <a:t> </a:t>
                </a:r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126DE499-4D60-B0A5-4041-96598986465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665513" y="2982686"/>
                <a:ext cx="10175387" cy="3200412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5322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el 1">
                <a:extLst>
                  <a:ext uri="{FF2B5EF4-FFF2-40B4-BE49-F238E27FC236}">
                    <a16:creationId xmlns:a16="http://schemas.microsoft.com/office/drawing/2014/main" id="{B3D08EAC-918B-708E-4736-2D74C704AC4C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de-DE" b="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de-DE" b="0" i="1" dirty="0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de-DE" dirty="0"/>
                  <a:t>: Erwartungswert</a:t>
                </a:r>
              </a:p>
            </p:txBody>
          </p:sp>
        </mc:Choice>
        <mc:Fallback xmlns="">
          <p:sp>
            <p:nvSpPr>
              <p:cNvPr id="2" name="Titel 1">
                <a:extLst>
                  <a:ext uri="{FF2B5EF4-FFF2-40B4-BE49-F238E27FC236}">
                    <a16:creationId xmlns:a16="http://schemas.microsoft.com/office/drawing/2014/main" id="{B3D08EAC-918B-708E-4736-2D74C704AC4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1453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126DE499-4D60-B0A5-4041-96598986465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de-DE" b="0" dirty="0"/>
                  <a:t>Wir stoppen im Fall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≥</m:t>
                    </m:r>
                    <m:nary>
                      <m:nary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de-DE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de-DE" i="1">
                            <a:latin typeface="Cambria Math" panose="02040503050406030204" pitchFamily="18" charset="0"/>
                          </a:rPr>
                          <m:t>𝑟</m:t>
                        </m:r>
                      </m:sup>
                      <m:e>
                        <m:f>
                          <m:f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de-DE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i="1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sSup>
                          <m:sSup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de-DE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de-DE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de-DE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de-DE" i="1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de-DE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</m:sSup>
                        <m:r>
                          <a:rPr lang="de-DE" i="1">
                            <a:latin typeface="Cambria Math" panose="02040503050406030204" pitchFamily="18" charset="0"/>
                          </a:rPr>
                          <m:t>⋅</m:t>
                        </m:r>
                        <m:d>
                          <m:dPr>
                            <m:ctrlPr>
                              <a:rPr lang="de-D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de-DE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i="1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de-DE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de-DE" i="1">
                            <a:latin typeface="Cambria Math" panose="02040503050406030204" pitchFamily="18" charset="0"/>
                          </a:rPr>
                          <m:t>𝑑𝑡</m:t>
                        </m:r>
                      </m:e>
                    </m:nary>
                  </m:oMath>
                </a14:m>
                <a:endParaRPr lang="de-DE" dirty="0"/>
              </a:p>
              <a:p>
                <a:r>
                  <a:rPr lang="de-DE" dirty="0"/>
                  <a:t>Die Grenze verläuft entlang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b="0" i="1" smtClean="0"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f>
                          <m:fPr>
                            <m:ctrlPr>
                              <a:rPr lang="de-DE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num>
                          <m:den>
                            <m:sSub>
                              <m:sSubPr>
                                <m:ctrlP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de-DE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sup>
                    </m:sSup>
                    <m:r>
                      <a:rPr lang="de-DE" b="0" i="1" smtClean="0">
                        <a:latin typeface="Cambria Math" panose="02040503050406030204" pitchFamily="18" charset="0"/>
                      </a:rPr>
                      <m:t>−1−</m:t>
                    </m:r>
                    <m:f>
                      <m:f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num>
                      <m:den>
                        <m:sSub>
                          <m:sSubPr>
                            <m:ctrlPr>
                              <a:rPr lang="de-DE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de-DE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de-DE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de-DE" dirty="0"/>
                  <a:t> </a:t>
                </a:r>
              </a:p>
              <a:p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126DE499-4D60-B0A5-4041-96598986465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14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2721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Grau" id="{4D498D52-DC05-4946-84DC-B1AECFC06E73}" vid="{0EF9A7E0-DCD1-4C3C-9ED4-5DDC809A89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VorlageGrau</Template>
  <TotalTime>0</TotalTime>
  <Words>569</Words>
  <Application>Microsoft Office PowerPoint</Application>
  <PresentationFormat>Breitbild</PresentationFormat>
  <Paragraphs>97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 Math</vt:lpstr>
      <vt:lpstr>MetaBold-Roman</vt:lpstr>
      <vt:lpstr>MetaNormal-Roman</vt:lpstr>
      <vt:lpstr>Rubik</vt:lpstr>
      <vt:lpstr>Office</vt:lpstr>
      <vt:lpstr>An adaptive stochastic knapsack problem Kai Chen, Sheldon M. Ross</vt:lpstr>
      <vt:lpstr>Was für ein Knapsack?</vt:lpstr>
      <vt:lpstr>Was wollen wir? </vt:lpstr>
      <vt:lpstr>Was war nochmal eine Exponentialverteilung?</vt:lpstr>
      <vt:lpstr>Was war nochmal eine Exponentialverteilung?</vt:lpstr>
      <vt:lpstr>Was war nochmal eine Exponentialverteilung?</vt:lpstr>
      <vt:lpstr>n=1 </vt:lpstr>
      <vt:lpstr>n=1: Erwartungswert</vt:lpstr>
      <vt:lpstr>n=1: Erwartungswert</vt:lpstr>
      <vt:lpstr>PowerPoint-Präsentation</vt:lpstr>
      <vt:lpstr>n&gt;1 </vt:lpstr>
      <vt:lpstr>n=2 </vt:lpstr>
      <vt:lpstr>PowerPoint-Präsentation</vt:lpstr>
      <vt:lpstr>PowerPoint-Präsentation</vt:lpstr>
      <vt:lpstr>n&gt;2?</vt:lpstr>
      <vt:lpstr>n&gt;2?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adaptive stochastic knapsack problem Kai Chen, Sheldon M. Ross</dc:title>
  <dc:creator>Frederik Pilz</dc:creator>
  <cp:lastModifiedBy>Frederik Pilz</cp:lastModifiedBy>
  <cp:revision>8</cp:revision>
  <dcterms:created xsi:type="dcterms:W3CDTF">2024-06-09T12:51:08Z</dcterms:created>
  <dcterms:modified xsi:type="dcterms:W3CDTF">2024-06-19T11:03:53Z</dcterms:modified>
</cp:coreProperties>
</file>